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Source Sans Pro" panose="020B0503030403020204" pitchFamily="34" charset="0"/>
      <p:regular r:id="rId69"/>
      <p:bold r:id="rId70"/>
      <p:italic r:id="rId71"/>
      <p:boldItalic r:id="rId72"/>
    </p:embeddedFont>
    <p:embeddedFont>
      <p:font typeface="Tahoma" panose="020B0604030504040204" pitchFamily="34" charset="0"/>
      <p:regular r:id="rId73"/>
      <p:bold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83DAF3-42D5-4FE8-BF97-B1FF3B00D6E3}">
  <a:tblStyle styleId="{4683DAF3-42D5-4FE8-BF97-B1FF3B00D6E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7044" autoAdjust="0"/>
  </p:normalViewPr>
  <p:slideViewPr>
    <p:cSldViewPr snapToGrid="0">
      <p:cViewPr varScale="1">
        <p:scale>
          <a:sx n="98" d="100"/>
          <a:sy n="98" d="100"/>
        </p:scale>
        <p:origin x="1974" y="108"/>
      </p:cViewPr>
      <p:guideLst/>
    </p:cSldViewPr>
  </p:slideViewPr>
  <p:outlineViewPr>
    <p:cViewPr>
      <p:scale>
        <a:sx n="33" d="100"/>
        <a:sy n="33" d="100"/>
      </p:scale>
      <p:origin x="0" y="-17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0A266-ED86-45BF-BE99-EBA0FCF1F1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04C7BC-D51A-4C9E-872F-7E6497A4D382}">
      <dgm:prSet/>
      <dgm:spPr/>
      <dgm:t>
        <a:bodyPr/>
        <a:lstStyle/>
        <a:p>
          <a:r>
            <a:rPr lang="en-US" b="0" i="0" dirty="0"/>
            <a:t>•Contracts for commonly sourced goods/services</a:t>
          </a:r>
          <a:endParaRPr lang="en-US" dirty="0"/>
        </a:p>
      </dgm:t>
    </dgm:pt>
    <dgm:pt modelId="{68CC52B2-AC73-4204-80FD-488118C58BAD}" type="parTrans" cxnId="{52FDE7A9-1182-47D3-9939-0066BE9730D3}">
      <dgm:prSet/>
      <dgm:spPr/>
      <dgm:t>
        <a:bodyPr/>
        <a:lstStyle/>
        <a:p>
          <a:endParaRPr lang="en-US"/>
        </a:p>
      </dgm:t>
    </dgm:pt>
    <dgm:pt modelId="{2F52050A-44CA-46D0-99CC-6C6382D6D198}" type="sibTrans" cxnId="{52FDE7A9-1182-47D3-9939-0066BE9730D3}">
      <dgm:prSet/>
      <dgm:spPr/>
      <dgm:t>
        <a:bodyPr/>
        <a:lstStyle/>
        <a:p>
          <a:endParaRPr lang="en-US"/>
        </a:p>
      </dgm:t>
    </dgm:pt>
    <dgm:pt modelId="{CE6D7F85-39BC-4D8B-B299-B362AF475EB8}">
      <dgm:prSet/>
      <dgm:spPr/>
      <dgm:t>
        <a:bodyPr/>
        <a:lstStyle/>
        <a:p>
          <a:r>
            <a:rPr lang="en-US" b="0" i="0" dirty="0"/>
            <a:t>•Solicited, negotiated, managed, and maintained by State or Coop</a:t>
          </a:r>
          <a:endParaRPr lang="en-US" dirty="0"/>
        </a:p>
      </dgm:t>
    </dgm:pt>
    <dgm:pt modelId="{887AE95C-70B1-4CAC-AAD1-B4EC7AE7F430}" type="parTrans" cxnId="{34F189B3-CD73-418B-BD2D-61FC40B17B2F}">
      <dgm:prSet/>
      <dgm:spPr/>
      <dgm:t>
        <a:bodyPr/>
        <a:lstStyle/>
        <a:p>
          <a:endParaRPr lang="en-US"/>
        </a:p>
      </dgm:t>
    </dgm:pt>
    <dgm:pt modelId="{AABD7681-AEA3-4907-9BB0-5194AC46583A}" type="sibTrans" cxnId="{34F189B3-CD73-418B-BD2D-61FC40B17B2F}">
      <dgm:prSet/>
      <dgm:spPr/>
      <dgm:t>
        <a:bodyPr/>
        <a:lstStyle/>
        <a:p>
          <a:endParaRPr lang="en-US"/>
        </a:p>
      </dgm:t>
    </dgm:pt>
    <dgm:pt modelId="{EAB3A3F9-3C3D-426F-9437-BB15C4E7D140}">
      <dgm:prSet/>
      <dgm:spPr/>
      <dgm:t>
        <a:bodyPr/>
        <a:lstStyle/>
        <a:p>
          <a:r>
            <a:rPr lang="en-US" b="0" i="0" dirty="0"/>
            <a:t>•Available to state agencies</a:t>
          </a:r>
          <a:endParaRPr lang="en-US" dirty="0"/>
        </a:p>
      </dgm:t>
    </dgm:pt>
    <dgm:pt modelId="{4CAA0772-2B91-4E36-B3BB-E82B503ACACF}" type="parTrans" cxnId="{069548AB-ECD9-4D82-A95A-E0AFE552D289}">
      <dgm:prSet/>
      <dgm:spPr/>
      <dgm:t>
        <a:bodyPr/>
        <a:lstStyle/>
        <a:p>
          <a:endParaRPr lang="en-US"/>
        </a:p>
      </dgm:t>
    </dgm:pt>
    <dgm:pt modelId="{B15ABB24-D094-4569-A9A2-C463E8ABED53}" type="sibTrans" cxnId="{069548AB-ECD9-4D82-A95A-E0AFE552D289}">
      <dgm:prSet/>
      <dgm:spPr/>
      <dgm:t>
        <a:bodyPr/>
        <a:lstStyle/>
        <a:p>
          <a:endParaRPr lang="en-US"/>
        </a:p>
      </dgm:t>
    </dgm:pt>
    <dgm:pt modelId="{5FEC7144-F359-468B-B176-9BE786139CA9}">
      <dgm:prSet/>
      <dgm:spPr/>
      <dgm:t>
        <a:bodyPr/>
        <a:lstStyle/>
        <a:p>
          <a:r>
            <a:rPr lang="en-US" b="0" i="0" dirty="0"/>
            <a:t>•Limited to goods/services on agreement</a:t>
          </a:r>
          <a:endParaRPr lang="en-US" dirty="0"/>
        </a:p>
      </dgm:t>
    </dgm:pt>
    <dgm:pt modelId="{2CD592E4-5FDF-4E78-9567-C1D1E09BF533}" type="parTrans" cxnId="{EC00515E-3CBE-44CE-8A0A-F2E30B920D8B}">
      <dgm:prSet/>
      <dgm:spPr/>
      <dgm:t>
        <a:bodyPr/>
        <a:lstStyle/>
        <a:p>
          <a:endParaRPr lang="en-US"/>
        </a:p>
      </dgm:t>
    </dgm:pt>
    <dgm:pt modelId="{CCF1879A-DD15-4E0B-824C-7D5B467CE824}" type="sibTrans" cxnId="{EC00515E-3CBE-44CE-8A0A-F2E30B920D8B}">
      <dgm:prSet/>
      <dgm:spPr/>
      <dgm:t>
        <a:bodyPr/>
        <a:lstStyle/>
        <a:p>
          <a:endParaRPr lang="en-US"/>
        </a:p>
      </dgm:t>
    </dgm:pt>
    <dgm:pt modelId="{74CA16AE-0FB3-48E8-AFA6-F7BC55614845}">
      <dgm:prSet/>
      <dgm:spPr/>
      <dgm:t>
        <a:bodyPr/>
        <a:lstStyle/>
        <a:p>
          <a:r>
            <a:rPr lang="en-US" b="0" i="0" dirty="0"/>
            <a:t>•Only with vendors having existing agreement</a:t>
          </a:r>
          <a:endParaRPr lang="en-US" dirty="0"/>
        </a:p>
      </dgm:t>
    </dgm:pt>
    <dgm:pt modelId="{A2D3C9CD-87C4-48AD-B0B5-366655E26C0C}" type="parTrans" cxnId="{DE35FE8F-7D46-4F8E-888C-B5A7820EA50E}">
      <dgm:prSet/>
      <dgm:spPr/>
      <dgm:t>
        <a:bodyPr/>
        <a:lstStyle/>
        <a:p>
          <a:endParaRPr lang="en-US"/>
        </a:p>
      </dgm:t>
    </dgm:pt>
    <dgm:pt modelId="{55A50BD6-D6E8-45D5-ADA0-A1DC806FC34C}" type="sibTrans" cxnId="{DE35FE8F-7D46-4F8E-888C-B5A7820EA50E}">
      <dgm:prSet/>
      <dgm:spPr/>
      <dgm:t>
        <a:bodyPr/>
        <a:lstStyle/>
        <a:p>
          <a:endParaRPr lang="en-US"/>
        </a:p>
      </dgm:t>
    </dgm:pt>
    <dgm:pt modelId="{C450C61A-9F99-43D8-AAAA-4229AB7AB135}">
      <dgm:prSet/>
      <dgm:spPr/>
      <dgm:t>
        <a:bodyPr/>
        <a:lstStyle/>
        <a:p>
          <a:r>
            <a:rPr lang="en-US" b="0" i="0" dirty="0"/>
            <a:t>•Includes PPE, sanitization supplies, certain models of Chromebooks, some Software</a:t>
          </a:r>
          <a:endParaRPr lang="en-US" dirty="0"/>
        </a:p>
      </dgm:t>
    </dgm:pt>
    <dgm:pt modelId="{DC3A90E1-64B1-4164-9F06-5E665BDEB57D}" type="parTrans" cxnId="{CF8E7110-ECFA-4DB3-A9FE-4EBD961BA47C}">
      <dgm:prSet/>
      <dgm:spPr/>
      <dgm:t>
        <a:bodyPr/>
        <a:lstStyle/>
        <a:p>
          <a:endParaRPr lang="en-US"/>
        </a:p>
      </dgm:t>
    </dgm:pt>
    <dgm:pt modelId="{294673BD-8B87-4C66-BCEA-F45C68D0D207}" type="sibTrans" cxnId="{CF8E7110-ECFA-4DB3-A9FE-4EBD961BA47C}">
      <dgm:prSet/>
      <dgm:spPr/>
      <dgm:t>
        <a:bodyPr/>
        <a:lstStyle/>
        <a:p>
          <a:endParaRPr lang="en-US"/>
        </a:p>
      </dgm:t>
    </dgm:pt>
    <dgm:pt modelId="{2A4908DC-CD73-4367-9AF7-A1F36B71FF9A}" type="pres">
      <dgm:prSet presAssocID="{CB70A266-ED86-45BF-BE99-EBA0FCF1F142}" presName="linear" presStyleCnt="0">
        <dgm:presLayoutVars>
          <dgm:animLvl val="lvl"/>
          <dgm:resizeHandles val="exact"/>
        </dgm:presLayoutVars>
      </dgm:prSet>
      <dgm:spPr/>
    </dgm:pt>
    <dgm:pt modelId="{08B1E3AD-986C-40F9-87E7-3C3ECAD5DDEF}" type="pres">
      <dgm:prSet presAssocID="{9904C7BC-D51A-4C9E-872F-7E6497A4D382}" presName="parentText" presStyleLbl="node1" presStyleIdx="0" presStyleCnt="6">
        <dgm:presLayoutVars>
          <dgm:chMax val="0"/>
          <dgm:bulletEnabled val="1"/>
        </dgm:presLayoutVars>
      </dgm:prSet>
      <dgm:spPr/>
    </dgm:pt>
    <dgm:pt modelId="{3DF98452-EF99-44E7-97BB-D9487CF6BDFA}" type="pres">
      <dgm:prSet presAssocID="{2F52050A-44CA-46D0-99CC-6C6382D6D198}" presName="spacer" presStyleCnt="0"/>
      <dgm:spPr/>
    </dgm:pt>
    <dgm:pt modelId="{68679448-3815-4751-9E89-1D14656EA82E}" type="pres">
      <dgm:prSet presAssocID="{CE6D7F85-39BC-4D8B-B299-B362AF475EB8}" presName="parentText" presStyleLbl="node1" presStyleIdx="1" presStyleCnt="6">
        <dgm:presLayoutVars>
          <dgm:chMax val="0"/>
          <dgm:bulletEnabled val="1"/>
        </dgm:presLayoutVars>
      </dgm:prSet>
      <dgm:spPr/>
    </dgm:pt>
    <dgm:pt modelId="{4F7A2CD6-0BDE-457F-88B7-3FD5263DFA9C}" type="pres">
      <dgm:prSet presAssocID="{AABD7681-AEA3-4907-9BB0-5194AC46583A}" presName="spacer" presStyleCnt="0"/>
      <dgm:spPr/>
    </dgm:pt>
    <dgm:pt modelId="{D7C2DBC2-569C-4855-9EA2-28B3E820E476}" type="pres">
      <dgm:prSet presAssocID="{EAB3A3F9-3C3D-426F-9437-BB15C4E7D140}" presName="parentText" presStyleLbl="node1" presStyleIdx="2" presStyleCnt="6">
        <dgm:presLayoutVars>
          <dgm:chMax val="0"/>
          <dgm:bulletEnabled val="1"/>
        </dgm:presLayoutVars>
      </dgm:prSet>
      <dgm:spPr/>
    </dgm:pt>
    <dgm:pt modelId="{419A04B4-F613-4527-9193-CCD7C3A380AE}" type="pres">
      <dgm:prSet presAssocID="{B15ABB24-D094-4569-A9A2-C463E8ABED53}" presName="spacer" presStyleCnt="0"/>
      <dgm:spPr/>
    </dgm:pt>
    <dgm:pt modelId="{7515C96E-204E-468A-8133-5FBA17FDE72D}" type="pres">
      <dgm:prSet presAssocID="{5FEC7144-F359-468B-B176-9BE786139CA9}" presName="parentText" presStyleLbl="node1" presStyleIdx="3" presStyleCnt="6">
        <dgm:presLayoutVars>
          <dgm:chMax val="0"/>
          <dgm:bulletEnabled val="1"/>
        </dgm:presLayoutVars>
      </dgm:prSet>
      <dgm:spPr/>
    </dgm:pt>
    <dgm:pt modelId="{5DE6B0E4-2EE5-437E-B709-97154598C8C7}" type="pres">
      <dgm:prSet presAssocID="{CCF1879A-DD15-4E0B-824C-7D5B467CE824}" presName="spacer" presStyleCnt="0"/>
      <dgm:spPr/>
    </dgm:pt>
    <dgm:pt modelId="{3896C94A-236D-4DE7-A889-A7EC5C510329}" type="pres">
      <dgm:prSet presAssocID="{74CA16AE-0FB3-48E8-AFA6-F7BC55614845}" presName="parentText" presStyleLbl="node1" presStyleIdx="4" presStyleCnt="6">
        <dgm:presLayoutVars>
          <dgm:chMax val="0"/>
          <dgm:bulletEnabled val="1"/>
        </dgm:presLayoutVars>
      </dgm:prSet>
      <dgm:spPr/>
    </dgm:pt>
    <dgm:pt modelId="{F9FB1804-DA0F-48BB-B5BB-E72241CA38B8}" type="pres">
      <dgm:prSet presAssocID="{55A50BD6-D6E8-45D5-ADA0-A1DC806FC34C}" presName="spacer" presStyleCnt="0"/>
      <dgm:spPr/>
    </dgm:pt>
    <dgm:pt modelId="{E84D492B-3EFD-49DB-8513-178FC4C0ECE3}" type="pres">
      <dgm:prSet presAssocID="{C450C61A-9F99-43D8-AAAA-4229AB7AB135}" presName="parentText" presStyleLbl="node1" presStyleIdx="5" presStyleCnt="6">
        <dgm:presLayoutVars>
          <dgm:chMax val="0"/>
          <dgm:bulletEnabled val="1"/>
        </dgm:presLayoutVars>
      </dgm:prSet>
      <dgm:spPr/>
    </dgm:pt>
  </dgm:ptLst>
  <dgm:cxnLst>
    <dgm:cxn modelId="{98AE8C0A-4A43-4EEB-826F-781324CD7AA5}" type="presOf" srcId="{74CA16AE-0FB3-48E8-AFA6-F7BC55614845}" destId="{3896C94A-236D-4DE7-A889-A7EC5C510329}" srcOrd="0" destOrd="0" presId="urn:microsoft.com/office/officeart/2005/8/layout/vList2"/>
    <dgm:cxn modelId="{CF8E7110-ECFA-4DB3-A9FE-4EBD961BA47C}" srcId="{CB70A266-ED86-45BF-BE99-EBA0FCF1F142}" destId="{C450C61A-9F99-43D8-AAAA-4229AB7AB135}" srcOrd="5" destOrd="0" parTransId="{DC3A90E1-64B1-4164-9F06-5E665BDEB57D}" sibTransId="{294673BD-8B87-4C66-BCEA-F45C68D0D207}"/>
    <dgm:cxn modelId="{EC00515E-3CBE-44CE-8A0A-F2E30B920D8B}" srcId="{CB70A266-ED86-45BF-BE99-EBA0FCF1F142}" destId="{5FEC7144-F359-468B-B176-9BE786139CA9}" srcOrd="3" destOrd="0" parTransId="{2CD592E4-5FDF-4E78-9567-C1D1E09BF533}" sibTransId="{CCF1879A-DD15-4E0B-824C-7D5B467CE824}"/>
    <dgm:cxn modelId="{79B8CE55-0D0E-43B7-94A8-82DE1F84E9C6}" type="presOf" srcId="{CE6D7F85-39BC-4D8B-B299-B362AF475EB8}" destId="{68679448-3815-4751-9E89-1D14656EA82E}" srcOrd="0" destOrd="0" presId="urn:microsoft.com/office/officeart/2005/8/layout/vList2"/>
    <dgm:cxn modelId="{B05C707A-D6CF-4A94-BDEB-6F3E987BA966}" type="presOf" srcId="{5FEC7144-F359-468B-B176-9BE786139CA9}" destId="{7515C96E-204E-468A-8133-5FBA17FDE72D}" srcOrd="0" destOrd="0" presId="urn:microsoft.com/office/officeart/2005/8/layout/vList2"/>
    <dgm:cxn modelId="{291A8885-71F5-47C9-B214-03BF026A9516}" type="presOf" srcId="{CB70A266-ED86-45BF-BE99-EBA0FCF1F142}" destId="{2A4908DC-CD73-4367-9AF7-A1F36B71FF9A}" srcOrd="0" destOrd="0" presId="urn:microsoft.com/office/officeart/2005/8/layout/vList2"/>
    <dgm:cxn modelId="{44E05A8C-95EB-4CA2-93D8-8C1DA3FF838A}" type="presOf" srcId="{EAB3A3F9-3C3D-426F-9437-BB15C4E7D140}" destId="{D7C2DBC2-569C-4855-9EA2-28B3E820E476}" srcOrd="0" destOrd="0" presId="urn:microsoft.com/office/officeart/2005/8/layout/vList2"/>
    <dgm:cxn modelId="{DE35FE8F-7D46-4F8E-888C-B5A7820EA50E}" srcId="{CB70A266-ED86-45BF-BE99-EBA0FCF1F142}" destId="{74CA16AE-0FB3-48E8-AFA6-F7BC55614845}" srcOrd="4" destOrd="0" parTransId="{A2D3C9CD-87C4-48AD-B0B5-366655E26C0C}" sibTransId="{55A50BD6-D6E8-45D5-ADA0-A1DC806FC34C}"/>
    <dgm:cxn modelId="{2B3FFD93-6767-4566-972C-E58A350C3076}" type="presOf" srcId="{9904C7BC-D51A-4C9E-872F-7E6497A4D382}" destId="{08B1E3AD-986C-40F9-87E7-3C3ECAD5DDEF}" srcOrd="0" destOrd="0" presId="urn:microsoft.com/office/officeart/2005/8/layout/vList2"/>
    <dgm:cxn modelId="{52FDE7A9-1182-47D3-9939-0066BE9730D3}" srcId="{CB70A266-ED86-45BF-BE99-EBA0FCF1F142}" destId="{9904C7BC-D51A-4C9E-872F-7E6497A4D382}" srcOrd="0" destOrd="0" parTransId="{68CC52B2-AC73-4204-80FD-488118C58BAD}" sibTransId="{2F52050A-44CA-46D0-99CC-6C6382D6D198}"/>
    <dgm:cxn modelId="{069548AB-ECD9-4D82-A95A-E0AFE552D289}" srcId="{CB70A266-ED86-45BF-BE99-EBA0FCF1F142}" destId="{EAB3A3F9-3C3D-426F-9437-BB15C4E7D140}" srcOrd="2" destOrd="0" parTransId="{4CAA0772-2B91-4E36-B3BB-E82B503ACACF}" sibTransId="{B15ABB24-D094-4569-A9A2-C463E8ABED53}"/>
    <dgm:cxn modelId="{34F189B3-CD73-418B-BD2D-61FC40B17B2F}" srcId="{CB70A266-ED86-45BF-BE99-EBA0FCF1F142}" destId="{CE6D7F85-39BC-4D8B-B299-B362AF475EB8}" srcOrd="1" destOrd="0" parTransId="{887AE95C-70B1-4CAC-AAD1-B4EC7AE7F430}" sibTransId="{AABD7681-AEA3-4907-9BB0-5194AC46583A}"/>
    <dgm:cxn modelId="{8C4F55F0-FD27-404F-BF95-4FABB91D79C8}" type="presOf" srcId="{C450C61A-9F99-43D8-AAAA-4229AB7AB135}" destId="{E84D492B-3EFD-49DB-8513-178FC4C0ECE3}" srcOrd="0" destOrd="0" presId="urn:microsoft.com/office/officeart/2005/8/layout/vList2"/>
    <dgm:cxn modelId="{3F21C7DD-4AA8-4925-83E3-781212FF4A14}" type="presParOf" srcId="{2A4908DC-CD73-4367-9AF7-A1F36B71FF9A}" destId="{08B1E3AD-986C-40F9-87E7-3C3ECAD5DDEF}" srcOrd="0" destOrd="0" presId="urn:microsoft.com/office/officeart/2005/8/layout/vList2"/>
    <dgm:cxn modelId="{7F5AD712-83BA-4828-8E33-9D1CEFF6DFDE}" type="presParOf" srcId="{2A4908DC-CD73-4367-9AF7-A1F36B71FF9A}" destId="{3DF98452-EF99-44E7-97BB-D9487CF6BDFA}" srcOrd="1" destOrd="0" presId="urn:microsoft.com/office/officeart/2005/8/layout/vList2"/>
    <dgm:cxn modelId="{4F658217-66D9-455B-9C53-37D47170ADEF}" type="presParOf" srcId="{2A4908DC-CD73-4367-9AF7-A1F36B71FF9A}" destId="{68679448-3815-4751-9E89-1D14656EA82E}" srcOrd="2" destOrd="0" presId="urn:microsoft.com/office/officeart/2005/8/layout/vList2"/>
    <dgm:cxn modelId="{6683A20E-7A87-4728-9ECA-24976E7E046D}" type="presParOf" srcId="{2A4908DC-CD73-4367-9AF7-A1F36B71FF9A}" destId="{4F7A2CD6-0BDE-457F-88B7-3FD5263DFA9C}" srcOrd="3" destOrd="0" presId="urn:microsoft.com/office/officeart/2005/8/layout/vList2"/>
    <dgm:cxn modelId="{6F41B666-14FE-400F-9C42-B6585E2FF104}" type="presParOf" srcId="{2A4908DC-CD73-4367-9AF7-A1F36B71FF9A}" destId="{D7C2DBC2-569C-4855-9EA2-28B3E820E476}" srcOrd="4" destOrd="0" presId="urn:microsoft.com/office/officeart/2005/8/layout/vList2"/>
    <dgm:cxn modelId="{D064CAFB-A9B2-49A9-B143-E045572959D3}" type="presParOf" srcId="{2A4908DC-CD73-4367-9AF7-A1F36B71FF9A}" destId="{419A04B4-F613-4527-9193-CCD7C3A380AE}" srcOrd="5" destOrd="0" presId="urn:microsoft.com/office/officeart/2005/8/layout/vList2"/>
    <dgm:cxn modelId="{5086017A-7C45-429A-B990-937C84A7A34F}" type="presParOf" srcId="{2A4908DC-CD73-4367-9AF7-A1F36B71FF9A}" destId="{7515C96E-204E-468A-8133-5FBA17FDE72D}" srcOrd="6" destOrd="0" presId="urn:microsoft.com/office/officeart/2005/8/layout/vList2"/>
    <dgm:cxn modelId="{A3232274-23BA-4965-A4AE-9207010FA888}" type="presParOf" srcId="{2A4908DC-CD73-4367-9AF7-A1F36B71FF9A}" destId="{5DE6B0E4-2EE5-437E-B709-97154598C8C7}" srcOrd="7" destOrd="0" presId="urn:microsoft.com/office/officeart/2005/8/layout/vList2"/>
    <dgm:cxn modelId="{E19C44B0-4B99-41DF-8209-6E6D3FA20761}" type="presParOf" srcId="{2A4908DC-CD73-4367-9AF7-A1F36B71FF9A}" destId="{3896C94A-236D-4DE7-A889-A7EC5C510329}" srcOrd="8" destOrd="0" presId="urn:microsoft.com/office/officeart/2005/8/layout/vList2"/>
    <dgm:cxn modelId="{11E2D979-A47E-4A3E-AE1E-26C796AB9C1A}" type="presParOf" srcId="{2A4908DC-CD73-4367-9AF7-A1F36B71FF9A}" destId="{F9FB1804-DA0F-48BB-B5BB-E72241CA38B8}" srcOrd="9" destOrd="0" presId="urn:microsoft.com/office/officeart/2005/8/layout/vList2"/>
    <dgm:cxn modelId="{E1BE7C3A-7F0B-4042-A668-1C5DE19008C7}" type="presParOf" srcId="{2A4908DC-CD73-4367-9AF7-A1F36B71FF9A}" destId="{E84D492B-3EFD-49DB-8513-178FC4C0ECE3}"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1E3AD-986C-40F9-87E7-3C3ECAD5DDEF}">
      <dsp:nvSpPr>
        <dsp:cNvPr id="0" name=""/>
        <dsp:cNvSpPr/>
      </dsp:nvSpPr>
      <dsp:spPr>
        <a:xfrm>
          <a:off x="0" y="228839"/>
          <a:ext cx="44772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•Contracts for commonly sourced goods/services</a:t>
          </a:r>
          <a:endParaRPr lang="en-US" sz="1700" kern="1200" dirty="0"/>
        </a:p>
      </dsp:txBody>
      <dsp:txXfrm>
        <a:off x="32041" y="260880"/>
        <a:ext cx="4413118" cy="592288"/>
      </dsp:txXfrm>
    </dsp:sp>
    <dsp:sp modelId="{68679448-3815-4751-9E89-1D14656EA82E}">
      <dsp:nvSpPr>
        <dsp:cNvPr id="0" name=""/>
        <dsp:cNvSpPr/>
      </dsp:nvSpPr>
      <dsp:spPr>
        <a:xfrm>
          <a:off x="0" y="934169"/>
          <a:ext cx="44772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•Solicited, negotiated, managed, and maintained by State or Coop</a:t>
          </a:r>
          <a:endParaRPr lang="en-US" sz="1700" kern="1200" dirty="0"/>
        </a:p>
      </dsp:txBody>
      <dsp:txXfrm>
        <a:off x="32041" y="966210"/>
        <a:ext cx="4413118" cy="592288"/>
      </dsp:txXfrm>
    </dsp:sp>
    <dsp:sp modelId="{D7C2DBC2-569C-4855-9EA2-28B3E820E476}">
      <dsp:nvSpPr>
        <dsp:cNvPr id="0" name=""/>
        <dsp:cNvSpPr/>
      </dsp:nvSpPr>
      <dsp:spPr>
        <a:xfrm>
          <a:off x="0" y="1639500"/>
          <a:ext cx="44772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•Available to state agencies</a:t>
          </a:r>
          <a:endParaRPr lang="en-US" sz="1700" kern="1200" dirty="0"/>
        </a:p>
      </dsp:txBody>
      <dsp:txXfrm>
        <a:off x="32041" y="1671541"/>
        <a:ext cx="4413118" cy="592288"/>
      </dsp:txXfrm>
    </dsp:sp>
    <dsp:sp modelId="{7515C96E-204E-468A-8133-5FBA17FDE72D}">
      <dsp:nvSpPr>
        <dsp:cNvPr id="0" name=""/>
        <dsp:cNvSpPr/>
      </dsp:nvSpPr>
      <dsp:spPr>
        <a:xfrm>
          <a:off x="0" y="2344829"/>
          <a:ext cx="44772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•Limited to goods/services on agreement</a:t>
          </a:r>
          <a:endParaRPr lang="en-US" sz="1700" kern="1200" dirty="0"/>
        </a:p>
      </dsp:txBody>
      <dsp:txXfrm>
        <a:off x="32041" y="2376870"/>
        <a:ext cx="4413118" cy="592288"/>
      </dsp:txXfrm>
    </dsp:sp>
    <dsp:sp modelId="{3896C94A-236D-4DE7-A889-A7EC5C510329}">
      <dsp:nvSpPr>
        <dsp:cNvPr id="0" name=""/>
        <dsp:cNvSpPr/>
      </dsp:nvSpPr>
      <dsp:spPr>
        <a:xfrm>
          <a:off x="0" y="3050159"/>
          <a:ext cx="44772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•Only with vendors having existing agreement</a:t>
          </a:r>
          <a:endParaRPr lang="en-US" sz="1700" kern="1200" dirty="0"/>
        </a:p>
      </dsp:txBody>
      <dsp:txXfrm>
        <a:off x="32041" y="3082200"/>
        <a:ext cx="4413118" cy="592288"/>
      </dsp:txXfrm>
    </dsp:sp>
    <dsp:sp modelId="{E84D492B-3EFD-49DB-8513-178FC4C0ECE3}">
      <dsp:nvSpPr>
        <dsp:cNvPr id="0" name=""/>
        <dsp:cNvSpPr/>
      </dsp:nvSpPr>
      <dsp:spPr>
        <a:xfrm>
          <a:off x="0" y="3755490"/>
          <a:ext cx="447720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•Includes PPE, sanitization supplies, certain models of Chromebooks, some Software</a:t>
          </a:r>
          <a:endParaRPr lang="en-US" sz="1700" kern="1200" dirty="0"/>
        </a:p>
      </dsp:txBody>
      <dsp:txXfrm>
        <a:off x="32041" y="3787531"/>
        <a:ext cx="4413118" cy="5922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53" name="Google Shape;25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400"/>
              <a:t>EM - If school A has a poverty percentage of 21% or greater and resides in a county that has been identified as most impacted by infection rates OR experienced an economic impact as</a:t>
            </a:r>
            <a:endParaRPr/>
          </a:p>
        </p:txBody>
      </p:sp>
      <p:sp>
        <p:nvSpPr>
          <p:cNvPr id="260" name="Google Shape;26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68" name="Google Shape;26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78" name="Google Shape;27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84" name="Google Shape;28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90" name="Google Shape;29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4768e57ad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14768e57ad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Sharon and Maggie</a:t>
            </a:r>
            <a:endParaRPr/>
          </a:p>
        </p:txBody>
      </p:sp>
      <p:sp>
        <p:nvSpPr>
          <p:cNvPr id="297" name="Google Shape;297;g114768e57ad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04" name="Google Shape;304;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12" name="Google Shape;31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20" name="Google Shape;320;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DC</a:t>
            </a:r>
            <a:endParaRPr/>
          </a:p>
        </p:txBody>
      </p:sp>
      <p:sp>
        <p:nvSpPr>
          <p:cNvPr id="195" name="Google Shape;1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28" name="Google Shape;328;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35" name="Google Shape;33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42" name="Google Shape;34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50" name="Google Shape;350;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58" name="Google Shape;358;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65" name="Google Shape;36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73" name="Google Shape;373;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382" name="Google Shape;382;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89" name="Google Shape;38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4768e57ad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4768e57a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97" name="Google Shape;397;g114768e57ad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DC</a:t>
            </a:r>
            <a:endParaRPr/>
          </a:p>
        </p:txBody>
      </p:sp>
      <p:sp>
        <p:nvSpPr>
          <p:cNvPr id="201" name="Google Shape;2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4768e57ad_0_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14768e57ad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114768e57ad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4768e57ad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14768e57ad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lnSpc>
                <a:spcPct val="100000"/>
              </a:lnSpc>
              <a:spcBef>
                <a:spcPts val="0"/>
              </a:spcBef>
              <a:spcAft>
                <a:spcPts val="0"/>
              </a:spcAft>
              <a:buSzPts val="1400"/>
              <a:buNone/>
            </a:pPr>
            <a:endParaRPr/>
          </a:p>
        </p:txBody>
      </p:sp>
      <p:sp>
        <p:nvSpPr>
          <p:cNvPr id="413" name="Google Shape;413;g114768e57ad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4768e57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EM</a:t>
            </a:r>
            <a:endParaRPr dirty="0"/>
          </a:p>
        </p:txBody>
      </p:sp>
      <p:sp>
        <p:nvSpPr>
          <p:cNvPr id="420" name="Google Shape;420;g114768e57ad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14768e57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26" name="Google Shape;426;g114768e57a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32" name="Google Shape;43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37" name="Google Shape;43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53" name="Google Shape;45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3600" b="1">
                <a:solidFill>
                  <a:srgbClr val="0070C0"/>
                </a:solidFill>
                <a:latin typeface="Tahoma"/>
                <a:ea typeface="Tahoma"/>
                <a:cs typeface="Tahoma"/>
                <a:sym typeface="Tahoma"/>
              </a:rPr>
              <a:t>The FACTS Family </a:t>
            </a:r>
            <a:endParaRPr sz="3600" b="1">
              <a:solidFill>
                <a:srgbClr val="595959"/>
              </a:solidFill>
              <a:latin typeface="Tahoma"/>
              <a:ea typeface="Tahoma"/>
              <a:cs typeface="Tahoma"/>
              <a:sym typeface="Tahoma"/>
            </a:endParaRPr>
          </a:p>
          <a:p>
            <a:pPr marL="1265238" lvl="1" indent="-571500" algn="l" rtl="0">
              <a:lnSpc>
                <a:spcPct val="100000"/>
              </a:lnSpc>
              <a:spcBef>
                <a:spcPts val="2200"/>
              </a:spcBef>
              <a:spcAft>
                <a:spcPts val="0"/>
              </a:spcAft>
              <a:buSzPts val="1400"/>
              <a:buFont typeface="Noto Sans Symbols"/>
              <a:buChar char="▪"/>
            </a:pPr>
            <a:r>
              <a:rPr lang="en-US" sz="2400">
                <a:solidFill>
                  <a:srgbClr val="595959"/>
                </a:solidFill>
                <a:latin typeface="Tahoma"/>
                <a:ea typeface="Tahoma"/>
                <a:cs typeface="Tahoma"/>
                <a:sym typeface="Tahoma"/>
              </a:rPr>
              <a:t>11,500 schools</a:t>
            </a:r>
            <a:endParaRPr/>
          </a:p>
          <a:p>
            <a:pPr marL="1265238" lvl="1" indent="-571500" algn="l" rtl="0">
              <a:lnSpc>
                <a:spcPct val="100000"/>
              </a:lnSpc>
              <a:spcBef>
                <a:spcPts val="2200"/>
              </a:spcBef>
              <a:spcAft>
                <a:spcPts val="0"/>
              </a:spcAft>
              <a:buSzPts val="1400"/>
              <a:buFont typeface="Noto Sans Symbols"/>
              <a:buChar char="▪"/>
            </a:pPr>
            <a:r>
              <a:rPr lang="en-US" sz="2400">
                <a:solidFill>
                  <a:srgbClr val="595959"/>
                </a:solidFill>
                <a:latin typeface="Tahoma"/>
                <a:ea typeface="Tahoma"/>
                <a:cs typeface="Tahoma"/>
                <a:sym typeface="Tahoma"/>
              </a:rPr>
              <a:t>$9.0 billion in tuition funds annually</a:t>
            </a:r>
            <a:endParaRPr/>
          </a:p>
          <a:p>
            <a:pPr marL="1265238" lvl="1" indent="-571500" algn="l" rtl="0">
              <a:lnSpc>
                <a:spcPct val="100000"/>
              </a:lnSpc>
              <a:spcBef>
                <a:spcPts val="2200"/>
              </a:spcBef>
              <a:spcAft>
                <a:spcPts val="0"/>
              </a:spcAft>
              <a:buSzPts val="1400"/>
              <a:buFont typeface="Noto Sans Symbols"/>
              <a:buChar char="▪"/>
            </a:pPr>
            <a:r>
              <a:rPr lang="en-US" sz="2400">
                <a:solidFill>
                  <a:srgbClr val="595959"/>
                </a:solidFill>
                <a:latin typeface="Tahoma"/>
                <a:ea typeface="Tahoma"/>
                <a:cs typeface="Tahoma"/>
                <a:sym typeface="Tahoma"/>
              </a:rPr>
              <a:t>3 million students and families</a:t>
            </a:r>
            <a:endParaRPr/>
          </a:p>
          <a:p>
            <a:pPr marL="457200" marR="0" lvl="0" indent="-228600" algn="l" rtl="0">
              <a:lnSpc>
                <a:spcPct val="100000"/>
              </a:lnSpc>
              <a:spcBef>
                <a:spcPts val="0"/>
              </a:spcBef>
              <a:spcAft>
                <a:spcPts val="0"/>
              </a:spcAft>
              <a:buSzPts val="1400"/>
              <a:buNone/>
            </a:pPr>
            <a:endParaRPr/>
          </a:p>
        </p:txBody>
      </p:sp>
      <p:sp>
        <p:nvSpPr>
          <p:cNvPr id="466" name="Google Shape;46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DC- CDE worked with CDPHE and University of Colorado Economic development office to determine the counties that meet this requirement. For Infection rates, we looked at the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Counties listed have a greater than 5% case rate by the population of each county.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the economic impact, we looked at employment. And listed counties that had a greater than 6% reduction in mean observed employment compared to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forecasted employment.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4" name="Google Shape;47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08" name="Google Shape;508;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1" name="Google Shape;531;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64" name="Google Shape;56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DC</a:t>
            </a:r>
            <a:endParaRPr/>
          </a:p>
        </p:txBody>
      </p:sp>
      <p:sp>
        <p:nvSpPr>
          <p:cNvPr id="215" name="Google Shape;21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2400">
                <a:solidFill>
                  <a:srgbClr val="333333"/>
                </a:solidFill>
                <a:latin typeface="Arial"/>
                <a:ea typeface="Arial"/>
                <a:cs typeface="Arial"/>
                <a:sym typeface="Arial"/>
              </a:rPr>
              <a:t>Customized solutions to meet your unique needs to ensure safe and productive learning environments: </a:t>
            </a:r>
            <a:endParaRPr/>
          </a:p>
          <a:p>
            <a:pPr marL="457200" marR="0" lvl="0" indent="-228600" algn="l" rtl="0">
              <a:lnSpc>
                <a:spcPct val="100000"/>
              </a:lnSpc>
              <a:spcBef>
                <a:spcPts val="0"/>
              </a:spcBef>
              <a:spcAft>
                <a:spcPts val="0"/>
              </a:spcAft>
              <a:buSzPts val="1400"/>
              <a:buNone/>
            </a:pPr>
            <a:endParaRPr sz="2400">
              <a:solidFill>
                <a:srgbClr val="333333"/>
              </a:solidFill>
              <a:latin typeface="Arial"/>
              <a:ea typeface="Arial"/>
              <a:cs typeface="Arial"/>
              <a:sym typeface="Arial"/>
            </a:endParaRPr>
          </a:p>
          <a:p>
            <a:pPr marL="742950" lvl="1" indent="-285750" algn="l" rtl="0">
              <a:lnSpc>
                <a:spcPct val="150000"/>
              </a:lnSpc>
              <a:spcBef>
                <a:spcPts val="0"/>
              </a:spcBef>
              <a:spcAft>
                <a:spcPts val="0"/>
              </a:spcAft>
              <a:buSzPts val="1400"/>
              <a:buFont typeface="Noto Sans Symbols"/>
              <a:buChar char="⮚"/>
            </a:pPr>
            <a:r>
              <a:rPr lang="en-US" sz="2400">
                <a:solidFill>
                  <a:srgbClr val="333333"/>
                </a:solidFill>
                <a:latin typeface="Arial"/>
                <a:ea typeface="Arial"/>
                <a:cs typeface="Arial"/>
                <a:sym typeface="Arial"/>
              </a:rPr>
              <a:t> Intervention and support services for students </a:t>
            </a:r>
            <a:endParaRPr/>
          </a:p>
          <a:p>
            <a:pPr marL="742950" lvl="1" indent="-285750" algn="l" rtl="0">
              <a:lnSpc>
                <a:spcPct val="150000"/>
              </a:lnSpc>
              <a:spcBef>
                <a:spcPts val="0"/>
              </a:spcBef>
              <a:spcAft>
                <a:spcPts val="0"/>
              </a:spcAft>
              <a:buSzPts val="1400"/>
              <a:buFont typeface="Noto Sans Symbols"/>
              <a:buChar char="⮚"/>
            </a:pPr>
            <a:r>
              <a:rPr lang="en-US" sz="2400">
                <a:solidFill>
                  <a:srgbClr val="333333"/>
                </a:solidFill>
                <a:latin typeface="Arial"/>
                <a:ea typeface="Arial"/>
                <a:cs typeface="Arial"/>
                <a:sym typeface="Arial"/>
              </a:rPr>
              <a:t> Professional Development for teachers and leaders</a:t>
            </a:r>
            <a:endParaRPr/>
          </a:p>
          <a:p>
            <a:pPr marL="742950" lvl="1" indent="-285750" algn="l" rtl="0">
              <a:lnSpc>
                <a:spcPct val="150000"/>
              </a:lnSpc>
              <a:spcBef>
                <a:spcPts val="0"/>
              </a:spcBef>
              <a:spcAft>
                <a:spcPts val="0"/>
              </a:spcAft>
              <a:buSzPts val="1400"/>
              <a:buFont typeface="Noto Sans Symbols"/>
              <a:buChar char="⮚"/>
            </a:pPr>
            <a:r>
              <a:rPr lang="en-US" sz="2400">
                <a:solidFill>
                  <a:srgbClr val="333333"/>
                </a:solidFill>
                <a:latin typeface="Arial"/>
                <a:ea typeface="Arial"/>
                <a:cs typeface="Arial"/>
                <a:sym typeface="Arial"/>
              </a:rPr>
              <a:t> Instructional and Leadership Coaching by FACTS Ed certified coaches for teachers and leaders</a:t>
            </a:r>
            <a:endParaRPr/>
          </a:p>
          <a:p>
            <a:pPr marL="457200" marR="0" lvl="0" indent="-228600" algn="l" rtl="0">
              <a:lnSpc>
                <a:spcPct val="100000"/>
              </a:lnSpc>
              <a:spcBef>
                <a:spcPts val="0"/>
              </a:spcBef>
              <a:spcAft>
                <a:spcPts val="0"/>
              </a:spcAft>
              <a:buSzPts val="1400"/>
              <a:buNone/>
            </a:pPr>
            <a:endParaRPr/>
          </a:p>
        </p:txBody>
      </p:sp>
      <p:sp>
        <p:nvSpPr>
          <p:cNvPr id="582" name="Google Shape;58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Noto Sans Symbols"/>
              <a:buChar char="▪"/>
            </a:pPr>
            <a:r>
              <a:rPr lang="en-US" sz="1100" b="1"/>
              <a:t>Educational technology </a:t>
            </a:r>
            <a:r>
              <a:rPr lang="en-US" sz="1100"/>
              <a:t>(including hardware, software, connectivity, assistive technology, and adaptive equipment) to support remote or hybrid learning. </a:t>
            </a:r>
            <a:r>
              <a:rPr lang="en-US" sz="1100" i="1"/>
              <a:t>Category 2</a:t>
            </a:r>
            <a:endParaRPr sz="1100"/>
          </a:p>
          <a:p>
            <a:pPr marL="457200" lvl="0" indent="-228600" algn="l" rtl="0">
              <a:lnSpc>
                <a:spcPct val="100000"/>
              </a:lnSpc>
              <a:spcBef>
                <a:spcPts val="0"/>
              </a:spcBef>
              <a:spcAft>
                <a:spcPts val="0"/>
              </a:spcAft>
              <a:buSzPts val="1400"/>
              <a:buFont typeface="Noto Sans Symbols"/>
              <a:buChar char="▪"/>
            </a:pPr>
            <a:r>
              <a:rPr lang="en-US" sz="1100"/>
              <a:t>Redeveloping instructional plans, including curriculum development, for remote or hybrid learning or to address learning loss. </a:t>
            </a:r>
            <a:r>
              <a:rPr lang="en-US" sz="1100" i="1"/>
              <a:t>Category 3</a:t>
            </a:r>
            <a:endParaRPr sz="1100"/>
          </a:p>
          <a:p>
            <a:pPr marL="457200" lvl="0" indent="-228600" algn="l" rtl="0">
              <a:lnSpc>
                <a:spcPct val="100000"/>
              </a:lnSpc>
              <a:spcBef>
                <a:spcPts val="0"/>
              </a:spcBef>
              <a:spcAft>
                <a:spcPts val="0"/>
              </a:spcAft>
              <a:buSzPts val="1400"/>
              <a:buFont typeface="Noto Sans Symbols"/>
              <a:buChar char="▪"/>
            </a:pPr>
            <a:r>
              <a:rPr lang="en-US" sz="1100" b="1"/>
              <a:t>Interventions.  </a:t>
            </a:r>
            <a:r>
              <a:rPr lang="en-US" sz="1100"/>
              <a:t>Initiating and maintaining education and </a:t>
            </a:r>
            <a:r>
              <a:rPr lang="en-US" sz="1100" b="1"/>
              <a:t>support services </a:t>
            </a:r>
            <a:r>
              <a:rPr lang="en-US" sz="1100"/>
              <a:t>or assistance for remote or hybrid learning or </a:t>
            </a:r>
            <a:r>
              <a:rPr lang="en-US" sz="1100" b="1"/>
              <a:t>to address learning loss</a:t>
            </a:r>
            <a:r>
              <a:rPr lang="en-US" sz="1100"/>
              <a:t>. </a:t>
            </a:r>
            <a:r>
              <a:rPr lang="en-US" sz="1100" i="1"/>
              <a:t>Category 3</a:t>
            </a:r>
            <a:endParaRPr/>
          </a:p>
        </p:txBody>
      </p:sp>
      <p:sp>
        <p:nvSpPr>
          <p:cNvPr id="609" name="Google Shape;60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Noto Sans Symbols"/>
              <a:buChar char="▪"/>
            </a:pPr>
            <a:r>
              <a:rPr lang="en-US"/>
              <a:t>Educational technology (including hardware, software, connectivity, assistive technology, and adaptive equipment) to support remote or hybrid learning. </a:t>
            </a:r>
            <a:r>
              <a:rPr lang="en-US" i="1"/>
              <a:t>Category 2</a:t>
            </a:r>
            <a:endParaRPr/>
          </a:p>
          <a:p>
            <a:pPr marL="457200" lvl="0" indent="-228600" algn="l" rtl="0">
              <a:lnSpc>
                <a:spcPct val="100000"/>
              </a:lnSpc>
              <a:spcBef>
                <a:spcPts val="0"/>
              </a:spcBef>
              <a:spcAft>
                <a:spcPts val="0"/>
              </a:spcAft>
              <a:buSzPts val="1400"/>
              <a:buFont typeface="Noto Sans Symbols"/>
              <a:buChar char="▪"/>
            </a:pPr>
            <a:r>
              <a:rPr lang="en-US"/>
              <a:t>Redeveloping instructional plans, including curriculum development, for remote or hybrid learning or to address learning loss. </a:t>
            </a:r>
            <a:r>
              <a:rPr lang="en-US" i="1"/>
              <a:t>Category 3</a:t>
            </a:r>
            <a:endParaRPr/>
          </a:p>
          <a:p>
            <a:pPr marL="457200" lvl="0" indent="-228600" algn="l" rtl="0">
              <a:lnSpc>
                <a:spcPct val="100000"/>
              </a:lnSpc>
              <a:spcBef>
                <a:spcPts val="0"/>
              </a:spcBef>
              <a:spcAft>
                <a:spcPts val="0"/>
              </a:spcAft>
              <a:buSzPts val="1400"/>
              <a:buFont typeface="Noto Sans Symbols"/>
              <a:buChar char="▪"/>
            </a:pPr>
            <a:r>
              <a:rPr lang="en-US"/>
              <a:t>Initiating and maintaining education and support services or assistance for remote or hybrid learning or to address learning loss. </a:t>
            </a:r>
            <a:r>
              <a:rPr lang="en-US" i="1"/>
              <a:t>Category 3</a:t>
            </a:r>
            <a:endParaRPr/>
          </a:p>
          <a:p>
            <a:pPr marL="457200" marR="0" lvl="0" indent="-228600" algn="l" rtl="0">
              <a:lnSpc>
                <a:spcPct val="100000"/>
              </a:lnSpc>
              <a:spcBef>
                <a:spcPts val="0"/>
              </a:spcBef>
              <a:spcAft>
                <a:spcPts val="0"/>
              </a:spcAft>
              <a:buSzPts val="1400"/>
              <a:buNone/>
            </a:pPr>
            <a:endParaRPr/>
          </a:p>
        </p:txBody>
      </p:sp>
      <p:sp>
        <p:nvSpPr>
          <p:cNvPr id="636" name="Google Shape;63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Noto Sans Symbols"/>
              <a:buChar char="▪"/>
            </a:pPr>
            <a:r>
              <a:rPr lang="en-US"/>
              <a:t>Educational technology (including hardware, software, connectivity, assistive technology, and adaptive equipment) to support remote or hybrid learning. </a:t>
            </a:r>
            <a:r>
              <a:rPr lang="en-US" i="1"/>
              <a:t>Category 2</a:t>
            </a:r>
            <a:endParaRPr/>
          </a:p>
          <a:p>
            <a:pPr marL="457200" lvl="0" indent="-228600" algn="l" rtl="0">
              <a:lnSpc>
                <a:spcPct val="100000"/>
              </a:lnSpc>
              <a:spcBef>
                <a:spcPts val="0"/>
              </a:spcBef>
              <a:spcAft>
                <a:spcPts val="0"/>
              </a:spcAft>
              <a:buSzPts val="1400"/>
              <a:buFont typeface="Noto Sans Symbols"/>
              <a:buChar char="▪"/>
            </a:pPr>
            <a:r>
              <a:rPr lang="en-US" b="1"/>
              <a:t>Curriculum Adoption</a:t>
            </a:r>
            <a:r>
              <a:rPr lang="en-US"/>
              <a:t>.  </a:t>
            </a:r>
            <a:r>
              <a:rPr lang="en-US" i="1"/>
              <a:t>Redeveloping instructional plans</a:t>
            </a:r>
            <a:r>
              <a:rPr lang="en-US"/>
              <a:t>, including curriculum development, for remote or hybrid learning or </a:t>
            </a:r>
            <a:r>
              <a:rPr lang="en-US" i="1"/>
              <a:t>to address learning loss. Category 3</a:t>
            </a:r>
            <a:endParaRPr/>
          </a:p>
          <a:p>
            <a:pPr marL="457200" lvl="0" indent="-228600" algn="l" rtl="0">
              <a:lnSpc>
                <a:spcPct val="100000"/>
              </a:lnSpc>
              <a:spcBef>
                <a:spcPts val="0"/>
              </a:spcBef>
              <a:spcAft>
                <a:spcPts val="0"/>
              </a:spcAft>
              <a:buSzPts val="1400"/>
              <a:buFont typeface="Noto Sans Symbols"/>
              <a:buChar char="▪"/>
            </a:pPr>
            <a:r>
              <a:rPr lang="en-US" b="1"/>
              <a:t>Coaching.  </a:t>
            </a:r>
            <a:r>
              <a:rPr lang="en-US" i="1"/>
              <a:t>Initiating and maintaining education </a:t>
            </a:r>
            <a:r>
              <a:rPr lang="en-US"/>
              <a:t>and support services or assistance for remote or hybrid learning or </a:t>
            </a:r>
            <a:r>
              <a:rPr lang="en-US" i="1"/>
              <a:t>to address learning loss</a:t>
            </a:r>
            <a:r>
              <a:rPr lang="en-US"/>
              <a:t>. </a:t>
            </a:r>
            <a:r>
              <a:rPr lang="en-US" i="1"/>
              <a:t>Category 3</a:t>
            </a:r>
            <a:endParaRPr/>
          </a:p>
          <a:p>
            <a:pPr marL="0" marR="0" lvl="0" indent="0" algn="l" rtl="0">
              <a:lnSpc>
                <a:spcPct val="100000"/>
              </a:lnSpc>
              <a:spcBef>
                <a:spcPts val="0"/>
              </a:spcBef>
              <a:spcAft>
                <a:spcPts val="0"/>
              </a:spcAft>
              <a:buClr>
                <a:schemeClr val="dk1"/>
              </a:buClr>
              <a:buSzPts val="1200"/>
              <a:buFont typeface="Noto Sans Symbols"/>
              <a:buNone/>
            </a:pPr>
            <a:endParaRPr/>
          </a:p>
        </p:txBody>
      </p:sp>
      <p:sp>
        <p:nvSpPr>
          <p:cNvPr id="666" name="Google Shape;666;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93" name="Google Shape;693;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i="1"/>
              <a:t>Determining a PD Direction, then Selecting and Supporting the Right PD for your School.</a:t>
            </a:r>
            <a:endParaRPr/>
          </a:p>
        </p:txBody>
      </p:sp>
      <p:sp>
        <p:nvSpPr>
          <p:cNvPr id="742" name="Google Shape;74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DC</a:t>
            </a:r>
            <a:endParaRPr/>
          </a:p>
        </p:txBody>
      </p:sp>
      <p:sp>
        <p:nvSpPr>
          <p:cNvPr id="222" name="Google Shape;22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6" name="Google Shape;776;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82" name="Google Shape;78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DC</a:t>
            </a:r>
            <a:endParaRPr/>
          </a:p>
        </p:txBody>
      </p:sp>
      <p:sp>
        <p:nvSpPr>
          <p:cNvPr id="230" name="Google Shape;230;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38" name="Google Shape;23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45" name="Google Shape;24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EF7521">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EF7521"/>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9" name="Google Shape;59;p11"/>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0" name="Google Shape;60;p11"/>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 name="Google Shape;63;p12"/>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12"/>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65"/>
        <p:cNvGrpSpPr/>
        <p:nvPr/>
      </p:nvGrpSpPr>
      <p:grpSpPr>
        <a:xfrm>
          <a:off x="0" y="0"/>
          <a:ext cx="0" cy="0"/>
          <a:chOff x="0" y="0"/>
          <a:chExt cx="0" cy="0"/>
        </a:xfrm>
      </p:grpSpPr>
      <p:pic>
        <p:nvPicPr>
          <p:cNvPr id="66" name="Google Shape;66;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 name="Google Shape;67;p13"/>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p13"/>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69"/>
        <p:cNvGrpSpPr/>
        <p:nvPr/>
      </p:nvGrpSpPr>
      <p:grpSpPr>
        <a:xfrm>
          <a:off x="0" y="0"/>
          <a:ext cx="0" cy="0"/>
          <a:chOff x="0" y="0"/>
          <a:chExt cx="0" cy="0"/>
        </a:xfrm>
      </p:grpSpPr>
      <p:pic>
        <p:nvPicPr>
          <p:cNvPr id="70" name="Google Shape;70;p1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 name="Google Shape;71;p14"/>
          <p:cNvSpPr txBox="1">
            <a:spLocks noGrp="1"/>
          </p:cNvSpPr>
          <p:nvPr>
            <p:ph type="body" idx="1"/>
          </p:nvPr>
        </p:nvSpPr>
        <p:spPr>
          <a:xfrm>
            <a:off x="1542455" y="21478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55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2" name="Google Shape;72;p14"/>
          <p:cNvSpPr txBox="1">
            <a:spLocks noGrp="1"/>
          </p:cNvSpPr>
          <p:nvPr>
            <p:ph type="body" idx="2"/>
          </p:nvPr>
        </p:nvSpPr>
        <p:spPr>
          <a:xfrm>
            <a:off x="1542455" y="27955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50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5" name="Google Shape;75;p15"/>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6" name="Google Shape;76;p15"/>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9" name="Google Shape;79;p16"/>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0" name="Google Shape;80;p16"/>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1_Blue/Teal">
  <p:cSld name="Content 1_Blue/Teal">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3" name="Google Shape;83;p17"/>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800"/>
              <a:buNone/>
              <a:defRPr/>
            </a:lvl1pPr>
            <a:lvl2pPr marL="0" marR="0" lvl="1" indent="0" algn="l">
              <a:lnSpc>
                <a:spcPct val="100000"/>
              </a:lnSpc>
              <a:spcBef>
                <a:spcPts val="0"/>
              </a:spcBef>
              <a:spcAft>
                <a:spcPts val="0"/>
              </a:spcAft>
              <a:buSzPts val="1800"/>
              <a:buNone/>
              <a:defRPr/>
            </a:lvl2pPr>
            <a:lvl3pPr marL="0" marR="0" lvl="2" indent="0" algn="l">
              <a:lnSpc>
                <a:spcPct val="100000"/>
              </a:lnSpc>
              <a:spcBef>
                <a:spcPts val="0"/>
              </a:spcBef>
              <a:spcAft>
                <a:spcPts val="0"/>
              </a:spcAft>
              <a:buSzPts val="1800"/>
              <a:buNone/>
              <a:defRPr/>
            </a:lvl3pPr>
            <a:lvl4pPr marL="0" marR="0" lvl="3" indent="0" algn="l">
              <a:lnSpc>
                <a:spcPct val="100000"/>
              </a:lnSpc>
              <a:spcBef>
                <a:spcPts val="0"/>
              </a:spcBef>
              <a:spcAft>
                <a:spcPts val="0"/>
              </a:spcAft>
              <a:buSzPts val="1800"/>
              <a:buNone/>
              <a:defRPr/>
            </a:lvl4pPr>
            <a:lvl5pPr marL="0" marR="0" lvl="4" indent="0" algn="l">
              <a:lnSpc>
                <a:spcPct val="100000"/>
              </a:lnSpc>
              <a:spcBef>
                <a:spcPts val="0"/>
              </a:spcBef>
              <a:spcAft>
                <a:spcPts val="0"/>
              </a:spcAft>
              <a:buSzPts val="1800"/>
              <a:buNone/>
              <a:defRPr/>
            </a:lvl5pPr>
            <a:lvl6pPr marL="0" marR="0" lvl="5" indent="0" algn="l">
              <a:lnSpc>
                <a:spcPct val="100000"/>
              </a:lnSpc>
              <a:spcBef>
                <a:spcPts val="0"/>
              </a:spcBef>
              <a:spcAft>
                <a:spcPts val="0"/>
              </a:spcAft>
              <a:buSzPts val="1800"/>
              <a:buNone/>
              <a:defRPr/>
            </a:lvl6pPr>
            <a:lvl7pPr marL="0" marR="0" lvl="6" indent="0" algn="l">
              <a:lnSpc>
                <a:spcPct val="100000"/>
              </a:lnSpc>
              <a:spcBef>
                <a:spcPts val="0"/>
              </a:spcBef>
              <a:spcAft>
                <a:spcPts val="0"/>
              </a:spcAft>
              <a:buSzPts val="1800"/>
              <a:buNone/>
              <a:defRPr/>
            </a:lvl7pPr>
            <a:lvl8pPr marL="0" marR="0" lvl="7" indent="0" algn="l">
              <a:lnSpc>
                <a:spcPct val="100000"/>
              </a:lnSpc>
              <a:spcBef>
                <a:spcPts val="0"/>
              </a:spcBef>
              <a:spcAft>
                <a:spcPts val="0"/>
              </a:spcAft>
              <a:buSzPts val="1800"/>
              <a:buNone/>
              <a:defRPr/>
            </a:lvl8pPr>
            <a:lvl9pPr marL="0" marR="0" lvl="8" indent="0" algn="l">
              <a:lnSpc>
                <a:spcPct val="100000"/>
              </a:lnSpc>
              <a:spcBef>
                <a:spcPts val="0"/>
              </a:spcBef>
              <a:spcAft>
                <a:spcPts val="0"/>
              </a:spcAft>
              <a:buSzPts val="1800"/>
              <a:buNone/>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p17"/>
          <p:cNvSpPr txBox="1">
            <a:spLocks noGrp="1"/>
          </p:cNvSpPr>
          <p:nvPr>
            <p:ph type="ftr" idx="11"/>
          </p:nvPr>
        </p:nvSpPr>
        <p:spPr>
          <a:xfrm>
            <a:off x="342900" y="6014759"/>
            <a:ext cx="561109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788"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p17"/>
          <p:cNvSpPr txBox="1">
            <a:spLocks noGrp="1"/>
          </p:cNvSpPr>
          <p:nvPr>
            <p:ph type="title"/>
          </p:nvPr>
        </p:nvSpPr>
        <p:spPr>
          <a:xfrm>
            <a:off x="975122" y="209242"/>
            <a:ext cx="7113284" cy="8954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body" idx="1"/>
          </p:nvPr>
        </p:nvSpPr>
        <p:spPr>
          <a:xfrm>
            <a:off x="342899" y="1562098"/>
            <a:ext cx="8458203" cy="416215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Clr>
                <a:schemeClr val="lt2"/>
              </a:buClr>
              <a:buSzPts val="2000"/>
              <a:buChar char="•"/>
              <a:defRPr/>
            </a:lvl3pPr>
            <a:lvl4pPr marL="1828800" lvl="3" indent="-342900" algn="l">
              <a:lnSpc>
                <a:spcPct val="90000"/>
              </a:lnSpc>
              <a:spcBef>
                <a:spcPts val="500"/>
              </a:spcBef>
              <a:spcAft>
                <a:spcPts val="0"/>
              </a:spcAft>
              <a:buClr>
                <a:schemeClr val="lt2"/>
              </a:buClr>
              <a:buSzPts val="1800"/>
              <a:buChar char="•"/>
              <a:defRPr/>
            </a:lvl4pPr>
            <a:lvl5pPr marL="2286000" lvl="4" indent="-342900" algn="l">
              <a:lnSpc>
                <a:spcPct val="9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2_Blue/Teal">
  <p:cSld name="Content 2_Blue/Teal">
    <p:spTree>
      <p:nvGrpSpPr>
        <p:cNvPr id="1" name="Shape 87"/>
        <p:cNvGrpSpPr/>
        <p:nvPr/>
      </p:nvGrpSpPr>
      <p:grpSpPr>
        <a:xfrm>
          <a:off x="0" y="0"/>
          <a:ext cx="0" cy="0"/>
          <a:chOff x="0" y="0"/>
          <a:chExt cx="0" cy="0"/>
        </a:xfrm>
      </p:grpSpPr>
      <p:pic>
        <p:nvPicPr>
          <p:cNvPr id="88" name="Google Shape;88;p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9" name="Google Shape;89;p18"/>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800"/>
              <a:buNone/>
              <a:defRPr/>
            </a:lvl1pPr>
            <a:lvl2pPr marL="0" marR="0" lvl="1" indent="0" algn="l">
              <a:lnSpc>
                <a:spcPct val="100000"/>
              </a:lnSpc>
              <a:spcBef>
                <a:spcPts val="0"/>
              </a:spcBef>
              <a:spcAft>
                <a:spcPts val="0"/>
              </a:spcAft>
              <a:buSzPts val="1800"/>
              <a:buNone/>
              <a:defRPr/>
            </a:lvl2pPr>
            <a:lvl3pPr marL="0" marR="0" lvl="2" indent="0" algn="l">
              <a:lnSpc>
                <a:spcPct val="100000"/>
              </a:lnSpc>
              <a:spcBef>
                <a:spcPts val="0"/>
              </a:spcBef>
              <a:spcAft>
                <a:spcPts val="0"/>
              </a:spcAft>
              <a:buSzPts val="1800"/>
              <a:buNone/>
              <a:defRPr/>
            </a:lvl3pPr>
            <a:lvl4pPr marL="0" marR="0" lvl="3" indent="0" algn="l">
              <a:lnSpc>
                <a:spcPct val="100000"/>
              </a:lnSpc>
              <a:spcBef>
                <a:spcPts val="0"/>
              </a:spcBef>
              <a:spcAft>
                <a:spcPts val="0"/>
              </a:spcAft>
              <a:buSzPts val="1800"/>
              <a:buNone/>
              <a:defRPr/>
            </a:lvl4pPr>
            <a:lvl5pPr marL="0" marR="0" lvl="4" indent="0" algn="l">
              <a:lnSpc>
                <a:spcPct val="100000"/>
              </a:lnSpc>
              <a:spcBef>
                <a:spcPts val="0"/>
              </a:spcBef>
              <a:spcAft>
                <a:spcPts val="0"/>
              </a:spcAft>
              <a:buSzPts val="1800"/>
              <a:buNone/>
              <a:defRPr/>
            </a:lvl5pPr>
            <a:lvl6pPr marL="0" marR="0" lvl="5" indent="0" algn="l">
              <a:lnSpc>
                <a:spcPct val="100000"/>
              </a:lnSpc>
              <a:spcBef>
                <a:spcPts val="0"/>
              </a:spcBef>
              <a:spcAft>
                <a:spcPts val="0"/>
              </a:spcAft>
              <a:buSzPts val="1800"/>
              <a:buNone/>
              <a:defRPr/>
            </a:lvl6pPr>
            <a:lvl7pPr marL="0" marR="0" lvl="6" indent="0" algn="l">
              <a:lnSpc>
                <a:spcPct val="100000"/>
              </a:lnSpc>
              <a:spcBef>
                <a:spcPts val="0"/>
              </a:spcBef>
              <a:spcAft>
                <a:spcPts val="0"/>
              </a:spcAft>
              <a:buSzPts val="1800"/>
              <a:buNone/>
              <a:defRPr/>
            </a:lvl7pPr>
            <a:lvl8pPr marL="0" marR="0" lvl="7" indent="0" algn="l">
              <a:lnSpc>
                <a:spcPct val="100000"/>
              </a:lnSpc>
              <a:spcBef>
                <a:spcPts val="0"/>
              </a:spcBef>
              <a:spcAft>
                <a:spcPts val="0"/>
              </a:spcAft>
              <a:buSzPts val="1800"/>
              <a:buNone/>
              <a:defRPr/>
            </a:lvl8pPr>
            <a:lvl9pPr marL="0" marR="0" lvl="8" indent="0" algn="l">
              <a:lnSpc>
                <a:spcPct val="100000"/>
              </a:lnSpc>
              <a:spcBef>
                <a:spcPts val="0"/>
              </a:spcBef>
              <a:spcAft>
                <a:spcPts val="0"/>
              </a:spcAft>
              <a:buSzPts val="1800"/>
              <a:buNone/>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8"/>
          <p:cNvSpPr txBox="1">
            <a:spLocks noGrp="1"/>
          </p:cNvSpPr>
          <p:nvPr>
            <p:ph type="body" idx="1"/>
          </p:nvPr>
        </p:nvSpPr>
        <p:spPr>
          <a:xfrm>
            <a:off x="342900" y="1562098"/>
            <a:ext cx="8458203" cy="436721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Clr>
                <a:schemeClr val="lt2"/>
              </a:buClr>
              <a:buSzPts val="2000"/>
              <a:buChar char="•"/>
              <a:defRPr/>
            </a:lvl3pPr>
            <a:lvl4pPr marL="1828800" lvl="3" indent="-342900" algn="l">
              <a:lnSpc>
                <a:spcPct val="90000"/>
              </a:lnSpc>
              <a:spcBef>
                <a:spcPts val="500"/>
              </a:spcBef>
              <a:spcAft>
                <a:spcPts val="0"/>
              </a:spcAft>
              <a:buClr>
                <a:schemeClr val="lt2"/>
              </a:buClr>
              <a:buSzPts val="1800"/>
              <a:buChar char="•"/>
              <a:defRPr/>
            </a:lvl4pPr>
            <a:lvl5pPr marL="2286000" lvl="4" indent="-342900" algn="l">
              <a:lnSpc>
                <a:spcPct val="9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1" name="Google Shape;91;p18"/>
          <p:cNvSpPr txBox="1">
            <a:spLocks noGrp="1"/>
          </p:cNvSpPr>
          <p:nvPr>
            <p:ph type="title"/>
          </p:nvPr>
        </p:nvSpPr>
        <p:spPr>
          <a:xfrm>
            <a:off x="342900" y="209242"/>
            <a:ext cx="7113284" cy="89546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ftr" idx="11"/>
          </p:nvPr>
        </p:nvSpPr>
        <p:spPr>
          <a:xfrm>
            <a:off x="342900" y="6271943"/>
            <a:ext cx="561109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788"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93"/>
        <p:cNvGrpSpPr/>
        <p:nvPr/>
      </p:nvGrpSpPr>
      <p:grpSpPr>
        <a:xfrm>
          <a:off x="0" y="0"/>
          <a:ext cx="0" cy="0"/>
          <a:chOff x="0" y="0"/>
          <a:chExt cx="0" cy="0"/>
        </a:xfrm>
      </p:grpSpPr>
      <p:pic>
        <p:nvPicPr>
          <p:cNvPr id="94" name="Google Shape;94;p1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5" name="Google Shape;95;p19"/>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6" name="Google Shape;96;p19"/>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_Title and Content">
  <p:cSld name="19_Title and Content">
    <p:spTree>
      <p:nvGrpSpPr>
        <p:cNvPr id="1" name="Shape 97"/>
        <p:cNvGrpSpPr/>
        <p:nvPr/>
      </p:nvGrpSpPr>
      <p:grpSpPr>
        <a:xfrm>
          <a:off x="0" y="0"/>
          <a:ext cx="0" cy="0"/>
          <a:chOff x="0" y="0"/>
          <a:chExt cx="0" cy="0"/>
        </a:xfrm>
      </p:grpSpPr>
      <p:pic>
        <p:nvPicPr>
          <p:cNvPr id="98" name="Google Shape;98;p2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9" name="Google Shape;99;p20"/>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0" name="Google Shape;100;p20"/>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01"/>
        <p:cNvGrpSpPr/>
        <p:nvPr/>
      </p:nvGrpSpPr>
      <p:grpSpPr>
        <a:xfrm>
          <a:off x="0" y="0"/>
          <a:ext cx="0" cy="0"/>
          <a:chOff x="0" y="0"/>
          <a:chExt cx="0" cy="0"/>
        </a:xfrm>
      </p:grpSpPr>
      <p:pic>
        <p:nvPicPr>
          <p:cNvPr id="102" name="Google Shape;102;p2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3" name="Google Shape;103;p21"/>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4" name="Google Shape;104;p21"/>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spTree>
      <p:nvGrpSpPr>
        <p:cNvPr id="1" name="Shape 105"/>
        <p:cNvGrpSpPr/>
        <p:nvPr/>
      </p:nvGrpSpPr>
      <p:grpSpPr>
        <a:xfrm>
          <a:off x="0" y="0"/>
          <a:ext cx="0" cy="0"/>
          <a:chOff x="0" y="0"/>
          <a:chExt cx="0" cy="0"/>
        </a:xfrm>
      </p:grpSpPr>
      <p:pic>
        <p:nvPicPr>
          <p:cNvPr id="106" name="Google Shape;106;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7" name="Google Shape;107;p22"/>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8" name="Google Shape;108;p22"/>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spTree>
      <p:nvGrpSpPr>
        <p:cNvPr id="1" name="Shape 109"/>
        <p:cNvGrpSpPr/>
        <p:nvPr/>
      </p:nvGrpSpPr>
      <p:grpSpPr>
        <a:xfrm>
          <a:off x="0" y="0"/>
          <a:ext cx="0" cy="0"/>
          <a:chOff x="0" y="0"/>
          <a:chExt cx="0" cy="0"/>
        </a:xfrm>
      </p:grpSpPr>
      <p:pic>
        <p:nvPicPr>
          <p:cNvPr id="110" name="Google Shape;110;p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1" name="Google Shape;111;p23"/>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2" name="Google Shape;112;p23"/>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spTree>
      <p:nvGrpSpPr>
        <p:cNvPr id="1" name="Shape 113"/>
        <p:cNvGrpSpPr/>
        <p:nvPr/>
      </p:nvGrpSpPr>
      <p:grpSpPr>
        <a:xfrm>
          <a:off x="0" y="0"/>
          <a:ext cx="0" cy="0"/>
          <a:chOff x="0" y="0"/>
          <a:chExt cx="0" cy="0"/>
        </a:xfrm>
      </p:grpSpPr>
      <p:pic>
        <p:nvPicPr>
          <p:cNvPr id="114" name="Google Shape;114;p2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5" name="Google Shape;115;p24"/>
          <p:cNvSpPr txBox="1">
            <a:spLocks noGrp="1"/>
          </p:cNvSpPr>
          <p:nvPr>
            <p:ph type="body" idx="1"/>
          </p:nvPr>
        </p:nvSpPr>
        <p:spPr>
          <a:xfrm>
            <a:off x="1542455" y="21478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55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6" name="Google Shape;116;p24"/>
          <p:cNvSpPr txBox="1">
            <a:spLocks noGrp="1"/>
          </p:cNvSpPr>
          <p:nvPr>
            <p:ph type="body" idx="2"/>
          </p:nvPr>
        </p:nvSpPr>
        <p:spPr>
          <a:xfrm>
            <a:off x="1542455" y="27955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50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p:cSld name="Title">
    <p:bg>
      <p:bgPr>
        <a:solidFill>
          <a:schemeClr val="lt1"/>
        </a:solidFill>
        <a:effectLst/>
      </p:bgPr>
    </p:bg>
    <p:spTree>
      <p:nvGrpSpPr>
        <p:cNvPr id="1" name="Shape 117"/>
        <p:cNvGrpSpPr/>
        <p:nvPr/>
      </p:nvGrpSpPr>
      <p:grpSpPr>
        <a:xfrm>
          <a:off x="0" y="0"/>
          <a:ext cx="0" cy="0"/>
          <a:chOff x="0" y="0"/>
          <a:chExt cx="0" cy="0"/>
        </a:xfrm>
      </p:grpSpPr>
      <p:pic>
        <p:nvPicPr>
          <p:cNvPr id="118" name="Google Shape;118;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25"/>
          <p:cNvSpPr txBox="1">
            <a:spLocks noGrp="1"/>
          </p:cNvSpPr>
          <p:nvPr>
            <p:ph type="title"/>
          </p:nvPr>
        </p:nvSpPr>
        <p:spPr>
          <a:xfrm>
            <a:off x="332972" y="1876232"/>
            <a:ext cx="5434422" cy="23068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450"/>
              </a:spcBef>
              <a:spcAft>
                <a:spcPts val="0"/>
              </a:spcAft>
              <a:buSzPts val="4400"/>
              <a:buNone/>
              <a:defRPr sz="2700" b="1">
                <a:solidFill>
                  <a:schemeClr val="lt1"/>
                </a:solidFill>
              </a:defRPr>
            </a:lvl1pPr>
            <a:lvl2pPr lvl="1" algn="l">
              <a:lnSpc>
                <a:spcPct val="100000"/>
              </a:lnSpc>
              <a:spcBef>
                <a:spcPts val="45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body" idx="1"/>
          </p:nvPr>
        </p:nvSpPr>
        <p:spPr>
          <a:xfrm>
            <a:off x="332943" y="4707105"/>
            <a:ext cx="5434013" cy="16726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50"/>
              </a:spcBef>
              <a:spcAft>
                <a:spcPts val="0"/>
              </a:spcAft>
              <a:buSzPts val="2800"/>
              <a:buFont typeface="Calibri"/>
              <a:buNone/>
              <a:defRPr sz="1350" b="0">
                <a:solidFill>
                  <a:schemeClr val="lt1"/>
                </a:solidFill>
              </a:defRPr>
            </a:lvl1pPr>
            <a:lvl2pPr marL="914400" lvl="1" indent="-228600" algn="l">
              <a:lnSpc>
                <a:spcPct val="90000"/>
              </a:lnSpc>
              <a:spcBef>
                <a:spcPts val="500"/>
              </a:spcBef>
              <a:spcAft>
                <a:spcPts val="0"/>
              </a:spcAft>
              <a:buSzPts val="2400"/>
              <a:buFont typeface="Calibri"/>
              <a:buNone/>
              <a:defRPr/>
            </a:lvl2pPr>
            <a:lvl3pPr marL="1371600" lvl="2" indent="-228600" algn="l">
              <a:lnSpc>
                <a:spcPct val="90000"/>
              </a:lnSpc>
              <a:spcBef>
                <a:spcPts val="500"/>
              </a:spcBef>
              <a:spcAft>
                <a:spcPts val="0"/>
              </a:spcAft>
              <a:buSzPts val="2000"/>
              <a:buFont typeface="Calibri"/>
              <a:buNone/>
              <a:defRPr/>
            </a:lvl3pPr>
            <a:lvl4pPr marL="1828800" lvl="3" indent="-228600" algn="l">
              <a:lnSpc>
                <a:spcPct val="90000"/>
              </a:lnSpc>
              <a:spcBef>
                <a:spcPts val="500"/>
              </a:spcBef>
              <a:spcAft>
                <a:spcPts val="0"/>
              </a:spcAft>
              <a:buSzPts val="1800"/>
              <a:buFont typeface="Calibri"/>
              <a:buNone/>
              <a:defRPr/>
            </a:lvl4pPr>
            <a:lvl5pPr marL="2286000" lvl="4" indent="-228600" algn="l">
              <a:lnSpc>
                <a:spcPct val="90000"/>
              </a:lnSpc>
              <a:spcBef>
                <a:spcPts val="500"/>
              </a:spcBef>
              <a:spcAft>
                <a:spcPts val="0"/>
              </a:spcAft>
              <a:buSzPts val="1800"/>
              <a:buFont typeface="Calibri"/>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cxnSp>
        <p:nvCxnSpPr>
          <p:cNvPr id="121" name="Google Shape;121;p25"/>
          <p:cNvCxnSpPr/>
          <p:nvPr/>
        </p:nvCxnSpPr>
        <p:spPr>
          <a:xfrm>
            <a:off x="405113" y="4445076"/>
            <a:ext cx="480060" cy="0"/>
          </a:xfrm>
          <a:prstGeom prst="straightConnector1">
            <a:avLst/>
          </a:prstGeom>
          <a:noFill/>
          <a:ln w="38100" cap="rnd" cmpd="sng">
            <a:solidFill>
              <a:schemeClr val="lt1"/>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2"/>
        <p:cNvGrpSpPr/>
        <p:nvPr/>
      </p:nvGrpSpPr>
      <p:grpSpPr>
        <a:xfrm>
          <a:off x="0" y="0"/>
          <a:ext cx="0" cy="0"/>
          <a:chOff x="0" y="0"/>
          <a:chExt cx="0" cy="0"/>
        </a:xfrm>
      </p:grpSpPr>
      <p:pic>
        <p:nvPicPr>
          <p:cNvPr id="123" name="Google Shape;123;p2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24" name="Google Shape;124;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 name="Google Shape;126;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27" name="Google Shape;127;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8" name="Google Shape;128;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31" name="Google Shape;131;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4" name="Google Shape;134;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5" name="Google Shape;135;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6"/>
        <p:cNvGrpSpPr/>
        <p:nvPr/>
      </p:nvGrpSpPr>
      <p:grpSpPr>
        <a:xfrm>
          <a:off x="0" y="0"/>
          <a:ext cx="0" cy="0"/>
          <a:chOff x="0" y="0"/>
          <a:chExt cx="0" cy="0"/>
        </a:xfrm>
      </p:grpSpPr>
      <p:pic>
        <p:nvPicPr>
          <p:cNvPr id="137" name="Google Shape;137;p2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38" name="Google Shape;138;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 name="Google Shape;140;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1" name="Google Shape;141;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2" name="Google Shape;142;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45" name="Google Shape;145;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7" name="Google Shape;147;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8" name="Google Shape;148;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9" name="Google Shape;149;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0"/>
        <p:cNvGrpSpPr/>
        <p:nvPr/>
      </p:nvGrpSpPr>
      <p:grpSpPr>
        <a:xfrm>
          <a:off x="0" y="0"/>
          <a:ext cx="0" cy="0"/>
          <a:chOff x="0" y="0"/>
          <a:chExt cx="0" cy="0"/>
        </a:xfrm>
      </p:grpSpPr>
      <p:pic>
        <p:nvPicPr>
          <p:cNvPr id="151" name="Google Shape;151;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2" name="Google Shape;152;p3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 name="Google Shape;154;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55" name="Google Shape;155;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6" name="Google Shape;156;p3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64079"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7"/>
        <p:cNvGrpSpPr/>
        <p:nvPr/>
      </p:nvGrpSpPr>
      <p:grpSpPr>
        <a:xfrm>
          <a:off x="0" y="0"/>
          <a:ext cx="0" cy="0"/>
          <a:chOff x="0" y="0"/>
          <a:chExt cx="0" cy="0"/>
        </a:xfrm>
      </p:grpSpPr>
      <p:pic>
        <p:nvPicPr>
          <p:cNvPr id="158" name="Google Shape;158;p3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9" name="Google Shape;159;p3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3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62" name="Google Shape;162;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3" name="Google Shape;163;p3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4"/>
        <p:cNvGrpSpPr/>
        <p:nvPr/>
      </p:nvGrpSpPr>
      <p:grpSpPr>
        <a:xfrm>
          <a:off x="0" y="0"/>
          <a:ext cx="0" cy="0"/>
          <a:chOff x="0" y="0"/>
          <a:chExt cx="0" cy="0"/>
        </a:xfrm>
      </p:grpSpPr>
      <p:sp>
        <p:nvSpPr>
          <p:cNvPr id="165" name="Google Shape;165;p32"/>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2"/>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3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68" name="Google Shape;168;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9" name="Google Shape;169;p3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70" name="Google Shape;170;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p3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6"/>
        <p:cNvGrpSpPr/>
        <p:nvPr/>
      </p:nvGrpSpPr>
      <p:grpSpPr>
        <a:xfrm>
          <a:off x="0" y="0"/>
          <a:ext cx="0" cy="0"/>
          <a:chOff x="0" y="0"/>
          <a:chExt cx="0" cy="0"/>
        </a:xfrm>
      </p:grpSpPr>
      <p:pic>
        <p:nvPicPr>
          <p:cNvPr id="177" name="Google Shape;177;p3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178" name="Google Shape;178;p3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36"/>
          <p:cNvSpPr>
            <a:spLocks noGrp="1"/>
          </p:cNvSpPr>
          <p:nvPr>
            <p:ph type="pic" idx="2"/>
          </p:nvPr>
        </p:nvSpPr>
        <p:spPr>
          <a:xfrm>
            <a:off x="3887391" y="987426"/>
            <a:ext cx="4629150" cy="4873625"/>
          </a:xfrm>
          <a:prstGeom prst="rect">
            <a:avLst/>
          </a:prstGeom>
          <a:noFill/>
          <a:ln>
            <a:noFill/>
          </a:ln>
        </p:spPr>
      </p:sp>
      <p:sp>
        <p:nvSpPr>
          <p:cNvPr id="183" name="Google Shape;183;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050"/>
              <a:buNone/>
              <a:defRPr sz="1050"/>
            </a:lvl2pPr>
            <a:lvl3pPr marL="1371600" lvl="2" indent="-228600" algn="l">
              <a:lnSpc>
                <a:spcPct val="90000"/>
              </a:lnSpc>
              <a:spcBef>
                <a:spcPts val="500"/>
              </a:spcBef>
              <a:spcAft>
                <a:spcPts val="0"/>
              </a:spcAft>
              <a:buClr>
                <a:schemeClr val="dk1"/>
              </a:buClr>
              <a:buSzPts val="900"/>
              <a:buNone/>
              <a:defRPr sz="900"/>
            </a:lvl3pPr>
            <a:lvl4pPr marL="1828800" lvl="3" indent="-228600" algn="l">
              <a:lnSpc>
                <a:spcPct val="90000"/>
              </a:lnSpc>
              <a:spcBef>
                <a:spcPts val="500"/>
              </a:spcBef>
              <a:spcAft>
                <a:spcPts val="0"/>
              </a:spcAft>
              <a:buClr>
                <a:schemeClr val="dk1"/>
              </a:buClr>
              <a:buSzPts val="750"/>
              <a:buNone/>
              <a:defRPr sz="750"/>
            </a:lvl4pPr>
            <a:lvl5pPr marL="2286000" lvl="4" indent="-228600" algn="l">
              <a:lnSpc>
                <a:spcPct val="90000"/>
              </a:lnSpc>
              <a:spcBef>
                <a:spcPts val="500"/>
              </a:spcBef>
              <a:spcAft>
                <a:spcPts val="0"/>
              </a:spcAft>
              <a:buClr>
                <a:schemeClr val="dk1"/>
              </a:buClr>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184" name="Google Shape;184;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36"/>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 name="Google Shape;32;p5"/>
          <p:cNvSpPr txBox="1">
            <a:spLocks noGrp="1"/>
          </p:cNvSpPr>
          <p:nvPr>
            <p:ph type="body" idx="1"/>
          </p:nvPr>
        </p:nvSpPr>
        <p:spPr>
          <a:xfrm>
            <a:off x="1542455" y="21478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55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3" name="Google Shape;33;p5"/>
          <p:cNvSpPr txBox="1">
            <a:spLocks noGrp="1"/>
          </p:cNvSpPr>
          <p:nvPr>
            <p:ph type="body" idx="2"/>
          </p:nvPr>
        </p:nvSpPr>
        <p:spPr>
          <a:xfrm>
            <a:off x="1542455" y="27955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50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 name="Google Shape;36;p6"/>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p6"/>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1_Blue/Teal">
  <p:cSld name="Section 1_Blue/Teal">
    <p:spTree>
      <p:nvGrpSpPr>
        <p:cNvPr id="1" name="Shape 38"/>
        <p:cNvGrpSpPr/>
        <p:nvPr/>
      </p:nvGrpSpPr>
      <p:grpSpPr>
        <a:xfrm>
          <a:off x="0" y="0"/>
          <a:ext cx="0" cy="0"/>
          <a:chOff x="0" y="0"/>
          <a:chExt cx="0" cy="0"/>
        </a:xfrm>
      </p:grpSpPr>
      <p:pic>
        <p:nvPicPr>
          <p:cNvPr id="39" name="Google Shape;39;p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7"/>
          <p:cNvSpPr txBox="1">
            <a:spLocks noGrp="1"/>
          </p:cNvSpPr>
          <p:nvPr>
            <p:ph type="body" idx="1"/>
          </p:nvPr>
        </p:nvSpPr>
        <p:spPr>
          <a:xfrm>
            <a:off x="367263" y="3460578"/>
            <a:ext cx="3357341" cy="7720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50"/>
              </a:spcBef>
              <a:spcAft>
                <a:spcPts val="0"/>
              </a:spcAft>
              <a:buSzPts val="2800"/>
              <a:buFont typeface="Calibri"/>
              <a:buNone/>
              <a:defRPr sz="1200" b="0">
                <a:solidFill>
                  <a:schemeClr val="lt1"/>
                </a:solidFill>
              </a:defRPr>
            </a:lvl1pPr>
            <a:lvl2pPr marL="914400" lvl="1" indent="-228600" algn="l">
              <a:lnSpc>
                <a:spcPct val="90000"/>
              </a:lnSpc>
              <a:spcBef>
                <a:spcPts val="500"/>
              </a:spcBef>
              <a:spcAft>
                <a:spcPts val="0"/>
              </a:spcAft>
              <a:buSzPts val="2400"/>
              <a:buFont typeface="Calibri"/>
              <a:buNone/>
              <a:defRPr/>
            </a:lvl2pPr>
            <a:lvl3pPr marL="1371600" lvl="2" indent="-228600" algn="l">
              <a:lnSpc>
                <a:spcPct val="90000"/>
              </a:lnSpc>
              <a:spcBef>
                <a:spcPts val="500"/>
              </a:spcBef>
              <a:spcAft>
                <a:spcPts val="0"/>
              </a:spcAft>
              <a:buSzPts val="2000"/>
              <a:buFont typeface="Calibri"/>
              <a:buNone/>
              <a:defRPr/>
            </a:lvl3pPr>
            <a:lvl4pPr marL="1828800" lvl="3" indent="-228600" algn="l">
              <a:lnSpc>
                <a:spcPct val="90000"/>
              </a:lnSpc>
              <a:spcBef>
                <a:spcPts val="500"/>
              </a:spcBef>
              <a:spcAft>
                <a:spcPts val="0"/>
              </a:spcAft>
              <a:buSzPts val="1800"/>
              <a:buFont typeface="Calibri"/>
              <a:buNone/>
              <a:defRPr/>
            </a:lvl4pPr>
            <a:lvl5pPr marL="2286000" lvl="4" indent="-228600" algn="l">
              <a:lnSpc>
                <a:spcPct val="90000"/>
              </a:lnSpc>
              <a:spcBef>
                <a:spcPts val="500"/>
              </a:spcBef>
              <a:spcAft>
                <a:spcPts val="0"/>
              </a:spcAft>
              <a:buSzPts val="1800"/>
              <a:buFont typeface="Calibri"/>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cxnSp>
        <p:nvCxnSpPr>
          <p:cNvPr id="41" name="Google Shape;41;p7"/>
          <p:cNvCxnSpPr/>
          <p:nvPr/>
        </p:nvCxnSpPr>
        <p:spPr>
          <a:xfrm>
            <a:off x="439403" y="3191596"/>
            <a:ext cx="480060" cy="0"/>
          </a:xfrm>
          <a:prstGeom prst="straightConnector1">
            <a:avLst/>
          </a:prstGeom>
          <a:noFill/>
          <a:ln w="38100" cap="rnd" cmpd="sng">
            <a:solidFill>
              <a:schemeClr val="lt1"/>
            </a:solidFill>
            <a:prstDash val="solid"/>
            <a:round/>
            <a:headEnd type="none" w="sm" len="sm"/>
            <a:tailEnd type="none" w="sm" len="sm"/>
          </a:ln>
        </p:spPr>
      </p:cxnSp>
      <p:sp>
        <p:nvSpPr>
          <p:cNvPr id="42" name="Google Shape;42;p7"/>
          <p:cNvSpPr txBox="1">
            <a:spLocks noGrp="1"/>
          </p:cNvSpPr>
          <p:nvPr>
            <p:ph type="title"/>
          </p:nvPr>
        </p:nvSpPr>
        <p:spPr>
          <a:xfrm>
            <a:off x="367263" y="1292692"/>
            <a:ext cx="3357341" cy="1676369"/>
          </a:xfrm>
          <a:prstGeom prst="rect">
            <a:avLst/>
          </a:prstGeom>
          <a:noFill/>
          <a:ln>
            <a:noFill/>
          </a:ln>
        </p:spPr>
        <p:txBody>
          <a:bodyPr spcFirstLastPara="1" wrap="square" lIns="91425" tIns="45700" rIns="91425" bIns="45700" anchor="b" anchorCtr="0">
            <a:noAutofit/>
          </a:bodyPr>
          <a:lstStyle>
            <a:lvl1pPr lvl="0" algn="l">
              <a:lnSpc>
                <a:spcPct val="90000"/>
              </a:lnSpc>
              <a:spcBef>
                <a:spcPts val="450"/>
              </a:spcBef>
              <a:spcAft>
                <a:spcPts val="0"/>
              </a:spcAft>
              <a:buSzPts val="4400"/>
              <a:buNone/>
              <a:defRPr sz="2400" b="1">
                <a:solidFill>
                  <a:schemeClr val="lt1"/>
                </a:solidFill>
              </a:defRPr>
            </a:lvl1pPr>
            <a:lvl2pPr lvl="1" algn="l">
              <a:lnSpc>
                <a:spcPct val="100000"/>
              </a:lnSpc>
              <a:spcBef>
                <a:spcPts val="45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2"/>
          </p:nvPr>
        </p:nvSpPr>
        <p:spPr>
          <a:xfrm>
            <a:off x="4286250" y="1306980"/>
            <a:ext cx="4514850" cy="470329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Clr>
                <a:schemeClr val="lt2"/>
              </a:buClr>
              <a:buSzPts val="2400"/>
              <a:buFont typeface="Arial"/>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4" name="Google Shape;44;p7"/>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800"/>
              <a:buNone/>
              <a:defRPr/>
            </a:lvl1pPr>
            <a:lvl2pPr marL="0" marR="0" lvl="1" indent="0" algn="l">
              <a:lnSpc>
                <a:spcPct val="100000"/>
              </a:lnSpc>
              <a:spcBef>
                <a:spcPts val="0"/>
              </a:spcBef>
              <a:spcAft>
                <a:spcPts val="0"/>
              </a:spcAft>
              <a:buSzPts val="1800"/>
              <a:buNone/>
              <a:defRPr/>
            </a:lvl2pPr>
            <a:lvl3pPr marL="0" marR="0" lvl="2" indent="0" algn="l">
              <a:lnSpc>
                <a:spcPct val="100000"/>
              </a:lnSpc>
              <a:spcBef>
                <a:spcPts val="0"/>
              </a:spcBef>
              <a:spcAft>
                <a:spcPts val="0"/>
              </a:spcAft>
              <a:buSzPts val="1800"/>
              <a:buNone/>
              <a:defRPr/>
            </a:lvl3pPr>
            <a:lvl4pPr marL="0" marR="0" lvl="3" indent="0" algn="l">
              <a:lnSpc>
                <a:spcPct val="100000"/>
              </a:lnSpc>
              <a:spcBef>
                <a:spcPts val="0"/>
              </a:spcBef>
              <a:spcAft>
                <a:spcPts val="0"/>
              </a:spcAft>
              <a:buSzPts val="1800"/>
              <a:buNone/>
              <a:defRPr/>
            </a:lvl4pPr>
            <a:lvl5pPr marL="0" marR="0" lvl="4" indent="0" algn="l">
              <a:lnSpc>
                <a:spcPct val="100000"/>
              </a:lnSpc>
              <a:spcBef>
                <a:spcPts val="0"/>
              </a:spcBef>
              <a:spcAft>
                <a:spcPts val="0"/>
              </a:spcAft>
              <a:buSzPts val="1800"/>
              <a:buNone/>
              <a:defRPr/>
            </a:lvl5pPr>
            <a:lvl6pPr marL="0" marR="0" lvl="5" indent="0" algn="l">
              <a:lnSpc>
                <a:spcPct val="100000"/>
              </a:lnSpc>
              <a:spcBef>
                <a:spcPts val="0"/>
              </a:spcBef>
              <a:spcAft>
                <a:spcPts val="0"/>
              </a:spcAft>
              <a:buSzPts val="1800"/>
              <a:buNone/>
              <a:defRPr/>
            </a:lvl6pPr>
            <a:lvl7pPr marL="0" marR="0" lvl="6" indent="0" algn="l">
              <a:lnSpc>
                <a:spcPct val="100000"/>
              </a:lnSpc>
              <a:spcBef>
                <a:spcPts val="0"/>
              </a:spcBef>
              <a:spcAft>
                <a:spcPts val="0"/>
              </a:spcAft>
              <a:buSzPts val="1800"/>
              <a:buNone/>
              <a:defRPr/>
            </a:lvl7pPr>
            <a:lvl8pPr marL="0" marR="0" lvl="7" indent="0" algn="l">
              <a:lnSpc>
                <a:spcPct val="100000"/>
              </a:lnSpc>
              <a:spcBef>
                <a:spcPts val="0"/>
              </a:spcBef>
              <a:spcAft>
                <a:spcPts val="0"/>
              </a:spcAft>
              <a:buSzPts val="1800"/>
              <a:buNone/>
              <a:defRPr/>
            </a:lvl8pPr>
            <a:lvl9pPr marL="0" marR="0" lvl="8" indent="0" algn="l">
              <a:lnSpc>
                <a:spcPct val="100000"/>
              </a:lnSpc>
              <a:spcBef>
                <a:spcPts val="0"/>
              </a:spcBef>
              <a:spcAft>
                <a:spcPts val="0"/>
              </a:spcAft>
              <a:buSzPts val="180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7" name="Google Shape;47;p8"/>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8" name="Google Shape;48;p8"/>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49"/>
        <p:cNvGrpSpPr/>
        <p:nvPr/>
      </p:nvGrpSpPr>
      <p:grpSpPr>
        <a:xfrm>
          <a:off x="0" y="0"/>
          <a:ext cx="0" cy="0"/>
          <a:chOff x="0" y="0"/>
          <a:chExt cx="0" cy="0"/>
        </a:xfrm>
      </p:grpSpPr>
      <p:pic>
        <p:nvPicPr>
          <p:cNvPr id="50" name="Google Shape;50;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9"/>
          <p:cNvSpPr txBox="1">
            <a:spLocks noGrp="1"/>
          </p:cNvSpPr>
          <p:nvPr>
            <p:ph type="body" idx="1"/>
          </p:nvPr>
        </p:nvSpPr>
        <p:spPr>
          <a:xfrm>
            <a:off x="1542455" y="21478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55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2" name="Google Shape;52;p9"/>
          <p:cNvSpPr txBox="1">
            <a:spLocks noGrp="1"/>
          </p:cNvSpPr>
          <p:nvPr>
            <p:ph type="body" idx="2"/>
          </p:nvPr>
        </p:nvSpPr>
        <p:spPr>
          <a:xfrm>
            <a:off x="1542455" y="2795589"/>
            <a:ext cx="6059091" cy="5603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500">
                <a:solidFill>
                  <a:schemeClr val="lt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5" name="Google Shape;55;p10"/>
          <p:cNvSpPr txBox="1">
            <a:spLocks noGrp="1"/>
          </p:cNvSpPr>
          <p:nvPr>
            <p:ph type="body" idx="1"/>
          </p:nvPr>
        </p:nvSpPr>
        <p:spPr>
          <a:xfrm>
            <a:off x="409575" y="490539"/>
            <a:ext cx="6059091" cy="56038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325" b="1">
                <a:solidFill>
                  <a:srgbClr val="0070C0"/>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6" name="Google Shape;56;p10"/>
          <p:cNvSpPr txBox="1">
            <a:spLocks noGrp="1"/>
          </p:cNvSpPr>
          <p:nvPr>
            <p:ph type="body" idx="2"/>
          </p:nvPr>
        </p:nvSpPr>
        <p:spPr>
          <a:xfrm>
            <a:off x="409575" y="1228726"/>
            <a:ext cx="6059091" cy="5089525"/>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750"/>
              </a:spcBef>
              <a:spcAft>
                <a:spcPts val="0"/>
              </a:spcAft>
              <a:buClr>
                <a:srgbClr val="7F7F7F"/>
              </a:buClr>
              <a:buSzPts val="1350"/>
              <a:buFont typeface="Arial"/>
              <a:buNone/>
              <a:defRPr sz="1350" b="0" i="0">
                <a:solidFill>
                  <a:srgbClr val="7F7F7F"/>
                </a:solidFill>
                <a:latin typeface="Calibri"/>
                <a:ea typeface="Calibri"/>
                <a:cs typeface="Calibri"/>
                <a:sym typeface="Calibri"/>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info.gov/content/pkg/FR-2019-03-20/pdf/2019-05183.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e.state.co.us/eans-applic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eansapplications@cde.state.co.u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www.cde.state.co.us/caresact/geer2-eans" TargetMode="External"/><Relationship Id="rId3" Type="http://schemas.openxmlformats.org/officeDocument/2006/relationships/hyperlink" Target="mailto:collins_d@cde.state.co.us" TargetMode="External"/><Relationship Id="rId7" Type="http://schemas.openxmlformats.org/officeDocument/2006/relationships/hyperlink" Target="mailto:eansproc@cde.state.co.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burnham_k@cde.state.co.us" TargetMode="External"/><Relationship Id="rId5" Type="http://schemas.openxmlformats.org/officeDocument/2006/relationships/hyperlink" Target="mailto:hawkins_r@cde.state.co.us" TargetMode="External"/><Relationship Id="rId4" Type="http://schemas.openxmlformats.org/officeDocument/2006/relationships/hyperlink" Target="mailto:merrit_e@cde.state.co.u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caresact/arpeans2cdphecountyimpactdat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de.state.co.us/caresact/arpeans2countyeconomicimpactdata"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EANSfunds@FACTSmgt.com"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29.jpg"/></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mailto:FactsEdPayroll@factsmgt.com" TargetMode="External"/><Relationship Id="rId7"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mailto:lblackwell@factsmgt.com" TargetMode="External"/><Relationship Id="rId5" Type="http://schemas.openxmlformats.org/officeDocument/2006/relationships/hyperlink" Target="mailto:missy.Neuman@nelnet.net" TargetMode="External"/><Relationship Id="rId4" Type="http://schemas.openxmlformats.org/officeDocument/2006/relationships/hyperlink" Target="mailto:Julie.Masek@factsmgt.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fedprograms/eansnon-governingconsortiasignoveragreem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eansapplications@cde.state.co.u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soeonline.american.edu/blog/what-makes-professional-development-for-teachers-effective" TargetMode="External"/><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aspe.hhs.gov/topics/poverty-economic-mobility/poverty-guidelines/prior-hhs-poverty-guidelines-federal-register-references/2020-poverty-guidelin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0.xml"/><Relationship Id="rId1" Type="http://schemas.openxmlformats.org/officeDocument/2006/relationships/slideLayout" Target="../slideLayouts/slideLayout22.xml"/><Relationship Id="rId5" Type="http://schemas.openxmlformats.org/officeDocument/2006/relationships/image" Target="../media/image42.jpg"/><Relationship Id="rId4" Type="http://schemas.openxmlformats.org/officeDocument/2006/relationships/image" Target="../media/image41.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a:spLocks noGrp="1"/>
          </p:cNvSpPr>
          <p:nvPr>
            <p:ph type="ctrTitle"/>
          </p:nvPr>
        </p:nvSpPr>
        <p:spPr>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dirty="0"/>
              <a:t>American Rescue Plan, Emergency Assistance to Non-public Schools Grant</a:t>
            </a:r>
            <a:endParaRPr dirty="0"/>
          </a:p>
        </p:txBody>
      </p:sp>
      <p:sp>
        <p:nvSpPr>
          <p:cNvPr id="192" name="Google Shape;192;p37"/>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Application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dirty="0"/>
              <a:t>Unallowable Uses of EANS Funds</a:t>
            </a:r>
            <a:endParaRPr dirty="0"/>
          </a:p>
        </p:txBody>
      </p:sp>
      <p:sp>
        <p:nvSpPr>
          <p:cNvPr id="256" name="Google Shape;256;p46"/>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100000"/>
              </a:lnSpc>
              <a:spcBef>
                <a:spcPts val="0"/>
              </a:spcBef>
              <a:spcAft>
                <a:spcPts val="0"/>
              </a:spcAft>
              <a:buSzPts val="2400"/>
              <a:buNone/>
            </a:pPr>
            <a:r>
              <a:rPr lang="en-US" sz="1500" dirty="0">
                <a:solidFill>
                  <a:srgbClr val="262626"/>
                </a:solidFill>
              </a:rPr>
              <a:t>EANS Funds cannot be used for the following: </a:t>
            </a:r>
            <a:endParaRPr sz="1500" dirty="0">
              <a:solidFill>
                <a:srgbClr val="262626"/>
              </a:solidFill>
            </a:endParaRPr>
          </a:p>
          <a:p>
            <a:pPr marL="0" lvl="0" indent="0" algn="l" rtl="0">
              <a:lnSpc>
                <a:spcPct val="100000"/>
              </a:lnSpc>
              <a:spcBef>
                <a:spcPts val="0"/>
              </a:spcBef>
              <a:spcAft>
                <a:spcPts val="0"/>
              </a:spcAft>
              <a:buSzPts val="2400"/>
              <a:buNone/>
            </a:pPr>
            <a:endParaRPr sz="1500" dirty="0">
              <a:solidFill>
                <a:srgbClr val="262626"/>
              </a:solidFill>
            </a:endParaRPr>
          </a:p>
          <a:p>
            <a:pPr marL="457200" lvl="0" indent="-323850" algn="l" rtl="0">
              <a:lnSpc>
                <a:spcPct val="100000"/>
              </a:lnSpc>
              <a:spcBef>
                <a:spcPts val="0"/>
              </a:spcBef>
              <a:spcAft>
                <a:spcPts val="0"/>
              </a:spcAft>
              <a:buSzPts val="1500"/>
              <a:buFont typeface="Times New Roman"/>
              <a:buChar char="●"/>
            </a:pPr>
            <a:r>
              <a:rPr lang="en-US" sz="1500" dirty="0">
                <a:solidFill>
                  <a:srgbClr val="262626"/>
                </a:solidFill>
              </a:rPr>
              <a:t>to provide direct or indirect financial assistance to scholarship granting organizations or related entities for elementary or secondary education </a:t>
            </a:r>
            <a:endParaRPr sz="1500" dirty="0">
              <a:solidFill>
                <a:srgbClr val="262626"/>
              </a:solidFill>
            </a:endParaRPr>
          </a:p>
          <a:p>
            <a:pPr marL="457200" lvl="0" indent="-323850" algn="l" rtl="0">
              <a:lnSpc>
                <a:spcPct val="100000"/>
              </a:lnSpc>
              <a:spcBef>
                <a:spcPts val="0"/>
              </a:spcBef>
              <a:spcAft>
                <a:spcPts val="0"/>
              </a:spcAft>
              <a:buSzPts val="1500"/>
              <a:buFont typeface="Times New Roman"/>
              <a:buChar char="●"/>
            </a:pPr>
            <a:r>
              <a:rPr lang="en-US" sz="1500" dirty="0">
                <a:solidFill>
                  <a:srgbClr val="262626"/>
                </a:solidFill>
              </a:rPr>
              <a:t>to provide or support vouchers, tuition tax credit programs, education savings accounts, scholarships, scholarship programs, or tuition-assistance programs for elementary or secondary education</a:t>
            </a:r>
            <a:endParaRPr sz="1500" dirty="0">
              <a:latin typeface="Times New Roman"/>
              <a:ea typeface="Times New Roman"/>
              <a:cs typeface="Times New Roman"/>
              <a:sym typeface="Times New Roman"/>
            </a:endParaRPr>
          </a:p>
          <a:p>
            <a:pPr marL="457200" lvl="0" indent="-323850" algn="l" rtl="0">
              <a:lnSpc>
                <a:spcPct val="115000"/>
              </a:lnSpc>
              <a:spcBef>
                <a:spcPts val="0"/>
              </a:spcBef>
              <a:spcAft>
                <a:spcPts val="0"/>
              </a:spcAft>
              <a:buClr>
                <a:srgbClr val="FF0000"/>
              </a:buClr>
              <a:buSzPts val="1500"/>
              <a:buFont typeface="Calibri"/>
              <a:buChar char="●"/>
            </a:pPr>
            <a:r>
              <a:rPr lang="en-US" sz="1500" b="1" dirty="0">
                <a:solidFill>
                  <a:srgbClr val="FF0000"/>
                </a:solidFill>
              </a:rPr>
              <a:t>for services, instructional materials and other materials that are non-secular, ideological and/or faith based</a:t>
            </a:r>
            <a:endParaRPr sz="1500" b="1" dirty="0">
              <a:solidFill>
                <a:srgbClr val="FF0000"/>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for payroll, salary, benefits, etc. for any existing school staff providing regular instructional services, costs/payments to contractors providing services within their existing contractual obligation with a school</a:t>
            </a:r>
            <a:endParaRPr sz="1500" dirty="0">
              <a:solidFill>
                <a:srgbClr val="262626"/>
              </a:solidFill>
            </a:endParaRPr>
          </a:p>
          <a:p>
            <a:pPr marL="457200" lvl="0" indent="-323850" algn="l" rtl="0">
              <a:lnSpc>
                <a:spcPct val="90000"/>
              </a:lnSpc>
              <a:spcBef>
                <a:spcPts val="0"/>
              </a:spcBef>
              <a:spcAft>
                <a:spcPts val="0"/>
              </a:spcAft>
              <a:buClr>
                <a:srgbClr val="262626"/>
              </a:buClr>
              <a:buSzPts val="1500"/>
              <a:buFont typeface="Calibri"/>
              <a:buChar char="●"/>
            </a:pPr>
            <a:r>
              <a:rPr lang="en-US" sz="1500" dirty="0">
                <a:solidFill>
                  <a:srgbClr val="262626"/>
                </a:solidFill>
              </a:rPr>
              <a:t>Construction and/or capital improvement to the building</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Services, subscriptions, licenses or warranties that exceed the ARP EANS performance period (9.30.2024)</a:t>
            </a:r>
            <a:endParaRPr sz="1500" dirty="0">
              <a:solidFill>
                <a:srgbClr val="262626"/>
              </a:solidFill>
              <a:highlight>
                <a:srgbClr val="FFFF00"/>
              </a:highlight>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Supplemental disinfecting systems, such as</a:t>
            </a:r>
            <a:r>
              <a:rPr lang="en-US" sz="1500" dirty="0"/>
              <a:t> peroxide or bi-polar ionization</a:t>
            </a:r>
            <a:r>
              <a:rPr lang="en-US" sz="1500" dirty="0">
                <a:solidFill>
                  <a:srgbClr val="262626"/>
                </a:solidFill>
              </a:rPr>
              <a:t> </a:t>
            </a:r>
            <a:endParaRPr sz="1500" dirty="0">
              <a:solidFill>
                <a:srgbClr val="262626"/>
              </a:solidFill>
            </a:endParaRPr>
          </a:p>
          <a:p>
            <a:pPr marL="0" lvl="0" indent="0" algn="l" rtl="0">
              <a:lnSpc>
                <a:spcPct val="115000"/>
              </a:lnSpc>
              <a:spcBef>
                <a:spcPts val="0"/>
              </a:spcBef>
              <a:spcAft>
                <a:spcPts val="0"/>
              </a:spcAft>
              <a:buSzPts val="2400"/>
              <a:buNone/>
            </a:pPr>
            <a:endParaRPr sz="1500" dirty="0">
              <a:solidFill>
                <a:srgbClr val="262626"/>
              </a:solidFill>
            </a:endParaRPr>
          </a:p>
          <a:p>
            <a:pPr marL="0" lvl="0" indent="0" algn="ctr" rtl="0">
              <a:lnSpc>
                <a:spcPct val="115000"/>
              </a:lnSpc>
              <a:spcBef>
                <a:spcPts val="0"/>
              </a:spcBef>
              <a:spcAft>
                <a:spcPts val="0"/>
              </a:spcAft>
              <a:buSzPts val="2400"/>
              <a:buNone/>
            </a:pPr>
            <a:r>
              <a:rPr lang="en-US" sz="1700" b="1" dirty="0">
                <a:solidFill>
                  <a:srgbClr val="262626"/>
                </a:solidFill>
              </a:rPr>
              <a:t>Reimbursement is not allowed</a:t>
            </a:r>
            <a:endParaRPr sz="1700" b="1" dirty="0">
              <a:solidFill>
                <a:srgbClr val="262626"/>
              </a:solidFill>
            </a:endParaRPr>
          </a:p>
        </p:txBody>
      </p:sp>
      <p:sp>
        <p:nvSpPr>
          <p:cNvPr id="257" name="Google Shape;257;p4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7"/>
          <p:cNvSpPr txBox="1">
            <a:spLocks noGrp="1"/>
          </p:cNvSpPr>
          <p:nvPr>
            <p:ph type="title"/>
          </p:nvPr>
        </p:nvSpPr>
        <p:spPr>
          <a:xfrm>
            <a:off x="245200" y="254525"/>
            <a:ext cx="6281100" cy="7563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EANS II Fund Distribution </a:t>
            </a:r>
            <a:endParaRPr dirty="0"/>
          </a:p>
        </p:txBody>
      </p:sp>
      <p:sp>
        <p:nvSpPr>
          <p:cNvPr id="263" name="Google Shape;263;p47"/>
          <p:cNvSpPr txBox="1">
            <a:spLocks noGrp="1"/>
          </p:cNvSpPr>
          <p:nvPr>
            <p:ph type="body" idx="1"/>
          </p:nvPr>
        </p:nvSpPr>
        <p:spPr>
          <a:prstGeom prst="rect">
            <a:avLst/>
          </a:prstGeom>
          <a:noFill/>
          <a:ln>
            <a:noFill/>
          </a:ln>
        </p:spPr>
        <p:txBody>
          <a:bodyPr spcFirstLastPara="1" wrap="square" lIns="0" tIns="0" rIns="0" bIns="45700" anchor="t" anchorCtr="0">
            <a:normAutofit fontScale="85000" lnSpcReduction="20000"/>
          </a:bodyPr>
          <a:lstStyle/>
          <a:p>
            <a:pPr marL="0" lvl="0" indent="0" algn="l" rtl="0">
              <a:lnSpc>
                <a:spcPct val="100000"/>
              </a:lnSpc>
              <a:spcBef>
                <a:spcPts val="0"/>
              </a:spcBef>
              <a:spcAft>
                <a:spcPts val="0"/>
              </a:spcAft>
              <a:buSzPct val="176470"/>
              <a:buNone/>
            </a:pPr>
            <a:r>
              <a:rPr lang="en-US" dirty="0"/>
              <a:t>Based on the applications received, CDE will calculate a per pupil allocation to determine final award amounts for each school/applicant. For preliminary application and budget purposes, the per pupil allocation will be capped at an amount not to exceed the other supplemental per pupil allocation ranges for the state from similar funding sources. </a:t>
            </a:r>
            <a:r>
              <a:rPr lang="en-US" sz="1600" dirty="0">
                <a:solidFill>
                  <a:srgbClr val="262626"/>
                </a:solidFill>
              </a:rPr>
              <a:t> </a:t>
            </a:r>
            <a:endParaRPr sz="1600" dirty="0">
              <a:solidFill>
                <a:srgbClr val="262626"/>
              </a:solidFill>
            </a:endParaRPr>
          </a:p>
          <a:p>
            <a:pPr marL="0" lvl="0" indent="0" algn="l" rtl="0">
              <a:lnSpc>
                <a:spcPct val="100000"/>
              </a:lnSpc>
              <a:spcBef>
                <a:spcPts val="0"/>
              </a:spcBef>
              <a:spcAft>
                <a:spcPts val="0"/>
              </a:spcAft>
              <a:buSzPct val="176470"/>
              <a:buNone/>
            </a:pPr>
            <a:endParaRPr sz="1600" dirty="0">
              <a:solidFill>
                <a:srgbClr val="262626"/>
              </a:solidFill>
            </a:endParaRPr>
          </a:p>
          <a:p>
            <a:pPr marL="457200" lvl="0" indent="-346710" algn="l" rtl="0">
              <a:lnSpc>
                <a:spcPct val="90000"/>
              </a:lnSpc>
              <a:spcBef>
                <a:spcPts val="0"/>
              </a:spcBef>
              <a:spcAft>
                <a:spcPts val="0"/>
              </a:spcAft>
              <a:buSzPct val="100000"/>
              <a:buChar char="•"/>
            </a:pPr>
            <a:r>
              <a:rPr lang="en-US" dirty="0"/>
              <a:t>Applicants that meet the eligibility requirements can request $1900 per student in the school.</a:t>
            </a:r>
            <a:endParaRPr dirty="0"/>
          </a:p>
          <a:p>
            <a:pPr marL="457200" lvl="0" indent="0" algn="l" rtl="0">
              <a:lnSpc>
                <a:spcPct val="90000"/>
              </a:lnSpc>
              <a:spcBef>
                <a:spcPts val="0"/>
              </a:spcBef>
              <a:spcAft>
                <a:spcPts val="0"/>
              </a:spcAft>
              <a:buSzPct val="117647"/>
              <a:buNone/>
            </a:pPr>
            <a:r>
              <a:rPr lang="en-US" dirty="0"/>
              <a:t> </a:t>
            </a:r>
            <a:endParaRPr dirty="0"/>
          </a:p>
          <a:p>
            <a:pPr marL="0" lvl="0" indent="0" algn="l" rtl="0">
              <a:lnSpc>
                <a:spcPct val="90000"/>
              </a:lnSpc>
              <a:spcBef>
                <a:spcPts val="0"/>
              </a:spcBef>
              <a:spcAft>
                <a:spcPts val="0"/>
              </a:spcAft>
              <a:buSzPct val="117647"/>
              <a:buNone/>
            </a:pPr>
            <a:endParaRPr dirty="0"/>
          </a:p>
          <a:p>
            <a:pPr marL="0" lvl="0" indent="0" algn="l" rtl="0">
              <a:lnSpc>
                <a:spcPct val="90000"/>
              </a:lnSpc>
              <a:spcBef>
                <a:spcPts val="0"/>
              </a:spcBef>
              <a:spcAft>
                <a:spcPts val="0"/>
              </a:spcAft>
              <a:buSzPct val="117647"/>
              <a:buNone/>
            </a:pP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0"/>
              </a:spcBef>
              <a:spcAft>
                <a:spcPts val="0"/>
              </a:spcAft>
              <a:buClr>
                <a:schemeClr val="dk1"/>
              </a:buClr>
              <a:buSzPct val="100000"/>
              <a:buFont typeface="Arial"/>
              <a:buNone/>
            </a:pPr>
            <a:r>
              <a:rPr lang="en-US" dirty="0"/>
              <a:t>Note: All schools in a consortia application must meet the eligibility requirements and funding can be provided for services in those schools.  </a:t>
            </a:r>
            <a:endParaRPr dirty="0"/>
          </a:p>
          <a:p>
            <a:pPr marL="0" lvl="0" indent="0" algn="l" rtl="0">
              <a:lnSpc>
                <a:spcPct val="90000"/>
              </a:lnSpc>
              <a:spcBef>
                <a:spcPts val="1000"/>
              </a:spcBef>
              <a:spcAft>
                <a:spcPts val="0"/>
              </a:spcAft>
              <a:buClr>
                <a:schemeClr val="dk1"/>
              </a:buClr>
              <a:buSzPct val="100000"/>
              <a:buNone/>
            </a:pPr>
            <a:endParaRPr sz="3825" dirty="0">
              <a:latin typeface="Source Sans Pro"/>
              <a:ea typeface="Source Sans Pro"/>
              <a:cs typeface="Source Sans Pro"/>
              <a:sym typeface="Source Sans Pro"/>
            </a:endParaRPr>
          </a:p>
        </p:txBody>
      </p:sp>
      <p:sp>
        <p:nvSpPr>
          <p:cNvPr id="264" name="Google Shape;264;p47"/>
          <p:cNvSpPr txBox="1"/>
          <p:nvPr/>
        </p:nvSpPr>
        <p:spPr>
          <a:xfrm>
            <a:off x="2004700" y="3458564"/>
            <a:ext cx="4963800" cy="1639200"/>
          </a:xfrm>
          <a:custGeom>
            <a:avLst/>
            <a:gdLst>
              <a:gd name="connsiteX0" fmla="*/ 0 w 4963800"/>
              <a:gd name="connsiteY0" fmla="*/ 0 h 1639200"/>
              <a:gd name="connsiteX1" fmla="*/ 650809 w 4963800"/>
              <a:gd name="connsiteY1" fmla="*/ 0 h 1639200"/>
              <a:gd name="connsiteX2" fmla="*/ 1202343 w 4963800"/>
              <a:gd name="connsiteY2" fmla="*/ 0 h 1639200"/>
              <a:gd name="connsiteX3" fmla="*/ 1704238 w 4963800"/>
              <a:gd name="connsiteY3" fmla="*/ 0 h 1639200"/>
              <a:gd name="connsiteX4" fmla="*/ 2255771 w 4963800"/>
              <a:gd name="connsiteY4" fmla="*/ 0 h 1639200"/>
              <a:gd name="connsiteX5" fmla="*/ 2757667 w 4963800"/>
              <a:gd name="connsiteY5" fmla="*/ 0 h 1639200"/>
              <a:gd name="connsiteX6" fmla="*/ 3160286 w 4963800"/>
              <a:gd name="connsiteY6" fmla="*/ 0 h 1639200"/>
              <a:gd name="connsiteX7" fmla="*/ 3811095 w 4963800"/>
              <a:gd name="connsiteY7" fmla="*/ 0 h 1639200"/>
              <a:gd name="connsiteX8" fmla="*/ 4263353 w 4963800"/>
              <a:gd name="connsiteY8" fmla="*/ 0 h 1639200"/>
              <a:gd name="connsiteX9" fmla="*/ 4963800 w 4963800"/>
              <a:gd name="connsiteY9" fmla="*/ 0 h 1639200"/>
              <a:gd name="connsiteX10" fmla="*/ 4963800 w 4963800"/>
              <a:gd name="connsiteY10" fmla="*/ 562792 h 1639200"/>
              <a:gd name="connsiteX11" fmla="*/ 4963800 w 4963800"/>
              <a:gd name="connsiteY11" fmla="*/ 1076408 h 1639200"/>
              <a:gd name="connsiteX12" fmla="*/ 4963800 w 4963800"/>
              <a:gd name="connsiteY12" fmla="*/ 1639200 h 1639200"/>
              <a:gd name="connsiteX13" fmla="*/ 4461905 w 4963800"/>
              <a:gd name="connsiteY13" fmla="*/ 1639200 h 1639200"/>
              <a:gd name="connsiteX14" fmla="*/ 4009647 w 4963800"/>
              <a:gd name="connsiteY14" fmla="*/ 1639200 h 1639200"/>
              <a:gd name="connsiteX15" fmla="*/ 3458114 w 4963800"/>
              <a:gd name="connsiteY15" fmla="*/ 1639200 h 1639200"/>
              <a:gd name="connsiteX16" fmla="*/ 2956219 w 4963800"/>
              <a:gd name="connsiteY16" fmla="*/ 1639200 h 1639200"/>
              <a:gd name="connsiteX17" fmla="*/ 2553599 w 4963800"/>
              <a:gd name="connsiteY17" fmla="*/ 1639200 h 1639200"/>
              <a:gd name="connsiteX18" fmla="*/ 2002066 w 4963800"/>
              <a:gd name="connsiteY18" fmla="*/ 1639200 h 1639200"/>
              <a:gd name="connsiteX19" fmla="*/ 1400895 w 4963800"/>
              <a:gd name="connsiteY19" fmla="*/ 1639200 h 1639200"/>
              <a:gd name="connsiteX20" fmla="*/ 948637 w 4963800"/>
              <a:gd name="connsiteY20" fmla="*/ 1639200 h 1639200"/>
              <a:gd name="connsiteX21" fmla="*/ 0 w 4963800"/>
              <a:gd name="connsiteY21" fmla="*/ 1639200 h 1639200"/>
              <a:gd name="connsiteX22" fmla="*/ 0 w 4963800"/>
              <a:gd name="connsiteY22" fmla="*/ 1076408 h 1639200"/>
              <a:gd name="connsiteX23" fmla="*/ 0 w 4963800"/>
              <a:gd name="connsiteY23" fmla="*/ 546400 h 1639200"/>
              <a:gd name="connsiteX24" fmla="*/ 0 w 4963800"/>
              <a:gd name="connsiteY24" fmla="*/ 0 h 163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3800" h="1639200" extrusionOk="0">
                <a:moveTo>
                  <a:pt x="0" y="0"/>
                </a:moveTo>
                <a:cubicBezTo>
                  <a:pt x="272260" y="-5864"/>
                  <a:pt x="494375" y="41263"/>
                  <a:pt x="650809" y="0"/>
                </a:cubicBezTo>
                <a:cubicBezTo>
                  <a:pt x="807243" y="-41263"/>
                  <a:pt x="1048161" y="35263"/>
                  <a:pt x="1202343" y="0"/>
                </a:cubicBezTo>
                <a:cubicBezTo>
                  <a:pt x="1356525" y="-35263"/>
                  <a:pt x="1496831" y="42598"/>
                  <a:pt x="1704238" y="0"/>
                </a:cubicBezTo>
                <a:cubicBezTo>
                  <a:pt x="1911645" y="-42598"/>
                  <a:pt x="2108268" y="63405"/>
                  <a:pt x="2255771" y="0"/>
                </a:cubicBezTo>
                <a:cubicBezTo>
                  <a:pt x="2403274" y="-63405"/>
                  <a:pt x="2610780" y="56794"/>
                  <a:pt x="2757667" y="0"/>
                </a:cubicBezTo>
                <a:cubicBezTo>
                  <a:pt x="2904554" y="-56794"/>
                  <a:pt x="3042753" y="28305"/>
                  <a:pt x="3160286" y="0"/>
                </a:cubicBezTo>
                <a:cubicBezTo>
                  <a:pt x="3277819" y="-28305"/>
                  <a:pt x="3623132" y="53196"/>
                  <a:pt x="3811095" y="0"/>
                </a:cubicBezTo>
                <a:cubicBezTo>
                  <a:pt x="3999058" y="-53196"/>
                  <a:pt x="4085765" y="35962"/>
                  <a:pt x="4263353" y="0"/>
                </a:cubicBezTo>
                <a:cubicBezTo>
                  <a:pt x="4440941" y="-35962"/>
                  <a:pt x="4678551" y="13042"/>
                  <a:pt x="4963800" y="0"/>
                </a:cubicBezTo>
                <a:cubicBezTo>
                  <a:pt x="5028368" y="113744"/>
                  <a:pt x="4900769" y="425066"/>
                  <a:pt x="4963800" y="562792"/>
                </a:cubicBezTo>
                <a:cubicBezTo>
                  <a:pt x="5026831" y="700518"/>
                  <a:pt x="4905035" y="861899"/>
                  <a:pt x="4963800" y="1076408"/>
                </a:cubicBezTo>
                <a:cubicBezTo>
                  <a:pt x="5022565" y="1290917"/>
                  <a:pt x="4942322" y="1392494"/>
                  <a:pt x="4963800" y="1639200"/>
                </a:cubicBezTo>
                <a:cubicBezTo>
                  <a:pt x="4786593" y="1693666"/>
                  <a:pt x="4586790" y="1623797"/>
                  <a:pt x="4461905" y="1639200"/>
                </a:cubicBezTo>
                <a:cubicBezTo>
                  <a:pt x="4337020" y="1654603"/>
                  <a:pt x="4228455" y="1616141"/>
                  <a:pt x="4009647" y="1639200"/>
                </a:cubicBezTo>
                <a:cubicBezTo>
                  <a:pt x="3790839" y="1662259"/>
                  <a:pt x="3634887" y="1589154"/>
                  <a:pt x="3458114" y="1639200"/>
                </a:cubicBezTo>
                <a:cubicBezTo>
                  <a:pt x="3281341" y="1689246"/>
                  <a:pt x="3189371" y="1638503"/>
                  <a:pt x="2956219" y="1639200"/>
                </a:cubicBezTo>
                <a:cubicBezTo>
                  <a:pt x="2723068" y="1639897"/>
                  <a:pt x="2696586" y="1609871"/>
                  <a:pt x="2553599" y="1639200"/>
                </a:cubicBezTo>
                <a:cubicBezTo>
                  <a:pt x="2410612" y="1668529"/>
                  <a:pt x="2129486" y="1620688"/>
                  <a:pt x="2002066" y="1639200"/>
                </a:cubicBezTo>
                <a:cubicBezTo>
                  <a:pt x="1874646" y="1657712"/>
                  <a:pt x="1533799" y="1576577"/>
                  <a:pt x="1400895" y="1639200"/>
                </a:cubicBezTo>
                <a:cubicBezTo>
                  <a:pt x="1267991" y="1701823"/>
                  <a:pt x="1057640" y="1624424"/>
                  <a:pt x="948637" y="1639200"/>
                </a:cubicBezTo>
                <a:cubicBezTo>
                  <a:pt x="839634" y="1653976"/>
                  <a:pt x="421265" y="1601320"/>
                  <a:pt x="0" y="1639200"/>
                </a:cubicBezTo>
                <a:cubicBezTo>
                  <a:pt x="-34087" y="1399779"/>
                  <a:pt x="34040" y="1197119"/>
                  <a:pt x="0" y="1076408"/>
                </a:cubicBezTo>
                <a:cubicBezTo>
                  <a:pt x="-34040" y="955697"/>
                  <a:pt x="42426" y="759335"/>
                  <a:pt x="0" y="546400"/>
                </a:cubicBezTo>
                <a:cubicBezTo>
                  <a:pt x="-42426" y="333465"/>
                  <a:pt x="19431" y="139495"/>
                  <a:pt x="0" y="0"/>
                </a:cubicBezTo>
                <a:close/>
              </a:path>
            </a:pathLst>
          </a:custGeom>
          <a:noFill/>
          <a:ln>
            <a:solidFill>
              <a:schemeClr val="tx1"/>
            </a:solidFill>
            <a:extLst>
              <a:ext uri="{C807C97D-BFC1-408E-A445-0C87EB9F89A2}">
                <ask:lineSketchStyleProps xmlns:ask="http://schemas.microsoft.com/office/drawing/2018/sketchyshapes" sd="3507143784">
                  <a:prstGeom prst="rect">
                    <a:avLst/>
                  </a:prstGeom>
                  <ask:type>
                    <ask:lineSketchScribble/>
                  </ask:type>
                </ask:lineSketchStyleProps>
              </a:ext>
            </a:extLst>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US" sz="1500" b="0" i="0" u="none" strike="noStrike" cap="none" dirty="0">
                <a:solidFill>
                  <a:schemeClr val="dk1"/>
                </a:solidFill>
                <a:latin typeface="Calibri"/>
                <a:ea typeface="Calibri"/>
                <a:cs typeface="Calibri"/>
                <a:sym typeface="Calibri"/>
              </a:rPr>
              <a:t>Example: School A has 250 students enrolled as of the 2020-2021 school year and meets the eligibility requirements. </a:t>
            </a:r>
            <a:endParaRPr sz="15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1500" b="0" i="0" u="none" strike="noStrike" cap="none" dirty="0">
                <a:solidFill>
                  <a:schemeClr val="dk1"/>
                </a:solidFill>
                <a:latin typeface="Calibri"/>
                <a:ea typeface="Calibri"/>
                <a:cs typeface="Calibri"/>
                <a:sym typeface="Calibri"/>
              </a:rPr>
              <a:t>$1900</a:t>
            </a:r>
            <a:endParaRPr sz="15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1500" b="0" i="0" u="sng" strike="noStrike" cap="none" dirty="0">
                <a:solidFill>
                  <a:schemeClr val="dk1"/>
                </a:solidFill>
                <a:latin typeface="Calibri"/>
                <a:ea typeface="Calibri"/>
                <a:cs typeface="Calibri"/>
                <a:sym typeface="Calibri"/>
              </a:rPr>
              <a:t>x  250</a:t>
            </a:r>
            <a:endParaRPr sz="1500" b="0" i="0" u="sng"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r>
              <a:rPr lang="en-US" sz="1500" b="0" i="0" u="none" strike="noStrike" cap="none" dirty="0">
                <a:solidFill>
                  <a:schemeClr val="dk1"/>
                </a:solidFill>
                <a:latin typeface="Calibri"/>
                <a:ea typeface="Calibri"/>
                <a:cs typeface="Calibri"/>
                <a:sym typeface="Calibri"/>
              </a:rPr>
              <a:t>$475,000</a:t>
            </a:r>
            <a:endParaRPr sz="1500" b="0" i="0" u="none" strike="noStrike" cap="none" dirty="0">
              <a:solidFill>
                <a:srgbClr val="000000"/>
              </a:solidFill>
              <a:latin typeface="Calibri"/>
              <a:ea typeface="Calibri"/>
              <a:cs typeface="Calibri"/>
              <a:sym typeface="Calibri"/>
            </a:endParaRPr>
          </a:p>
        </p:txBody>
      </p:sp>
      <p:sp>
        <p:nvSpPr>
          <p:cNvPr id="265" name="Google Shape;265;p47">
            <a:extLst>
              <a:ext uri="{C183D7F6-B498-43B3-948B-1728B52AA6E4}">
                <adec:decorative xmlns:adec="http://schemas.microsoft.com/office/drawing/2017/decorative" val="1"/>
              </a:ext>
            </a:extLst>
          </p:cNvPr>
          <p:cNvSpPr/>
          <p:nvPr/>
        </p:nvSpPr>
        <p:spPr>
          <a:xfrm>
            <a:off x="1102075" y="4559564"/>
            <a:ext cx="770400" cy="1818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48" descr="Assurances&#10;The assurances in the application are your positive declaration of adherence to the program rules and requirements. Additionally, the assurances inform you of your role, responsibility, and the role and responsibility of CDE."/>
          <p:cNvSpPr/>
          <p:nvPr/>
        </p:nvSpPr>
        <p:spPr>
          <a:xfrm>
            <a:off x="0" y="-3324"/>
            <a:ext cx="9144000" cy="6861324"/>
          </a:xfrm>
          <a:prstGeom prst="rect">
            <a:avLst/>
          </a:prstGeom>
          <a:solidFill>
            <a:schemeClr val="dk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48" descr="Assurances&#10;The assurances in the application are your positive declaration of adherence to the program rules and requirements. Additionally, the assurances inform you of your role, responsibility, and the role and responsibility of CDE."/>
          <p:cNvSpPr/>
          <p:nvPr/>
        </p:nvSpPr>
        <p:spPr>
          <a:xfrm>
            <a:off x="485058" y="640080"/>
            <a:ext cx="8190312" cy="5577818"/>
          </a:xfrm>
          <a:prstGeom prst="roundRect">
            <a:avLst>
              <a:gd name="adj" fmla="val 0"/>
            </a:avLst>
          </a:prstGeom>
          <a:solidFill>
            <a:srgbClr val="FFFFFF"/>
          </a:solidFill>
          <a:ln w="9525" cap="flat" cmpd="sng">
            <a:solidFill>
              <a:srgbClr val="7F7F7F"/>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2" name="Google Shape;272;p48" descr="Assurances&#10;The assurances in the application are your positive declaration of adherence to the program rules and requirements. Additionally, the assurances inform you of your role, responsibility, and the role and responsibility of CDE."/>
          <p:cNvSpPr/>
          <p:nvPr/>
        </p:nvSpPr>
        <p:spPr>
          <a:xfrm>
            <a:off x="726018" y="960109"/>
            <a:ext cx="7708392" cy="49377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48"/>
          <p:cNvSpPr txBox="1">
            <a:spLocks noGrp="1"/>
          </p:cNvSpPr>
          <p:nvPr>
            <p:ph type="title"/>
          </p:nvPr>
        </p:nvSpPr>
        <p:spPr>
          <a:xfrm>
            <a:off x="966983" y="1371600"/>
            <a:ext cx="2408140" cy="41148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dk1"/>
              </a:buClr>
              <a:buSzPts val="2400"/>
              <a:buFont typeface="Arial"/>
              <a:buNone/>
            </a:pPr>
            <a:r>
              <a:rPr lang="en-US" dirty="0">
                <a:solidFill>
                  <a:schemeClr val="dk1"/>
                </a:solidFill>
              </a:rPr>
              <a:t>Assurances </a:t>
            </a:r>
            <a:endParaRPr dirty="0"/>
          </a:p>
        </p:txBody>
      </p:sp>
      <p:sp>
        <p:nvSpPr>
          <p:cNvPr id="275" name="Google Shape;275;p48"/>
          <p:cNvSpPr txBox="1">
            <a:spLocks noGrp="1"/>
          </p:cNvSpPr>
          <p:nvPr>
            <p:ph type="body" idx="1"/>
          </p:nvPr>
        </p:nvSpPr>
        <p:spPr>
          <a:xfrm>
            <a:off x="3772878" y="1371600"/>
            <a:ext cx="4404139" cy="4114800"/>
          </a:xfrm>
          <a:prstGeom prst="rect">
            <a:avLst/>
          </a:prstGeom>
          <a:noFill/>
          <a:ln>
            <a:noFill/>
          </a:ln>
        </p:spPr>
        <p:txBody>
          <a:bodyPr spcFirstLastPara="1" wrap="square" lIns="0" tIns="0" rIns="0" bIns="45700" anchor="ctr" anchorCtr="0">
            <a:normAutofit/>
          </a:bodyPr>
          <a:lstStyle/>
          <a:p>
            <a:pPr marL="0" lvl="0" indent="0" algn="l" rtl="0">
              <a:lnSpc>
                <a:spcPct val="90000"/>
              </a:lnSpc>
              <a:spcBef>
                <a:spcPts val="0"/>
              </a:spcBef>
              <a:spcAft>
                <a:spcPts val="0"/>
              </a:spcAft>
              <a:buClr>
                <a:schemeClr val="dk1"/>
              </a:buClr>
              <a:buSzPts val="1900"/>
              <a:buNone/>
            </a:pPr>
            <a:r>
              <a:rPr lang="en-US" sz="1900"/>
              <a:t>The assurances in the application are your positive declaration of adherence to the program rules and requirements. Additionally, the assurances inform you of your role, responsibility, and the role and responsibility of CDE. </a:t>
            </a:r>
            <a:endParaRPr/>
          </a:p>
        </p:txBody>
      </p:sp>
      <p:cxnSp>
        <p:nvCxnSpPr>
          <p:cNvPr id="274" name="Google Shape;274;p48" descr="Assurances&#10;The assurances in the application are your positive declaration of adherence to the program rules and requirements. Additionally, the assurances inform you of your role, responsibility, and the role and responsibility of CDE.">
            <a:extLst>
              <a:ext uri="{C183D7F6-B498-43B3-948B-1728B52AA6E4}">
                <adec:decorative xmlns:adec="http://schemas.microsoft.com/office/drawing/2017/decorative" val="0"/>
              </a:ext>
            </a:extLst>
          </p:cNvPr>
          <p:cNvCxnSpPr/>
          <p:nvPr/>
        </p:nvCxnSpPr>
        <p:spPr>
          <a:xfrm rot="5400000">
            <a:off x="1976411" y="3429000"/>
            <a:ext cx="3200400" cy="0"/>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Enrollment and Low-Income Data </a:t>
            </a:r>
            <a:endParaRPr dirty="0"/>
          </a:p>
        </p:txBody>
      </p:sp>
      <p:sp>
        <p:nvSpPr>
          <p:cNvPr id="281" name="Google Shape;281;p49"/>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r>
              <a:rPr lang="en-US" dirty="0"/>
              <a:t>Student enrollment</a:t>
            </a:r>
          </a:p>
          <a:p>
            <a:pPr marL="228600" lvl="0" indent="-228600" algn="l" rtl="0">
              <a:lnSpc>
                <a:spcPct val="90000"/>
              </a:lnSpc>
              <a:spcBef>
                <a:spcPts val="1000"/>
              </a:spcBef>
              <a:spcAft>
                <a:spcPts val="0"/>
              </a:spcAft>
              <a:buClr>
                <a:schemeClr val="dk1"/>
              </a:buClr>
              <a:buSzPts val="2400"/>
              <a:buChar char="•"/>
            </a:pPr>
            <a:r>
              <a:rPr lang="en-US" dirty="0"/>
              <a:t>Total student enrollment</a:t>
            </a:r>
            <a:endParaRPr dirty="0"/>
          </a:p>
          <a:p>
            <a:pPr marL="685800" lvl="1" indent="-228600" algn="l" rtl="0">
              <a:lnSpc>
                <a:spcPct val="90000"/>
              </a:lnSpc>
              <a:spcBef>
                <a:spcPts val="500"/>
              </a:spcBef>
              <a:spcAft>
                <a:spcPts val="0"/>
              </a:spcAft>
              <a:buClr>
                <a:schemeClr val="dk1"/>
              </a:buClr>
              <a:buSzPts val="2000"/>
              <a:buChar char="•"/>
            </a:pPr>
            <a:r>
              <a:rPr lang="en-US" dirty="0"/>
              <a:t>#K-12 low-income students in the 2019-2020 school year</a:t>
            </a:r>
            <a:endParaRPr dirty="0"/>
          </a:p>
          <a:p>
            <a:pPr marL="685800" lvl="1" indent="-228600" algn="l" rtl="0">
              <a:lnSpc>
                <a:spcPct val="90000"/>
              </a:lnSpc>
              <a:spcBef>
                <a:spcPts val="500"/>
              </a:spcBef>
              <a:spcAft>
                <a:spcPts val="0"/>
              </a:spcAft>
              <a:buClr>
                <a:schemeClr val="dk1"/>
              </a:buClr>
              <a:buSzPts val="2000"/>
              <a:buChar char="•"/>
            </a:pPr>
            <a:r>
              <a:rPr lang="en-US" dirty="0"/>
              <a:t>% of total low-income students </a:t>
            </a:r>
            <a:endParaRPr dirty="0"/>
          </a:p>
          <a:p>
            <a:pPr marL="228600" lvl="0" indent="-228600" algn="l" rtl="0">
              <a:lnSpc>
                <a:spcPct val="90000"/>
              </a:lnSpc>
              <a:spcBef>
                <a:spcPts val="1000"/>
              </a:spcBef>
              <a:spcAft>
                <a:spcPts val="0"/>
              </a:spcAft>
              <a:buClr>
                <a:schemeClr val="dk1"/>
              </a:buClr>
              <a:buSzPts val="2400"/>
              <a:buChar char="•"/>
            </a:pPr>
            <a:r>
              <a:rPr lang="en-US" dirty="0"/>
              <a:t>Consortia applicants</a:t>
            </a:r>
            <a:endParaRPr dirty="0"/>
          </a:p>
          <a:p>
            <a:pPr marL="685800" lvl="1" indent="-228600" algn="l" rtl="0">
              <a:lnSpc>
                <a:spcPct val="90000"/>
              </a:lnSpc>
              <a:spcBef>
                <a:spcPts val="500"/>
              </a:spcBef>
              <a:spcAft>
                <a:spcPts val="0"/>
              </a:spcAft>
              <a:buClr>
                <a:schemeClr val="dk1"/>
              </a:buClr>
              <a:buSzPts val="2000"/>
              <a:buChar char="•"/>
            </a:pPr>
            <a:r>
              <a:rPr lang="en-US" dirty="0"/>
              <a:t>Complete the </a:t>
            </a:r>
            <a:r>
              <a:rPr lang="en-US" i="1" dirty="0"/>
              <a:t>EANS Consortia Enrollment and Low-Income Data form </a:t>
            </a:r>
            <a:endParaRPr dirty="0"/>
          </a:p>
        </p:txBody>
      </p:sp>
      <p:pic>
        <p:nvPicPr>
          <p:cNvPr id="3" name="Picture 2" descr="People at desks raising hands.">
            <a:extLst>
              <a:ext uri="{FF2B5EF4-FFF2-40B4-BE49-F238E27FC236}">
                <a16:creationId xmlns:a16="http://schemas.microsoft.com/office/drawing/2014/main" id="{415579B7-73BE-4B69-BD0C-7227FE92BE7E}"/>
              </a:ext>
            </a:extLst>
          </p:cNvPr>
          <p:cNvPicPr>
            <a:picLocks noChangeAspect="1"/>
          </p:cNvPicPr>
          <p:nvPr/>
        </p:nvPicPr>
        <p:blipFill>
          <a:blip r:embed="rId3"/>
          <a:stretch>
            <a:fillRect/>
          </a:stretch>
        </p:blipFill>
        <p:spPr>
          <a:xfrm>
            <a:off x="2286000" y="4059010"/>
            <a:ext cx="4572000" cy="2571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Data Sources</a:t>
            </a:r>
            <a:endParaRPr dirty="0"/>
          </a:p>
        </p:txBody>
      </p:sp>
      <p:sp>
        <p:nvSpPr>
          <p:cNvPr id="287" name="Google Shape;287;p50"/>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r>
              <a:rPr lang="en-US" dirty="0"/>
              <a:t>Options: </a:t>
            </a:r>
            <a:endParaRPr dirty="0"/>
          </a:p>
          <a:p>
            <a:pPr marL="685800" lvl="1" indent="-228600" algn="l" rtl="0">
              <a:lnSpc>
                <a:spcPct val="90000"/>
              </a:lnSpc>
              <a:spcBef>
                <a:spcPts val="500"/>
              </a:spcBef>
              <a:spcAft>
                <a:spcPts val="0"/>
              </a:spcAft>
              <a:buClr>
                <a:schemeClr val="dk1"/>
              </a:buClr>
              <a:buSzPts val="2000"/>
              <a:buFont typeface="Noto Sans Symbols"/>
              <a:buChar char="❑"/>
            </a:pPr>
            <a:r>
              <a:rPr lang="en-US" dirty="0"/>
              <a:t> Free or reduced-price lunch data</a:t>
            </a:r>
            <a:endParaRPr dirty="0"/>
          </a:p>
          <a:p>
            <a:pPr marL="685800" lvl="2" indent="0" algn="l" rtl="0">
              <a:lnSpc>
                <a:spcPct val="90000"/>
              </a:lnSpc>
              <a:spcBef>
                <a:spcPts val="500"/>
              </a:spcBef>
              <a:spcAft>
                <a:spcPts val="0"/>
              </a:spcAft>
              <a:buClr>
                <a:schemeClr val="dk1"/>
              </a:buClr>
              <a:buSzPts val="1800"/>
              <a:buNone/>
            </a:pPr>
            <a:r>
              <a:rPr lang="en-US" dirty="0"/>
              <a:t>Resources: </a:t>
            </a:r>
            <a:r>
              <a:rPr lang="en-US" u="sng" dirty="0">
                <a:solidFill>
                  <a:schemeClr val="hlink"/>
                </a:solidFill>
                <a:hlinkClick r:id="rId3"/>
              </a:rPr>
              <a:t>Income Eligibility Guidelines</a:t>
            </a:r>
            <a:endParaRPr dirty="0"/>
          </a:p>
          <a:p>
            <a:pPr marL="685800" lvl="1" indent="-228600" algn="l" rtl="0">
              <a:lnSpc>
                <a:spcPct val="90000"/>
              </a:lnSpc>
              <a:spcBef>
                <a:spcPts val="500"/>
              </a:spcBef>
              <a:spcAft>
                <a:spcPts val="0"/>
              </a:spcAft>
              <a:buClr>
                <a:schemeClr val="dk1"/>
              </a:buClr>
              <a:buSzPts val="2000"/>
              <a:buFont typeface="Noto Sans Symbols"/>
              <a:buChar char="❑"/>
            </a:pPr>
            <a:r>
              <a:rPr lang="en-US" dirty="0"/>
              <a:t> Scholarship or financial assistance data</a:t>
            </a:r>
            <a:endParaRPr dirty="0"/>
          </a:p>
        </p:txBody>
      </p:sp>
      <p:pic>
        <p:nvPicPr>
          <p:cNvPr id="3" name="Picture 2" descr="A picture containing text, stationary, envelope&#10;&#10;Description automatically generated">
            <a:extLst>
              <a:ext uri="{FF2B5EF4-FFF2-40B4-BE49-F238E27FC236}">
                <a16:creationId xmlns:a16="http://schemas.microsoft.com/office/drawing/2014/main" id="{319667B5-A3D5-4DAE-965B-1643C6F58F04}"/>
              </a:ext>
            </a:extLst>
          </p:cNvPr>
          <p:cNvPicPr>
            <a:picLocks noChangeAspect="1"/>
          </p:cNvPicPr>
          <p:nvPr/>
        </p:nvPicPr>
        <p:blipFill>
          <a:blip r:embed="rId4"/>
          <a:stretch>
            <a:fillRect/>
          </a:stretch>
        </p:blipFill>
        <p:spPr>
          <a:xfrm>
            <a:off x="3286125" y="2996292"/>
            <a:ext cx="4572000" cy="4000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Application Narrative</a:t>
            </a:r>
            <a:endParaRPr dirty="0"/>
          </a:p>
        </p:txBody>
      </p:sp>
      <p:sp>
        <p:nvSpPr>
          <p:cNvPr id="293" name="Google Shape;293;p51"/>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r>
              <a:rPr lang="en-US" dirty="0"/>
              <a:t>Impact of Covid</a:t>
            </a:r>
            <a:endParaRPr dirty="0"/>
          </a:p>
          <a:p>
            <a:pPr marL="228600" lvl="0" indent="-228600" algn="l" rtl="0">
              <a:lnSpc>
                <a:spcPct val="90000"/>
              </a:lnSpc>
              <a:spcBef>
                <a:spcPts val="1000"/>
              </a:spcBef>
              <a:spcAft>
                <a:spcPts val="0"/>
              </a:spcAft>
              <a:buClr>
                <a:schemeClr val="dk1"/>
              </a:buClr>
              <a:buSzPts val="2400"/>
              <a:buChar char="•"/>
            </a:pPr>
            <a:r>
              <a:rPr lang="en-US" dirty="0"/>
              <a:t>Loss of tuition revenue</a:t>
            </a:r>
            <a:endParaRPr dirty="0"/>
          </a:p>
          <a:p>
            <a:pPr marL="228600" lvl="0" indent="-228600" algn="l" rtl="0">
              <a:lnSpc>
                <a:spcPct val="90000"/>
              </a:lnSpc>
              <a:spcBef>
                <a:spcPts val="1000"/>
              </a:spcBef>
              <a:spcAft>
                <a:spcPts val="0"/>
              </a:spcAft>
              <a:buClr>
                <a:schemeClr val="dk1"/>
              </a:buClr>
              <a:buSzPts val="2400"/>
              <a:buChar char="•"/>
            </a:pPr>
            <a:r>
              <a:rPr lang="en-US" dirty="0"/>
              <a:t>Decrease in enrollment</a:t>
            </a:r>
            <a:endParaRPr dirty="0"/>
          </a:p>
          <a:p>
            <a:pPr marL="228600" lvl="0" indent="-228600" algn="l" rtl="0">
              <a:lnSpc>
                <a:spcPct val="90000"/>
              </a:lnSpc>
              <a:spcBef>
                <a:spcPts val="1000"/>
              </a:spcBef>
              <a:spcAft>
                <a:spcPts val="0"/>
              </a:spcAft>
              <a:buClr>
                <a:schemeClr val="dk1"/>
              </a:buClr>
              <a:buSzPts val="2400"/>
              <a:buChar char="•"/>
            </a:pPr>
            <a:r>
              <a:rPr lang="en-US" dirty="0"/>
              <a:t>Increase in enrollment</a:t>
            </a:r>
            <a:endParaRPr dirty="0"/>
          </a:p>
          <a:p>
            <a:pPr marL="228600" lvl="0" indent="-228600" algn="l" rtl="0">
              <a:lnSpc>
                <a:spcPct val="90000"/>
              </a:lnSpc>
              <a:spcBef>
                <a:spcPts val="1000"/>
              </a:spcBef>
              <a:spcAft>
                <a:spcPts val="0"/>
              </a:spcAft>
              <a:buClr>
                <a:schemeClr val="dk1"/>
              </a:buClr>
              <a:buSzPts val="2400"/>
              <a:buChar char="•"/>
            </a:pPr>
            <a:r>
              <a:rPr lang="en-US" dirty="0"/>
              <a:t>Lack of capacity to provide remote learning due to insufficient technological support</a:t>
            </a:r>
            <a:endParaRPr dirty="0"/>
          </a:p>
          <a:p>
            <a:pPr marL="228600" lvl="0" indent="-228600" algn="l" rtl="0">
              <a:lnSpc>
                <a:spcPct val="90000"/>
              </a:lnSpc>
              <a:spcBef>
                <a:spcPts val="1000"/>
              </a:spcBef>
              <a:spcAft>
                <a:spcPts val="0"/>
              </a:spcAft>
              <a:buClr>
                <a:schemeClr val="dk1"/>
              </a:buClr>
              <a:buSzPts val="2400"/>
              <a:buChar char="•"/>
            </a:pPr>
            <a:r>
              <a:rPr lang="en-US" dirty="0"/>
              <a:t>Learning loss attributed to the education disruptions caused by COVID-19</a:t>
            </a:r>
            <a:endParaRPr dirty="0"/>
          </a:p>
          <a:p>
            <a:pPr marL="228600" lvl="0" indent="-228600" algn="l" rtl="0">
              <a:lnSpc>
                <a:spcPct val="90000"/>
              </a:lnSpc>
              <a:spcBef>
                <a:spcPts val="1000"/>
              </a:spcBef>
              <a:spcAft>
                <a:spcPts val="0"/>
              </a:spcAft>
              <a:buClr>
                <a:schemeClr val="dk1"/>
              </a:buClr>
              <a:buSzPts val="2400"/>
              <a:buChar char="•"/>
            </a:pPr>
            <a:r>
              <a:rPr lang="en-US" dirty="0"/>
              <a:t>Other </a:t>
            </a:r>
            <a:endParaRPr dirty="0"/>
          </a:p>
          <a:p>
            <a:pPr marL="342900" lvl="1" indent="0" algn="l" rtl="0">
              <a:lnSpc>
                <a:spcPct val="90000"/>
              </a:lnSpc>
              <a:spcBef>
                <a:spcPts val="500"/>
              </a:spcBef>
              <a:spcAft>
                <a:spcPts val="0"/>
              </a:spcAft>
              <a:buClr>
                <a:schemeClr val="dk1"/>
              </a:buClr>
              <a:buSzPts val="20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2"/>
          <p:cNvSpPr txBox="1">
            <a:spLocks noGrp="1"/>
          </p:cNvSpPr>
          <p:nvPr>
            <p:ph type="ctrTitle"/>
          </p:nvPr>
        </p:nvSpPr>
        <p:spPr>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dirty="0"/>
              <a:t>Purchasing Requested Items</a:t>
            </a:r>
            <a:endParaRPr dirty="0"/>
          </a:p>
        </p:txBody>
      </p:sp>
      <p:sp>
        <p:nvSpPr>
          <p:cNvPr id="300" name="Google Shape;300;p52"/>
          <p:cNvSpPr txBox="1">
            <a:spLocks noGrp="1"/>
          </p:cNvSpPr>
          <p:nvPr>
            <p:ph type="sldNum" idx="12"/>
          </p:nvPr>
        </p:nvSpPr>
        <p:spPr>
          <a:xfrm>
            <a:off x="164079"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solidFill>
                  <a:schemeClr val="lt1"/>
                </a:solidFill>
              </a:rPr>
              <a:t>16</a:t>
            </a:fld>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3"/>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dirty="0">
                <a:solidFill>
                  <a:srgbClr val="FFFFFF"/>
                </a:solidFill>
              </a:rPr>
              <a:t>ARP EANS Purchasing Overview</a:t>
            </a:r>
            <a:endParaRPr dirty="0"/>
          </a:p>
        </p:txBody>
      </p:sp>
      <p:sp>
        <p:nvSpPr>
          <p:cNvPr id="307" name="Google Shape;307;p53"/>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sz="3200" dirty="0">
                <a:latin typeface="Arial"/>
                <a:ea typeface="Arial"/>
                <a:cs typeface="Arial"/>
                <a:sym typeface="Arial"/>
              </a:rPr>
              <a:t>•</a:t>
            </a:r>
            <a:r>
              <a:rPr lang="en-US" sz="3200" dirty="0"/>
              <a:t>Schools may </a:t>
            </a:r>
            <a:r>
              <a:rPr lang="en-US" sz="3200" u="sng" dirty="0"/>
              <a:t>not</a:t>
            </a:r>
            <a:r>
              <a:rPr lang="en-US" sz="3200" dirty="0"/>
              <a:t> directly make any purchases.</a:t>
            </a:r>
            <a:endParaRPr sz="3200" dirty="0"/>
          </a:p>
          <a:p>
            <a:pPr marL="0" lvl="0" indent="0" algn="l" rtl="0">
              <a:lnSpc>
                <a:spcPct val="90000"/>
              </a:lnSpc>
              <a:spcBef>
                <a:spcPts val="1000"/>
              </a:spcBef>
              <a:spcAft>
                <a:spcPts val="0"/>
              </a:spcAft>
              <a:buClr>
                <a:schemeClr val="dk1"/>
              </a:buClr>
              <a:buSzPts val="1100"/>
              <a:buFont typeface="Arial"/>
              <a:buNone/>
            </a:pPr>
            <a:r>
              <a:rPr lang="en-US" sz="3200" dirty="0"/>
              <a:t> </a:t>
            </a:r>
            <a:r>
              <a:rPr lang="en-US" sz="3200" dirty="0">
                <a:latin typeface="Arial"/>
                <a:ea typeface="Arial"/>
                <a:cs typeface="Arial"/>
                <a:sym typeface="Arial"/>
              </a:rPr>
              <a:t>•</a:t>
            </a:r>
            <a:r>
              <a:rPr lang="en-US" sz="3200" dirty="0"/>
              <a:t>No reimbursements are allowed for ARP EANS.</a:t>
            </a:r>
            <a:endParaRPr sz="3200" dirty="0"/>
          </a:p>
          <a:p>
            <a:pPr marL="0" lvl="0" indent="0" algn="l" rtl="0">
              <a:lnSpc>
                <a:spcPct val="90000"/>
              </a:lnSpc>
              <a:spcBef>
                <a:spcPts val="1000"/>
              </a:spcBef>
              <a:spcAft>
                <a:spcPts val="0"/>
              </a:spcAft>
              <a:buClr>
                <a:schemeClr val="dk1"/>
              </a:buClr>
              <a:buSzPts val="1100"/>
              <a:buFont typeface="Arial"/>
              <a:buNone/>
            </a:pPr>
            <a:r>
              <a:rPr lang="en-US" sz="3200" dirty="0">
                <a:latin typeface="Arial"/>
                <a:ea typeface="Arial"/>
                <a:cs typeface="Arial"/>
                <a:sym typeface="Arial"/>
              </a:rPr>
              <a:t>•</a:t>
            </a:r>
            <a:r>
              <a:rPr lang="en-US" sz="3200" dirty="0"/>
              <a:t>CDE has contracted with FACTS Education (FACTS ED) to purchase certain ARP EANS goods and services for schools.</a:t>
            </a:r>
            <a:endParaRPr sz="3200" dirty="0"/>
          </a:p>
        </p:txBody>
      </p:sp>
      <p:sp>
        <p:nvSpPr>
          <p:cNvPr id="308" name="Google Shape;308;p5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4"/>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dirty="0">
                <a:solidFill>
                  <a:srgbClr val="FFFFFF"/>
                </a:solidFill>
              </a:rPr>
              <a:t>Purchases Handled by CDE</a:t>
            </a:r>
            <a:endParaRPr dirty="0"/>
          </a:p>
        </p:txBody>
      </p:sp>
      <p:sp>
        <p:nvSpPr>
          <p:cNvPr id="315" name="Google Shape;315;p54"/>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dirty="0">
                <a:latin typeface="Arial"/>
                <a:ea typeface="Arial"/>
                <a:cs typeface="Arial"/>
                <a:sym typeface="Arial"/>
              </a:rPr>
              <a:t>•</a:t>
            </a:r>
            <a:r>
              <a:rPr lang="en-US" dirty="0"/>
              <a:t>Purchase from a single vendor over $25,000</a:t>
            </a:r>
            <a:endParaRPr dirty="0"/>
          </a:p>
          <a:p>
            <a:pPr marL="0" lvl="0" indent="0" algn="l" rtl="0">
              <a:lnSpc>
                <a:spcPct val="90000"/>
              </a:lnSpc>
              <a:spcBef>
                <a:spcPts val="1000"/>
              </a:spcBef>
              <a:spcAft>
                <a:spcPts val="0"/>
              </a:spcAft>
              <a:buClr>
                <a:schemeClr val="dk1"/>
              </a:buClr>
              <a:buSzPts val="1100"/>
              <a:buFont typeface="Arial"/>
              <a:buNone/>
            </a:pPr>
            <a:r>
              <a:rPr lang="en-US" dirty="0">
                <a:latin typeface="Arial"/>
                <a:ea typeface="Arial"/>
                <a:cs typeface="Arial"/>
                <a:sym typeface="Arial"/>
              </a:rPr>
              <a:t>•</a:t>
            </a:r>
            <a:r>
              <a:rPr lang="en-US" dirty="0"/>
              <a:t>Purchases of related goods over $25,000, when a vendor has not been identified (such as laptops, cases, monitors, licenses)</a:t>
            </a:r>
            <a:endParaRPr dirty="0"/>
          </a:p>
          <a:p>
            <a:pPr marL="0" lvl="0" indent="0" algn="l" rtl="0">
              <a:lnSpc>
                <a:spcPct val="90000"/>
              </a:lnSpc>
              <a:spcBef>
                <a:spcPts val="1000"/>
              </a:spcBef>
              <a:spcAft>
                <a:spcPts val="0"/>
              </a:spcAft>
              <a:buClr>
                <a:schemeClr val="dk1"/>
              </a:buClr>
              <a:buSzPts val="1100"/>
              <a:buFont typeface="Arial"/>
              <a:buNone/>
            </a:pPr>
            <a:r>
              <a:rPr lang="en-US" dirty="0">
                <a:latin typeface="Arial"/>
                <a:ea typeface="Arial"/>
                <a:cs typeface="Arial"/>
                <a:sym typeface="Arial"/>
              </a:rPr>
              <a:t>•</a:t>
            </a:r>
            <a:r>
              <a:rPr lang="en-US" dirty="0"/>
              <a:t>Purchase of goods and related services over $25,000 (such as display boards, mounts and installation)</a:t>
            </a:r>
            <a:endParaRPr dirty="0"/>
          </a:p>
          <a:p>
            <a:pPr marL="0" lvl="0" indent="0" algn="l" rtl="0">
              <a:lnSpc>
                <a:spcPct val="90000"/>
              </a:lnSpc>
              <a:spcBef>
                <a:spcPts val="1000"/>
              </a:spcBef>
              <a:spcAft>
                <a:spcPts val="0"/>
              </a:spcAft>
              <a:buClr>
                <a:schemeClr val="dk1"/>
              </a:buClr>
              <a:buSzPts val="1100"/>
              <a:buFont typeface="Arial"/>
              <a:buNone/>
            </a:pPr>
            <a:r>
              <a:rPr lang="en-US" dirty="0">
                <a:latin typeface="Arial"/>
                <a:ea typeface="Arial"/>
                <a:cs typeface="Arial"/>
                <a:sym typeface="Arial"/>
              </a:rPr>
              <a:t>•</a:t>
            </a:r>
            <a:r>
              <a:rPr lang="en-US" dirty="0"/>
              <a:t>Purchase of projects over $25,000 (cannot be capital improvement projects)</a:t>
            </a:r>
            <a:endParaRPr dirty="0"/>
          </a:p>
          <a:p>
            <a:pPr marL="0" lvl="0" indent="0" algn="l" rtl="0">
              <a:lnSpc>
                <a:spcPct val="90000"/>
              </a:lnSpc>
              <a:spcBef>
                <a:spcPts val="1000"/>
              </a:spcBef>
              <a:spcAft>
                <a:spcPts val="0"/>
              </a:spcAft>
              <a:buSzPts val="2400"/>
              <a:buNone/>
            </a:pPr>
            <a:endParaRPr dirty="0"/>
          </a:p>
        </p:txBody>
      </p:sp>
      <p:sp>
        <p:nvSpPr>
          <p:cNvPr id="316" name="Google Shape;316;p54"/>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pic>
        <p:nvPicPr>
          <p:cNvPr id="3" name="Picture 2" descr="A picture containing handcart&#10;&#10;Description automatically generated">
            <a:extLst>
              <a:ext uri="{FF2B5EF4-FFF2-40B4-BE49-F238E27FC236}">
                <a16:creationId xmlns:a16="http://schemas.microsoft.com/office/drawing/2014/main" id="{147EFB91-6F25-40C6-9B5F-35A93012840A}"/>
              </a:ext>
            </a:extLst>
          </p:cNvPr>
          <p:cNvPicPr>
            <a:picLocks noChangeAspect="1"/>
          </p:cNvPicPr>
          <p:nvPr/>
        </p:nvPicPr>
        <p:blipFill>
          <a:blip r:embed="rId3"/>
          <a:stretch>
            <a:fillRect/>
          </a:stretch>
        </p:blipFill>
        <p:spPr>
          <a:xfrm>
            <a:off x="4191001" y="3973286"/>
            <a:ext cx="3296816" cy="28847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5"/>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dirty="0">
                <a:solidFill>
                  <a:srgbClr val="FFFFFF"/>
                </a:solidFill>
              </a:rPr>
              <a:t>CDE Procurement</a:t>
            </a:r>
            <a:endParaRPr dirty="0"/>
          </a:p>
        </p:txBody>
      </p:sp>
      <p:sp>
        <p:nvSpPr>
          <p:cNvPr id="323" name="Google Shape;323;p55"/>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20000"/>
          </a:bodyPr>
          <a:lstStyle/>
          <a:p>
            <a:pPr marL="0" lvl="0" indent="0" algn="l" rtl="0">
              <a:lnSpc>
                <a:spcPct val="107000"/>
              </a:lnSpc>
              <a:spcBef>
                <a:spcPts val="0"/>
              </a:spcBef>
              <a:spcAft>
                <a:spcPts val="0"/>
              </a:spcAft>
              <a:buClr>
                <a:schemeClr val="dk1"/>
              </a:buClr>
              <a:buSzPct val="39285"/>
              <a:buFont typeface="Arial"/>
              <a:buNone/>
            </a:pPr>
            <a:r>
              <a:rPr lang="en-US" sz="2800" b="1" dirty="0"/>
              <a:t>Information for school to include on the CDE PURCHASES OVER $25K FORM</a:t>
            </a:r>
            <a:endParaRPr sz="2800" b="1" dirty="0"/>
          </a:p>
          <a:p>
            <a:pPr marL="0" lvl="0" indent="0" algn="l" rtl="0">
              <a:lnSpc>
                <a:spcPct val="120000"/>
              </a:lnSpc>
              <a:spcBef>
                <a:spcPts val="0"/>
              </a:spcBef>
              <a:spcAft>
                <a:spcPts val="0"/>
              </a:spcAft>
              <a:buSzPct val="112941"/>
              <a:buNone/>
            </a:pPr>
            <a:r>
              <a:rPr lang="en-US" sz="2500" dirty="0">
                <a:latin typeface="Arial"/>
                <a:ea typeface="Arial"/>
                <a:cs typeface="Arial"/>
                <a:sym typeface="Arial"/>
              </a:rPr>
              <a:t>•</a:t>
            </a:r>
            <a:r>
              <a:rPr lang="en-US" sz="2500" dirty="0"/>
              <a:t>Detailed specifications or statement of work for what needs to be purchased</a:t>
            </a:r>
            <a:endParaRPr sz="2500" dirty="0"/>
          </a:p>
          <a:p>
            <a:pPr marL="0" lvl="0" indent="0" algn="l" rtl="0">
              <a:lnSpc>
                <a:spcPct val="120000"/>
              </a:lnSpc>
              <a:spcBef>
                <a:spcPts val="0"/>
              </a:spcBef>
              <a:spcAft>
                <a:spcPts val="0"/>
              </a:spcAft>
              <a:buClr>
                <a:schemeClr val="dk1"/>
              </a:buClr>
              <a:buSzPct val="44000"/>
              <a:buFont typeface="Arial"/>
              <a:buNone/>
            </a:pPr>
            <a:endParaRPr sz="2500" dirty="0"/>
          </a:p>
          <a:p>
            <a:pPr marL="457200" lvl="0" indent="0" algn="l" rtl="0">
              <a:lnSpc>
                <a:spcPct val="120000"/>
              </a:lnSpc>
              <a:spcBef>
                <a:spcPts val="0"/>
              </a:spcBef>
              <a:spcAft>
                <a:spcPts val="0"/>
              </a:spcAft>
              <a:buClr>
                <a:schemeClr val="dk1"/>
              </a:buClr>
              <a:buSzPct val="44000"/>
              <a:buFont typeface="Arial"/>
              <a:buNone/>
            </a:pPr>
            <a:r>
              <a:rPr lang="en-US" sz="2500" u="sng" dirty="0"/>
              <a:t>Examples for goods:</a:t>
            </a:r>
            <a:r>
              <a:rPr lang="en-US" sz="2500" dirty="0"/>
              <a:t> model numbers, part numbers, quantity, size, location for delivery, quotes, related services (installation)</a:t>
            </a:r>
            <a:endParaRPr sz="2500" dirty="0">
              <a:latin typeface="Arial"/>
              <a:ea typeface="Arial"/>
              <a:cs typeface="Arial"/>
              <a:sym typeface="Arial"/>
            </a:endParaRPr>
          </a:p>
          <a:p>
            <a:pPr marL="457200" lvl="0" indent="0" algn="l" rtl="0">
              <a:lnSpc>
                <a:spcPct val="120000"/>
              </a:lnSpc>
              <a:spcBef>
                <a:spcPts val="0"/>
              </a:spcBef>
              <a:spcAft>
                <a:spcPts val="0"/>
              </a:spcAft>
              <a:buSzPct val="112941"/>
              <a:buNone/>
            </a:pPr>
            <a:r>
              <a:rPr lang="en-US" sz="2500" u="sng" dirty="0"/>
              <a:t>Examples for services:</a:t>
            </a:r>
            <a:r>
              <a:rPr lang="en-US" sz="2500" dirty="0"/>
              <a:t> scope of the project, expected outcome, timeline, location of services, quotes</a:t>
            </a:r>
            <a:endParaRPr sz="2500" dirty="0"/>
          </a:p>
          <a:p>
            <a:pPr marL="457200" lvl="0" indent="0" algn="l" rtl="0">
              <a:lnSpc>
                <a:spcPct val="120000"/>
              </a:lnSpc>
              <a:spcBef>
                <a:spcPts val="0"/>
              </a:spcBef>
              <a:spcAft>
                <a:spcPts val="0"/>
              </a:spcAft>
              <a:buClr>
                <a:schemeClr val="dk1"/>
              </a:buClr>
              <a:buSzPct val="44000"/>
              <a:buFont typeface="Arial"/>
              <a:buNone/>
            </a:pPr>
            <a:endParaRPr sz="2500" dirty="0"/>
          </a:p>
          <a:p>
            <a:pPr marL="0" lvl="0" indent="0" algn="l" rtl="0">
              <a:lnSpc>
                <a:spcPct val="120000"/>
              </a:lnSpc>
              <a:spcBef>
                <a:spcPts val="0"/>
              </a:spcBef>
              <a:spcAft>
                <a:spcPts val="0"/>
              </a:spcAft>
              <a:buClr>
                <a:schemeClr val="dk1"/>
              </a:buClr>
              <a:buSzPct val="44000"/>
              <a:buFont typeface="Arial"/>
              <a:buNone/>
            </a:pPr>
            <a:r>
              <a:rPr lang="en-US" sz="2500" dirty="0">
                <a:latin typeface="Arial"/>
                <a:ea typeface="Arial"/>
                <a:cs typeface="Arial"/>
                <a:sym typeface="Arial"/>
              </a:rPr>
              <a:t>•</a:t>
            </a:r>
            <a:r>
              <a:rPr lang="en-US" sz="2500" dirty="0"/>
              <a:t>Any other information that may be relative to the purchase (i.e., compatibility concerns)</a:t>
            </a:r>
            <a:endParaRPr sz="2500" dirty="0"/>
          </a:p>
          <a:p>
            <a:pPr marL="0" lvl="0" indent="0" algn="l" rtl="0">
              <a:lnSpc>
                <a:spcPct val="90000"/>
              </a:lnSpc>
              <a:spcBef>
                <a:spcPts val="1000"/>
              </a:spcBef>
              <a:spcAft>
                <a:spcPts val="0"/>
              </a:spcAft>
              <a:buSzPct val="117647"/>
              <a:buNone/>
            </a:pPr>
            <a:endParaRPr dirty="0"/>
          </a:p>
        </p:txBody>
      </p:sp>
      <p:sp>
        <p:nvSpPr>
          <p:cNvPr id="324" name="Google Shape;324;p5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EANS Overview</a:t>
            </a:r>
            <a:endParaRPr dirty="0"/>
          </a:p>
        </p:txBody>
      </p:sp>
      <p:sp>
        <p:nvSpPr>
          <p:cNvPr id="198" name="Google Shape;198;p38"/>
          <p:cNvSpPr txBox="1">
            <a:spLocks noGrp="1"/>
          </p:cNvSpPr>
          <p:nvPr>
            <p:ph type="body" idx="1"/>
          </p:nvPr>
        </p:nvSpPr>
        <p:spPr>
          <a:prstGeom prst="rect">
            <a:avLst/>
          </a:prstGeom>
          <a:noFill/>
          <a:ln>
            <a:noFill/>
          </a:ln>
        </p:spPr>
        <p:txBody>
          <a:bodyPr spcFirstLastPara="1" wrap="square" lIns="0" tIns="0" rIns="0" bIns="45700" anchor="t" anchorCtr="0">
            <a:normAutofit fontScale="92500"/>
          </a:bodyPr>
          <a:lstStyle/>
          <a:p>
            <a:pPr marL="101600" marR="0" lvl="0" indent="0" algn="l" rtl="0">
              <a:lnSpc>
                <a:spcPct val="115000"/>
              </a:lnSpc>
              <a:spcBef>
                <a:spcPts val="0"/>
              </a:spcBef>
              <a:spcAft>
                <a:spcPts val="0"/>
              </a:spcAft>
              <a:buSzPts val="2400"/>
              <a:buNone/>
            </a:pPr>
            <a:r>
              <a:rPr lang="en-US" dirty="0">
                <a:solidFill>
                  <a:srgbClr val="333333"/>
                </a:solidFill>
                <a:latin typeface="+mj-lt"/>
                <a:ea typeface="Source Sans Pro"/>
                <a:cs typeface="Source Sans Pro"/>
                <a:sym typeface="Source Sans Pro"/>
              </a:rPr>
              <a:t>The American Rescue Plan Act, which passed in March 2021, created the Emergency Assistance to Non-Public Schools (EANS) grant within the Governor’s Emergency Education Relief (GEER) II Fund. The $2.75 billion program will provide funding for emergency assistance to nonpublic schools with $28,709,729 allocated to Colorado.</a:t>
            </a:r>
            <a:endParaRPr dirty="0">
              <a:latin typeface="+mj-lt"/>
            </a:endParaRPr>
          </a:p>
          <a:p>
            <a:pPr marL="685800" lvl="0" indent="-228600" algn="l" rtl="0">
              <a:lnSpc>
                <a:spcPct val="90000"/>
              </a:lnSpc>
              <a:spcBef>
                <a:spcPts val="1000"/>
              </a:spcBef>
              <a:spcAft>
                <a:spcPts val="0"/>
              </a:spcAft>
              <a:buClr>
                <a:srgbClr val="333333"/>
              </a:buClr>
              <a:buSzPts val="2400"/>
              <a:buChar char="•"/>
            </a:pPr>
            <a:r>
              <a:rPr lang="en-US" b="0" i="0" dirty="0">
                <a:solidFill>
                  <a:srgbClr val="333333"/>
                </a:solidFill>
                <a:latin typeface="+mj-lt"/>
                <a:ea typeface="Source Sans Pro"/>
                <a:cs typeface="Source Sans Pro"/>
                <a:sym typeface="Source Sans Pro"/>
              </a:rPr>
              <a:t>Nonpublic schools can apply for these funds for “secular, neutral, and non ideological” services and assistance, including sanitization, personal protective equipment, COVID testing, educational technology, and connectivity.</a:t>
            </a:r>
            <a:endParaRPr dirty="0">
              <a:latin typeface="+mj-lt"/>
            </a:endParaRPr>
          </a:p>
          <a:p>
            <a:pPr marL="685800" lvl="0" indent="-228600" algn="l" rtl="0">
              <a:lnSpc>
                <a:spcPct val="90000"/>
              </a:lnSpc>
              <a:spcBef>
                <a:spcPts val="1000"/>
              </a:spcBef>
              <a:spcAft>
                <a:spcPts val="0"/>
              </a:spcAft>
              <a:buClr>
                <a:srgbClr val="333333"/>
              </a:buClr>
              <a:buSzPts val="2400"/>
              <a:buChar char="•"/>
            </a:pPr>
            <a:r>
              <a:rPr lang="en-US" dirty="0">
                <a:solidFill>
                  <a:srgbClr val="333333"/>
                </a:solidFill>
                <a:latin typeface="+mj-lt"/>
                <a:ea typeface="Source Sans Pro"/>
                <a:cs typeface="Source Sans Pro"/>
                <a:sym typeface="Source Sans Pro"/>
              </a:rPr>
              <a:t>Application due: March 28</a:t>
            </a:r>
            <a:r>
              <a:rPr lang="en-US" baseline="30000" dirty="0">
                <a:solidFill>
                  <a:srgbClr val="333333"/>
                </a:solidFill>
                <a:latin typeface="+mj-lt"/>
                <a:ea typeface="Source Sans Pro"/>
                <a:cs typeface="Source Sans Pro"/>
                <a:sym typeface="Source Sans Pro"/>
              </a:rPr>
              <a:t>th, </a:t>
            </a:r>
            <a:r>
              <a:rPr lang="en-US" dirty="0">
                <a:solidFill>
                  <a:srgbClr val="333333"/>
                </a:solidFill>
                <a:latin typeface="+mj-lt"/>
                <a:ea typeface="Source Sans Pro"/>
                <a:cs typeface="Source Sans Pro"/>
                <a:sym typeface="Source Sans Pro"/>
              </a:rPr>
              <a:t>2022</a:t>
            </a:r>
            <a:endParaRPr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6"/>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dirty="0">
                <a:solidFill>
                  <a:srgbClr val="FFFFFF"/>
                </a:solidFill>
              </a:rPr>
              <a:t>CDE Procurement</a:t>
            </a:r>
            <a:endParaRPr dirty="0"/>
          </a:p>
        </p:txBody>
      </p:sp>
      <p:sp>
        <p:nvSpPr>
          <p:cNvPr id="331" name="Google Shape;331;p56"/>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sz="2800" u="sng" dirty="0">
                <a:solidFill>
                  <a:srgbClr val="333333"/>
                </a:solidFill>
              </a:rPr>
              <a:t>Example Scenario</a:t>
            </a:r>
            <a:r>
              <a:rPr lang="en-US" sz="2800" dirty="0">
                <a:solidFill>
                  <a:srgbClr val="333333"/>
                </a:solidFill>
              </a:rPr>
              <a:t>:</a:t>
            </a:r>
            <a:endParaRPr sz="2800" dirty="0">
              <a:solidFill>
                <a:srgbClr val="333333"/>
              </a:solidFill>
            </a:endParaRPr>
          </a:p>
          <a:p>
            <a:pPr marL="0" lvl="0" indent="0" algn="l" rtl="0">
              <a:lnSpc>
                <a:spcPct val="90000"/>
              </a:lnSpc>
              <a:spcBef>
                <a:spcPts val="1000"/>
              </a:spcBef>
              <a:spcAft>
                <a:spcPts val="0"/>
              </a:spcAft>
              <a:buSzPts val="2400"/>
              <a:buNone/>
            </a:pPr>
            <a:r>
              <a:rPr lang="en-US" sz="2800" dirty="0">
                <a:solidFill>
                  <a:srgbClr val="333333"/>
                </a:solidFill>
              </a:rPr>
              <a:t>Your purchase is estimated at $3,000 each for 10 units (total of  $30,000). The total of $30,000 exceeds the $25,000 procurement threshold requiring competition.</a:t>
            </a:r>
            <a:endParaRPr sz="2800" dirty="0">
              <a:solidFill>
                <a:srgbClr val="333333"/>
              </a:solidFill>
            </a:endParaRPr>
          </a:p>
          <a:p>
            <a:pPr marL="0" lvl="0" indent="0" algn="l" rtl="0">
              <a:lnSpc>
                <a:spcPct val="90000"/>
              </a:lnSpc>
              <a:spcBef>
                <a:spcPts val="1000"/>
              </a:spcBef>
              <a:spcAft>
                <a:spcPts val="0"/>
              </a:spcAft>
              <a:buClr>
                <a:schemeClr val="dk1"/>
              </a:buClr>
              <a:buSzPts val="1100"/>
              <a:buFont typeface="Arial"/>
              <a:buNone/>
            </a:pPr>
            <a:endParaRPr sz="2800" dirty="0">
              <a:solidFill>
                <a:srgbClr val="333333"/>
              </a:solidFill>
            </a:endParaRPr>
          </a:p>
          <a:p>
            <a:pPr marL="457200" lvl="0" indent="0" algn="l" rtl="0">
              <a:lnSpc>
                <a:spcPct val="90000"/>
              </a:lnSpc>
              <a:spcBef>
                <a:spcPts val="500"/>
              </a:spcBef>
              <a:spcAft>
                <a:spcPts val="0"/>
              </a:spcAft>
              <a:buClr>
                <a:schemeClr val="dk1"/>
              </a:buClr>
              <a:buSzPts val="1100"/>
              <a:buFont typeface="Arial"/>
              <a:buNone/>
            </a:pPr>
            <a:r>
              <a:rPr lang="en-US" sz="2800" dirty="0">
                <a:solidFill>
                  <a:srgbClr val="333333"/>
                </a:solidFill>
              </a:rPr>
              <a:t>Result: This purchase requires competition. This is based upon total price, not unit price.  School must complete the </a:t>
            </a:r>
            <a:r>
              <a:rPr lang="en-US" sz="2800" b="1" dirty="0">
                <a:solidFill>
                  <a:srgbClr val="333333"/>
                </a:solidFill>
              </a:rPr>
              <a:t>CDE PURCHASES OVER $25k FORM</a:t>
            </a:r>
            <a:r>
              <a:rPr lang="en-US" sz="2800" dirty="0">
                <a:solidFill>
                  <a:srgbClr val="333333"/>
                </a:solidFill>
              </a:rPr>
              <a:t> for this purchase</a:t>
            </a:r>
            <a:endParaRPr sz="2800" dirty="0">
              <a:solidFill>
                <a:srgbClr val="333333"/>
              </a:solidFill>
            </a:endParaRPr>
          </a:p>
          <a:p>
            <a:pPr marL="0" lvl="0" indent="0" algn="l" rtl="0">
              <a:lnSpc>
                <a:spcPct val="90000"/>
              </a:lnSpc>
              <a:spcBef>
                <a:spcPts val="1000"/>
              </a:spcBef>
              <a:spcAft>
                <a:spcPts val="0"/>
              </a:spcAft>
              <a:buSzPts val="2400"/>
              <a:buNone/>
            </a:pPr>
            <a:endParaRPr dirty="0"/>
          </a:p>
        </p:txBody>
      </p:sp>
      <p:sp>
        <p:nvSpPr>
          <p:cNvPr id="332" name="Google Shape;332;p5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7"/>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CDE PURCHASES OVER $25K FORM</a:t>
            </a:r>
            <a:endParaRPr dirty="0"/>
          </a:p>
        </p:txBody>
      </p:sp>
      <p:pic>
        <p:nvPicPr>
          <p:cNvPr id="338" name="Google Shape;338;p57" descr="CDE Purchases over $25,000 Form&#10;Please download this form from the EANS 2 webpage for the following:&#10;1. Purchase of goods over $25,000 from a single suggested vendor&#10;2. Purchase of related goods that exceeds $25,000 (laptops, licenses, monitors)&#10;3. Purchase of goods/related services that exceeds $25,000 (display boards, mounts and installation)&#10;4. Projects over $25,000 (capital improvement projects are not allowable)"/>
          <p:cNvPicPr preferRelativeResize="0">
            <a:picLocks noGrp="1"/>
          </p:cNvPicPr>
          <p:nvPr>
            <p:ph type="body" idx="1"/>
          </p:nvPr>
        </p:nvPicPr>
        <p:blipFill rotWithShape="1">
          <a:blip r:embed="rId3">
            <a:alphaModFix/>
          </a:blip>
          <a:srcRect/>
          <a:stretch/>
        </p:blipFill>
        <p:spPr>
          <a:xfrm>
            <a:off x="664028" y="1371600"/>
            <a:ext cx="7103823" cy="5200428"/>
          </a:xfrm>
          <a:prstGeom prst="rect">
            <a:avLst/>
          </a:prstGeom>
          <a:noFill/>
          <a:ln>
            <a:noFill/>
          </a:ln>
        </p:spPr>
      </p:pic>
      <p:sp>
        <p:nvSpPr>
          <p:cNvPr id="339" name="Google Shape;339;p5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CDE PURCHASES OVER $25K FORM</a:t>
            </a:r>
            <a:endParaRPr dirty="0"/>
          </a:p>
        </p:txBody>
      </p:sp>
      <p:pic>
        <p:nvPicPr>
          <p:cNvPr id="346" name="Google Shape;346;p58" descr="Table&#10;&#10;Description automatically generated"/>
          <p:cNvPicPr preferRelativeResize="0">
            <a:picLocks noGrp="1"/>
          </p:cNvPicPr>
          <p:nvPr>
            <p:ph type="body" idx="1"/>
          </p:nvPr>
        </p:nvPicPr>
        <p:blipFill rotWithShape="1">
          <a:blip r:embed="rId3">
            <a:alphaModFix/>
          </a:blip>
          <a:srcRect/>
          <a:stretch/>
        </p:blipFill>
        <p:spPr>
          <a:xfrm>
            <a:off x="1093580" y="788761"/>
            <a:ext cx="7136019" cy="5949497"/>
          </a:xfrm>
          <a:prstGeom prst="rect">
            <a:avLst/>
          </a:prstGeom>
          <a:noFill/>
          <a:ln>
            <a:noFill/>
          </a:ln>
        </p:spPr>
      </p:pic>
      <p:sp>
        <p:nvSpPr>
          <p:cNvPr id="345" name="Google Shape;345;p5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dirty="0">
                <a:solidFill>
                  <a:srgbClr val="FFFFFF"/>
                </a:solidFill>
              </a:rPr>
              <a:t>CDE Procurement Process</a:t>
            </a:r>
            <a:endParaRPr dirty="0"/>
          </a:p>
        </p:txBody>
      </p:sp>
      <p:sp>
        <p:nvSpPr>
          <p:cNvPr id="353" name="Google Shape;353;p59"/>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10000"/>
          </a:bodyPr>
          <a:lstStyle/>
          <a:p>
            <a:pPr lvl="0" indent="-457200" algn="l" rtl="0">
              <a:lnSpc>
                <a:spcPct val="120000"/>
              </a:lnSpc>
              <a:spcBef>
                <a:spcPts val="1000"/>
              </a:spcBef>
              <a:spcAft>
                <a:spcPts val="0"/>
              </a:spcAft>
              <a:buSzPct val="122762"/>
              <a:buFont typeface="+mj-lt"/>
              <a:buAutoNum type="arabicPeriod"/>
            </a:pPr>
            <a:r>
              <a:rPr lang="en-US" sz="2300" dirty="0"/>
              <a:t>School has submitted application by the deadline. Application includes completed </a:t>
            </a:r>
            <a:r>
              <a:rPr lang="en-US" sz="2500" b="1" dirty="0">
                <a:solidFill>
                  <a:srgbClr val="333333"/>
                </a:solidFill>
              </a:rPr>
              <a:t>CDE PURCHASES OVER $25K FORM </a:t>
            </a:r>
            <a:r>
              <a:rPr lang="en-US" sz="2300" dirty="0"/>
              <a:t>for each purchase of goods over $25k, goods/related services over $25k, projects over $25k.</a:t>
            </a:r>
            <a:endParaRPr sz="2300" dirty="0"/>
          </a:p>
          <a:p>
            <a:pPr lvl="0" indent="-457200" algn="l" rtl="0">
              <a:lnSpc>
                <a:spcPct val="120000"/>
              </a:lnSpc>
              <a:spcBef>
                <a:spcPts val="1000"/>
              </a:spcBef>
              <a:spcAft>
                <a:spcPts val="0"/>
              </a:spcAft>
              <a:buSzPct val="122762"/>
              <a:buFont typeface="+mj-lt"/>
              <a:buAutoNum type="arabicPeriod"/>
            </a:pPr>
            <a:r>
              <a:rPr lang="en-US" sz="2300" dirty="0"/>
              <a:t>CDE notifies school in writing that application is approved.</a:t>
            </a:r>
            <a:endParaRPr sz="2300" dirty="0"/>
          </a:p>
          <a:p>
            <a:pPr lvl="0" indent="-457200" algn="l" rtl="0">
              <a:lnSpc>
                <a:spcPct val="120000"/>
              </a:lnSpc>
              <a:spcBef>
                <a:spcPts val="1000"/>
              </a:spcBef>
              <a:spcAft>
                <a:spcPts val="0"/>
              </a:spcAft>
              <a:buSzPct val="122762"/>
              <a:buFont typeface="+mj-lt"/>
              <a:buAutoNum type="arabicPeriod"/>
            </a:pPr>
            <a:r>
              <a:rPr lang="en-US" sz="2300" dirty="0"/>
              <a:t>State procurement and fiscal laws, rules and policies apply to CDE purchases.</a:t>
            </a:r>
          </a:p>
          <a:p>
            <a:pPr lvl="0" indent="-457200" algn="l" rtl="0">
              <a:lnSpc>
                <a:spcPct val="120000"/>
              </a:lnSpc>
              <a:spcBef>
                <a:spcPts val="1000"/>
              </a:spcBef>
              <a:spcAft>
                <a:spcPts val="0"/>
              </a:spcAft>
              <a:buSzPct val="122762"/>
              <a:buFont typeface="+mj-lt"/>
              <a:buAutoNum type="arabicPeriod"/>
            </a:pPr>
            <a:r>
              <a:rPr lang="en-US" sz="2300" dirty="0"/>
              <a:t>CDE Procurement works with school, vendor(s), makes selection of vendor. If a school has recommended a vendor, CDE Procurement will determine whether the goods/services may be purchased from that vendor.</a:t>
            </a:r>
            <a:endParaRPr sz="2300" dirty="0"/>
          </a:p>
          <a:p>
            <a:pPr marL="0" lvl="0" indent="0" algn="l" rtl="0">
              <a:lnSpc>
                <a:spcPct val="90000"/>
              </a:lnSpc>
              <a:spcBef>
                <a:spcPts val="1000"/>
              </a:spcBef>
              <a:spcAft>
                <a:spcPts val="0"/>
              </a:spcAft>
              <a:buSzPct val="117647"/>
              <a:buNone/>
            </a:pPr>
            <a:endParaRPr dirty="0"/>
          </a:p>
        </p:txBody>
      </p:sp>
      <p:sp>
        <p:nvSpPr>
          <p:cNvPr id="354" name="Google Shape;354;p5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91954"/>
              <a:buNone/>
            </a:pPr>
            <a:r>
              <a:rPr lang="en-US" sz="2900" dirty="0">
                <a:solidFill>
                  <a:srgbClr val="FFFFFF"/>
                </a:solidFill>
              </a:rPr>
              <a:t>CDE Procurement Process (continued)</a:t>
            </a:r>
            <a:endParaRPr dirty="0"/>
          </a:p>
        </p:txBody>
      </p:sp>
      <p:sp>
        <p:nvSpPr>
          <p:cNvPr id="361" name="Google Shape;361;p60"/>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lvl="0" indent="-457200" algn="l" rtl="0">
              <a:lnSpc>
                <a:spcPct val="120000"/>
              </a:lnSpc>
              <a:spcBef>
                <a:spcPts val="500"/>
              </a:spcBef>
              <a:spcAft>
                <a:spcPts val="0"/>
              </a:spcAft>
              <a:buSzPct val="108597"/>
              <a:buNone/>
              <a:tabLst>
                <a:tab pos="347663" algn="l"/>
              </a:tabLst>
            </a:pPr>
            <a:r>
              <a:rPr lang="en-US" sz="2600" dirty="0">
                <a:latin typeface="Arial"/>
                <a:ea typeface="Arial"/>
                <a:cs typeface="Arial"/>
                <a:sym typeface="Arial"/>
              </a:rPr>
              <a:t>5. 	</a:t>
            </a:r>
            <a:r>
              <a:rPr lang="en-US" sz="2600" dirty="0"/>
              <a:t>CDE handles type of contract as appropriate (i.e., purchase order, or formal contract).</a:t>
            </a:r>
            <a:endParaRPr sz="2600" dirty="0"/>
          </a:p>
          <a:p>
            <a:pPr marL="0" lvl="0" indent="0" algn="l" rtl="0">
              <a:lnSpc>
                <a:spcPct val="120000"/>
              </a:lnSpc>
              <a:spcBef>
                <a:spcPts val="500"/>
              </a:spcBef>
              <a:spcAft>
                <a:spcPts val="0"/>
              </a:spcAft>
              <a:buSzPct val="108597"/>
              <a:buNone/>
              <a:tabLst>
                <a:tab pos="457200" algn="l"/>
              </a:tabLst>
            </a:pPr>
            <a:r>
              <a:rPr lang="en-US" sz="2600" dirty="0">
                <a:latin typeface="Arial"/>
                <a:ea typeface="Arial"/>
                <a:cs typeface="Arial"/>
                <a:sym typeface="Arial"/>
              </a:rPr>
              <a:t>6.</a:t>
            </a:r>
            <a:r>
              <a:rPr lang="en-US" sz="2600" dirty="0"/>
              <a:t> 	Must ensure that no goods/services are delivered </a:t>
            </a:r>
            <a:r>
              <a:rPr lang="en-US" sz="2600" u="sng" dirty="0"/>
              <a:t>prior</a:t>
            </a:r>
            <a:r>
              <a:rPr lang="en-US" sz="2600" dirty="0"/>
              <a:t> 	to issuance of a purchase order or contract, if required 	(violation of law and delays processing). </a:t>
            </a:r>
            <a:endParaRPr sz="2600" dirty="0"/>
          </a:p>
          <a:p>
            <a:pPr marL="0" lvl="0" indent="0" algn="l" rtl="0">
              <a:lnSpc>
                <a:spcPct val="120000"/>
              </a:lnSpc>
              <a:spcBef>
                <a:spcPts val="500"/>
              </a:spcBef>
              <a:spcAft>
                <a:spcPts val="0"/>
              </a:spcAft>
              <a:buSzPct val="108597"/>
              <a:buNone/>
              <a:tabLst>
                <a:tab pos="457200" algn="l"/>
              </a:tabLst>
            </a:pPr>
            <a:r>
              <a:rPr lang="en-US" sz="2600" dirty="0">
                <a:latin typeface="Arial"/>
                <a:ea typeface="Arial"/>
                <a:cs typeface="Arial"/>
                <a:sym typeface="Arial"/>
              </a:rPr>
              <a:t>7. 	</a:t>
            </a:r>
            <a:r>
              <a:rPr lang="en-US" sz="2600" dirty="0"/>
              <a:t>Vendor delivers goods/performs service</a:t>
            </a:r>
          </a:p>
          <a:p>
            <a:pPr marL="0" lvl="0" indent="0" algn="l" rtl="0">
              <a:lnSpc>
                <a:spcPct val="120000"/>
              </a:lnSpc>
              <a:spcBef>
                <a:spcPts val="500"/>
              </a:spcBef>
              <a:spcAft>
                <a:spcPts val="0"/>
              </a:spcAft>
              <a:buSzPct val="108597"/>
              <a:buNone/>
              <a:tabLst>
                <a:tab pos="457200" algn="l"/>
              </a:tabLst>
            </a:pPr>
            <a:r>
              <a:rPr lang="en-US" sz="2600" dirty="0">
                <a:latin typeface="Arial"/>
                <a:ea typeface="Arial"/>
                <a:cs typeface="Arial"/>
                <a:sym typeface="Arial"/>
              </a:rPr>
              <a:t>8. 	</a:t>
            </a:r>
            <a:r>
              <a:rPr lang="en-US" sz="2600" dirty="0"/>
              <a:t>School confirms delivery or performance to CDE.</a:t>
            </a:r>
            <a:endParaRPr sz="2600" dirty="0"/>
          </a:p>
          <a:p>
            <a:pPr marL="0" lvl="0" indent="0" algn="l" rtl="0">
              <a:lnSpc>
                <a:spcPct val="120000"/>
              </a:lnSpc>
              <a:spcBef>
                <a:spcPts val="500"/>
              </a:spcBef>
              <a:spcAft>
                <a:spcPts val="0"/>
              </a:spcAft>
              <a:buClr>
                <a:schemeClr val="dk1"/>
              </a:buClr>
              <a:buSzPct val="42307"/>
              <a:buNone/>
              <a:tabLst>
                <a:tab pos="457200" algn="l"/>
              </a:tabLst>
            </a:pPr>
            <a:r>
              <a:rPr lang="en-US" sz="2600" dirty="0">
                <a:latin typeface="Arial"/>
                <a:ea typeface="Arial"/>
                <a:cs typeface="Arial"/>
                <a:sym typeface="Arial"/>
              </a:rPr>
              <a:t>9. 	</a:t>
            </a:r>
            <a:r>
              <a:rPr lang="en-US" sz="2600" dirty="0"/>
              <a:t>CDE pays vendor.</a:t>
            </a:r>
            <a:endParaRPr sz="2600" dirty="0"/>
          </a:p>
          <a:p>
            <a:pPr marL="0" lvl="0" indent="0" algn="l" rtl="0">
              <a:lnSpc>
                <a:spcPct val="90000"/>
              </a:lnSpc>
              <a:spcBef>
                <a:spcPts val="1000"/>
              </a:spcBef>
              <a:spcAft>
                <a:spcPts val="0"/>
              </a:spcAft>
              <a:buSzPct val="117647"/>
              <a:buNone/>
            </a:pPr>
            <a:endParaRPr dirty="0"/>
          </a:p>
        </p:txBody>
      </p:sp>
      <p:sp>
        <p:nvSpPr>
          <p:cNvPr id="362" name="Google Shape;362;p6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dirty="0"/>
              <a:t>CDE Procurement Method</a:t>
            </a:r>
            <a:endParaRPr dirty="0"/>
          </a:p>
        </p:txBody>
      </p:sp>
      <p:sp>
        <p:nvSpPr>
          <p:cNvPr id="368" name="Google Shape;368;p61"/>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en-US" sz="2800" dirty="0"/>
              <a:t>CDE Procurement will consider all methods available and decide on the </a:t>
            </a:r>
            <a:r>
              <a:rPr lang="en-US" sz="2800" b="1" dirty="0"/>
              <a:t>best method </a:t>
            </a:r>
            <a:r>
              <a:rPr lang="en-US" sz="2800" dirty="0"/>
              <a:t>to use for each purchase.</a:t>
            </a:r>
            <a:endParaRPr dirty="0"/>
          </a:p>
          <a:p>
            <a:pPr marL="457200" lvl="0" indent="-381000" algn="l" rtl="0">
              <a:lnSpc>
                <a:spcPct val="90000"/>
              </a:lnSpc>
              <a:spcBef>
                <a:spcPts val="1000"/>
              </a:spcBef>
              <a:spcAft>
                <a:spcPts val="0"/>
              </a:spcAft>
              <a:buClr>
                <a:schemeClr val="dk1"/>
              </a:buClr>
              <a:buSzPts val="2400"/>
              <a:buChar char="•"/>
            </a:pPr>
            <a:r>
              <a:rPr lang="en-US" sz="2800" dirty="0"/>
              <a:t>There are several methods to choose a vendor, including but not limited to:</a:t>
            </a:r>
            <a:endParaRPr dirty="0"/>
          </a:p>
          <a:p>
            <a:pPr marL="914400" lvl="1" indent="-355600" algn="l" rtl="0">
              <a:lnSpc>
                <a:spcPct val="90000"/>
              </a:lnSpc>
              <a:spcBef>
                <a:spcPts val="500"/>
              </a:spcBef>
              <a:spcAft>
                <a:spcPts val="0"/>
              </a:spcAft>
              <a:buSzPts val="2000"/>
              <a:buFont typeface="Noto Sans Symbols"/>
              <a:buChar char="✔"/>
            </a:pPr>
            <a:r>
              <a:rPr lang="en-US" sz="2800" dirty="0"/>
              <a:t>State price agreements </a:t>
            </a:r>
            <a:endParaRPr dirty="0"/>
          </a:p>
          <a:p>
            <a:pPr marL="914400" lvl="1" indent="-355600" algn="l" rtl="0">
              <a:lnSpc>
                <a:spcPct val="90000"/>
              </a:lnSpc>
              <a:spcBef>
                <a:spcPts val="500"/>
              </a:spcBef>
              <a:spcAft>
                <a:spcPts val="0"/>
              </a:spcAft>
              <a:buSzPts val="2000"/>
              <a:buFont typeface="Noto Sans Symbols"/>
              <a:buChar char="✔"/>
            </a:pPr>
            <a:r>
              <a:rPr lang="en-US" sz="2800" dirty="0"/>
              <a:t>State approved cooperative agreements</a:t>
            </a:r>
            <a:endParaRPr dirty="0"/>
          </a:p>
          <a:p>
            <a:pPr marL="914400" lvl="1" indent="-355600" algn="l" rtl="0">
              <a:lnSpc>
                <a:spcPct val="90000"/>
              </a:lnSpc>
              <a:spcBef>
                <a:spcPts val="500"/>
              </a:spcBef>
              <a:spcAft>
                <a:spcPts val="0"/>
              </a:spcAft>
              <a:buSzPts val="2000"/>
              <a:buFont typeface="Noto Sans Symbols"/>
              <a:buChar char="✔"/>
            </a:pPr>
            <a:r>
              <a:rPr lang="en-US" sz="2800" dirty="0"/>
              <a:t>Competitive solicitations</a:t>
            </a:r>
            <a:endParaRPr dirty="0"/>
          </a:p>
          <a:p>
            <a:pPr marL="457200" lvl="0" indent="-381000" algn="l" rtl="0">
              <a:lnSpc>
                <a:spcPct val="90000"/>
              </a:lnSpc>
              <a:spcBef>
                <a:spcPts val="1000"/>
              </a:spcBef>
              <a:spcAft>
                <a:spcPts val="0"/>
              </a:spcAft>
              <a:buClr>
                <a:schemeClr val="dk1"/>
              </a:buClr>
              <a:buSzPts val="2400"/>
              <a:buChar char="•"/>
            </a:pPr>
            <a:r>
              <a:rPr lang="en-US" sz="2800" dirty="0"/>
              <a:t>The process can be time consuming – </a:t>
            </a:r>
            <a:r>
              <a:rPr lang="en-US" sz="2800" b="1" dirty="0"/>
              <a:t>plan ahead</a:t>
            </a:r>
            <a:r>
              <a:rPr lang="en-US" sz="2800" dirty="0"/>
              <a:t>!</a:t>
            </a:r>
            <a:endParaRPr dirty="0"/>
          </a:p>
          <a:p>
            <a:pPr marL="0" lvl="0" indent="0" algn="l" rtl="0">
              <a:lnSpc>
                <a:spcPct val="90000"/>
              </a:lnSpc>
              <a:spcBef>
                <a:spcPts val="1000"/>
              </a:spcBef>
              <a:spcAft>
                <a:spcPts val="0"/>
              </a:spcAft>
              <a:buSzPts val="2400"/>
              <a:buNone/>
            </a:pPr>
            <a:endParaRPr sz="4000" dirty="0"/>
          </a:p>
        </p:txBody>
      </p:sp>
      <p:sp>
        <p:nvSpPr>
          <p:cNvPr id="369" name="Google Shape;369;p61"/>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2"/>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ts val="2400"/>
              <a:buNone/>
            </a:pPr>
            <a:r>
              <a:rPr lang="en-US" sz="3200" dirty="0">
                <a:solidFill>
                  <a:srgbClr val="FFFFFF"/>
                </a:solidFill>
              </a:rPr>
              <a:t>CDE Procurement -  Price &amp; Cooperative Agreements</a:t>
            </a:r>
            <a:endParaRPr dirty="0"/>
          </a:p>
        </p:txBody>
      </p:sp>
      <p:sp>
        <p:nvSpPr>
          <p:cNvPr id="377" name="Google Shape;377;p6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26</a:t>
            </a:fld>
            <a:endParaRPr/>
          </a:p>
        </p:txBody>
      </p:sp>
      <p:pic>
        <p:nvPicPr>
          <p:cNvPr id="378" name="Google Shape;378;p62" descr="Benefits&#10;Convenient and efficient&#10;Terms are negotiated&#10;Competitive pricing"/>
          <p:cNvPicPr preferRelativeResize="0"/>
          <p:nvPr/>
        </p:nvPicPr>
        <p:blipFill rotWithShape="1">
          <a:blip r:embed="rId3">
            <a:alphaModFix/>
          </a:blip>
          <a:srcRect/>
          <a:stretch/>
        </p:blipFill>
        <p:spPr>
          <a:xfrm>
            <a:off x="5258250" y="1163214"/>
            <a:ext cx="3733350" cy="4435463"/>
          </a:xfrm>
          <a:prstGeom prst="rect">
            <a:avLst/>
          </a:prstGeom>
          <a:noFill/>
          <a:ln>
            <a:noFill/>
          </a:ln>
        </p:spPr>
      </p:pic>
      <p:graphicFrame>
        <p:nvGraphicFramePr>
          <p:cNvPr id="380" name="Google Shape;376;p62" descr="•Contracts for commonly sourced goods/services&#10;•Solicited, negotiated, managed, and maintained by State or Coop&#10;•Available to state agencies&#10;•Limited to goods/services on agreement&#10;•Only with vendors having existing agreement&#10;•Includes PPE, sanitization supplies, certain models of Chromebooks, some Software">
            <a:extLst>
              <a:ext uri="{FF2B5EF4-FFF2-40B4-BE49-F238E27FC236}">
                <a16:creationId xmlns:a16="http://schemas.microsoft.com/office/drawing/2014/main" id="{E2BE0AD3-1681-4116-8F2B-2114B0A44184}"/>
              </a:ext>
            </a:extLst>
          </p:cNvPr>
          <p:cNvGraphicFramePr/>
          <p:nvPr>
            <p:extLst>
              <p:ext uri="{D42A27DB-BD31-4B8C-83A1-F6EECF244321}">
                <p14:modId xmlns:p14="http://schemas.microsoft.com/office/powerpoint/2010/main" val="2922282422"/>
              </p:ext>
            </p:extLst>
          </p:nvPr>
        </p:nvGraphicFramePr>
        <p:xfrm>
          <a:off x="628650" y="1463050"/>
          <a:ext cx="4477200" cy="4640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ts val="2400"/>
              <a:buNone/>
            </a:pPr>
            <a:r>
              <a:rPr lang="en-US" sz="3200" dirty="0">
                <a:solidFill>
                  <a:srgbClr val="FFFFFF"/>
                </a:solidFill>
              </a:rPr>
              <a:t>CDE Procurement – Competitive Solicitations</a:t>
            </a:r>
            <a:endParaRPr dirty="0"/>
          </a:p>
        </p:txBody>
      </p:sp>
      <p:sp>
        <p:nvSpPr>
          <p:cNvPr id="385" name="Google Shape;385;p63"/>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indent="0">
              <a:lnSpc>
                <a:spcPct val="107000"/>
              </a:lnSpc>
              <a:spcBef>
                <a:spcPts val="0"/>
              </a:spcBef>
              <a:buSzPts val="1100"/>
              <a:buNone/>
            </a:pPr>
            <a:r>
              <a:rPr lang="en-US" sz="2800" dirty="0"/>
              <a:t>CDE Procurement will determine the appropriate solicitation method, as applicable.</a:t>
            </a:r>
          </a:p>
          <a:p>
            <a:pPr marL="0" indent="0">
              <a:lnSpc>
                <a:spcPct val="107000"/>
              </a:lnSpc>
              <a:spcBef>
                <a:spcPts val="0"/>
              </a:spcBef>
              <a:buSzPts val="1100"/>
              <a:buNone/>
            </a:pPr>
            <a:endParaRPr lang="en-US" sz="2800" dirty="0"/>
          </a:p>
          <a:p>
            <a:pPr marL="0" indent="0">
              <a:lnSpc>
                <a:spcPct val="107000"/>
              </a:lnSpc>
              <a:spcBef>
                <a:spcPts val="0"/>
              </a:spcBef>
              <a:buSzPts val="1100"/>
              <a:buNone/>
            </a:pPr>
            <a:r>
              <a:rPr lang="en-US" sz="2800" dirty="0"/>
              <a:t>Evaluation of bids/proposals range from lowest responsive bidder to “most advantageous”.</a:t>
            </a:r>
          </a:p>
          <a:p>
            <a:pPr marL="0" indent="0">
              <a:lnSpc>
                <a:spcPct val="107000"/>
              </a:lnSpc>
              <a:spcBef>
                <a:spcPts val="0"/>
              </a:spcBef>
              <a:buSzPts val="1100"/>
              <a:buNone/>
            </a:pPr>
            <a:endParaRPr lang="en-US" sz="2800" dirty="0"/>
          </a:p>
          <a:p>
            <a:pPr marL="0" indent="0">
              <a:lnSpc>
                <a:spcPct val="107000"/>
              </a:lnSpc>
              <a:spcBef>
                <a:spcPts val="0"/>
              </a:spcBef>
              <a:buSzPts val="1100"/>
              <a:buNone/>
            </a:pPr>
            <a:r>
              <a:rPr lang="en-US" sz="2800" dirty="0"/>
              <a:t>CDE Procurement will work with the school on any competitive solicitations.</a:t>
            </a:r>
            <a:endParaRPr sz="2800" dirty="0"/>
          </a:p>
          <a:p>
            <a:pPr marL="0" lvl="0" indent="0" algn="l" rtl="0">
              <a:lnSpc>
                <a:spcPct val="90000"/>
              </a:lnSpc>
              <a:spcBef>
                <a:spcPts val="1000"/>
              </a:spcBef>
              <a:spcAft>
                <a:spcPts val="0"/>
              </a:spcAft>
              <a:buSzPts val="2400"/>
              <a:buNone/>
            </a:pPr>
            <a:endParaRPr dirty="0"/>
          </a:p>
        </p:txBody>
      </p:sp>
      <p:sp>
        <p:nvSpPr>
          <p:cNvPr id="386" name="Google Shape;386;p63"/>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sz="3200" dirty="0">
                <a:latin typeface="Arial"/>
                <a:ea typeface="Arial"/>
                <a:cs typeface="Arial"/>
                <a:sym typeface="Arial"/>
              </a:rPr>
              <a:t>Vendor Agreements </a:t>
            </a:r>
            <a:endParaRPr dirty="0"/>
          </a:p>
        </p:txBody>
      </p:sp>
      <p:sp>
        <p:nvSpPr>
          <p:cNvPr id="392" name="Google Shape;392;p64"/>
          <p:cNvSpPr txBox="1">
            <a:spLocks noGrp="1"/>
          </p:cNvSpPr>
          <p:nvPr>
            <p:ph type="body" idx="1"/>
          </p:nvPr>
        </p:nvSpPr>
        <p:spPr>
          <a:prstGeom prst="rect">
            <a:avLst/>
          </a:prstGeom>
          <a:noFill/>
          <a:ln>
            <a:noFill/>
          </a:ln>
        </p:spPr>
        <p:txBody>
          <a:bodyPr spcFirstLastPara="1" wrap="square" lIns="0" tIns="0" rIns="0" bIns="45700" anchor="t" anchorCtr="0">
            <a:normAutofit fontScale="85000" lnSpcReduction="20000"/>
          </a:bodyPr>
          <a:lstStyle/>
          <a:p>
            <a:pPr marL="0" lvl="0" indent="0" algn="l" rtl="0">
              <a:lnSpc>
                <a:spcPct val="90000"/>
              </a:lnSpc>
              <a:spcBef>
                <a:spcPts val="1000"/>
              </a:spcBef>
              <a:spcAft>
                <a:spcPts val="0"/>
              </a:spcAft>
              <a:buSzPct val="85561"/>
              <a:buNone/>
            </a:pPr>
            <a:r>
              <a:rPr lang="en-US" sz="3300" b="1" dirty="0"/>
              <a:t>DO NOT SIGN VENDOR AGREEMENTS</a:t>
            </a:r>
            <a:endParaRPr dirty="0"/>
          </a:p>
          <a:p>
            <a:pPr marL="457200" lvl="0" indent="-381000" algn="l" rtl="0">
              <a:lnSpc>
                <a:spcPct val="90000"/>
              </a:lnSpc>
              <a:spcBef>
                <a:spcPts val="1000"/>
              </a:spcBef>
              <a:spcAft>
                <a:spcPts val="0"/>
              </a:spcAft>
              <a:buClr>
                <a:schemeClr val="dk1"/>
              </a:buClr>
              <a:buSzPct val="117647"/>
              <a:buChar char="•"/>
            </a:pPr>
            <a:r>
              <a:rPr lang="en-US" dirty="0">
                <a:latin typeface="Source Sans Pro"/>
                <a:ea typeface="Source Sans Pro"/>
                <a:cs typeface="Source Sans Pro"/>
                <a:sym typeface="Source Sans Pro"/>
              </a:rPr>
              <a:t>Often vendors will provide agreements for software, licenses, services, and maintenance or support.</a:t>
            </a:r>
            <a:endParaRPr dirty="0"/>
          </a:p>
          <a:p>
            <a:pPr marL="457200" lvl="0" indent="-381000" algn="l" rtl="0">
              <a:lnSpc>
                <a:spcPct val="90000"/>
              </a:lnSpc>
              <a:spcBef>
                <a:spcPts val="1000"/>
              </a:spcBef>
              <a:spcAft>
                <a:spcPts val="0"/>
              </a:spcAft>
              <a:buClr>
                <a:schemeClr val="dk1"/>
              </a:buClr>
              <a:buSzPct val="117647"/>
              <a:buChar char="•"/>
            </a:pPr>
            <a:r>
              <a:rPr lang="en-US" dirty="0">
                <a:latin typeface="Source Sans Pro"/>
                <a:ea typeface="Source Sans Pro"/>
                <a:cs typeface="Source Sans Pro"/>
                <a:sym typeface="Source Sans Pro"/>
              </a:rPr>
              <a:t>Sometimes vendors will include terms and conditions on an estimate or invoice.  Do not sign.  If the vendor requires a delivery signature, line through the terms and initial next to deleted terms.</a:t>
            </a:r>
            <a:endParaRPr dirty="0"/>
          </a:p>
          <a:p>
            <a:pPr marL="457200" lvl="0" indent="-381000" algn="l" rtl="0">
              <a:lnSpc>
                <a:spcPct val="90000"/>
              </a:lnSpc>
              <a:spcBef>
                <a:spcPts val="1000"/>
              </a:spcBef>
              <a:spcAft>
                <a:spcPts val="0"/>
              </a:spcAft>
              <a:buClr>
                <a:schemeClr val="dk1"/>
              </a:buClr>
              <a:buSzPct val="117647"/>
              <a:buChar char="•"/>
            </a:pPr>
            <a:r>
              <a:rPr lang="en-US" dirty="0"/>
              <a:t>Reasons </a:t>
            </a:r>
            <a:r>
              <a:rPr lang="en-US" u="sng" dirty="0"/>
              <a:t>not</a:t>
            </a:r>
            <a:r>
              <a:rPr lang="en-US" dirty="0"/>
              <a:t> to sign vendor agreements:</a:t>
            </a:r>
            <a:endParaRPr dirty="0"/>
          </a:p>
          <a:p>
            <a:pPr marL="457200" lvl="0" indent="-228600" algn="l" rtl="0">
              <a:lnSpc>
                <a:spcPct val="90000"/>
              </a:lnSpc>
              <a:spcBef>
                <a:spcPts val="1000"/>
              </a:spcBef>
              <a:spcAft>
                <a:spcPts val="0"/>
              </a:spcAft>
              <a:buClr>
                <a:schemeClr val="dk1"/>
              </a:buClr>
              <a:buSzPct val="117647"/>
              <a:buNone/>
            </a:pPr>
            <a:endParaRPr dirty="0"/>
          </a:p>
          <a:p>
            <a:pPr marL="914400" lvl="1" indent="-355600" algn="l" rtl="0">
              <a:lnSpc>
                <a:spcPct val="90000"/>
              </a:lnSpc>
              <a:spcBef>
                <a:spcPts val="500"/>
              </a:spcBef>
              <a:spcAft>
                <a:spcPts val="0"/>
              </a:spcAft>
              <a:buSzPct val="117647"/>
              <a:buFont typeface="Noto Sans Symbols"/>
              <a:buChar char="✔"/>
            </a:pPr>
            <a:r>
              <a:rPr lang="en-US" dirty="0">
                <a:latin typeface="Source Sans Pro"/>
                <a:ea typeface="Source Sans Pro"/>
                <a:cs typeface="Source Sans Pro"/>
                <a:sym typeface="Source Sans Pro"/>
              </a:rPr>
              <a:t>A non-public school does not have authority to bind CDE or the State.</a:t>
            </a:r>
            <a:endParaRPr dirty="0"/>
          </a:p>
          <a:p>
            <a:pPr marL="914400" lvl="1" indent="-355600" algn="l" rtl="0">
              <a:lnSpc>
                <a:spcPct val="90000"/>
              </a:lnSpc>
              <a:spcBef>
                <a:spcPts val="500"/>
              </a:spcBef>
              <a:spcAft>
                <a:spcPts val="0"/>
              </a:spcAft>
              <a:buSzPct val="117647"/>
              <a:buFont typeface="Noto Sans Symbols"/>
              <a:buChar char="✔"/>
            </a:pPr>
            <a:r>
              <a:rPr lang="en-US" dirty="0">
                <a:latin typeface="Source Sans Pro"/>
                <a:ea typeface="Source Sans Pro"/>
                <a:cs typeface="Source Sans Pro"/>
                <a:sym typeface="Source Sans Pro"/>
              </a:rPr>
              <a:t>Signing an agreement puts the school at risk as well as CDE and the State.</a:t>
            </a:r>
            <a:endParaRPr dirty="0"/>
          </a:p>
          <a:p>
            <a:pPr marL="914400" lvl="1" indent="-355600" algn="l" rtl="0">
              <a:lnSpc>
                <a:spcPct val="90000"/>
              </a:lnSpc>
              <a:spcBef>
                <a:spcPts val="500"/>
              </a:spcBef>
              <a:spcAft>
                <a:spcPts val="0"/>
              </a:spcAft>
              <a:buSzPct val="117647"/>
              <a:buFont typeface="Noto Sans Symbols"/>
              <a:buChar char="✔"/>
            </a:pPr>
            <a:r>
              <a:rPr lang="en-US" dirty="0">
                <a:latin typeface="Source Sans Pro"/>
                <a:ea typeface="Source Sans Pro"/>
                <a:cs typeface="Source Sans Pro"/>
                <a:sym typeface="Source Sans Pro"/>
              </a:rPr>
              <a:t>Certain terms in vendor agreements are not permissible for the State (ex: indemnification, binding arbitration, certain limitations of liability, automatic renewals).</a:t>
            </a:r>
            <a:endParaRPr dirty="0"/>
          </a:p>
          <a:p>
            <a:pPr marL="914400" lvl="1" indent="-355600" algn="l" rtl="0">
              <a:lnSpc>
                <a:spcPct val="90000"/>
              </a:lnSpc>
              <a:spcBef>
                <a:spcPts val="500"/>
              </a:spcBef>
              <a:spcAft>
                <a:spcPts val="0"/>
              </a:spcAft>
              <a:buSzPct val="117647"/>
              <a:buFont typeface="Noto Sans Symbols"/>
              <a:buChar char="✔"/>
            </a:pPr>
            <a:r>
              <a:rPr lang="en-US" dirty="0">
                <a:latin typeface="Source Sans Pro"/>
                <a:ea typeface="Source Sans Pro"/>
                <a:cs typeface="Source Sans Pro"/>
                <a:sym typeface="Source Sans Pro"/>
              </a:rPr>
              <a:t>Vendor agreement fine print may include additional costs/requirements.</a:t>
            </a:r>
            <a:endParaRPr dirty="0"/>
          </a:p>
          <a:p>
            <a:pPr marL="558800" lvl="1" indent="0" algn="l" rtl="0">
              <a:lnSpc>
                <a:spcPct val="90000"/>
              </a:lnSpc>
              <a:spcBef>
                <a:spcPts val="500"/>
              </a:spcBef>
              <a:spcAft>
                <a:spcPts val="0"/>
              </a:spcAft>
              <a:buSzPct val="117647"/>
              <a:buNone/>
            </a:pPr>
            <a:endParaRPr dirty="0">
              <a:latin typeface="Source Sans Pro"/>
              <a:ea typeface="Source Sans Pro"/>
              <a:cs typeface="Source Sans Pro"/>
              <a:sym typeface="Source Sans Pro"/>
            </a:endParaRPr>
          </a:p>
          <a:p>
            <a:pPr marL="457200" lvl="0" indent="-381000" algn="l" rtl="0">
              <a:lnSpc>
                <a:spcPct val="90000"/>
              </a:lnSpc>
              <a:spcBef>
                <a:spcPts val="1000"/>
              </a:spcBef>
              <a:spcAft>
                <a:spcPts val="0"/>
              </a:spcAft>
              <a:buClr>
                <a:schemeClr val="dk1"/>
              </a:buClr>
              <a:buSzPct val="117647"/>
              <a:buChar char="•"/>
            </a:pPr>
            <a:r>
              <a:rPr lang="en-US" dirty="0">
                <a:latin typeface="Source Sans Pro"/>
                <a:ea typeface="Source Sans Pro"/>
                <a:cs typeface="Source Sans Pro"/>
                <a:sym typeface="Source Sans Pro"/>
              </a:rPr>
              <a:t>If the vendor insists upon a signature, contact CDE Procurement.</a:t>
            </a:r>
            <a:endParaRPr dirty="0"/>
          </a:p>
        </p:txBody>
      </p:sp>
      <p:sp>
        <p:nvSpPr>
          <p:cNvPr id="393" name="Google Shape;393;p6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Purchases Handled by FACTS ED</a:t>
            </a:r>
            <a:endParaRPr/>
          </a:p>
        </p:txBody>
      </p:sp>
      <p:sp>
        <p:nvSpPr>
          <p:cNvPr id="400" name="Google Shape;400;p65"/>
          <p:cNvSpPr txBox="1">
            <a:spLocks noGrp="1"/>
          </p:cNvSpPr>
          <p:nvPr>
            <p:ph type="body" idx="1"/>
          </p:nvPr>
        </p:nvSpPr>
        <p:spPr>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dirty="0"/>
              <a:t>Applicants that receive Substantial Approval will be contacted by representatives of FACTS ED to begin develop the workbook.</a:t>
            </a:r>
            <a:endParaRPr dirty="0"/>
          </a:p>
          <a:p>
            <a:pPr marL="457200" lvl="0" indent="-381000" algn="l" rtl="0">
              <a:spcBef>
                <a:spcPts val="1000"/>
              </a:spcBef>
              <a:spcAft>
                <a:spcPts val="0"/>
              </a:spcAft>
              <a:buSzPts val="2400"/>
              <a:buChar char="•"/>
            </a:pPr>
            <a:r>
              <a:rPr lang="en-US" dirty="0"/>
              <a:t>March 8, 2022 - Overview of FACTS ED workbook completion</a:t>
            </a:r>
            <a:endParaRPr dirty="0"/>
          </a:p>
          <a:p>
            <a:pPr marL="457200" lvl="0" indent="-381000" algn="l" rtl="0">
              <a:spcBef>
                <a:spcPts val="0"/>
              </a:spcBef>
              <a:spcAft>
                <a:spcPts val="0"/>
              </a:spcAft>
              <a:buSzPts val="2400"/>
              <a:buChar char="•"/>
            </a:pPr>
            <a:r>
              <a:rPr lang="en-US" dirty="0"/>
              <a:t>Applicants will provide the necessary documentation required by FACTS ED to complete purchases</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en-US" b="1" dirty="0"/>
              <a:t>The budget workbook is not required to submit the application. </a:t>
            </a:r>
            <a:endParaRPr b="1" dirty="0"/>
          </a:p>
          <a:p>
            <a:pPr marL="457200" lvl="0" indent="0" algn="l" rtl="0">
              <a:spcBef>
                <a:spcPts val="1000"/>
              </a:spcBef>
              <a:spcAft>
                <a:spcPts val="0"/>
              </a:spcAft>
              <a:buNone/>
            </a:pPr>
            <a:endParaRPr dirty="0"/>
          </a:p>
        </p:txBody>
      </p:sp>
      <p:sp>
        <p:nvSpPr>
          <p:cNvPr id="401" name="Google Shape;401;p6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Eligibility</a:t>
            </a:r>
            <a:endParaRPr/>
          </a:p>
        </p:txBody>
      </p:sp>
      <p:sp>
        <p:nvSpPr>
          <p:cNvPr id="204" name="Google Shape;204;p39"/>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10000"/>
          </a:bodyPr>
          <a:lstStyle/>
          <a:p>
            <a:pPr marL="0" lvl="0" indent="0" algn="l" rtl="0">
              <a:lnSpc>
                <a:spcPct val="90000"/>
              </a:lnSpc>
              <a:spcBef>
                <a:spcPts val="0"/>
              </a:spcBef>
              <a:spcAft>
                <a:spcPts val="0"/>
              </a:spcAft>
              <a:buClr>
                <a:srgbClr val="333333"/>
              </a:buClr>
              <a:buSzPct val="100000"/>
              <a:buNone/>
            </a:pPr>
            <a:r>
              <a:rPr lang="en-US" b="0" i="0" dirty="0">
                <a:solidFill>
                  <a:srgbClr val="333333"/>
                </a:solidFill>
                <a:latin typeface="+mj-lt"/>
                <a:ea typeface="Source Sans Pro"/>
                <a:cs typeface="Source Sans Pro"/>
                <a:sym typeface="Source Sans Pro"/>
              </a:rPr>
              <a:t>Funds are available to non-public schools that meet the following definitions below:</a:t>
            </a:r>
            <a:endParaRPr dirty="0">
              <a:latin typeface="+mj-lt"/>
            </a:endParaRPr>
          </a:p>
          <a:p>
            <a:pPr marL="0" lvl="0" indent="0" algn="l" rtl="0">
              <a:lnSpc>
                <a:spcPct val="90000"/>
              </a:lnSpc>
              <a:spcBef>
                <a:spcPts val="1000"/>
              </a:spcBef>
              <a:spcAft>
                <a:spcPts val="0"/>
              </a:spcAft>
              <a:buClr>
                <a:schemeClr val="dk1"/>
              </a:buClr>
              <a:buSzPct val="100000"/>
              <a:buNone/>
            </a:pPr>
            <a:endParaRPr b="0" i="0" dirty="0">
              <a:solidFill>
                <a:srgbClr val="333333"/>
              </a:solidFill>
              <a:latin typeface="+mj-lt"/>
              <a:ea typeface="Source Sans Pro"/>
              <a:cs typeface="Source Sans Pro"/>
              <a:sym typeface="Source Sans Pro"/>
            </a:endParaRPr>
          </a:p>
          <a:p>
            <a:pPr marL="685800" lvl="0" indent="-228600" algn="l" rtl="0">
              <a:lnSpc>
                <a:spcPct val="90000"/>
              </a:lnSpc>
              <a:spcBef>
                <a:spcPts val="0"/>
              </a:spcBef>
              <a:spcAft>
                <a:spcPts val="0"/>
              </a:spcAft>
              <a:buClr>
                <a:srgbClr val="333333"/>
              </a:buClr>
              <a:buSzPct val="100000"/>
              <a:buFont typeface="Arial"/>
              <a:buChar char="•"/>
            </a:pPr>
            <a:r>
              <a:rPr lang="en-US" b="0" i="0" u="none" strike="noStrike" dirty="0">
                <a:solidFill>
                  <a:srgbClr val="333333"/>
                </a:solidFill>
                <a:latin typeface="+mj-lt"/>
                <a:ea typeface="Source Sans Pro"/>
                <a:cs typeface="Source Sans Pro"/>
                <a:sym typeface="Source Sans Pro"/>
              </a:rPr>
              <a:t>K-12 Non-profit non-public school or a consortium of K-12 non-public schools. Standalone Pre-K schools are not eligible to apply for funding.</a:t>
            </a:r>
            <a:endParaRPr dirty="0">
              <a:latin typeface="+mj-lt"/>
            </a:endParaRPr>
          </a:p>
          <a:p>
            <a:pPr marL="457200" lvl="0" indent="0" algn="l" rtl="0">
              <a:lnSpc>
                <a:spcPct val="90000"/>
              </a:lnSpc>
              <a:spcBef>
                <a:spcPts val="0"/>
              </a:spcBef>
              <a:spcAft>
                <a:spcPts val="0"/>
              </a:spcAft>
              <a:buClr>
                <a:srgbClr val="333333"/>
              </a:buClr>
              <a:buSzPct val="100000"/>
              <a:buNone/>
            </a:pPr>
            <a:r>
              <a:rPr lang="en-US" b="0" i="0" u="none" strike="noStrike" dirty="0">
                <a:solidFill>
                  <a:srgbClr val="333333"/>
                </a:solidFill>
                <a:latin typeface="+mj-lt"/>
                <a:ea typeface="Source Sans Pro"/>
                <a:cs typeface="Source Sans Pro"/>
                <a:sym typeface="Source Sans Pro"/>
              </a:rPr>
              <a:t> </a:t>
            </a:r>
            <a:endParaRPr dirty="0">
              <a:latin typeface="+mj-lt"/>
            </a:endParaRPr>
          </a:p>
          <a:p>
            <a:pPr marL="685800" lvl="0" indent="-228600" algn="l" rtl="0">
              <a:lnSpc>
                <a:spcPct val="90000"/>
              </a:lnSpc>
              <a:spcBef>
                <a:spcPts val="0"/>
              </a:spcBef>
              <a:spcAft>
                <a:spcPts val="0"/>
              </a:spcAft>
              <a:buClr>
                <a:srgbClr val="333333"/>
              </a:buClr>
              <a:buSzPct val="100000"/>
              <a:buFont typeface="Arial"/>
              <a:buChar char="•"/>
            </a:pPr>
            <a:r>
              <a:rPr lang="en-US" b="0" i="0" u="none" strike="noStrike" dirty="0">
                <a:solidFill>
                  <a:srgbClr val="333333"/>
                </a:solidFill>
                <a:latin typeface="+mj-lt"/>
                <a:ea typeface="Source Sans Pro"/>
                <a:cs typeface="Source Sans Pro"/>
                <a:sym typeface="Source Sans Pro"/>
              </a:rPr>
              <a:t>School that is accredited, licensed, or otherwise approved to operate in accordance with State law.</a:t>
            </a:r>
            <a:endParaRPr dirty="0">
              <a:latin typeface="+mj-lt"/>
            </a:endParaRPr>
          </a:p>
          <a:p>
            <a:pPr marL="457200" lvl="0" indent="0" algn="l" rtl="0">
              <a:lnSpc>
                <a:spcPct val="90000"/>
              </a:lnSpc>
              <a:spcBef>
                <a:spcPts val="0"/>
              </a:spcBef>
              <a:spcAft>
                <a:spcPts val="0"/>
              </a:spcAft>
              <a:buClr>
                <a:schemeClr val="dk1"/>
              </a:buClr>
              <a:buSzPct val="100000"/>
              <a:buNone/>
            </a:pPr>
            <a:endParaRPr b="0" i="0" u="none" strike="noStrike" dirty="0">
              <a:solidFill>
                <a:srgbClr val="333333"/>
              </a:solidFill>
              <a:latin typeface="+mj-lt"/>
              <a:ea typeface="Source Sans Pro"/>
              <a:cs typeface="Source Sans Pro"/>
              <a:sym typeface="Source Sans Pro"/>
            </a:endParaRPr>
          </a:p>
          <a:p>
            <a:pPr marL="685800" lvl="0" indent="-228600" algn="l" rtl="0">
              <a:lnSpc>
                <a:spcPct val="90000"/>
              </a:lnSpc>
              <a:spcBef>
                <a:spcPts val="0"/>
              </a:spcBef>
              <a:spcAft>
                <a:spcPts val="0"/>
              </a:spcAft>
              <a:buClr>
                <a:srgbClr val="333333"/>
              </a:buClr>
              <a:buSzPct val="100000"/>
              <a:buFont typeface="Arial"/>
              <a:buChar char="•"/>
            </a:pPr>
            <a:r>
              <a:rPr lang="en-US" b="0" i="0" u="none" strike="noStrike" dirty="0">
                <a:solidFill>
                  <a:srgbClr val="333333"/>
                </a:solidFill>
                <a:latin typeface="+mj-lt"/>
                <a:ea typeface="Source Sans Pro"/>
                <a:cs typeface="Source Sans Pro"/>
                <a:sym typeface="Source Sans Pro"/>
              </a:rPr>
              <a:t>School that existed and operated prior to March 13, 2020;</a:t>
            </a:r>
            <a:endParaRPr dirty="0">
              <a:latin typeface="+mj-lt"/>
            </a:endParaRPr>
          </a:p>
          <a:p>
            <a:pPr marL="685800" lvl="0" indent="-228600" algn="l" rtl="0">
              <a:lnSpc>
                <a:spcPct val="90000"/>
              </a:lnSpc>
              <a:spcBef>
                <a:spcPts val="0"/>
              </a:spcBef>
              <a:spcAft>
                <a:spcPts val="0"/>
              </a:spcAft>
              <a:buClr>
                <a:srgbClr val="333333"/>
              </a:buClr>
              <a:buSzPct val="100000"/>
              <a:buFont typeface="Arial"/>
              <a:buChar char="•"/>
            </a:pPr>
            <a:r>
              <a:rPr lang="en-US" b="0" i="0" u="none" strike="noStrike" dirty="0">
                <a:solidFill>
                  <a:srgbClr val="333333"/>
                </a:solidFill>
                <a:latin typeface="+mj-lt"/>
                <a:ea typeface="Source Sans Pro"/>
                <a:cs typeface="Source Sans Pro"/>
                <a:sym typeface="Source Sans Pro"/>
              </a:rPr>
              <a:t>Schools that have a minimum 21% of its students from low-income families.</a:t>
            </a:r>
            <a:endParaRPr dirty="0">
              <a:latin typeface="+mj-lt"/>
            </a:endParaRPr>
          </a:p>
          <a:p>
            <a:pPr marL="685800" lvl="0" indent="-228600" algn="l" rtl="0">
              <a:lnSpc>
                <a:spcPct val="90000"/>
              </a:lnSpc>
              <a:spcBef>
                <a:spcPts val="1200"/>
              </a:spcBef>
              <a:spcAft>
                <a:spcPts val="0"/>
              </a:spcAft>
              <a:buClr>
                <a:srgbClr val="333333"/>
              </a:buClr>
              <a:buSzPct val="100000"/>
              <a:buFont typeface="Arial"/>
              <a:buChar char="•"/>
            </a:pPr>
            <a:r>
              <a:rPr lang="en-US" b="0" i="0" u="none" strike="noStrike" dirty="0">
                <a:solidFill>
                  <a:srgbClr val="333333"/>
                </a:solidFill>
                <a:latin typeface="+mj-lt"/>
                <a:ea typeface="Source Sans Pro"/>
                <a:cs typeface="Source Sans Pro"/>
                <a:sym typeface="Source Sans Pro"/>
              </a:rPr>
              <a:t>Schools that are most impacted by the novel Coronavirus Disease 2019 (COVID-19) emergency. (see Identification of Eligible Non-Public Schools).</a:t>
            </a:r>
            <a:endParaRPr dirty="0">
              <a:latin typeface="+mj-lt"/>
            </a:endParaRPr>
          </a:p>
          <a:p>
            <a:pPr marL="0" lvl="0" indent="0" algn="l" rtl="0">
              <a:lnSpc>
                <a:spcPct val="90000"/>
              </a:lnSpc>
              <a:spcBef>
                <a:spcPts val="1000"/>
              </a:spcBef>
              <a:spcAft>
                <a:spcPts val="0"/>
              </a:spcAft>
              <a:buClr>
                <a:schemeClr val="dk1"/>
              </a:buClr>
              <a:buSzPct val="100000"/>
              <a:buNone/>
            </a:pPr>
            <a:endParaRPr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FACTS ED Workbook Snapshot</a:t>
            </a:r>
            <a:endParaRPr/>
          </a:p>
        </p:txBody>
      </p:sp>
      <p:sp>
        <p:nvSpPr>
          <p:cNvPr id="408" name="Google Shape;408;p6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30</a:t>
            </a:fld>
            <a:endParaRPr/>
          </a:p>
        </p:txBody>
      </p:sp>
      <p:pic>
        <p:nvPicPr>
          <p:cNvPr id="409" name="Google Shape;409;p66" descr="Snapshot of the FACTS ED workbook showing contact information fields."/>
          <p:cNvPicPr preferRelativeResize="0"/>
          <p:nvPr/>
        </p:nvPicPr>
        <p:blipFill>
          <a:blip r:embed="rId3">
            <a:alphaModFix/>
          </a:blip>
          <a:stretch>
            <a:fillRect/>
          </a:stretch>
        </p:blipFill>
        <p:spPr>
          <a:xfrm>
            <a:off x="152400" y="1468014"/>
            <a:ext cx="8839201" cy="47263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7"/>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3200">
                <a:solidFill>
                  <a:srgbClr val="FFFFFF"/>
                </a:solidFill>
              </a:rPr>
              <a:t>Conflict of Interest/Ethics</a:t>
            </a:r>
            <a:endParaRPr/>
          </a:p>
        </p:txBody>
      </p:sp>
      <p:sp>
        <p:nvSpPr>
          <p:cNvPr id="416" name="Google Shape;416;p67"/>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dirty="0"/>
              <a:t>Federal and state laws and policies require ethical behavior and avoidance of conflicts of interest.</a:t>
            </a:r>
            <a:endParaRPr dirty="0"/>
          </a:p>
          <a:p>
            <a:pPr marL="0" lvl="0" indent="0" algn="l" rtl="0">
              <a:lnSpc>
                <a:spcPct val="90000"/>
              </a:lnSpc>
              <a:spcBef>
                <a:spcPts val="0"/>
              </a:spcBef>
              <a:spcAft>
                <a:spcPts val="0"/>
              </a:spcAft>
              <a:buClr>
                <a:schemeClr val="dk1"/>
              </a:buClr>
              <a:buSzPts val="1100"/>
              <a:buFont typeface="Arial"/>
              <a:buNone/>
            </a:pPr>
            <a:r>
              <a:rPr lang="en-US" dirty="0">
                <a:latin typeface="Arial"/>
                <a:ea typeface="Arial"/>
                <a:cs typeface="Arial"/>
                <a:sym typeface="Arial"/>
              </a:rPr>
              <a:t>•</a:t>
            </a:r>
            <a:r>
              <a:rPr lang="en-US" dirty="0"/>
              <a:t>ARP EANS procurements are subject to audit.</a:t>
            </a:r>
            <a:endParaRPr dirty="0"/>
          </a:p>
          <a:p>
            <a:pPr marL="0" lvl="0" indent="0" algn="l" rtl="0">
              <a:lnSpc>
                <a:spcPct val="90000"/>
              </a:lnSpc>
              <a:spcBef>
                <a:spcPts val="0"/>
              </a:spcBef>
              <a:spcAft>
                <a:spcPts val="0"/>
              </a:spcAft>
              <a:buClr>
                <a:schemeClr val="dk1"/>
              </a:buClr>
              <a:buSzPts val="1100"/>
              <a:buFont typeface="Arial"/>
              <a:buNone/>
            </a:pPr>
            <a:r>
              <a:rPr lang="en-US" dirty="0">
                <a:latin typeface="Arial"/>
                <a:ea typeface="Arial"/>
                <a:cs typeface="Arial"/>
                <a:sym typeface="Arial"/>
              </a:rPr>
              <a:t>•</a:t>
            </a:r>
            <a:r>
              <a:rPr lang="en-US" dirty="0"/>
              <a:t>When spending public funds, it is essential to always act ethically.</a:t>
            </a:r>
            <a:endParaRPr dirty="0"/>
          </a:p>
          <a:p>
            <a:pPr marL="0" lvl="0" indent="0" algn="l" rtl="0">
              <a:lnSpc>
                <a:spcPct val="90000"/>
              </a:lnSpc>
              <a:spcBef>
                <a:spcPts val="0"/>
              </a:spcBef>
              <a:spcAft>
                <a:spcPts val="0"/>
              </a:spcAft>
              <a:buClr>
                <a:schemeClr val="dk1"/>
              </a:buClr>
              <a:buSzPts val="1100"/>
              <a:buFont typeface="Arial"/>
              <a:buNone/>
            </a:pPr>
            <a:r>
              <a:rPr lang="en-US" dirty="0">
                <a:latin typeface="Arial"/>
                <a:ea typeface="Arial"/>
                <a:cs typeface="Arial"/>
                <a:sym typeface="Arial"/>
              </a:rPr>
              <a:t>•</a:t>
            </a:r>
            <a:r>
              <a:rPr lang="en-US" dirty="0"/>
              <a:t>Do not request approval for purchases from family members or other vendors with potential conflicts of interest</a:t>
            </a:r>
            <a:endParaRPr dirty="0"/>
          </a:p>
          <a:p>
            <a:pPr marL="0" lvl="0" indent="0" algn="l" rtl="0">
              <a:lnSpc>
                <a:spcPct val="90000"/>
              </a:lnSpc>
              <a:spcBef>
                <a:spcPts val="0"/>
              </a:spcBef>
              <a:spcAft>
                <a:spcPts val="0"/>
              </a:spcAft>
              <a:buClr>
                <a:schemeClr val="dk1"/>
              </a:buClr>
              <a:buSzPts val="1100"/>
              <a:buFont typeface="Arial"/>
              <a:buNone/>
            </a:pPr>
            <a:r>
              <a:rPr lang="en-US" dirty="0">
                <a:latin typeface="Arial"/>
                <a:ea typeface="Arial"/>
                <a:cs typeface="Arial"/>
                <a:sym typeface="Arial"/>
              </a:rPr>
              <a:t>•</a:t>
            </a:r>
            <a:r>
              <a:rPr lang="en-US" dirty="0"/>
              <a:t>Do not accept gifts or other incentives from ARP EANS vendors or potential ARP EANS vendors</a:t>
            </a:r>
            <a:endParaRPr dirty="0"/>
          </a:p>
          <a:p>
            <a:pPr marL="0" lvl="0" indent="0" algn="l" rtl="0">
              <a:lnSpc>
                <a:spcPct val="9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n-US" dirty="0"/>
              <a:t>If you have any questions regarding conflicts of interest or ethics, contact </a:t>
            </a:r>
            <a:r>
              <a:rPr lang="en-US" u="sng" dirty="0">
                <a:solidFill>
                  <a:srgbClr val="0563C1"/>
                </a:solidFill>
              </a:rPr>
              <a:t>eansapplications@cde.state.co.us</a:t>
            </a:r>
            <a:endParaRPr u="sng" dirty="0">
              <a:solidFill>
                <a:srgbClr val="0563C1"/>
              </a:solidFill>
            </a:endParaRPr>
          </a:p>
          <a:p>
            <a:pPr marL="0" lvl="0" indent="0" algn="l" rtl="0">
              <a:lnSpc>
                <a:spcPct val="90000"/>
              </a:lnSpc>
              <a:spcBef>
                <a:spcPts val="1000"/>
              </a:spcBef>
              <a:spcAft>
                <a:spcPts val="0"/>
              </a:spcAft>
              <a:buSzPts val="2400"/>
              <a:buNone/>
            </a:pPr>
            <a:endParaRPr dirty="0"/>
          </a:p>
        </p:txBody>
      </p:sp>
      <p:sp>
        <p:nvSpPr>
          <p:cNvPr id="417" name="Google Shape;417;p6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Submission Process and Deadline</a:t>
            </a:r>
            <a:endParaRPr/>
          </a:p>
        </p:txBody>
      </p:sp>
      <p:sp>
        <p:nvSpPr>
          <p:cNvPr id="423" name="Google Shape;423;p68"/>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rgbClr val="333333"/>
              </a:buClr>
              <a:buSzPts val="2400"/>
              <a:buChar char="•"/>
            </a:pPr>
            <a:r>
              <a:rPr lang="en-US" b="0" i="0" dirty="0">
                <a:solidFill>
                  <a:srgbClr val="333333"/>
                </a:solidFill>
                <a:latin typeface="Source Sans Pro"/>
                <a:ea typeface="Source Sans Pro"/>
                <a:cs typeface="Source Sans Pro"/>
                <a:sym typeface="Source Sans Pro"/>
              </a:rPr>
              <a:t>Applications must be completed and submitted through the </a:t>
            </a:r>
            <a:r>
              <a:rPr lang="en-US" b="0" i="0" u="sng" dirty="0">
                <a:solidFill>
                  <a:schemeClr val="hlink"/>
                </a:solidFill>
                <a:latin typeface="Source Sans Pro"/>
                <a:ea typeface="Source Sans Pro"/>
                <a:cs typeface="Source Sans Pro"/>
                <a:sym typeface="Source Sans Pro"/>
                <a:hlinkClick r:id="rId3"/>
              </a:rPr>
              <a:t>online application</a:t>
            </a:r>
            <a:r>
              <a:rPr lang="en-US" b="0" i="0" dirty="0">
                <a:solidFill>
                  <a:srgbClr val="333333"/>
                </a:solidFill>
                <a:latin typeface="Source Sans Pro"/>
                <a:ea typeface="Source Sans Pro"/>
                <a:cs typeface="Source Sans Pro"/>
                <a:sym typeface="Source Sans Pro"/>
              </a:rPr>
              <a:t> by </a:t>
            </a:r>
            <a:r>
              <a:rPr lang="en-US" b="1" dirty="0">
                <a:latin typeface="Source Sans Pro"/>
                <a:ea typeface="Source Sans Pro"/>
                <a:cs typeface="Source Sans Pro"/>
                <a:sym typeface="Source Sans Pro"/>
              </a:rPr>
              <a:t>Monday</a:t>
            </a:r>
            <a:r>
              <a:rPr lang="en-US" b="1" i="0" dirty="0">
                <a:latin typeface="Source Sans Pro"/>
                <a:ea typeface="Source Sans Pro"/>
                <a:cs typeface="Source Sans Pro"/>
                <a:sym typeface="Source Sans Pro"/>
              </a:rPr>
              <a:t>, March 28, 2022, 5:00 pm</a:t>
            </a:r>
            <a:r>
              <a:rPr lang="en-US" b="1" i="0" dirty="0">
                <a:solidFill>
                  <a:srgbClr val="333333"/>
                </a:solidFill>
                <a:latin typeface="Source Sans Pro"/>
                <a:ea typeface="Source Sans Pro"/>
                <a:cs typeface="Source Sans Pro"/>
                <a:sym typeface="Source Sans Pro"/>
              </a:rPr>
              <a:t>.  </a:t>
            </a:r>
            <a:endParaRPr dirty="0"/>
          </a:p>
          <a:p>
            <a:pPr marL="0" lvl="0" indent="0" algn="l" rtl="0">
              <a:lnSpc>
                <a:spcPct val="90000"/>
              </a:lnSpc>
              <a:spcBef>
                <a:spcPts val="1000"/>
              </a:spcBef>
              <a:spcAft>
                <a:spcPts val="0"/>
              </a:spcAft>
              <a:buClr>
                <a:schemeClr val="dk1"/>
              </a:buClr>
              <a:buSzPts val="2400"/>
              <a:buNone/>
            </a:pPr>
            <a:endParaRPr b="0" i="0" dirty="0">
              <a:solidFill>
                <a:srgbClr val="333333"/>
              </a:solidFill>
              <a:latin typeface="Source Sans Pro"/>
              <a:ea typeface="Source Sans Pro"/>
              <a:cs typeface="Source Sans Pro"/>
              <a:sym typeface="Source Sans Pro"/>
            </a:endParaRPr>
          </a:p>
          <a:p>
            <a:pPr marL="0" lvl="0" indent="0" algn="l" rtl="0">
              <a:lnSpc>
                <a:spcPct val="90000"/>
              </a:lnSpc>
              <a:spcBef>
                <a:spcPts val="1000"/>
              </a:spcBef>
              <a:spcAft>
                <a:spcPts val="0"/>
              </a:spcAft>
              <a:buClr>
                <a:srgbClr val="333333"/>
              </a:buClr>
              <a:buSzPts val="2400"/>
              <a:buNone/>
            </a:pPr>
            <a:r>
              <a:rPr lang="en-US" b="1" dirty="0">
                <a:solidFill>
                  <a:srgbClr val="333333"/>
                </a:solidFill>
                <a:latin typeface="Source Sans Pro"/>
                <a:ea typeface="Source Sans Pro"/>
                <a:cs typeface="Source Sans Pro"/>
                <a:sym typeface="Source Sans Pro"/>
              </a:rPr>
              <a:t>Note: </a:t>
            </a:r>
            <a:r>
              <a:rPr lang="en-US" b="0" i="0" dirty="0">
                <a:solidFill>
                  <a:srgbClr val="333333"/>
                </a:solidFill>
                <a:latin typeface="Source Sans Pro"/>
                <a:ea typeface="Source Sans Pro"/>
                <a:cs typeface="Source Sans Pro"/>
                <a:sym typeface="Source Sans Pro"/>
              </a:rPr>
              <a:t>Incomplete or late applications will not be considered. Applicants should receive an automated confirmation email from the online system upon submission. If you do not, please email </a:t>
            </a:r>
            <a:r>
              <a:rPr lang="en-US" b="0" i="0" u="sng" dirty="0">
                <a:solidFill>
                  <a:schemeClr val="hlink"/>
                </a:solidFill>
                <a:latin typeface="Source Sans Pro"/>
                <a:ea typeface="Source Sans Pro"/>
                <a:cs typeface="Source Sans Pro"/>
                <a:sym typeface="Source Sans Pro"/>
                <a:hlinkClick r:id="rId4"/>
              </a:rPr>
              <a:t>eansapplications@cde.state.co.us</a:t>
            </a:r>
            <a:r>
              <a:rPr lang="en-US" b="0" i="0" dirty="0">
                <a:solidFill>
                  <a:srgbClr val="333333"/>
                </a:solidFill>
                <a:latin typeface="Source Sans Pro"/>
                <a:ea typeface="Source Sans Pro"/>
                <a:cs typeface="Source Sans Pro"/>
                <a:sym typeface="Source Sans Pro"/>
              </a:rPr>
              <a:t>.</a:t>
            </a:r>
            <a:endParaRPr dirty="0"/>
          </a:p>
          <a:p>
            <a:pPr marL="228600" lvl="0" indent="-76200" algn="l"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Summary</a:t>
            </a:r>
            <a:endParaRPr dirty="0"/>
          </a:p>
        </p:txBody>
      </p:sp>
      <p:sp>
        <p:nvSpPr>
          <p:cNvPr id="429" name="Google Shape;429;p69"/>
          <p:cNvSpPr txBox="1">
            <a:spLocks noGrp="1"/>
          </p:cNvSpPr>
          <p:nvPr>
            <p:ph type="body" idx="1"/>
          </p:nvPr>
        </p:nvSpPr>
        <p:spPr>
          <a:prstGeom prst="rect">
            <a:avLst/>
          </a:prstGeom>
          <a:noFill/>
          <a:ln>
            <a:noFill/>
          </a:ln>
        </p:spPr>
        <p:txBody>
          <a:bodyPr spcFirstLastPara="1" wrap="square" lIns="0" tIns="0" rIns="0" bIns="45700" anchor="t" anchorCtr="0">
            <a:normAutofit lnSpcReduction="10000"/>
          </a:bodyPr>
          <a:lstStyle/>
          <a:p>
            <a:pPr marL="0" lvl="0" indent="0" algn="l" rtl="0">
              <a:lnSpc>
                <a:spcPct val="90000"/>
              </a:lnSpc>
              <a:spcBef>
                <a:spcPts val="0"/>
              </a:spcBef>
              <a:spcAft>
                <a:spcPts val="0"/>
              </a:spcAft>
              <a:buClr>
                <a:schemeClr val="dk1"/>
              </a:buClr>
              <a:buSzPts val="2400"/>
              <a:buNone/>
            </a:pPr>
            <a:r>
              <a:rPr lang="en-US" dirty="0"/>
              <a:t>Successful single school applicants will have completed and submitted the following: </a:t>
            </a:r>
            <a:endParaRPr dirty="0"/>
          </a:p>
          <a:p>
            <a:pPr marL="685800" lvl="1" indent="-228600" algn="l" rtl="0">
              <a:lnSpc>
                <a:spcPct val="90000"/>
              </a:lnSpc>
              <a:spcBef>
                <a:spcPts val="500"/>
              </a:spcBef>
              <a:spcAft>
                <a:spcPts val="0"/>
              </a:spcAft>
              <a:buClr>
                <a:schemeClr val="dk1"/>
              </a:buClr>
              <a:buSzPts val="2000"/>
              <a:buFont typeface="Noto Sans Symbols"/>
              <a:buChar char="✔"/>
            </a:pPr>
            <a:r>
              <a:rPr lang="en-US" dirty="0"/>
              <a:t>Submitted the Online Application and attached the signed Certification, Approval and Transmittal signature form and CDE Purchases over $25K form (if applicable) to the web form</a:t>
            </a:r>
            <a:endParaRPr dirty="0"/>
          </a:p>
          <a:p>
            <a:pPr marL="0" lvl="0" indent="0" algn="l" rtl="0">
              <a:lnSpc>
                <a:spcPct val="90000"/>
              </a:lnSpc>
              <a:spcBef>
                <a:spcPts val="1000"/>
              </a:spcBef>
              <a:spcAft>
                <a:spcPts val="0"/>
              </a:spcAft>
              <a:buClr>
                <a:schemeClr val="dk1"/>
              </a:buClr>
              <a:buSzPts val="2400"/>
              <a:buNone/>
            </a:pPr>
            <a:r>
              <a:rPr lang="en-US" dirty="0"/>
              <a:t>Successful consortia applicants will have completed and submitted the following:</a:t>
            </a:r>
            <a:endParaRPr dirty="0"/>
          </a:p>
          <a:p>
            <a:pPr marL="685800" lvl="1" indent="-228600" algn="l" rtl="0">
              <a:lnSpc>
                <a:spcPct val="90000"/>
              </a:lnSpc>
              <a:spcBef>
                <a:spcPts val="500"/>
              </a:spcBef>
              <a:spcAft>
                <a:spcPts val="0"/>
              </a:spcAft>
              <a:buClr>
                <a:schemeClr val="dk1"/>
              </a:buClr>
              <a:buSzPts val="2000"/>
              <a:buFont typeface="Noto Sans Symbols"/>
              <a:buChar char="✔"/>
            </a:pPr>
            <a:r>
              <a:rPr lang="en-US" dirty="0"/>
              <a:t>Submitted the Online Application and attached the Certification, Approval and Transmittal signature form, </a:t>
            </a:r>
            <a:r>
              <a:rPr lang="en-US" i="1" dirty="0"/>
              <a:t>EANS Consortia Enrollment and Low-Income Data form, and the CDE Purchases over $25K form (if applicable</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US" dirty="0"/>
              <a:t>Applicants will be notified if additional information is needed prior to providing substantial approval of the application.</a:t>
            </a:r>
            <a:endParaRPr dirty="0"/>
          </a:p>
          <a:p>
            <a:pPr marL="228600" lvl="0" indent="-76200" algn="l"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0"/>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950"/>
              <a:buFont typeface="Arial"/>
              <a:buNone/>
            </a:pPr>
            <a:r>
              <a:rPr lang="en-US" sz="4950"/>
              <a:t>Any Questions??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71" descr="Contacts&#10;Application and Program Questions"/>
          <p:cNvSpPr/>
          <p:nvPr/>
        </p:nvSpPr>
        <p:spPr>
          <a:xfrm>
            <a:off x="0" y="-3324"/>
            <a:ext cx="9144000" cy="6861324"/>
          </a:xfrm>
          <a:prstGeom prst="rect">
            <a:avLst/>
          </a:prstGeom>
          <a:solidFill>
            <a:schemeClr val="dk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71" descr="Application and Program Questions contact DeLilah Collins or Elena Merrit&#10;Budget/Fiscal Questions contact Robert Hawkins&#10;Application Process Questions contact Kim Burnham&#10;CDE Purchasing Questions contact Sharon Meyer, Maggie Van Cleef, or Trish Bohm"/>
          <p:cNvSpPr/>
          <p:nvPr/>
        </p:nvSpPr>
        <p:spPr>
          <a:xfrm>
            <a:off x="485058" y="640080"/>
            <a:ext cx="8190312" cy="5577818"/>
          </a:xfrm>
          <a:prstGeom prst="roundRect">
            <a:avLst>
              <a:gd name="adj" fmla="val 0"/>
            </a:avLst>
          </a:prstGeom>
          <a:solidFill>
            <a:srgbClr val="FFFFFF"/>
          </a:solidFill>
          <a:ln w="9525" cap="flat" cmpd="sng">
            <a:solidFill>
              <a:srgbClr val="7F7F7F"/>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71" descr="Application and Program Questions contact DeLilah Collins or Elena Merrit&#10;Budget/Fiscal Questions contact Robert Hawkins&#10;Application Process Questions contact Kim Burnham&#10;CDE Purchasing Questions contact Sharon Meyer, Maggie Van Cleef, or Trish Bohm"/>
          <p:cNvSpPr/>
          <p:nvPr/>
        </p:nvSpPr>
        <p:spPr>
          <a:xfrm>
            <a:off x="726018" y="960109"/>
            <a:ext cx="7708392" cy="49377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71"/>
          <p:cNvSpPr txBox="1">
            <a:spLocks noGrp="1"/>
          </p:cNvSpPr>
          <p:nvPr>
            <p:ph type="title"/>
          </p:nvPr>
        </p:nvSpPr>
        <p:spPr>
          <a:xfrm>
            <a:off x="966045" y="1369938"/>
            <a:ext cx="2408140" cy="41148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dk1"/>
              </a:buClr>
              <a:buSzPts val="2400"/>
              <a:buFont typeface="Arial"/>
              <a:buNone/>
            </a:pPr>
            <a:r>
              <a:rPr lang="en-US" dirty="0">
                <a:solidFill>
                  <a:schemeClr val="dk1"/>
                </a:solidFill>
              </a:rPr>
              <a:t>Contacts </a:t>
            </a:r>
            <a:endParaRPr dirty="0"/>
          </a:p>
        </p:txBody>
      </p:sp>
      <p:sp>
        <p:nvSpPr>
          <p:cNvPr id="444" name="Google Shape;444;p71"/>
          <p:cNvSpPr txBox="1">
            <a:spLocks noGrp="1"/>
          </p:cNvSpPr>
          <p:nvPr>
            <p:ph type="body" idx="1"/>
          </p:nvPr>
        </p:nvSpPr>
        <p:spPr>
          <a:xfrm>
            <a:off x="3772878" y="1371600"/>
            <a:ext cx="4404139" cy="4114800"/>
          </a:xfrm>
          <a:prstGeom prst="rect">
            <a:avLst/>
          </a:prstGeom>
          <a:noFill/>
          <a:ln>
            <a:noFill/>
          </a:ln>
        </p:spPr>
        <p:txBody>
          <a:bodyPr spcFirstLastPara="1" wrap="square" lIns="0" tIns="0" rIns="0" bIns="45700" anchor="ctr" anchorCtr="0">
            <a:normAutofit/>
          </a:bodyPr>
          <a:lstStyle/>
          <a:p>
            <a:pPr marL="0" lvl="0" indent="0" algn="l" rtl="0">
              <a:lnSpc>
                <a:spcPct val="70000"/>
              </a:lnSpc>
              <a:spcBef>
                <a:spcPts val="0"/>
              </a:spcBef>
              <a:spcAft>
                <a:spcPts val="0"/>
              </a:spcAft>
              <a:buClr>
                <a:schemeClr val="dk1"/>
              </a:buClr>
              <a:buSzPts val="1900"/>
              <a:buNone/>
            </a:pPr>
            <a:r>
              <a:rPr lang="en-US" sz="1800" b="1" dirty="0"/>
              <a:t>Application and Program Questions: </a:t>
            </a:r>
            <a:endParaRPr sz="1800" dirty="0"/>
          </a:p>
          <a:p>
            <a:pPr marL="0" lvl="0" indent="0" algn="l" rtl="0">
              <a:lnSpc>
                <a:spcPct val="70000"/>
              </a:lnSpc>
              <a:spcBef>
                <a:spcPts val="0"/>
              </a:spcBef>
              <a:spcAft>
                <a:spcPts val="0"/>
              </a:spcAft>
              <a:buClr>
                <a:schemeClr val="dk1"/>
              </a:buClr>
              <a:buSzPts val="1900"/>
              <a:buNone/>
            </a:pPr>
            <a:r>
              <a:rPr lang="en-US" sz="1800" dirty="0"/>
              <a:t>DeLilah Collins (</a:t>
            </a:r>
            <a:r>
              <a:rPr lang="en-US" sz="1800" u="sng" dirty="0">
                <a:solidFill>
                  <a:schemeClr val="hlink"/>
                </a:solidFill>
                <a:hlinkClick r:id="rId3"/>
              </a:rPr>
              <a:t>collins_d@cde.state.co.us</a:t>
            </a:r>
            <a:r>
              <a:rPr lang="en-US" sz="1800" dirty="0"/>
              <a:t>)</a:t>
            </a:r>
            <a:endParaRPr sz="2300" dirty="0"/>
          </a:p>
          <a:p>
            <a:pPr marL="0" lvl="0" indent="0" algn="l" rtl="0">
              <a:lnSpc>
                <a:spcPct val="70000"/>
              </a:lnSpc>
              <a:spcBef>
                <a:spcPts val="0"/>
              </a:spcBef>
              <a:spcAft>
                <a:spcPts val="0"/>
              </a:spcAft>
              <a:buClr>
                <a:schemeClr val="dk1"/>
              </a:buClr>
              <a:buSzPts val="1900"/>
              <a:buNone/>
            </a:pPr>
            <a:r>
              <a:rPr lang="en-US" sz="1800" dirty="0"/>
              <a:t>Elena Merrit (</a:t>
            </a:r>
            <a:r>
              <a:rPr lang="en-US" sz="1800" u="sng" dirty="0">
                <a:solidFill>
                  <a:schemeClr val="hlink"/>
                </a:solidFill>
                <a:hlinkClick r:id="rId4"/>
              </a:rPr>
              <a:t>merrit_e@cde.state.co.us</a:t>
            </a:r>
            <a:r>
              <a:rPr lang="en-US" sz="1800" dirty="0"/>
              <a:t>)</a:t>
            </a:r>
            <a:endParaRPr sz="2300" dirty="0"/>
          </a:p>
          <a:p>
            <a:pPr marL="0" lvl="0" indent="0" algn="l" rtl="0">
              <a:lnSpc>
                <a:spcPct val="70000"/>
              </a:lnSpc>
              <a:spcBef>
                <a:spcPts val="0"/>
              </a:spcBef>
              <a:spcAft>
                <a:spcPts val="0"/>
              </a:spcAft>
              <a:buClr>
                <a:schemeClr val="dk1"/>
              </a:buClr>
              <a:buSzPts val="1900"/>
              <a:buNone/>
            </a:pPr>
            <a:r>
              <a:rPr lang="en-US" sz="1800" dirty="0"/>
              <a:t> </a:t>
            </a:r>
            <a:endParaRPr sz="2300" dirty="0"/>
          </a:p>
          <a:p>
            <a:pPr marL="0" lvl="0" indent="0" algn="l" rtl="0">
              <a:lnSpc>
                <a:spcPct val="70000"/>
              </a:lnSpc>
              <a:spcBef>
                <a:spcPts val="0"/>
              </a:spcBef>
              <a:spcAft>
                <a:spcPts val="0"/>
              </a:spcAft>
              <a:buClr>
                <a:schemeClr val="dk1"/>
              </a:buClr>
              <a:buSzPts val="1900"/>
              <a:buNone/>
            </a:pPr>
            <a:r>
              <a:rPr lang="en-US" sz="1800" b="1" dirty="0"/>
              <a:t>Budget/Fiscal Questions: </a:t>
            </a:r>
            <a:endParaRPr sz="1800" dirty="0"/>
          </a:p>
          <a:p>
            <a:pPr marL="0" lvl="0" indent="0" algn="l" rtl="0">
              <a:lnSpc>
                <a:spcPct val="70000"/>
              </a:lnSpc>
              <a:spcBef>
                <a:spcPts val="0"/>
              </a:spcBef>
              <a:spcAft>
                <a:spcPts val="0"/>
              </a:spcAft>
              <a:buClr>
                <a:schemeClr val="dk1"/>
              </a:buClr>
              <a:buSzPts val="1900"/>
              <a:buNone/>
            </a:pPr>
            <a:r>
              <a:rPr lang="en-US" sz="1800" dirty="0"/>
              <a:t>Robert Hawkins (</a:t>
            </a:r>
            <a:r>
              <a:rPr lang="en-US" sz="1800" u="sng" dirty="0">
                <a:solidFill>
                  <a:schemeClr val="hlink"/>
                </a:solidFill>
                <a:hlinkClick r:id="rId5"/>
              </a:rPr>
              <a:t>hawkins_r@cde.state.co.us</a:t>
            </a:r>
            <a:r>
              <a:rPr lang="en-US" sz="1800" dirty="0"/>
              <a:t>) </a:t>
            </a:r>
            <a:endParaRPr sz="2300" dirty="0"/>
          </a:p>
          <a:p>
            <a:pPr marL="0" lvl="0" indent="0" algn="l" rtl="0">
              <a:lnSpc>
                <a:spcPct val="70000"/>
              </a:lnSpc>
              <a:spcBef>
                <a:spcPts val="0"/>
              </a:spcBef>
              <a:spcAft>
                <a:spcPts val="0"/>
              </a:spcAft>
              <a:buClr>
                <a:schemeClr val="dk1"/>
              </a:buClr>
              <a:buSzPts val="1900"/>
              <a:buNone/>
            </a:pPr>
            <a:endParaRPr sz="1800" dirty="0">
              <a:highlight>
                <a:srgbClr val="FFFF00"/>
              </a:highlight>
            </a:endParaRPr>
          </a:p>
          <a:p>
            <a:pPr marL="0" lvl="0" indent="0" algn="l" rtl="0">
              <a:lnSpc>
                <a:spcPct val="70000"/>
              </a:lnSpc>
              <a:spcBef>
                <a:spcPts val="0"/>
              </a:spcBef>
              <a:spcAft>
                <a:spcPts val="0"/>
              </a:spcAft>
              <a:buClr>
                <a:schemeClr val="dk1"/>
              </a:buClr>
              <a:buSzPts val="1100"/>
              <a:buFont typeface="Arial"/>
              <a:buNone/>
            </a:pPr>
            <a:r>
              <a:rPr lang="en-US" sz="1700" b="1" dirty="0"/>
              <a:t>Application Process Questions:</a:t>
            </a:r>
            <a:endParaRPr sz="1700" b="1" dirty="0"/>
          </a:p>
          <a:p>
            <a:pPr marL="0" lvl="0" indent="0" algn="l" rtl="0">
              <a:lnSpc>
                <a:spcPct val="70000"/>
              </a:lnSpc>
              <a:spcBef>
                <a:spcPts val="0"/>
              </a:spcBef>
              <a:spcAft>
                <a:spcPts val="0"/>
              </a:spcAft>
              <a:buClr>
                <a:schemeClr val="dk1"/>
              </a:buClr>
              <a:buSzPts val="1100"/>
              <a:buNone/>
            </a:pPr>
            <a:r>
              <a:rPr lang="en-US" sz="1700" dirty="0"/>
              <a:t>Kim Burnham (</a:t>
            </a:r>
            <a:r>
              <a:rPr lang="en-US" sz="1700" u="sng" dirty="0">
                <a:solidFill>
                  <a:schemeClr val="hlink"/>
                </a:solidFill>
                <a:hlinkClick r:id="rId6"/>
              </a:rPr>
              <a:t>burnham_k@cde.state.co.us</a:t>
            </a:r>
            <a:r>
              <a:rPr lang="en-US" sz="1700" dirty="0"/>
              <a:t>) </a:t>
            </a:r>
            <a:endParaRPr sz="1700" dirty="0"/>
          </a:p>
          <a:p>
            <a:pPr marL="0" lvl="0" indent="0" algn="l" rtl="0">
              <a:lnSpc>
                <a:spcPct val="70000"/>
              </a:lnSpc>
              <a:spcBef>
                <a:spcPts val="0"/>
              </a:spcBef>
              <a:spcAft>
                <a:spcPts val="0"/>
              </a:spcAft>
              <a:buClr>
                <a:schemeClr val="dk1"/>
              </a:buClr>
              <a:buSzPts val="1100"/>
              <a:buNone/>
            </a:pPr>
            <a:endParaRPr sz="1700" dirty="0">
              <a:latin typeface="Arial"/>
              <a:ea typeface="Arial"/>
              <a:cs typeface="Arial"/>
              <a:sym typeface="Arial"/>
            </a:endParaRPr>
          </a:p>
          <a:p>
            <a:pPr marL="0" lvl="0" indent="0" algn="l" rtl="0">
              <a:lnSpc>
                <a:spcPct val="70000"/>
              </a:lnSpc>
              <a:spcBef>
                <a:spcPts val="0"/>
              </a:spcBef>
              <a:spcAft>
                <a:spcPts val="0"/>
              </a:spcAft>
              <a:buClr>
                <a:schemeClr val="dk1"/>
              </a:buClr>
              <a:buSzPts val="1100"/>
              <a:buNone/>
            </a:pPr>
            <a:r>
              <a:rPr lang="en-US" sz="1700" b="1" dirty="0"/>
              <a:t>CDE Purchasing Questions:</a:t>
            </a:r>
            <a:endParaRPr sz="1700" b="1" dirty="0"/>
          </a:p>
          <a:p>
            <a:pPr marL="0" lvl="0" indent="0" algn="l" rtl="0">
              <a:lnSpc>
                <a:spcPct val="70000"/>
              </a:lnSpc>
              <a:spcBef>
                <a:spcPts val="0"/>
              </a:spcBef>
              <a:spcAft>
                <a:spcPts val="0"/>
              </a:spcAft>
              <a:buClr>
                <a:schemeClr val="dk1"/>
              </a:buClr>
              <a:buSzPts val="1100"/>
              <a:buNone/>
            </a:pPr>
            <a:r>
              <a:rPr lang="en-US" sz="1700" dirty="0"/>
              <a:t>Sharon Meyer, Maggie Van </a:t>
            </a:r>
            <a:r>
              <a:rPr lang="en-US" sz="1700" dirty="0" err="1"/>
              <a:t>Cleef</a:t>
            </a:r>
            <a:r>
              <a:rPr lang="en-US" sz="1700" dirty="0"/>
              <a:t>, Trish Bohm</a:t>
            </a:r>
            <a:endParaRPr sz="1700" dirty="0"/>
          </a:p>
          <a:p>
            <a:pPr marL="0" lvl="0" indent="0" algn="l" rtl="0">
              <a:lnSpc>
                <a:spcPct val="70000"/>
              </a:lnSpc>
              <a:spcBef>
                <a:spcPts val="0"/>
              </a:spcBef>
              <a:spcAft>
                <a:spcPts val="0"/>
              </a:spcAft>
              <a:buClr>
                <a:schemeClr val="dk1"/>
              </a:buClr>
              <a:buSzPts val="1100"/>
              <a:buNone/>
            </a:pPr>
            <a:r>
              <a:rPr lang="en-US" sz="1700" dirty="0"/>
              <a:t>(</a:t>
            </a:r>
            <a:r>
              <a:rPr lang="en-US" sz="1700" u="sng" dirty="0">
                <a:solidFill>
                  <a:schemeClr val="hlink"/>
                </a:solidFill>
                <a:hlinkClick r:id="rId7"/>
              </a:rPr>
              <a:t>eansproc@cde.state.co.us</a:t>
            </a:r>
            <a:r>
              <a:rPr lang="en-US" sz="1700" dirty="0"/>
              <a:t>) </a:t>
            </a:r>
            <a:endParaRPr sz="1700" dirty="0"/>
          </a:p>
          <a:p>
            <a:pPr marL="0" lvl="0" indent="0" algn="l" rtl="0">
              <a:lnSpc>
                <a:spcPct val="70000"/>
              </a:lnSpc>
              <a:spcBef>
                <a:spcPts val="0"/>
              </a:spcBef>
              <a:spcAft>
                <a:spcPts val="0"/>
              </a:spcAft>
              <a:buClr>
                <a:schemeClr val="dk1"/>
              </a:buClr>
              <a:buSzPts val="1900"/>
              <a:buNone/>
            </a:pPr>
            <a:endParaRPr sz="1800" dirty="0">
              <a:highlight>
                <a:srgbClr val="FFFF00"/>
              </a:highlight>
            </a:endParaRPr>
          </a:p>
          <a:p>
            <a:pPr marL="0" lvl="0" indent="0" algn="l" rtl="0">
              <a:lnSpc>
                <a:spcPct val="70000"/>
              </a:lnSpc>
              <a:spcBef>
                <a:spcPts val="1000"/>
              </a:spcBef>
              <a:spcAft>
                <a:spcPts val="0"/>
              </a:spcAft>
              <a:buClr>
                <a:schemeClr val="dk1"/>
              </a:buClr>
              <a:buSzPts val="1900"/>
              <a:buNone/>
            </a:pPr>
            <a:r>
              <a:rPr lang="en-US" sz="1800" dirty="0">
                <a:latin typeface="Calibri"/>
                <a:ea typeface="Calibri"/>
                <a:cs typeface="Calibri"/>
                <a:sym typeface="Calibri"/>
              </a:rPr>
              <a:t>Website: </a:t>
            </a:r>
            <a:r>
              <a:rPr lang="en-US" sz="1800" u="sng" dirty="0">
                <a:solidFill>
                  <a:schemeClr val="hlink"/>
                </a:solidFill>
                <a:latin typeface="Calibri"/>
                <a:ea typeface="Calibri"/>
                <a:cs typeface="Calibri"/>
                <a:sym typeface="Calibri"/>
                <a:hlinkClick r:id="rId8"/>
              </a:rPr>
              <a:t>EANS</a:t>
            </a:r>
            <a:endParaRPr sz="1800" dirty="0"/>
          </a:p>
        </p:txBody>
      </p:sp>
      <p:cxnSp>
        <p:nvCxnSpPr>
          <p:cNvPr id="443" name="Google Shape;443;p71" descr="Application and Program Questions contact DeLilah Collins or Elena Merrit&#10;Budget/Fiscal Questions contact Robert Hawkins&#10;Application Process Questions contact Kim Burnham&#10;CDE Purchasing Questions contact Sharon Meyer, Maggie Van Cleef, or Trish Bohm"/>
          <p:cNvCxnSpPr/>
          <p:nvPr/>
        </p:nvCxnSpPr>
        <p:spPr>
          <a:xfrm rot="5400000">
            <a:off x="1976411" y="3429000"/>
            <a:ext cx="3200400" cy="0"/>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2"/>
          <p:cNvSpPr txBox="1">
            <a:spLocks noGrp="1"/>
          </p:cNvSpPr>
          <p:nvPr>
            <p:ph type="body" idx="1"/>
          </p:nvPr>
        </p:nvSpPr>
        <p:spPr>
          <a:xfrm>
            <a:off x="1542454" y="2357293"/>
            <a:ext cx="7357535" cy="4202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4500">
                <a:solidFill>
                  <a:srgbClr val="FFFFFF"/>
                </a:solidFill>
                <a:latin typeface="Tahoma"/>
                <a:ea typeface="Tahoma"/>
                <a:cs typeface="Tahoma"/>
                <a:sym typeface="Tahoma"/>
              </a:rPr>
              <a:t>Colorado EANS II Funds &amp; FACTS Education Solutions</a:t>
            </a:r>
            <a:endParaRPr/>
          </a:p>
          <a:p>
            <a:pPr marL="0" lvl="0" indent="0" algn="l" rtl="0">
              <a:lnSpc>
                <a:spcPct val="90000"/>
              </a:lnSpc>
              <a:spcBef>
                <a:spcPts val="1000"/>
              </a:spcBef>
              <a:spcAft>
                <a:spcPts val="0"/>
              </a:spcAft>
              <a:buSzPts val="2800"/>
              <a:buNone/>
            </a:pPr>
            <a:r>
              <a:rPr lang="en-US" sz="3600">
                <a:solidFill>
                  <a:srgbClr val="FFFFFF"/>
                </a:solidFill>
                <a:latin typeface="Tahoma"/>
                <a:ea typeface="Tahoma"/>
                <a:cs typeface="Tahoma"/>
                <a:sym typeface="Tahoma"/>
              </a:rPr>
              <a:t>February 22, 2022</a:t>
            </a:r>
            <a:endParaRPr sz="3600">
              <a:latin typeface="Tahoma"/>
              <a:ea typeface="Tahoma"/>
              <a:cs typeface="Tahoma"/>
              <a:sym typeface="Tahoma"/>
            </a:endParaRPr>
          </a:p>
        </p:txBody>
      </p:sp>
      <p:sp>
        <p:nvSpPr>
          <p:cNvPr id="3" name="Title 2">
            <a:extLst>
              <a:ext uri="{FF2B5EF4-FFF2-40B4-BE49-F238E27FC236}">
                <a16:creationId xmlns:a16="http://schemas.microsoft.com/office/drawing/2014/main" id="{FFF33CCC-28E9-408C-9C45-FDA1586C03DB}"/>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Colorado EANS II Funds &amp; FACTS Education Solutions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73" descr="Welcome To Class Six , Free Transparent Clipart - ClipartKey"/>
          <p:cNvPicPr preferRelativeResize="0"/>
          <p:nvPr/>
        </p:nvPicPr>
        <p:blipFill rotWithShape="1">
          <a:blip r:embed="rId3">
            <a:alphaModFix/>
          </a:blip>
          <a:srcRect/>
          <a:stretch/>
        </p:blipFill>
        <p:spPr>
          <a:xfrm>
            <a:off x="672484" y="1915228"/>
            <a:ext cx="5844454" cy="3740450"/>
          </a:xfrm>
          <a:prstGeom prst="rect">
            <a:avLst/>
          </a:prstGeom>
          <a:noFill/>
          <a:ln>
            <a:noFill/>
          </a:ln>
        </p:spPr>
      </p:pic>
      <p:sp>
        <p:nvSpPr>
          <p:cNvPr id="2" name="Title 1">
            <a:extLst>
              <a:ext uri="{FF2B5EF4-FFF2-40B4-BE49-F238E27FC236}">
                <a16:creationId xmlns:a16="http://schemas.microsoft.com/office/drawing/2014/main" id="{03A7F738-1914-4152-B71A-9BD0AC9CA185}"/>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Welcome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74"/>
          <p:cNvSpPr txBox="1">
            <a:spLocks noGrp="1"/>
          </p:cNvSpPr>
          <p:nvPr>
            <p:ph type="body" idx="1"/>
          </p:nvPr>
        </p:nvSpPr>
        <p:spPr>
          <a:xfrm>
            <a:off x="4162962" y="1837485"/>
            <a:ext cx="4783262" cy="3835472"/>
          </a:xfrm>
          <a:prstGeom prst="rect">
            <a:avLst/>
          </a:prstGeom>
          <a:noFill/>
          <a:ln>
            <a:noFill/>
          </a:ln>
        </p:spPr>
        <p:txBody>
          <a:bodyPr spcFirstLastPara="1" wrap="square" lIns="91425" tIns="45700" rIns="91425" bIns="45700" anchor="t" anchorCtr="0">
            <a:normAutofit/>
          </a:bodyPr>
          <a:lstStyle/>
          <a:p>
            <a:pPr marL="257175" lvl="0" indent="-257175" algn="l" rtl="0">
              <a:lnSpc>
                <a:spcPct val="90000"/>
              </a:lnSpc>
              <a:spcBef>
                <a:spcPts val="1000"/>
              </a:spcBef>
              <a:spcAft>
                <a:spcPts val="0"/>
              </a:spcAft>
              <a:buSzPct val="210526"/>
              <a:buFont typeface="Noto Sans Symbols"/>
              <a:buChar char="▪"/>
            </a:pPr>
            <a:r>
              <a:rPr lang="en-US" dirty="0">
                <a:solidFill>
                  <a:schemeClr val="tx1"/>
                </a:solidFill>
                <a:latin typeface="Tahoma"/>
                <a:ea typeface="Tahoma"/>
                <a:cs typeface="Tahoma"/>
                <a:sym typeface="Tahoma"/>
              </a:rPr>
              <a:t>Mark Schilmoeller, Chief Operations Officer</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Elizabeth Shelton, Accounts and Contracts Director </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Dr. Susan </a:t>
            </a:r>
            <a:r>
              <a:rPr lang="en-US" dirty="0" err="1">
                <a:solidFill>
                  <a:schemeClr val="tx1"/>
                </a:solidFill>
                <a:latin typeface="Tahoma"/>
                <a:ea typeface="Tahoma"/>
                <a:cs typeface="Tahoma"/>
                <a:sym typeface="Tahoma"/>
              </a:rPr>
              <a:t>Abelein</a:t>
            </a:r>
            <a:r>
              <a:rPr lang="en-US" b="0" dirty="0">
                <a:solidFill>
                  <a:schemeClr val="tx1"/>
                </a:solidFill>
                <a:latin typeface="Tahoma"/>
                <a:ea typeface="Tahoma"/>
                <a:cs typeface="Tahoma"/>
                <a:sym typeface="Tahoma"/>
              </a:rPr>
              <a:t>, Academic Services Director</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Tiffany Wilbur, Educator Services Director</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Kathy Mears, Project Manager - EANS</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Sarah Noble, Fiscal Agent and Financial Operations Manager</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Shannon Farnworth, Partner Success Manager</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Leslie Santana, Sales Support Coordinator</a:t>
            </a:r>
            <a:endParaRPr dirty="0">
              <a:solidFill>
                <a:schemeClr val="tx1"/>
              </a:solidFill>
            </a:endParaRPr>
          </a:p>
          <a:p>
            <a:pPr marL="257175" lvl="0" indent="-257175" algn="l" rtl="0">
              <a:lnSpc>
                <a:spcPct val="90000"/>
              </a:lnSpc>
              <a:spcBef>
                <a:spcPts val="1900"/>
              </a:spcBef>
              <a:spcAft>
                <a:spcPts val="0"/>
              </a:spcAft>
              <a:buSzPct val="210526"/>
              <a:buFont typeface="Noto Sans Symbols"/>
              <a:buChar char="▪"/>
            </a:pPr>
            <a:r>
              <a:rPr lang="en-US" dirty="0">
                <a:solidFill>
                  <a:schemeClr val="tx1"/>
                </a:solidFill>
                <a:latin typeface="Tahoma"/>
                <a:ea typeface="Tahoma"/>
                <a:cs typeface="Tahoma"/>
                <a:sym typeface="Tahoma"/>
              </a:rPr>
              <a:t>Carlos R. Hernandez</a:t>
            </a:r>
            <a:r>
              <a:rPr lang="en-US" b="0" dirty="0">
                <a:solidFill>
                  <a:schemeClr val="tx1"/>
                </a:solidFill>
                <a:latin typeface="Tahoma"/>
                <a:ea typeface="Tahoma"/>
                <a:cs typeface="Tahoma"/>
                <a:sym typeface="Tahoma"/>
              </a:rPr>
              <a:t>, Regional Vice-President for the Southwest</a:t>
            </a:r>
            <a:r>
              <a:rPr lang="en-US" b="0" dirty="0">
                <a:latin typeface="Tahoma"/>
                <a:ea typeface="Tahoma"/>
                <a:cs typeface="Tahoma"/>
                <a:sym typeface="Tahoma"/>
              </a:rPr>
              <a:t> Region</a:t>
            </a:r>
            <a:endParaRPr dirty="0">
              <a:latin typeface="Tahoma"/>
              <a:ea typeface="Tahoma"/>
              <a:cs typeface="Tahoma"/>
              <a:sym typeface="Tahoma"/>
            </a:endParaRPr>
          </a:p>
          <a:p>
            <a:pPr marL="257175" lvl="0" indent="-79375" algn="l" rtl="0">
              <a:lnSpc>
                <a:spcPct val="90000"/>
              </a:lnSpc>
              <a:spcBef>
                <a:spcPts val="1900"/>
              </a:spcBef>
              <a:spcAft>
                <a:spcPts val="900"/>
              </a:spcAft>
              <a:buSzPct val="210526"/>
              <a:buFont typeface="Noto Sans Symbols"/>
              <a:buNone/>
            </a:pPr>
            <a:endParaRPr dirty="0">
              <a:latin typeface="Tahoma"/>
              <a:ea typeface="Tahoma"/>
              <a:cs typeface="Tahoma"/>
              <a:sym typeface="Tahoma"/>
            </a:endParaRPr>
          </a:p>
        </p:txBody>
      </p:sp>
      <p:sp>
        <p:nvSpPr>
          <p:cNvPr id="460" name="Google Shape;460;p7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450"/>
              </a:spcBef>
              <a:spcAft>
                <a:spcPts val="450"/>
              </a:spcAft>
              <a:buSzPts val="4400"/>
              <a:buNone/>
            </a:pPr>
            <a:r>
              <a:rPr lang="en-US" dirty="0"/>
              <a:t>FACTS Education Solutions Team</a:t>
            </a:r>
            <a:endParaRPr dirty="0"/>
          </a:p>
        </p:txBody>
      </p:sp>
      <p:sp>
        <p:nvSpPr>
          <p:cNvPr id="462" name="Google Shape;462;p74"/>
          <p:cNvSpPr txBox="1">
            <a:spLocks noGrp="1"/>
          </p:cNvSpPr>
          <p:nvPr>
            <p:ph type="sldNum" idx="12"/>
          </p:nvPr>
        </p:nvSpPr>
        <p:spPr>
          <a:xfrm>
            <a:off x="8229600" y="5672957"/>
            <a:ext cx="685800" cy="1620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2400" dirty="0"/>
              <a:t>The FACTS Family  </a:t>
            </a:r>
            <a:endParaRPr dirty="0"/>
          </a:p>
        </p:txBody>
      </p:sp>
      <p:pic>
        <p:nvPicPr>
          <p:cNvPr id="469" name="Google Shape;469;p75" descr="A screenshot of a cell phone&#10;&#10;Description automatically generated"/>
          <p:cNvPicPr preferRelativeResize="0"/>
          <p:nvPr/>
        </p:nvPicPr>
        <p:blipFill rotWithShape="1">
          <a:blip r:embed="rId3">
            <a:alphaModFix/>
          </a:blip>
          <a:srcRect/>
          <a:stretch/>
        </p:blipFill>
        <p:spPr>
          <a:xfrm>
            <a:off x="326507" y="1888607"/>
            <a:ext cx="3557036" cy="3557036"/>
          </a:xfrm>
          <a:prstGeom prst="rect">
            <a:avLst/>
          </a:prstGeom>
          <a:noFill/>
          <a:ln>
            <a:noFill/>
          </a:ln>
        </p:spPr>
      </p:pic>
      <p:sp>
        <p:nvSpPr>
          <p:cNvPr id="470" name="Google Shape;470;p75"/>
          <p:cNvSpPr/>
          <p:nvPr/>
        </p:nvSpPr>
        <p:spPr>
          <a:xfrm>
            <a:off x="4000500" y="2347700"/>
            <a:ext cx="3843819" cy="20544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0070C0"/>
                </a:solidFill>
                <a:latin typeface="Tahoma"/>
                <a:ea typeface="Tahoma"/>
                <a:cs typeface="Tahoma"/>
                <a:sym typeface="Tahoma"/>
              </a:rPr>
              <a:t>Mission</a:t>
            </a:r>
            <a:r>
              <a:rPr lang="en-US" sz="1800" b="1" i="0" u="none" strike="noStrike" cap="none">
                <a:solidFill>
                  <a:srgbClr val="595959"/>
                </a:solidFill>
                <a:latin typeface="Tahoma"/>
                <a:ea typeface="Tahoma"/>
                <a:cs typeface="Tahoma"/>
                <a:sym typeface="Tahoma"/>
              </a:rPr>
              <a:t> </a:t>
            </a:r>
            <a:endParaRPr/>
          </a:p>
          <a:p>
            <a:pPr marL="0" marR="0" lvl="0" indent="0" algn="l" rtl="0">
              <a:lnSpc>
                <a:spcPct val="100000"/>
              </a:lnSpc>
              <a:spcBef>
                <a:spcPts val="0"/>
              </a:spcBef>
              <a:spcAft>
                <a:spcPts val="0"/>
              </a:spcAft>
              <a:buNone/>
            </a:pPr>
            <a:r>
              <a:rPr lang="en-US" sz="1500" b="0" i="0" u="none" strike="noStrike" cap="none">
                <a:solidFill>
                  <a:srgbClr val="595959"/>
                </a:solidFill>
                <a:latin typeface="Tahoma"/>
                <a:ea typeface="Tahoma"/>
                <a:cs typeface="Tahoma"/>
                <a:sym typeface="Tahoma"/>
              </a:rPr>
              <a:t>To enhance teaching and learning for K-12 educators and students.</a:t>
            </a:r>
            <a:endParaRPr/>
          </a:p>
          <a:p>
            <a:pPr marL="0" marR="0" lvl="0" indent="0" algn="l" rtl="0">
              <a:lnSpc>
                <a:spcPct val="100000"/>
              </a:lnSpc>
              <a:spcBef>
                <a:spcPts val="0"/>
              </a:spcBef>
              <a:spcAft>
                <a:spcPts val="0"/>
              </a:spcAft>
              <a:buNone/>
            </a:pPr>
            <a:endParaRPr sz="1650" b="0" i="0" u="none" strike="noStrike" cap="none">
              <a:solidFill>
                <a:srgbClr val="595959"/>
              </a:solidFill>
              <a:latin typeface="Tahoma"/>
              <a:ea typeface="Tahoma"/>
              <a:cs typeface="Tahoma"/>
              <a:sym typeface="Tahoma"/>
            </a:endParaRPr>
          </a:p>
          <a:p>
            <a:pPr marL="0" marR="0" lvl="0" indent="0" algn="l" rtl="0">
              <a:lnSpc>
                <a:spcPct val="100000"/>
              </a:lnSpc>
              <a:spcBef>
                <a:spcPts val="0"/>
              </a:spcBef>
              <a:spcAft>
                <a:spcPts val="0"/>
              </a:spcAft>
              <a:buNone/>
            </a:pPr>
            <a:r>
              <a:rPr lang="en-US" sz="1800" b="1" i="0" u="none" strike="noStrike" cap="none">
                <a:solidFill>
                  <a:srgbClr val="0070C0"/>
                </a:solidFill>
                <a:latin typeface="Tahoma"/>
                <a:ea typeface="Tahoma"/>
                <a:cs typeface="Tahoma"/>
                <a:sym typeface="Tahoma"/>
              </a:rPr>
              <a:t>Vision</a:t>
            </a:r>
            <a:r>
              <a:rPr lang="en-US" sz="1800" b="1" i="0" u="none" strike="noStrike" cap="none">
                <a:solidFill>
                  <a:srgbClr val="595959"/>
                </a:solidFill>
                <a:latin typeface="Tahoma"/>
                <a:ea typeface="Tahoma"/>
                <a:cs typeface="Tahoma"/>
                <a:sym typeface="Tahoma"/>
              </a:rPr>
              <a:t> </a:t>
            </a:r>
            <a:endParaRPr/>
          </a:p>
          <a:p>
            <a:pPr marL="0" marR="0" lvl="0" indent="0" algn="l" rtl="0">
              <a:lnSpc>
                <a:spcPct val="100000"/>
              </a:lnSpc>
              <a:spcBef>
                <a:spcPts val="0"/>
              </a:spcBef>
              <a:spcAft>
                <a:spcPts val="0"/>
              </a:spcAft>
              <a:buNone/>
            </a:pPr>
            <a:r>
              <a:rPr lang="en-US" sz="1500" b="0" i="0" u="none" strike="noStrike" cap="none">
                <a:solidFill>
                  <a:srgbClr val="595959"/>
                </a:solidFill>
                <a:latin typeface="Tahoma"/>
                <a:ea typeface="Tahoma"/>
                <a:cs typeface="Tahoma"/>
                <a:sym typeface="Tahoma"/>
              </a:rPr>
              <a:t>To be the premier education services provider for K-12 private and faith-based schools.</a:t>
            </a:r>
            <a:endParaRPr/>
          </a:p>
        </p:txBody>
      </p:sp>
      <p:sp>
        <p:nvSpPr>
          <p:cNvPr id="2" name="Title 1">
            <a:extLst>
              <a:ext uri="{FF2B5EF4-FFF2-40B4-BE49-F238E27FC236}">
                <a16:creationId xmlns:a16="http://schemas.microsoft.com/office/drawing/2014/main" id="{2031A8D1-1C6A-44BA-B102-32B0654762E1}"/>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The FACTS Family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Identification of Eligible Non-public Schools</a:t>
            </a:r>
            <a:endParaRPr/>
          </a:p>
        </p:txBody>
      </p:sp>
      <p:sp>
        <p:nvSpPr>
          <p:cNvPr id="211" name="Google Shape;211;p40"/>
          <p:cNvSpPr txBox="1">
            <a:spLocks noGrp="1"/>
          </p:cNvSpPr>
          <p:nvPr>
            <p:ph type="body" idx="1"/>
          </p:nvPr>
        </p:nvSpPr>
        <p:spPr>
          <a:prstGeom prst="rect">
            <a:avLst/>
          </a:prstGeom>
          <a:noFill/>
          <a:ln>
            <a:noFill/>
          </a:ln>
        </p:spPr>
        <p:txBody>
          <a:bodyPr spcFirstLastPara="1" wrap="square" lIns="0" tIns="0" rIns="0" bIns="45700" anchor="t" anchorCtr="0">
            <a:normAutofit fontScale="77500" lnSpcReduction="20000"/>
          </a:bodyPr>
          <a:lstStyle/>
          <a:p>
            <a:pPr marL="0" lvl="0" indent="0" algn="l" rtl="0">
              <a:lnSpc>
                <a:spcPct val="100000"/>
              </a:lnSpc>
              <a:spcBef>
                <a:spcPts val="0"/>
              </a:spcBef>
              <a:spcAft>
                <a:spcPts val="0"/>
              </a:spcAft>
              <a:buClr>
                <a:schemeClr val="dk1"/>
              </a:buClr>
              <a:buSzPct val="45833"/>
              <a:buFont typeface="Arial"/>
              <a:buNone/>
            </a:pPr>
            <a:r>
              <a:rPr lang="en-US" dirty="0">
                <a:solidFill>
                  <a:srgbClr val="333333"/>
                </a:solidFill>
                <a:latin typeface="+mj-lt"/>
                <a:ea typeface="Source Sans Pro"/>
                <a:cs typeface="Source Sans Pro"/>
                <a:sym typeface="Source Sans Pro"/>
              </a:rPr>
              <a:t>Under section 2002(a) of the ARP Act, services or assistance to non-public schools under the ARP EANS program are limited to “non-public schools that enroll a significant percentage of [students from low-income families] and are most impacted by the [COVID-19] emergency.” Based on guidance from the U.S. Department of Education, CDE set the poverty percentage at </a:t>
            </a:r>
            <a:r>
              <a:rPr lang="en-US" b="1" dirty="0">
                <a:solidFill>
                  <a:srgbClr val="333333"/>
                </a:solidFill>
                <a:latin typeface="+mj-lt"/>
                <a:ea typeface="Source Sans Pro"/>
                <a:cs typeface="Source Sans Pro"/>
                <a:sym typeface="Source Sans Pro"/>
              </a:rPr>
              <a:t>21%</a:t>
            </a:r>
            <a:r>
              <a:rPr lang="en-US" dirty="0">
                <a:solidFill>
                  <a:srgbClr val="333333"/>
                </a:solidFill>
                <a:latin typeface="+mj-lt"/>
                <a:ea typeface="Source Sans Pro"/>
                <a:cs typeface="Source Sans Pro"/>
                <a:sym typeface="Source Sans Pro"/>
              </a:rPr>
              <a:t> and worked with the Colorado Department of Public Health and Environment and the Colorado State University, Department of Agriculture and Resource Economics  to identify areas that have been most impacted by COVID-19. </a:t>
            </a: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SzPct val="129032"/>
              <a:buNone/>
            </a:pPr>
            <a:r>
              <a:rPr lang="en-US" dirty="0">
                <a:solidFill>
                  <a:srgbClr val="333333"/>
                </a:solidFill>
                <a:latin typeface="+mj-lt"/>
                <a:ea typeface="Source Sans Pro"/>
                <a:cs typeface="Source Sans Pro"/>
                <a:sym typeface="Source Sans Pro"/>
              </a:rPr>
              <a:t>The following documents list the counties that have been identified as most impacted by COVID-19 based on the following criteria: </a:t>
            </a: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endParaRPr dirty="0">
              <a:solidFill>
                <a:srgbClr val="333333"/>
              </a:solidFill>
              <a:latin typeface="+mj-lt"/>
              <a:ea typeface="Source Sans Pro"/>
              <a:cs typeface="Source Sans Pro"/>
              <a:sym typeface="Source Sans Pro"/>
            </a:endParaRPr>
          </a:p>
          <a:p>
            <a:pPr marL="457200" lvl="0" indent="-282733" algn="l" rtl="0">
              <a:lnSpc>
                <a:spcPct val="100000"/>
              </a:lnSpc>
              <a:spcBef>
                <a:spcPts val="0"/>
              </a:spcBef>
              <a:spcAft>
                <a:spcPts val="0"/>
              </a:spcAft>
              <a:buClr>
                <a:srgbClr val="262626"/>
              </a:buClr>
              <a:buSzPct val="45833"/>
              <a:buFont typeface="Calibri"/>
              <a:buChar char="●"/>
            </a:pPr>
            <a:r>
              <a:rPr lang="en-US" u="sng" dirty="0">
                <a:solidFill>
                  <a:schemeClr val="hlink"/>
                </a:solidFill>
                <a:latin typeface="+mj-lt"/>
                <a:ea typeface="Source Sans Pro"/>
                <a:cs typeface="Source Sans Pro"/>
                <a:sym typeface="Source Sans Pro"/>
                <a:hlinkClick r:id="rId3"/>
              </a:rPr>
              <a:t>Infection rates</a:t>
            </a:r>
            <a:r>
              <a:rPr lang="en-US" dirty="0">
                <a:solidFill>
                  <a:srgbClr val="333333"/>
                </a:solidFill>
                <a:latin typeface="+mj-lt"/>
                <a:ea typeface="Source Sans Pro"/>
                <a:cs typeface="Source Sans Pro"/>
                <a:sym typeface="Source Sans Pro"/>
              </a:rPr>
              <a:t> or</a:t>
            </a:r>
            <a:endParaRPr dirty="0">
              <a:solidFill>
                <a:srgbClr val="333333"/>
              </a:solidFill>
              <a:latin typeface="+mj-lt"/>
              <a:ea typeface="Source Sans Pro"/>
              <a:cs typeface="Source Sans Pro"/>
              <a:sym typeface="Source Sans Pro"/>
            </a:endParaRPr>
          </a:p>
          <a:p>
            <a:pPr marL="457200" lvl="0" indent="-282733" algn="l" rtl="0">
              <a:lnSpc>
                <a:spcPct val="100000"/>
              </a:lnSpc>
              <a:spcBef>
                <a:spcPts val="0"/>
              </a:spcBef>
              <a:spcAft>
                <a:spcPts val="0"/>
              </a:spcAft>
              <a:buClr>
                <a:srgbClr val="262626"/>
              </a:buClr>
              <a:buSzPct val="45833"/>
              <a:buFont typeface="Calibri"/>
              <a:buChar char="●"/>
            </a:pPr>
            <a:r>
              <a:rPr lang="en-US" u="sng" dirty="0">
                <a:solidFill>
                  <a:schemeClr val="hlink"/>
                </a:solidFill>
                <a:latin typeface="+mj-lt"/>
                <a:ea typeface="Source Sans Pro"/>
                <a:cs typeface="Source Sans Pro"/>
                <a:sym typeface="Source Sans Pro"/>
                <a:hlinkClick r:id="rId4"/>
              </a:rPr>
              <a:t>Economic impact</a:t>
            </a: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r>
              <a:rPr lang="en-US" b="1" i="1" dirty="0">
                <a:solidFill>
                  <a:srgbClr val="333333"/>
                </a:solidFill>
                <a:latin typeface="+mj-lt"/>
                <a:ea typeface="Source Sans Pro"/>
                <a:cs typeface="Source Sans Pro"/>
                <a:sym typeface="Source Sans Pro"/>
              </a:rPr>
              <a:t>Note: To be eligible to participate, non-public schools must satisfy the poverty requirement and be located in a county that has been identified as most impacted by one of the COVID-19 impact criteria. </a:t>
            </a:r>
            <a:endParaRPr b="1" i="1" dirty="0">
              <a:solidFill>
                <a:srgbClr val="333333"/>
              </a:solidFill>
              <a:latin typeface="+mj-lt"/>
              <a:ea typeface="Source Sans Pro"/>
              <a:cs typeface="Source Sans Pro"/>
              <a:sym typeface="Source Sans Pro"/>
            </a:endParaRPr>
          </a:p>
        </p:txBody>
      </p:sp>
      <p:sp>
        <p:nvSpPr>
          <p:cNvPr id="212" name="Google Shape;212;p4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6"/>
          <p:cNvSpPr txBox="1">
            <a:spLocks noGrp="1"/>
          </p:cNvSpPr>
          <p:nvPr>
            <p:ph type="body" idx="1"/>
          </p:nvPr>
        </p:nvSpPr>
        <p:spPr>
          <a:xfrm>
            <a:off x="1565783" y="2494210"/>
            <a:ext cx="6311754" cy="8389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600">
                <a:latin typeface="Tahoma"/>
                <a:ea typeface="Tahoma"/>
                <a:cs typeface="Tahoma"/>
                <a:sym typeface="Tahoma"/>
              </a:rPr>
              <a:t>FACTS Ed – Fiscal Agent Provider </a:t>
            </a:r>
            <a:endParaRPr/>
          </a:p>
        </p:txBody>
      </p:sp>
      <p:sp>
        <p:nvSpPr>
          <p:cNvPr id="2" name="Title 1">
            <a:extLst>
              <a:ext uri="{FF2B5EF4-FFF2-40B4-BE49-F238E27FC236}">
                <a16:creationId xmlns:a16="http://schemas.microsoft.com/office/drawing/2014/main" id="{D4C319BD-8207-4118-B416-081093C7FE7C}"/>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FACTS Ed- Fiscal Agent Provider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900"/>
              </a:spcAft>
              <a:buSzPts val="2800"/>
              <a:buNone/>
            </a:pPr>
            <a:r>
              <a:rPr lang="en-US" sz="2400"/>
              <a:t>Elizabeth Shelton: Accounts and Contracts Director </a:t>
            </a:r>
            <a:endParaRPr/>
          </a:p>
        </p:txBody>
      </p:sp>
      <p:sp>
        <p:nvSpPr>
          <p:cNvPr id="482" name="Google Shape;482;p77"/>
          <p:cNvSpPr txBox="1">
            <a:spLocks noGrp="1"/>
          </p:cNvSpPr>
          <p:nvPr>
            <p:ph type="body" idx="2"/>
          </p:nvPr>
        </p:nvSpPr>
        <p:spPr>
          <a:xfrm>
            <a:off x="471219" y="2049311"/>
            <a:ext cx="4252324" cy="395049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750"/>
              </a:spcBef>
              <a:spcAft>
                <a:spcPts val="0"/>
              </a:spcAft>
              <a:buClr>
                <a:srgbClr val="7F7F7F"/>
              </a:buClr>
              <a:buSzPct val="100000"/>
              <a:buFont typeface="Arial"/>
              <a:buNone/>
            </a:pPr>
            <a:r>
              <a:rPr lang="en-US" sz="1500" b="1"/>
              <a:t>Fiscal Agent</a:t>
            </a:r>
            <a:endParaRPr/>
          </a:p>
          <a:p>
            <a:pPr marL="49530" lvl="0" indent="0" algn="l" rtl="0">
              <a:lnSpc>
                <a:spcPct val="100000"/>
              </a:lnSpc>
              <a:spcBef>
                <a:spcPts val="0"/>
              </a:spcBef>
              <a:spcAft>
                <a:spcPts val="0"/>
              </a:spcAft>
              <a:buSzPct val="100000"/>
              <a:buNone/>
            </a:pPr>
            <a:endParaRPr sz="600">
              <a:solidFill>
                <a:srgbClr val="000000"/>
              </a:solidFill>
              <a:latin typeface="Times New Roman"/>
              <a:ea typeface="Times New Roman"/>
              <a:cs typeface="Times New Roman"/>
              <a:sym typeface="Times New Roman"/>
            </a:endParaRPr>
          </a:p>
          <a:p>
            <a:pPr marL="306705" lvl="0" indent="-257206" algn="l" rtl="0">
              <a:lnSpc>
                <a:spcPct val="100000"/>
              </a:lnSpc>
              <a:spcBef>
                <a:spcPts val="0"/>
              </a:spcBef>
              <a:spcAft>
                <a:spcPts val="0"/>
              </a:spcAft>
              <a:buSzPct val="100000"/>
              <a:buFont typeface="Arial"/>
              <a:buChar char="•"/>
            </a:pPr>
            <a:r>
              <a:rPr lang="en-US" sz="1500">
                <a:solidFill>
                  <a:srgbClr val="000000"/>
                </a:solidFill>
                <a:latin typeface="Calibri"/>
                <a:ea typeface="Calibri"/>
                <a:cs typeface="Calibri"/>
                <a:sym typeface="Calibri"/>
              </a:rPr>
              <a:t>Management of funds, report on remaining balances</a:t>
            </a:r>
            <a:endParaRPr/>
          </a:p>
          <a:p>
            <a:pPr marL="306705" lvl="0" indent="-257206" algn="l" rtl="0">
              <a:lnSpc>
                <a:spcPct val="100000"/>
              </a:lnSpc>
              <a:spcBef>
                <a:spcPts val="0"/>
              </a:spcBef>
              <a:spcAft>
                <a:spcPts val="0"/>
              </a:spcAft>
              <a:buSzPct val="100000"/>
              <a:buFont typeface="Arial"/>
              <a:buChar char="•"/>
            </a:pPr>
            <a:r>
              <a:rPr lang="en-US" sz="1500">
                <a:solidFill>
                  <a:srgbClr val="000000"/>
                </a:solidFill>
                <a:latin typeface="Calibri"/>
                <a:ea typeface="Calibri"/>
                <a:cs typeface="Calibri"/>
                <a:sym typeface="Calibri"/>
              </a:rPr>
              <a:t>Process purchase requests, vendor invoices</a:t>
            </a:r>
            <a:endParaRPr/>
          </a:p>
          <a:p>
            <a:pPr marL="306705" lvl="0" indent="-257206" algn="l" rtl="0">
              <a:lnSpc>
                <a:spcPct val="100000"/>
              </a:lnSpc>
              <a:spcBef>
                <a:spcPts val="0"/>
              </a:spcBef>
              <a:spcAft>
                <a:spcPts val="0"/>
              </a:spcAft>
              <a:buSzPct val="100000"/>
              <a:buFont typeface="Arial"/>
              <a:buChar char="•"/>
            </a:pPr>
            <a:r>
              <a:rPr lang="en-US" sz="1500">
                <a:solidFill>
                  <a:srgbClr val="000000"/>
                </a:solidFill>
                <a:latin typeface="Calibri"/>
                <a:ea typeface="Calibri"/>
                <a:cs typeface="Calibri"/>
                <a:sym typeface="Calibri"/>
              </a:rPr>
              <a:t>Regular point of contact for questions, will work with CDE for resolution</a:t>
            </a:r>
            <a:endParaRPr/>
          </a:p>
          <a:p>
            <a:pPr marL="0" marR="0" lvl="0" indent="0" algn="l" rtl="0">
              <a:lnSpc>
                <a:spcPct val="100000"/>
              </a:lnSpc>
              <a:spcBef>
                <a:spcPts val="750"/>
              </a:spcBef>
              <a:spcAft>
                <a:spcPts val="0"/>
              </a:spcAft>
              <a:buClr>
                <a:srgbClr val="7F7F7F"/>
              </a:buClr>
              <a:buSzPct val="100000"/>
              <a:buFont typeface="Arial"/>
              <a:buNone/>
            </a:pPr>
            <a:endParaRPr sz="1500" b="1"/>
          </a:p>
          <a:p>
            <a:pPr marL="0" marR="0" lvl="0" indent="0" algn="l" rtl="0">
              <a:lnSpc>
                <a:spcPct val="100000"/>
              </a:lnSpc>
              <a:spcBef>
                <a:spcPts val="750"/>
              </a:spcBef>
              <a:spcAft>
                <a:spcPts val="0"/>
              </a:spcAft>
              <a:buClr>
                <a:srgbClr val="7F7F7F"/>
              </a:buClr>
              <a:buSzPct val="100000"/>
              <a:buFont typeface="Arial"/>
              <a:buNone/>
            </a:pPr>
            <a:r>
              <a:rPr lang="en-US" sz="1500" b="1"/>
              <a:t>Vendor Selection</a:t>
            </a:r>
            <a:endParaRPr/>
          </a:p>
          <a:p>
            <a:pPr marL="49530" lvl="0" indent="0" algn="l" rtl="0">
              <a:lnSpc>
                <a:spcPct val="100000"/>
              </a:lnSpc>
              <a:spcBef>
                <a:spcPts val="0"/>
              </a:spcBef>
              <a:spcAft>
                <a:spcPts val="0"/>
              </a:spcAft>
              <a:buSzPct val="100000"/>
              <a:buNone/>
            </a:pPr>
            <a:endParaRPr sz="600">
              <a:solidFill>
                <a:srgbClr val="000000"/>
              </a:solidFill>
              <a:latin typeface="Times New Roman"/>
              <a:ea typeface="Times New Roman"/>
              <a:cs typeface="Times New Roman"/>
              <a:sym typeface="Times New Roman"/>
            </a:endParaRPr>
          </a:p>
          <a:p>
            <a:pPr marL="306705" lvl="0" indent="-257206" algn="l" rtl="0">
              <a:lnSpc>
                <a:spcPct val="100000"/>
              </a:lnSpc>
              <a:spcBef>
                <a:spcPts val="0"/>
              </a:spcBef>
              <a:spcAft>
                <a:spcPts val="0"/>
              </a:spcAft>
              <a:buSzPct val="100000"/>
              <a:buFont typeface="Arial"/>
              <a:buChar char="•"/>
            </a:pPr>
            <a:r>
              <a:rPr lang="en-US" sz="1500">
                <a:solidFill>
                  <a:srgbClr val="000000"/>
                </a:solidFill>
                <a:latin typeface="Calibri"/>
                <a:ea typeface="Calibri"/>
                <a:cs typeface="Calibri"/>
                <a:sym typeface="Calibri"/>
              </a:rPr>
              <a:t>FACTS Ed as a service provider</a:t>
            </a:r>
            <a:endParaRPr/>
          </a:p>
          <a:p>
            <a:pPr marL="306705" lvl="0" indent="-257206" algn="l" rtl="0">
              <a:lnSpc>
                <a:spcPct val="100000"/>
              </a:lnSpc>
              <a:spcBef>
                <a:spcPts val="0"/>
              </a:spcBef>
              <a:spcAft>
                <a:spcPts val="0"/>
              </a:spcAft>
              <a:buSzPct val="100000"/>
              <a:buFont typeface="Arial"/>
              <a:buChar char="•"/>
            </a:pPr>
            <a:r>
              <a:rPr lang="en-US" sz="1500">
                <a:solidFill>
                  <a:srgbClr val="000000"/>
                </a:solidFill>
                <a:latin typeface="Calibri"/>
                <a:ea typeface="Calibri"/>
                <a:cs typeface="Calibri"/>
                <a:sym typeface="Calibri"/>
              </a:rPr>
              <a:t>Other Vendors</a:t>
            </a:r>
            <a:endParaRPr/>
          </a:p>
          <a:p>
            <a:pPr marL="821055" lvl="1" indent="-257175" algn="l" rtl="0">
              <a:lnSpc>
                <a:spcPct val="90000"/>
              </a:lnSpc>
              <a:spcBef>
                <a:spcPts val="0"/>
              </a:spcBef>
              <a:spcAft>
                <a:spcPts val="0"/>
              </a:spcAft>
              <a:buSzPct val="172972"/>
              <a:buFont typeface="Arial"/>
              <a:buChar char="•"/>
            </a:pPr>
            <a:r>
              <a:rPr lang="en-US" sz="1500">
                <a:solidFill>
                  <a:srgbClr val="000000"/>
                </a:solidFill>
                <a:latin typeface="Calibri"/>
                <a:ea typeface="Calibri"/>
                <a:cs typeface="Calibri"/>
                <a:sym typeface="Calibri"/>
              </a:rPr>
              <a:t>Contract or Agreement, including objective</a:t>
            </a:r>
            <a:endParaRPr/>
          </a:p>
          <a:p>
            <a:pPr marL="821055" lvl="1" indent="-257175" algn="l" rtl="0">
              <a:lnSpc>
                <a:spcPct val="90000"/>
              </a:lnSpc>
              <a:spcBef>
                <a:spcPts val="0"/>
              </a:spcBef>
              <a:spcAft>
                <a:spcPts val="0"/>
              </a:spcAft>
              <a:buSzPct val="172972"/>
              <a:buFont typeface="Arial"/>
              <a:buChar char="•"/>
            </a:pPr>
            <a:r>
              <a:rPr lang="en-US" sz="1500">
                <a:solidFill>
                  <a:srgbClr val="000000"/>
                </a:solidFill>
                <a:latin typeface="Calibri"/>
                <a:ea typeface="Calibri"/>
                <a:cs typeface="Calibri"/>
                <a:sym typeface="Calibri"/>
              </a:rPr>
              <a:t>Monthly invoices</a:t>
            </a:r>
            <a:endParaRPr/>
          </a:p>
          <a:p>
            <a:pPr marL="1163955" lvl="2" indent="-257175" algn="l" rtl="0">
              <a:lnSpc>
                <a:spcPct val="90000"/>
              </a:lnSpc>
              <a:spcBef>
                <a:spcPts val="0"/>
              </a:spcBef>
              <a:spcAft>
                <a:spcPts val="0"/>
              </a:spcAft>
              <a:buSzPct val="108108"/>
              <a:buFont typeface="Arial"/>
              <a:buChar char="•"/>
            </a:pPr>
            <a:r>
              <a:rPr lang="en-US">
                <a:solidFill>
                  <a:srgbClr val="000000"/>
                </a:solidFill>
                <a:latin typeface="Calibri"/>
                <a:ea typeface="Calibri"/>
                <a:cs typeface="Calibri"/>
                <a:sym typeface="Calibri"/>
              </a:rPr>
              <a:t>Service description, event date(s), agenda, attendees</a:t>
            </a:r>
            <a:endParaRPr/>
          </a:p>
          <a:p>
            <a:pPr marL="49530" lvl="0" indent="0" algn="l" rtl="0">
              <a:lnSpc>
                <a:spcPct val="100000"/>
              </a:lnSpc>
              <a:spcBef>
                <a:spcPts val="0"/>
              </a:spcBef>
              <a:spcAft>
                <a:spcPts val="0"/>
              </a:spcAft>
              <a:buSzPct val="100000"/>
              <a:buNone/>
            </a:pPr>
            <a:endParaRPr sz="1500">
              <a:solidFill>
                <a:srgbClr val="000000"/>
              </a:solidFill>
              <a:latin typeface="Calibri"/>
              <a:ea typeface="Calibri"/>
              <a:cs typeface="Calibri"/>
              <a:sym typeface="Calibri"/>
            </a:endParaRPr>
          </a:p>
          <a:p>
            <a:pPr marL="0" lvl="0" indent="0" algn="l" rtl="0">
              <a:lnSpc>
                <a:spcPct val="37500"/>
              </a:lnSpc>
              <a:spcBef>
                <a:spcPts val="11"/>
              </a:spcBef>
              <a:spcAft>
                <a:spcPts val="0"/>
              </a:spcAft>
              <a:buSzPct val="100000"/>
              <a:buNone/>
            </a:pPr>
            <a:br>
              <a:rPr lang="en-US" sz="1200">
                <a:latin typeface="Calibri"/>
                <a:ea typeface="Calibri"/>
                <a:cs typeface="Calibri"/>
                <a:sym typeface="Calibri"/>
              </a:rPr>
            </a:br>
            <a:endParaRPr b="1"/>
          </a:p>
        </p:txBody>
      </p:sp>
      <p:pic>
        <p:nvPicPr>
          <p:cNvPr id="483" name="Google Shape;483;p77" descr="Elizabeth Shelton"/>
          <p:cNvPicPr preferRelativeResize="0"/>
          <p:nvPr/>
        </p:nvPicPr>
        <p:blipFill rotWithShape="1">
          <a:blip r:embed="rId3">
            <a:alphaModFix/>
          </a:blip>
          <a:srcRect/>
          <a:stretch/>
        </p:blipFill>
        <p:spPr>
          <a:xfrm>
            <a:off x="4981838" y="2600325"/>
            <a:ext cx="2171700" cy="2171700"/>
          </a:xfrm>
          <a:prstGeom prst="rect">
            <a:avLst/>
          </a:prstGeom>
          <a:noFill/>
          <a:ln>
            <a:noFill/>
          </a:ln>
        </p:spPr>
      </p:pic>
      <p:sp>
        <p:nvSpPr>
          <p:cNvPr id="2" name="Title 1">
            <a:extLst>
              <a:ext uri="{FF2B5EF4-FFF2-40B4-BE49-F238E27FC236}">
                <a16:creationId xmlns:a16="http://schemas.microsoft.com/office/drawing/2014/main" id="{C6DA7D49-4F0D-4F9D-8F89-9B5D1DC0A40A}"/>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Elizabeth Shelton: Accounts and Contracts Director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8"/>
          <p:cNvSpPr txBox="1">
            <a:spLocks noGrp="1"/>
          </p:cNvSpPr>
          <p:nvPr>
            <p:ph type="body" idx="1"/>
          </p:nvPr>
        </p:nvSpPr>
        <p:spPr>
          <a:xfrm>
            <a:off x="409575" y="1225154"/>
            <a:ext cx="6448626" cy="4177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dirty="0"/>
              <a:t>Sarah Noble: Fiscal Agent and Financial Operations Manager</a:t>
            </a:r>
            <a:endParaRPr dirty="0"/>
          </a:p>
        </p:txBody>
      </p:sp>
      <p:sp>
        <p:nvSpPr>
          <p:cNvPr id="489" name="Google Shape;489;p78"/>
          <p:cNvSpPr txBox="1">
            <a:spLocks noGrp="1"/>
          </p:cNvSpPr>
          <p:nvPr>
            <p:ph type="body" idx="2"/>
          </p:nvPr>
        </p:nvSpPr>
        <p:spPr>
          <a:xfrm>
            <a:off x="382662" y="2093424"/>
            <a:ext cx="6448626" cy="3817144"/>
          </a:xfrm>
          <a:prstGeom prst="rect">
            <a:avLst/>
          </a:prstGeom>
          <a:noFill/>
          <a:ln>
            <a:noFill/>
          </a:ln>
        </p:spPr>
        <p:txBody>
          <a:bodyPr spcFirstLastPara="1" wrap="square" lIns="68575" tIns="34275" rIns="68575" bIns="34275" anchor="t" anchorCtr="0">
            <a:normAutofit fontScale="92500" lnSpcReduction="20000"/>
          </a:bodyPr>
          <a:lstStyle/>
          <a:p>
            <a:pPr marL="0" marR="0" lvl="0" indent="0" algn="l" rtl="0">
              <a:lnSpc>
                <a:spcPct val="100000"/>
              </a:lnSpc>
              <a:spcBef>
                <a:spcPts val="750"/>
              </a:spcBef>
              <a:spcAft>
                <a:spcPts val="0"/>
              </a:spcAft>
              <a:buClr>
                <a:srgbClr val="7F7F7F"/>
              </a:buClr>
              <a:buSzPts val="1500"/>
              <a:buFont typeface="Arial"/>
              <a:buNone/>
            </a:pPr>
            <a:r>
              <a:rPr lang="en-US" sz="1500" b="1">
                <a:latin typeface="Calibri"/>
                <a:ea typeface="Calibri"/>
                <a:cs typeface="Calibri"/>
                <a:sym typeface="Calibri"/>
              </a:rPr>
              <a:t>Workbook</a:t>
            </a:r>
            <a:endParaRPr/>
          </a:p>
          <a:p>
            <a:pPr marL="263843" lvl="0" indent="-214313" algn="l" rtl="0">
              <a:lnSpc>
                <a:spcPct val="165000"/>
              </a:lnSpc>
              <a:spcBef>
                <a:spcPts val="0"/>
              </a:spcBef>
              <a:spcAft>
                <a:spcPts val="0"/>
              </a:spcAft>
              <a:buClr>
                <a:schemeClr val="dk1"/>
              </a:buClr>
              <a:buSzPts val="1500"/>
              <a:buFont typeface="Arial"/>
              <a:buChar char="•"/>
            </a:pPr>
            <a:r>
              <a:rPr lang="en-US" sz="1500">
                <a:solidFill>
                  <a:srgbClr val="000000"/>
                </a:solidFill>
                <a:latin typeface="Calibri"/>
                <a:ea typeface="Calibri"/>
                <a:cs typeface="Calibri"/>
                <a:sym typeface="Calibri"/>
              </a:rPr>
              <a:t>After Application is approved</a:t>
            </a:r>
            <a:endParaRPr sz="1500">
              <a:solidFill>
                <a:srgbClr val="7F7F7F"/>
              </a:solidFill>
              <a:latin typeface="Calibri"/>
              <a:ea typeface="Calibri"/>
              <a:cs typeface="Calibri"/>
              <a:sym typeface="Calibri"/>
            </a:endParaRPr>
          </a:p>
          <a:p>
            <a:pPr marL="263843" lvl="0" indent="-214313" algn="l" rtl="0">
              <a:lnSpc>
                <a:spcPct val="165000"/>
              </a:lnSpc>
              <a:spcBef>
                <a:spcPts val="0"/>
              </a:spcBef>
              <a:spcAft>
                <a:spcPts val="0"/>
              </a:spcAft>
              <a:buClr>
                <a:srgbClr val="000000"/>
              </a:buClr>
              <a:buSzPts val="1500"/>
              <a:buFont typeface="Arial"/>
              <a:buChar char="•"/>
            </a:pPr>
            <a:r>
              <a:rPr lang="en-US" sz="1500">
                <a:solidFill>
                  <a:schemeClr val="dk1"/>
                </a:solidFill>
                <a:latin typeface="Calibri"/>
                <a:ea typeface="Calibri"/>
                <a:cs typeface="Calibri"/>
                <a:sym typeface="Calibri"/>
              </a:rPr>
              <a:t>Carlos can assist with completion</a:t>
            </a:r>
            <a:endParaRPr/>
          </a:p>
          <a:p>
            <a:pPr marL="306705" lvl="0" indent="-257175" algn="l" rtl="0">
              <a:lnSpc>
                <a:spcPct val="165000"/>
              </a:lnSpc>
              <a:spcBef>
                <a:spcPts val="0"/>
              </a:spcBef>
              <a:spcAft>
                <a:spcPts val="0"/>
              </a:spcAft>
              <a:buClr>
                <a:srgbClr val="000000"/>
              </a:buClr>
              <a:buSzPts val="1500"/>
              <a:buChar char="•"/>
            </a:pPr>
            <a:r>
              <a:rPr lang="en-US" sz="1500">
                <a:solidFill>
                  <a:schemeClr val="dk1"/>
                </a:solidFill>
                <a:latin typeface="Calibri"/>
                <a:ea typeface="Calibri"/>
                <a:cs typeface="Calibri"/>
                <a:sym typeface="Calibri"/>
              </a:rPr>
              <a:t>Emailed to </a:t>
            </a:r>
            <a:r>
              <a:rPr lang="en-US" sz="1500" u="sng">
                <a:solidFill>
                  <a:schemeClr val="hlink"/>
                </a:solidFill>
                <a:latin typeface="Calibri"/>
                <a:ea typeface="Calibri"/>
                <a:cs typeface="Calibri"/>
                <a:sym typeface="Calibri"/>
                <a:hlinkClick r:id="rId3"/>
              </a:rPr>
              <a:t>EANSfunds@FACTSmgt.com</a:t>
            </a:r>
            <a:endParaRPr sz="1500">
              <a:solidFill>
                <a:schemeClr val="dk1"/>
              </a:solidFill>
            </a:endParaRPr>
          </a:p>
          <a:p>
            <a:pPr marL="306705" lvl="0" indent="-257175" algn="l" rtl="0">
              <a:lnSpc>
                <a:spcPct val="165000"/>
              </a:lnSpc>
              <a:spcBef>
                <a:spcPts val="0"/>
              </a:spcBef>
              <a:spcAft>
                <a:spcPts val="0"/>
              </a:spcAft>
              <a:buClr>
                <a:srgbClr val="000000"/>
              </a:buClr>
              <a:buSzPts val="1500"/>
              <a:buChar char="•"/>
            </a:pPr>
            <a:r>
              <a:rPr lang="en-US" sz="1500">
                <a:solidFill>
                  <a:schemeClr val="dk1"/>
                </a:solidFill>
                <a:latin typeface="Calibri"/>
                <a:ea typeface="Calibri"/>
                <a:cs typeface="Calibri"/>
                <a:sym typeface="Calibri"/>
              </a:rPr>
              <a:t>FACTS Ed – First Approval | CDE – Second Approval</a:t>
            </a:r>
            <a:endParaRPr sz="1500">
              <a:solidFill>
                <a:schemeClr val="dk1"/>
              </a:solidFill>
            </a:endParaRPr>
          </a:p>
          <a:p>
            <a:pPr marL="49530" lvl="0" indent="0" algn="l" rtl="0">
              <a:lnSpc>
                <a:spcPct val="165000"/>
              </a:lnSpc>
              <a:spcBef>
                <a:spcPts val="0"/>
              </a:spcBef>
              <a:spcAft>
                <a:spcPts val="0"/>
              </a:spcAft>
              <a:buSzPts val="1500"/>
              <a:buNone/>
            </a:pPr>
            <a:r>
              <a:rPr lang="en-US" sz="1500" b="1">
                <a:latin typeface="Calibri"/>
                <a:ea typeface="Calibri"/>
                <a:cs typeface="Calibri"/>
                <a:sym typeface="Calibri"/>
              </a:rPr>
              <a:t>Dynamic Forms</a:t>
            </a:r>
            <a:endParaRPr sz="1500">
              <a:latin typeface="Calibri"/>
              <a:ea typeface="Calibri"/>
              <a:cs typeface="Calibri"/>
              <a:sym typeface="Calibri"/>
            </a:endParaRPr>
          </a:p>
          <a:p>
            <a:pPr marL="263843" lvl="0" indent="-214313" algn="l" rtl="0">
              <a:lnSpc>
                <a:spcPct val="165000"/>
              </a:lnSpc>
              <a:spcBef>
                <a:spcPts val="0"/>
              </a:spcBef>
              <a:spcAft>
                <a:spcPts val="0"/>
              </a:spcAft>
              <a:buSzPts val="1500"/>
              <a:buChar char="•"/>
            </a:pPr>
            <a:r>
              <a:rPr lang="en-US" sz="1500">
                <a:solidFill>
                  <a:srgbClr val="000000"/>
                </a:solidFill>
                <a:latin typeface="Calibri"/>
                <a:ea typeface="Calibri"/>
                <a:cs typeface="Calibri"/>
                <a:sym typeface="Calibri"/>
              </a:rPr>
              <a:t>Platform used to initiate payments / purchases</a:t>
            </a:r>
            <a:endParaRPr sz="1500">
              <a:solidFill>
                <a:srgbClr val="000000"/>
              </a:solidFill>
              <a:latin typeface="Calibri"/>
              <a:ea typeface="Calibri"/>
              <a:cs typeface="Calibri"/>
              <a:sym typeface="Calibri"/>
            </a:endParaRPr>
          </a:p>
          <a:p>
            <a:pPr marL="263843" lvl="0" indent="-214313" algn="l" rtl="0">
              <a:lnSpc>
                <a:spcPct val="165000"/>
              </a:lnSpc>
              <a:spcBef>
                <a:spcPts val="0"/>
              </a:spcBef>
              <a:spcAft>
                <a:spcPts val="0"/>
              </a:spcAft>
              <a:buSzPts val="1500"/>
              <a:buChar char="•"/>
            </a:pPr>
            <a:r>
              <a:rPr lang="en-US" sz="1500">
                <a:solidFill>
                  <a:srgbClr val="000000"/>
                </a:solidFill>
                <a:latin typeface="Calibri"/>
                <a:ea typeface="Calibri"/>
                <a:cs typeface="Calibri"/>
                <a:sym typeface="Calibri"/>
              </a:rPr>
              <a:t>Specifics of request will be submitted to FACTS Ed</a:t>
            </a:r>
            <a:endParaRPr sz="1500">
              <a:solidFill>
                <a:srgbClr val="000000"/>
              </a:solidFill>
              <a:latin typeface="Calibri"/>
              <a:ea typeface="Calibri"/>
              <a:cs typeface="Calibri"/>
              <a:sym typeface="Calibri"/>
            </a:endParaRPr>
          </a:p>
          <a:p>
            <a:pPr marL="263843" lvl="0" indent="-214313" algn="l" rtl="0">
              <a:lnSpc>
                <a:spcPct val="165000"/>
              </a:lnSpc>
              <a:spcBef>
                <a:spcPts val="0"/>
              </a:spcBef>
              <a:spcAft>
                <a:spcPts val="0"/>
              </a:spcAft>
              <a:buSzPts val="1500"/>
              <a:buChar char="•"/>
            </a:pPr>
            <a:r>
              <a:rPr lang="en-US" sz="1500">
                <a:solidFill>
                  <a:srgbClr val="000000"/>
                </a:solidFill>
                <a:latin typeface="Calibri"/>
                <a:ea typeface="Calibri"/>
                <a:cs typeface="Calibri"/>
                <a:sym typeface="Calibri"/>
              </a:rPr>
              <a:t>Review &amp; Approval = Payment or Purchase</a:t>
            </a:r>
            <a:endParaRPr/>
          </a:p>
          <a:p>
            <a:pPr marL="0" lvl="0" indent="0" algn="l" rtl="0">
              <a:lnSpc>
                <a:spcPct val="30000"/>
              </a:lnSpc>
              <a:spcBef>
                <a:spcPts val="4"/>
              </a:spcBef>
              <a:spcAft>
                <a:spcPts val="0"/>
              </a:spcAft>
              <a:buSzPts val="1500"/>
              <a:buNone/>
            </a:pPr>
            <a:endParaRPr sz="1500" b="1">
              <a:solidFill>
                <a:srgbClr val="7F7F7F"/>
              </a:solidFill>
              <a:latin typeface="Calibri"/>
              <a:ea typeface="Calibri"/>
              <a:cs typeface="Calibri"/>
              <a:sym typeface="Calibri"/>
            </a:endParaRPr>
          </a:p>
          <a:p>
            <a:pPr marL="0" lvl="0" indent="0" algn="l" rtl="0">
              <a:lnSpc>
                <a:spcPct val="30000"/>
              </a:lnSpc>
              <a:spcBef>
                <a:spcPts val="4"/>
              </a:spcBef>
              <a:spcAft>
                <a:spcPts val="0"/>
              </a:spcAft>
              <a:buSzPts val="1500"/>
              <a:buNone/>
            </a:pPr>
            <a:endParaRPr sz="1500" b="1">
              <a:solidFill>
                <a:srgbClr val="7F7F7F"/>
              </a:solidFill>
              <a:latin typeface="Calibri"/>
              <a:ea typeface="Calibri"/>
              <a:cs typeface="Calibri"/>
              <a:sym typeface="Calibri"/>
            </a:endParaRPr>
          </a:p>
          <a:p>
            <a:pPr marL="0" lvl="0" indent="0" algn="l" rtl="0">
              <a:lnSpc>
                <a:spcPct val="30000"/>
              </a:lnSpc>
              <a:spcBef>
                <a:spcPts val="4"/>
              </a:spcBef>
              <a:spcAft>
                <a:spcPts val="0"/>
              </a:spcAft>
              <a:buSzPts val="1500"/>
              <a:buNone/>
            </a:pPr>
            <a:r>
              <a:rPr lang="en-US" sz="1500" b="1">
                <a:latin typeface="Calibri"/>
                <a:ea typeface="Calibri"/>
                <a:cs typeface="Calibri"/>
                <a:sym typeface="Calibri"/>
              </a:rPr>
              <a:t>Spend Down Reports</a:t>
            </a:r>
            <a:endParaRPr sz="1500">
              <a:latin typeface="Calibri"/>
              <a:ea typeface="Calibri"/>
              <a:cs typeface="Calibri"/>
              <a:sym typeface="Calibri"/>
            </a:endParaRPr>
          </a:p>
          <a:p>
            <a:pPr marL="0" lvl="0" indent="0" algn="l" rtl="0">
              <a:lnSpc>
                <a:spcPct val="30000"/>
              </a:lnSpc>
              <a:spcBef>
                <a:spcPts val="4"/>
              </a:spcBef>
              <a:spcAft>
                <a:spcPts val="0"/>
              </a:spcAft>
              <a:buSzPts val="1500"/>
              <a:buNone/>
            </a:pPr>
            <a:endParaRPr sz="1500" b="1">
              <a:solidFill>
                <a:srgbClr val="7F7F7F"/>
              </a:solidFill>
              <a:latin typeface="Calibri"/>
              <a:ea typeface="Calibri"/>
              <a:cs typeface="Calibri"/>
              <a:sym typeface="Calibri"/>
            </a:endParaRPr>
          </a:p>
          <a:p>
            <a:pPr marL="263843" lvl="0" indent="-214313" algn="l" rtl="0">
              <a:lnSpc>
                <a:spcPct val="165000"/>
              </a:lnSpc>
              <a:spcBef>
                <a:spcPts val="0"/>
              </a:spcBef>
              <a:spcAft>
                <a:spcPts val="0"/>
              </a:spcAft>
              <a:buSzPts val="1500"/>
              <a:buFont typeface="Arial"/>
              <a:buChar char="•"/>
            </a:pPr>
            <a:r>
              <a:rPr lang="en-US" sz="1500">
                <a:solidFill>
                  <a:srgbClr val="000000"/>
                </a:solidFill>
                <a:latin typeface="Calibri"/>
                <a:ea typeface="Calibri"/>
                <a:cs typeface="Calibri"/>
                <a:sym typeface="Calibri"/>
              </a:rPr>
              <a:t>Monthly </a:t>
            </a:r>
            <a:endParaRPr sz="1500">
              <a:latin typeface="Calibri"/>
              <a:ea typeface="Calibri"/>
              <a:cs typeface="Calibri"/>
              <a:sym typeface="Calibri"/>
            </a:endParaRPr>
          </a:p>
          <a:p>
            <a:pPr marL="263843" lvl="0" indent="-214313" algn="l" rtl="0">
              <a:lnSpc>
                <a:spcPct val="165000"/>
              </a:lnSpc>
              <a:spcBef>
                <a:spcPts val="0"/>
              </a:spcBef>
              <a:spcAft>
                <a:spcPts val="0"/>
              </a:spcAft>
              <a:buSzPts val="1500"/>
              <a:buFont typeface="Arial"/>
              <a:buChar char="•"/>
            </a:pPr>
            <a:r>
              <a:rPr lang="en-US" sz="1500">
                <a:solidFill>
                  <a:schemeClr val="dk1"/>
                </a:solidFill>
                <a:latin typeface="Calibri"/>
                <a:ea typeface="Calibri"/>
                <a:cs typeface="Calibri"/>
                <a:sym typeface="Calibri"/>
              </a:rPr>
              <a:t>Designated Contact(s)</a:t>
            </a:r>
            <a:endParaRPr sz="1500">
              <a:solidFill>
                <a:schemeClr val="dk1"/>
              </a:solidFill>
            </a:endParaRPr>
          </a:p>
          <a:p>
            <a:pPr marL="257175" lvl="0" indent="-161925" algn="l" rtl="0">
              <a:lnSpc>
                <a:spcPct val="30000"/>
              </a:lnSpc>
              <a:spcBef>
                <a:spcPts val="4"/>
              </a:spcBef>
              <a:spcAft>
                <a:spcPts val="0"/>
              </a:spcAft>
              <a:buSzPts val="1500"/>
              <a:buNone/>
            </a:pPr>
            <a:endParaRPr sz="1500">
              <a:solidFill>
                <a:schemeClr val="dk1"/>
              </a:solidFill>
              <a:latin typeface="Calibri"/>
              <a:ea typeface="Calibri"/>
              <a:cs typeface="Calibri"/>
              <a:sym typeface="Calibri"/>
            </a:endParaRPr>
          </a:p>
          <a:p>
            <a:pPr marL="735330" lvl="0" indent="0" algn="l" rtl="0">
              <a:lnSpc>
                <a:spcPct val="100000"/>
              </a:lnSpc>
              <a:spcBef>
                <a:spcPts val="169"/>
              </a:spcBef>
              <a:spcAft>
                <a:spcPts val="0"/>
              </a:spcAft>
              <a:buSzPts val="1500"/>
              <a:buNone/>
            </a:pPr>
            <a:endParaRPr sz="1500">
              <a:solidFill>
                <a:srgbClr val="7F7F7F"/>
              </a:solidFill>
              <a:latin typeface="Times New Roman"/>
              <a:ea typeface="Times New Roman"/>
              <a:cs typeface="Times New Roman"/>
              <a:sym typeface="Times New Roman"/>
            </a:endParaRPr>
          </a:p>
          <a:p>
            <a:pPr marL="0" lvl="0" indent="0" algn="l" rtl="0">
              <a:lnSpc>
                <a:spcPct val="30000"/>
              </a:lnSpc>
              <a:spcBef>
                <a:spcPts val="11"/>
              </a:spcBef>
              <a:spcAft>
                <a:spcPts val="0"/>
              </a:spcAft>
              <a:buSzPts val="1500"/>
              <a:buNone/>
            </a:pPr>
            <a:endParaRPr sz="1500">
              <a:solidFill>
                <a:schemeClr val="dk1"/>
              </a:solidFill>
              <a:latin typeface="Times New Roman"/>
              <a:ea typeface="Times New Roman"/>
              <a:cs typeface="Times New Roman"/>
              <a:sym typeface="Times New Roman"/>
            </a:endParaRPr>
          </a:p>
          <a:p>
            <a:pPr marL="0" lvl="0" indent="0" algn="l" rtl="0">
              <a:lnSpc>
                <a:spcPct val="30000"/>
              </a:lnSpc>
              <a:spcBef>
                <a:spcPts val="11"/>
              </a:spcBef>
              <a:spcAft>
                <a:spcPts val="0"/>
              </a:spcAft>
              <a:buSzPts val="1500"/>
              <a:buNone/>
            </a:pPr>
            <a:endParaRPr sz="1500">
              <a:solidFill>
                <a:srgbClr val="000000"/>
              </a:solidFill>
              <a:latin typeface="Times New Roman"/>
              <a:ea typeface="Times New Roman"/>
              <a:cs typeface="Times New Roman"/>
              <a:sym typeface="Times New Roman"/>
            </a:endParaRPr>
          </a:p>
          <a:p>
            <a:pPr marL="214313" lvl="0" indent="-119063" algn="l" rtl="0">
              <a:lnSpc>
                <a:spcPct val="30000"/>
              </a:lnSpc>
              <a:spcBef>
                <a:spcPts val="11"/>
              </a:spcBef>
              <a:spcAft>
                <a:spcPts val="0"/>
              </a:spcAft>
              <a:buSzPts val="1500"/>
              <a:buFont typeface="Arial"/>
              <a:buNone/>
            </a:pPr>
            <a:endParaRPr sz="1500">
              <a:solidFill>
                <a:srgbClr val="000000"/>
              </a:solidFill>
            </a:endParaRPr>
          </a:p>
          <a:p>
            <a:pPr marL="0" marR="0" lvl="0" indent="0" algn="l" rtl="0">
              <a:lnSpc>
                <a:spcPct val="100000"/>
              </a:lnSpc>
              <a:spcBef>
                <a:spcPts val="750"/>
              </a:spcBef>
              <a:spcAft>
                <a:spcPts val="0"/>
              </a:spcAft>
              <a:buClr>
                <a:srgbClr val="7F7F7F"/>
              </a:buClr>
              <a:buSzPts val="1350"/>
              <a:buFont typeface="Arial"/>
              <a:buNone/>
            </a:pPr>
            <a:endParaRPr>
              <a:solidFill>
                <a:srgbClr val="7F7F7F"/>
              </a:solidFill>
            </a:endParaRPr>
          </a:p>
        </p:txBody>
      </p:sp>
      <p:pic>
        <p:nvPicPr>
          <p:cNvPr id="490" name="Google Shape;490;p7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74936" y="2600326"/>
            <a:ext cx="2401721" cy="2154263"/>
          </a:xfrm>
          <a:prstGeom prst="rect">
            <a:avLst/>
          </a:prstGeom>
          <a:noFill/>
          <a:ln>
            <a:noFill/>
          </a:ln>
        </p:spPr>
      </p:pic>
      <p:sp>
        <p:nvSpPr>
          <p:cNvPr id="2" name="Title 1">
            <a:extLst>
              <a:ext uri="{FF2B5EF4-FFF2-40B4-BE49-F238E27FC236}">
                <a16:creationId xmlns:a16="http://schemas.microsoft.com/office/drawing/2014/main" id="{564720C6-8A06-4558-83FC-F4F069478A1D}"/>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Sarah Noble: Fiscal Agent and Financial Operations Manager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2400" dirty="0"/>
              <a:t>Mark </a:t>
            </a:r>
            <a:r>
              <a:rPr lang="en-US" sz="2400" dirty="0" err="1"/>
              <a:t>Schilmoeller</a:t>
            </a:r>
            <a:r>
              <a:rPr lang="en-US" sz="2400" dirty="0"/>
              <a:t>: Chief Operations Officer</a:t>
            </a:r>
            <a:endParaRPr dirty="0"/>
          </a:p>
        </p:txBody>
      </p:sp>
      <p:sp>
        <p:nvSpPr>
          <p:cNvPr id="496" name="Google Shape;496;p79"/>
          <p:cNvSpPr txBox="1">
            <a:spLocks noGrp="1"/>
          </p:cNvSpPr>
          <p:nvPr>
            <p:ph type="body" idx="2"/>
          </p:nvPr>
        </p:nvSpPr>
        <p:spPr>
          <a:xfrm>
            <a:off x="386459" y="2108516"/>
            <a:ext cx="7223700" cy="381714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750"/>
              </a:spcBef>
              <a:spcAft>
                <a:spcPts val="0"/>
              </a:spcAft>
              <a:buClr>
                <a:srgbClr val="7F7F7F"/>
              </a:buClr>
              <a:buSzPts val="1500"/>
              <a:buFont typeface="Arial"/>
              <a:buNone/>
            </a:pPr>
            <a:r>
              <a:rPr lang="en-US" sz="1500" b="1"/>
              <a:t>Responsibilities</a:t>
            </a:r>
            <a:endParaRPr/>
          </a:p>
          <a:p>
            <a:pPr marL="392430" lvl="0" indent="0" algn="l" rtl="0">
              <a:lnSpc>
                <a:spcPct val="100000"/>
              </a:lnSpc>
              <a:spcBef>
                <a:spcPts val="116"/>
              </a:spcBef>
              <a:spcAft>
                <a:spcPts val="0"/>
              </a:spcAft>
              <a:buSzPts val="1300"/>
              <a:buNone/>
            </a:pPr>
            <a:r>
              <a:rPr lang="en-US">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Intake Process</a:t>
            </a:r>
            <a:endParaRPr sz="1500">
              <a:latin typeface="Times New Roman"/>
              <a:ea typeface="Times New Roman"/>
              <a:cs typeface="Times New Roman"/>
              <a:sym typeface="Times New Roman"/>
            </a:endParaRPr>
          </a:p>
          <a:p>
            <a:pPr marL="735330" lvl="0" indent="0" algn="l" rtl="0">
              <a:lnSpc>
                <a:spcPct val="100000"/>
              </a:lnSpc>
              <a:spcBef>
                <a:spcPts val="176"/>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Referred / Recruited</a:t>
            </a:r>
            <a:endParaRPr sz="1500">
              <a:latin typeface="Times New Roman"/>
              <a:ea typeface="Times New Roman"/>
              <a:cs typeface="Times New Roman"/>
              <a:sym typeface="Times New Roman"/>
            </a:endParaRPr>
          </a:p>
          <a:p>
            <a:pPr marL="392430" lvl="0" indent="0" algn="l" rtl="0">
              <a:lnSpc>
                <a:spcPct val="100000"/>
              </a:lnSpc>
              <a:spcBef>
                <a:spcPts val="116"/>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Hiring</a:t>
            </a:r>
            <a:endParaRPr sz="1500">
              <a:latin typeface="Times New Roman"/>
              <a:ea typeface="Times New Roman"/>
              <a:cs typeface="Times New Roman"/>
              <a:sym typeface="Times New Roman"/>
            </a:endParaRPr>
          </a:p>
          <a:p>
            <a:pPr marL="735330" lvl="0" indent="0" algn="l" rtl="0">
              <a:lnSpc>
                <a:spcPct val="100000"/>
              </a:lnSpc>
              <a:spcBef>
                <a:spcPts val="158"/>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Candidate Information</a:t>
            </a:r>
            <a:endParaRPr sz="1500">
              <a:latin typeface="Times New Roman"/>
              <a:ea typeface="Times New Roman"/>
              <a:cs typeface="Times New Roman"/>
              <a:sym typeface="Times New Roman"/>
            </a:endParaRPr>
          </a:p>
          <a:p>
            <a:pPr marL="735330" lvl="0" indent="0" algn="l" rtl="0">
              <a:lnSpc>
                <a:spcPct val="100000"/>
              </a:lnSpc>
              <a:spcBef>
                <a:spcPts val="169"/>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Offer Letter</a:t>
            </a:r>
            <a:endParaRPr sz="1500">
              <a:latin typeface="Times New Roman"/>
              <a:ea typeface="Times New Roman"/>
              <a:cs typeface="Times New Roman"/>
              <a:sym typeface="Times New Roman"/>
            </a:endParaRPr>
          </a:p>
          <a:p>
            <a:pPr marL="392430" lvl="0" indent="0" algn="l" rtl="0">
              <a:lnSpc>
                <a:spcPct val="100000"/>
              </a:lnSpc>
              <a:spcBef>
                <a:spcPts val="131"/>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Onboarding</a:t>
            </a:r>
            <a:endParaRPr sz="1500">
              <a:latin typeface="Times New Roman"/>
              <a:ea typeface="Times New Roman"/>
              <a:cs typeface="Times New Roman"/>
              <a:sym typeface="Times New Roman"/>
            </a:endParaRPr>
          </a:p>
          <a:p>
            <a:pPr marL="735330" lvl="0" indent="0" algn="l" rtl="0">
              <a:lnSpc>
                <a:spcPct val="100000"/>
              </a:lnSpc>
              <a:spcBef>
                <a:spcPts val="161"/>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PING-ID – WorkDay HR / Payroll System</a:t>
            </a:r>
            <a:endParaRPr sz="1500">
              <a:latin typeface="Times New Roman"/>
              <a:ea typeface="Times New Roman"/>
              <a:cs typeface="Times New Roman"/>
              <a:sym typeface="Times New Roman"/>
            </a:endParaRPr>
          </a:p>
          <a:p>
            <a:pPr marL="735330" lvl="0" indent="0" algn="l" rtl="0">
              <a:lnSpc>
                <a:spcPct val="100000"/>
              </a:lnSpc>
              <a:spcBef>
                <a:spcPts val="165"/>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Background Check / I-9</a:t>
            </a:r>
            <a:endParaRPr sz="1500">
              <a:latin typeface="Times New Roman"/>
              <a:ea typeface="Times New Roman"/>
              <a:cs typeface="Times New Roman"/>
              <a:sym typeface="Times New Roman"/>
            </a:endParaRPr>
          </a:p>
          <a:p>
            <a:pPr marL="735330" lvl="0" indent="0" algn="l" rtl="0">
              <a:lnSpc>
                <a:spcPct val="100000"/>
              </a:lnSpc>
              <a:spcBef>
                <a:spcPts val="169"/>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On-Line Help </a:t>
            </a:r>
            <a:endParaRPr/>
          </a:p>
          <a:p>
            <a:pPr marL="735330" lvl="0" indent="0" algn="l" rtl="0">
              <a:lnSpc>
                <a:spcPct val="100000"/>
              </a:lnSpc>
              <a:spcBef>
                <a:spcPts val="169"/>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Payroll</a:t>
            </a:r>
            <a:endParaRPr sz="1500">
              <a:latin typeface="Times New Roman"/>
              <a:ea typeface="Times New Roman"/>
              <a:cs typeface="Times New Roman"/>
              <a:sym typeface="Times New Roman"/>
            </a:endParaRPr>
          </a:p>
          <a:p>
            <a:pPr marL="392430" lvl="0" indent="0" algn="l" rtl="0">
              <a:lnSpc>
                <a:spcPct val="140000"/>
              </a:lnSpc>
              <a:spcBef>
                <a:spcPts val="124"/>
              </a:spcBef>
              <a:spcAft>
                <a:spcPts val="0"/>
              </a:spcAft>
              <a:buSzPts val="1500"/>
              <a:buNone/>
            </a:pPr>
            <a:r>
              <a:rPr lang="en-US" sz="1500">
                <a:solidFill>
                  <a:srgbClr val="A4A4A4"/>
                </a:solidFill>
                <a:latin typeface="Arial"/>
                <a:ea typeface="Arial"/>
                <a:cs typeface="Arial"/>
                <a:sym typeface="Arial"/>
              </a:rPr>
              <a:t>• </a:t>
            </a:r>
            <a:r>
              <a:rPr lang="en-US" sz="1500">
                <a:solidFill>
                  <a:srgbClr val="000000"/>
                </a:solidFill>
                <a:latin typeface="Calibri"/>
                <a:ea typeface="Calibri"/>
                <a:cs typeface="Calibri"/>
                <a:sym typeface="Calibri"/>
              </a:rPr>
              <a:t>Monitoring &amp; Compliance</a:t>
            </a:r>
            <a:endParaRPr sz="1500">
              <a:latin typeface="Times New Roman"/>
              <a:ea typeface="Times New Roman"/>
              <a:cs typeface="Times New Roman"/>
              <a:sym typeface="Times New Roman"/>
            </a:endParaRPr>
          </a:p>
          <a:p>
            <a:pPr marL="0" lvl="0" indent="0" algn="l" rtl="0">
              <a:lnSpc>
                <a:spcPct val="34615"/>
              </a:lnSpc>
              <a:spcBef>
                <a:spcPts val="15"/>
              </a:spcBef>
              <a:spcAft>
                <a:spcPts val="0"/>
              </a:spcAft>
              <a:buSzPts val="1300"/>
              <a:buNone/>
            </a:pPr>
            <a:r>
              <a:rPr lang="en-US">
                <a:latin typeface="Times New Roman"/>
                <a:ea typeface="Times New Roman"/>
                <a:cs typeface="Times New Roman"/>
                <a:sym typeface="Times New Roman"/>
              </a:rPr>
              <a:t> </a:t>
            </a:r>
            <a:endParaRPr/>
          </a:p>
          <a:p>
            <a:pPr marL="0" lvl="0" indent="0" algn="l" rtl="0">
              <a:lnSpc>
                <a:spcPct val="57692"/>
              </a:lnSpc>
              <a:spcBef>
                <a:spcPts val="0"/>
              </a:spcBef>
              <a:spcAft>
                <a:spcPts val="0"/>
              </a:spcAft>
              <a:buSzPts val="1300"/>
              <a:buNone/>
            </a:pPr>
            <a:r>
              <a:rPr lang="en-US">
                <a:latin typeface="Times New Roman"/>
                <a:ea typeface="Times New Roman"/>
                <a:cs typeface="Times New Roman"/>
                <a:sym typeface="Times New Roman"/>
              </a:rPr>
              <a:t> </a:t>
            </a:r>
            <a:endParaRPr/>
          </a:p>
          <a:p>
            <a:pPr marL="342900" lvl="1" indent="0" algn="l" rtl="0">
              <a:lnSpc>
                <a:spcPct val="90000"/>
              </a:lnSpc>
              <a:spcBef>
                <a:spcPts val="500"/>
              </a:spcBef>
              <a:spcAft>
                <a:spcPts val="0"/>
              </a:spcAft>
              <a:buSzPts val="2400"/>
              <a:buNone/>
            </a:pPr>
            <a:endParaRPr/>
          </a:p>
        </p:txBody>
      </p:sp>
      <p:pic>
        <p:nvPicPr>
          <p:cNvPr id="497" name="Google Shape;497;p7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83903" y="2171700"/>
            <a:ext cx="1731169" cy="2600326"/>
          </a:xfrm>
          <a:prstGeom prst="rect">
            <a:avLst/>
          </a:prstGeom>
          <a:noFill/>
          <a:ln>
            <a:noFill/>
          </a:ln>
        </p:spPr>
      </p:pic>
      <p:sp>
        <p:nvSpPr>
          <p:cNvPr id="2" name="Title 1">
            <a:extLst>
              <a:ext uri="{FF2B5EF4-FFF2-40B4-BE49-F238E27FC236}">
                <a16:creationId xmlns:a16="http://schemas.microsoft.com/office/drawing/2014/main" id="{AB634E2D-2A49-4FD8-9EB1-19CC17BBC623}"/>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Mark </a:t>
            </a:r>
            <a:r>
              <a:rPr lang="en-US" dirty="0" err="1"/>
              <a:t>Schilmoeller</a:t>
            </a:r>
            <a:r>
              <a:rPr lang="en-US" dirty="0"/>
              <a:t>: Chief Operations Officer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80"/>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dirty="0"/>
              <a:t>Kathy Mears: Project Manager – EANS</a:t>
            </a:r>
            <a:endParaRPr dirty="0"/>
          </a:p>
        </p:txBody>
      </p:sp>
      <p:sp>
        <p:nvSpPr>
          <p:cNvPr id="503" name="Google Shape;503;p80"/>
          <p:cNvSpPr txBox="1">
            <a:spLocks noGrp="1"/>
          </p:cNvSpPr>
          <p:nvPr>
            <p:ph type="body" idx="2"/>
          </p:nvPr>
        </p:nvSpPr>
        <p:spPr>
          <a:xfrm>
            <a:off x="378753" y="2110132"/>
            <a:ext cx="4193247" cy="3817144"/>
          </a:xfrm>
          <a:prstGeom prst="rect">
            <a:avLst/>
          </a:prstGeom>
          <a:noFill/>
          <a:ln>
            <a:noFill/>
          </a:ln>
        </p:spPr>
        <p:txBody>
          <a:bodyPr spcFirstLastPara="1" wrap="square" lIns="91425" tIns="45700" rIns="91425" bIns="45700" anchor="t" anchorCtr="0">
            <a:normAutofit lnSpcReduction="10000"/>
          </a:bodyPr>
          <a:lstStyle/>
          <a:p>
            <a:pPr marL="257175" lvl="0" indent="-257175" algn="l" rtl="0">
              <a:lnSpc>
                <a:spcPct val="100000"/>
              </a:lnSpc>
              <a:spcBef>
                <a:spcPts val="750"/>
              </a:spcBef>
              <a:spcAft>
                <a:spcPts val="0"/>
              </a:spcAft>
              <a:buSzPts val="1500"/>
              <a:buFont typeface="Arial"/>
              <a:buChar char="•"/>
            </a:pPr>
            <a:r>
              <a:rPr lang="en-US" sz="1500">
                <a:solidFill>
                  <a:schemeClr val="dk1"/>
                </a:solidFill>
              </a:rPr>
              <a:t>FERPA – Watch video or read document and acknowledge that you have read it</a:t>
            </a:r>
            <a:endParaRPr/>
          </a:p>
          <a:p>
            <a:pPr marL="257175" lvl="0" indent="-257175" algn="l" rtl="0">
              <a:lnSpc>
                <a:spcPct val="100000"/>
              </a:lnSpc>
              <a:spcBef>
                <a:spcPts val="750"/>
              </a:spcBef>
              <a:spcAft>
                <a:spcPts val="0"/>
              </a:spcAft>
              <a:buSzPts val="1500"/>
              <a:buFont typeface="Arial"/>
              <a:buChar char="•"/>
            </a:pPr>
            <a:r>
              <a:rPr lang="en-US" sz="1500">
                <a:solidFill>
                  <a:schemeClr val="dk1"/>
                </a:solidFill>
              </a:rPr>
              <a:t>Google Form – Record your activities with students - Reviewed each month for compliance</a:t>
            </a:r>
            <a:endParaRPr/>
          </a:p>
          <a:p>
            <a:pPr marL="257175" lvl="0" indent="-257175" algn="l" rtl="0">
              <a:lnSpc>
                <a:spcPct val="100000"/>
              </a:lnSpc>
              <a:spcBef>
                <a:spcPts val="750"/>
              </a:spcBef>
              <a:spcAft>
                <a:spcPts val="0"/>
              </a:spcAft>
              <a:buSzPts val="1500"/>
              <a:buFont typeface="Arial"/>
              <a:buChar char="•"/>
            </a:pPr>
            <a:r>
              <a:rPr lang="en-US" sz="1500">
                <a:solidFill>
                  <a:schemeClr val="dk1"/>
                </a:solidFill>
              </a:rPr>
              <a:t>Please remember that EANS funds cannot pay you to teach or promote a specific religion</a:t>
            </a:r>
            <a:endParaRPr/>
          </a:p>
          <a:p>
            <a:pPr marL="257175" lvl="0" indent="-257175" algn="l" rtl="0">
              <a:lnSpc>
                <a:spcPct val="100000"/>
              </a:lnSpc>
              <a:spcBef>
                <a:spcPts val="750"/>
              </a:spcBef>
              <a:spcAft>
                <a:spcPts val="0"/>
              </a:spcAft>
              <a:buSzPts val="1500"/>
              <a:buFont typeface="Arial"/>
              <a:buChar char="•"/>
            </a:pPr>
            <a:r>
              <a:rPr lang="en-US" sz="1500">
                <a:solidFill>
                  <a:schemeClr val="dk1"/>
                </a:solidFill>
              </a:rPr>
              <a:t>Pay – Hourly employees submit hours via email to </a:t>
            </a:r>
            <a:r>
              <a:rPr lang="en-US" sz="1500" u="sng">
                <a:solidFill>
                  <a:schemeClr val="hlink"/>
                </a:solidFill>
                <a:hlinkClick r:id="rId3"/>
              </a:rPr>
              <a:t>FactsEdPayroll@factsmgt.com</a:t>
            </a:r>
            <a:endParaRPr sz="1500">
              <a:solidFill>
                <a:schemeClr val="dk1"/>
              </a:solidFill>
            </a:endParaRPr>
          </a:p>
          <a:p>
            <a:pPr marL="257175" lvl="0" indent="-257175" algn="l" rtl="0">
              <a:lnSpc>
                <a:spcPct val="100000"/>
              </a:lnSpc>
              <a:spcBef>
                <a:spcPts val="750"/>
              </a:spcBef>
              <a:spcAft>
                <a:spcPts val="0"/>
              </a:spcAft>
              <a:buSzPts val="1500"/>
              <a:buFont typeface="Arial"/>
              <a:buChar char="•"/>
            </a:pPr>
            <a:r>
              <a:rPr lang="en-US" sz="1500">
                <a:solidFill>
                  <a:schemeClr val="dk1"/>
                </a:solidFill>
              </a:rPr>
              <a:t>Salary employees let us know when you are not working by emailing Julie Masek </a:t>
            </a:r>
            <a:r>
              <a:rPr lang="en-US" sz="1500" u="sng">
                <a:solidFill>
                  <a:schemeClr val="hlink"/>
                </a:solidFill>
                <a:hlinkClick r:id="rId4"/>
              </a:rPr>
              <a:t>Julie.Masek@factsmgt.com</a:t>
            </a:r>
            <a:r>
              <a:rPr lang="en-US" sz="1500">
                <a:solidFill>
                  <a:schemeClr val="dk1"/>
                </a:solidFill>
              </a:rPr>
              <a:t>  or Missy Neuman </a:t>
            </a:r>
            <a:r>
              <a:rPr lang="en-US" sz="1500" u="sng">
                <a:solidFill>
                  <a:schemeClr val="hlink"/>
                </a:solidFill>
                <a:hlinkClick r:id="rId5"/>
              </a:rPr>
              <a:t>missy.Neuman@nelnet.net</a:t>
            </a:r>
            <a:r>
              <a:rPr lang="en-US" sz="1500">
                <a:solidFill>
                  <a:schemeClr val="dk1"/>
                </a:solidFill>
              </a:rPr>
              <a:t>.</a:t>
            </a:r>
            <a:endParaRPr/>
          </a:p>
          <a:p>
            <a:pPr marL="257175" lvl="0" indent="-257175" algn="l" rtl="0">
              <a:lnSpc>
                <a:spcPct val="100000"/>
              </a:lnSpc>
              <a:spcBef>
                <a:spcPts val="750"/>
              </a:spcBef>
              <a:spcAft>
                <a:spcPts val="0"/>
              </a:spcAft>
              <a:buSzPts val="1500"/>
              <a:buFont typeface="Arial"/>
              <a:buChar char="•"/>
            </a:pPr>
            <a:r>
              <a:rPr lang="en-US" sz="1500">
                <a:solidFill>
                  <a:schemeClr val="dk1"/>
                </a:solidFill>
              </a:rPr>
              <a:t>Benefits – Lydia Blackwell – </a:t>
            </a:r>
            <a:r>
              <a:rPr lang="en-US" sz="1500" u="sng">
                <a:solidFill>
                  <a:schemeClr val="hlink"/>
                </a:solidFill>
                <a:hlinkClick r:id="rId6"/>
              </a:rPr>
              <a:t>lblackwell@factsmgt.com</a:t>
            </a:r>
            <a:endParaRPr sz="1500">
              <a:solidFill>
                <a:schemeClr val="dk1"/>
              </a:solidFill>
            </a:endParaRPr>
          </a:p>
          <a:p>
            <a:pPr marL="257175" lvl="0" indent="-161925" algn="l" rtl="0">
              <a:lnSpc>
                <a:spcPct val="100000"/>
              </a:lnSpc>
              <a:spcBef>
                <a:spcPts val="750"/>
              </a:spcBef>
              <a:spcAft>
                <a:spcPts val="0"/>
              </a:spcAft>
              <a:buSzPts val="1500"/>
              <a:buFont typeface="Arial"/>
              <a:buNone/>
            </a:pPr>
            <a:endParaRPr sz="1500">
              <a:solidFill>
                <a:schemeClr val="dk1"/>
              </a:solidFill>
            </a:endParaRPr>
          </a:p>
          <a:p>
            <a:pPr marL="257175" lvl="0" indent="-161925" algn="l" rtl="0">
              <a:lnSpc>
                <a:spcPct val="100000"/>
              </a:lnSpc>
              <a:spcBef>
                <a:spcPts val="750"/>
              </a:spcBef>
              <a:spcAft>
                <a:spcPts val="0"/>
              </a:spcAft>
              <a:buSzPts val="1500"/>
              <a:buFont typeface="Arial"/>
              <a:buNone/>
            </a:pPr>
            <a:endParaRPr sz="1500">
              <a:solidFill>
                <a:schemeClr val="dk1"/>
              </a:solidFill>
            </a:endParaRPr>
          </a:p>
          <a:p>
            <a:pPr marL="257175" lvl="0" indent="-161925" algn="l" rtl="0">
              <a:lnSpc>
                <a:spcPct val="100000"/>
              </a:lnSpc>
              <a:spcBef>
                <a:spcPts val="750"/>
              </a:spcBef>
              <a:spcAft>
                <a:spcPts val="0"/>
              </a:spcAft>
              <a:buSzPts val="1500"/>
              <a:buFont typeface="Arial"/>
              <a:buNone/>
            </a:pPr>
            <a:endParaRPr sz="1500">
              <a:solidFill>
                <a:schemeClr val="dk1"/>
              </a:solidFill>
            </a:endParaRPr>
          </a:p>
        </p:txBody>
      </p:sp>
      <p:pic>
        <p:nvPicPr>
          <p:cNvPr id="504" name="Google Shape;504;p80">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4972050" y="2171700"/>
            <a:ext cx="2032106" cy="2600325"/>
          </a:xfrm>
          <a:prstGeom prst="rect">
            <a:avLst/>
          </a:prstGeom>
          <a:noFill/>
          <a:ln>
            <a:noFill/>
          </a:ln>
        </p:spPr>
      </p:pic>
      <p:sp>
        <p:nvSpPr>
          <p:cNvPr id="2" name="Title 1">
            <a:extLst>
              <a:ext uri="{FF2B5EF4-FFF2-40B4-BE49-F238E27FC236}">
                <a16:creationId xmlns:a16="http://schemas.microsoft.com/office/drawing/2014/main" id="{7FC8C21E-44ED-4B7E-ADAC-C5BDC98A22A5}"/>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Kathy Mears: Project Manager – EANS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1"/>
          <p:cNvSpPr txBox="1">
            <a:spLocks noGrp="1"/>
          </p:cNvSpPr>
          <p:nvPr>
            <p:ph type="body" idx="1"/>
          </p:nvPr>
        </p:nvSpPr>
        <p:spPr>
          <a:xfrm>
            <a:off x="1531158" y="2395514"/>
            <a:ext cx="6090881" cy="1236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3600" dirty="0">
                <a:latin typeface="Tahoma"/>
                <a:ea typeface="Tahoma"/>
                <a:cs typeface="Tahoma"/>
                <a:sym typeface="Tahoma"/>
              </a:rPr>
              <a:t>FACTS Ed </a:t>
            </a:r>
            <a:endParaRPr dirty="0"/>
          </a:p>
          <a:p>
            <a:pPr marL="0" lvl="0" indent="0" algn="l" rtl="0">
              <a:lnSpc>
                <a:spcPct val="90000"/>
              </a:lnSpc>
              <a:spcBef>
                <a:spcPts val="1000"/>
              </a:spcBef>
              <a:spcAft>
                <a:spcPts val="0"/>
              </a:spcAft>
              <a:buSzPts val="2800"/>
              <a:buNone/>
            </a:pPr>
            <a:r>
              <a:rPr lang="en-US" sz="3600" dirty="0">
                <a:latin typeface="Tahoma"/>
                <a:ea typeface="Tahoma"/>
                <a:cs typeface="Tahoma"/>
                <a:sym typeface="Tahoma"/>
              </a:rPr>
              <a:t>Programs and Services </a:t>
            </a:r>
            <a:endParaRPr dirty="0"/>
          </a:p>
        </p:txBody>
      </p:sp>
      <p:sp>
        <p:nvSpPr>
          <p:cNvPr id="2" name="Title 1">
            <a:extLst>
              <a:ext uri="{FF2B5EF4-FFF2-40B4-BE49-F238E27FC236}">
                <a16:creationId xmlns:a16="http://schemas.microsoft.com/office/drawing/2014/main" id="{F71D9D01-7308-4C62-8111-542AD8FF1848}"/>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latin typeface="Tahoma"/>
                <a:ea typeface="Tahoma"/>
                <a:cs typeface="Tahoma"/>
                <a:sym typeface="Tahoma"/>
              </a:rPr>
              <a:t>FACTS Ed </a:t>
            </a:r>
            <a:br>
              <a:rPr lang="en-US" dirty="0"/>
            </a:br>
            <a:r>
              <a:rPr lang="en-US" dirty="0">
                <a:latin typeface="Tahoma"/>
                <a:ea typeface="Tahoma"/>
                <a:cs typeface="Tahoma"/>
                <a:sym typeface="Tahoma"/>
              </a:rPr>
              <a:t>Programs and Services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8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dirty="0"/>
              <a:t>Susan </a:t>
            </a:r>
            <a:r>
              <a:rPr lang="en-US" dirty="0" err="1"/>
              <a:t>Abelein</a:t>
            </a:r>
            <a:r>
              <a:rPr lang="en-US" dirty="0"/>
              <a:t>: Academic Services Director </a:t>
            </a:r>
            <a:endParaRPr dirty="0"/>
          </a:p>
        </p:txBody>
      </p:sp>
      <p:pic>
        <p:nvPicPr>
          <p:cNvPr id="516" name="Google Shape;516;p82" descr="Dr. Susan Abelein"/>
          <p:cNvPicPr preferRelativeResize="0"/>
          <p:nvPr/>
        </p:nvPicPr>
        <p:blipFill rotWithShape="1">
          <a:blip r:embed="rId3">
            <a:alphaModFix/>
          </a:blip>
          <a:srcRect/>
          <a:stretch/>
        </p:blipFill>
        <p:spPr>
          <a:xfrm>
            <a:off x="4972050" y="2514600"/>
            <a:ext cx="2185483" cy="2185483"/>
          </a:xfrm>
          <a:prstGeom prst="rect">
            <a:avLst/>
          </a:prstGeom>
          <a:noFill/>
          <a:ln>
            <a:noFill/>
          </a:ln>
        </p:spPr>
      </p:pic>
      <p:sp>
        <p:nvSpPr>
          <p:cNvPr id="517" name="Google Shape;517;p82"/>
          <p:cNvSpPr txBox="1"/>
          <p:nvPr/>
        </p:nvSpPr>
        <p:spPr>
          <a:xfrm>
            <a:off x="514350" y="2446109"/>
            <a:ext cx="4570890" cy="12464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1" i="0" u="none" strike="noStrike" cap="none">
                <a:solidFill>
                  <a:srgbClr val="7F7F7F"/>
                </a:solidFill>
                <a:latin typeface="Arial"/>
                <a:ea typeface="Arial"/>
                <a:cs typeface="Arial"/>
                <a:sym typeface="Arial"/>
              </a:rPr>
              <a:t>Responsibilities</a:t>
            </a:r>
            <a:endParaRPr/>
          </a:p>
          <a:p>
            <a:pPr marL="257175" marR="0" lvl="0" indent="-161925"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Interventions to Address Learning Loss</a:t>
            </a:r>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Leadership Coaching</a:t>
            </a:r>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Arial"/>
                <a:ea typeface="Arial"/>
                <a:cs typeface="Arial"/>
                <a:sym typeface="Arial"/>
              </a:rPr>
              <a:t>Teacher Coaching</a:t>
            </a:r>
            <a:endParaRPr/>
          </a:p>
        </p:txBody>
      </p:sp>
      <p:sp>
        <p:nvSpPr>
          <p:cNvPr id="2" name="Title 1">
            <a:extLst>
              <a:ext uri="{FF2B5EF4-FFF2-40B4-BE49-F238E27FC236}">
                <a16:creationId xmlns:a16="http://schemas.microsoft.com/office/drawing/2014/main" id="{648E8EC4-24DC-418F-B266-F4774FC8F564}"/>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Susan </a:t>
            </a:r>
            <a:r>
              <a:rPr lang="en-US" dirty="0" err="1"/>
              <a:t>Abelein</a:t>
            </a:r>
            <a:r>
              <a:rPr lang="en-US" dirty="0"/>
              <a:t>: Academic Services Director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83"/>
          <p:cNvSpPr txBox="1">
            <a:spLocks noGrp="1"/>
          </p:cNvSpPr>
          <p:nvPr>
            <p:ph type="body" idx="1"/>
          </p:nvPr>
        </p:nvSpPr>
        <p:spPr>
          <a:xfrm>
            <a:off x="432691" y="1117277"/>
            <a:ext cx="6702710" cy="42029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SzPct val="166666"/>
              <a:buNone/>
            </a:pPr>
            <a:r>
              <a:rPr lang="en-US" sz="2400"/>
              <a:t>Pieces to the Puzzle: </a:t>
            </a:r>
            <a:r>
              <a:rPr lang="en-US" sz="2400" b="0"/>
              <a:t>Designing Coherent Solutions</a:t>
            </a:r>
            <a:endParaRPr/>
          </a:p>
        </p:txBody>
      </p:sp>
      <p:pic>
        <p:nvPicPr>
          <p:cNvPr id="523" name="Google Shape;523;p83" descr="Three puzzle pieces showing EANS funding, solutions, and time"/>
          <p:cNvPicPr preferRelativeResize="0"/>
          <p:nvPr/>
        </p:nvPicPr>
        <p:blipFill rotWithShape="1">
          <a:blip r:embed="rId3">
            <a:alphaModFix/>
          </a:blip>
          <a:srcRect/>
          <a:stretch/>
        </p:blipFill>
        <p:spPr>
          <a:xfrm>
            <a:off x="636783" y="1849885"/>
            <a:ext cx="6567970" cy="4037192"/>
          </a:xfrm>
          <a:prstGeom prst="rect">
            <a:avLst/>
          </a:prstGeom>
          <a:noFill/>
          <a:ln>
            <a:noFill/>
          </a:ln>
        </p:spPr>
      </p:pic>
      <p:sp>
        <p:nvSpPr>
          <p:cNvPr id="524" name="Google Shape;524;p83"/>
          <p:cNvSpPr txBox="1"/>
          <p:nvPr/>
        </p:nvSpPr>
        <p:spPr>
          <a:xfrm flipH="1">
            <a:off x="1243773" y="4086340"/>
            <a:ext cx="96436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EANS Funding</a:t>
            </a:r>
            <a:endParaRPr/>
          </a:p>
        </p:txBody>
      </p:sp>
      <p:sp>
        <p:nvSpPr>
          <p:cNvPr id="525" name="Google Shape;525;p83"/>
          <p:cNvSpPr txBox="1"/>
          <p:nvPr/>
        </p:nvSpPr>
        <p:spPr>
          <a:xfrm flipH="1">
            <a:off x="3370366" y="4190213"/>
            <a:ext cx="106005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Solutions</a:t>
            </a:r>
            <a:endParaRPr/>
          </a:p>
        </p:txBody>
      </p:sp>
      <p:sp>
        <p:nvSpPr>
          <p:cNvPr id="526" name="Google Shape;526;p83"/>
          <p:cNvSpPr txBox="1"/>
          <p:nvPr/>
        </p:nvSpPr>
        <p:spPr>
          <a:xfrm flipH="1">
            <a:off x="5532532" y="4190213"/>
            <a:ext cx="97974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a:ea typeface="Arial"/>
                <a:cs typeface="Arial"/>
                <a:sym typeface="Arial"/>
              </a:rPr>
              <a:t>Time</a:t>
            </a:r>
            <a:endParaRPr/>
          </a:p>
        </p:txBody>
      </p:sp>
      <p:sp>
        <p:nvSpPr>
          <p:cNvPr id="527" name="Google Shape;527;p83"/>
          <p:cNvSpPr txBox="1"/>
          <p:nvPr/>
        </p:nvSpPr>
        <p:spPr>
          <a:xfrm>
            <a:off x="432691" y="1406599"/>
            <a:ext cx="6702710" cy="420290"/>
          </a:xfrm>
          <a:prstGeom prst="rect">
            <a:avLst/>
          </a:prstGeom>
          <a:noFill/>
          <a:ln>
            <a:noFill/>
          </a:ln>
        </p:spPr>
        <p:txBody>
          <a:bodyPr spcFirstLastPara="1" wrap="square" lIns="68575" tIns="34275" rIns="68575" bIns="34275" anchor="t" anchorCtr="0">
            <a:norm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70C0"/>
                </a:solidFill>
                <a:latin typeface="Arial"/>
                <a:ea typeface="Arial"/>
                <a:cs typeface="Arial"/>
                <a:sym typeface="Arial"/>
              </a:rPr>
              <a:t>to Address Learning Loss </a:t>
            </a:r>
            <a:endParaRPr/>
          </a:p>
        </p:txBody>
      </p:sp>
      <p:sp>
        <p:nvSpPr>
          <p:cNvPr id="2" name="Title 1">
            <a:extLst>
              <a:ext uri="{FF2B5EF4-FFF2-40B4-BE49-F238E27FC236}">
                <a16:creationId xmlns:a16="http://schemas.microsoft.com/office/drawing/2014/main" id="{D941F2B7-9220-47C9-B7BD-EABE7319A4E6}"/>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r>
              <a:rPr lang="en-US" dirty="0"/>
              <a:t>Pieces to the Puzzle: Designing Coherent Solutions to Address Learning Loss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4"/>
          <p:cNvSpPr txBox="1">
            <a:spLocks noGrp="1"/>
          </p:cNvSpPr>
          <p:nvPr>
            <p:ph type="title"/>
          </p:nvPr>
        </p:nvSpPr>
        <p:spPr>
          <a:xfrm>
            <a:off x="1015360" y="677942"/>
            <a:ext cx="7113300" cy="895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solidFill>
                  <a:schemeClr val="tx1"/>
                </a:solidFill>
              </a:rPr>
              <a:t>How will you know if EANS mattered?  </a:t>
            </a:r>
            <a:endParaRPr dirty="0">
              <a:solidFill>
                <a:schemeClr val="tx1"/>
              </a:solidFill>
            </a:endParaRPr>
          </a:p>
        </p:txBody>
      </p:sp>
      <p:grpSp>
        <p:nvGrpSpPr>
          <p:cNvPr id="534" name="Google Shape;534;p84" descr="Timeline showing summer 2022 to summer 2024, a continuous process every summer and school year addressing immediate needs with EANS funding as well as using the funding to make a lasting impact at your school."/>
          <p:cNvGrpSpPr/>
          <p:nvPr/>
        </p:nvGrpSpPr>
        <p:grpSpPr>
          <a:xfrm>
            <a:off x="343222" y="2345432"/>
            <a:ext cx="8457555" cy="2446314"/>
            <a:chOff x="322" y="316607"/>
            <a:chExt cx="8457555" cy="2446314"/>
          </a:xfrm>
        </p:grpSpPr>
        <p:sp>
          <p:nvSpPr>
            <p:cNvPr id="535" name="Google Shape;535;p84"/>
            <p:cNvSpPr/>
            <p:nvPr/>
          </p:nvSpPr>
          <p:spPr>
            <a:xfrm>
              <a:off x="322" y="1021633"/>
              <a:ext cx="1307667" cy="1078551"/>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4"/>
            <p:cNvSpPr txBox="1"/>
            <p:nvPr/>
          </p:nvSpPr>
          <p:spPr>
            <a:xfrm>
              <a:off x="25142" y="1046453"/>
              <a:ext cx="1258027" cy="797793"/>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Address Immediate Needs?</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Lasting Impact?</a:t>
              </a:r>
              <a:endParaRPr/>
            </a:p>
          </p:txBody>
        </p:sp>
        <p:sp>
          <p:nvSpPr>
            <p:cNvPr id="537" name="Google Shape;537;p84"/>
            <p:cNvSpPr/>
            <p:nvPr/>
          </p:nvSpPr>
          <p:spPr>
            <a:xfrm>
              <a:off x="710522" y="1189891"/>
              <a:ext cx="1573030" cy="1573030"/>
            </a:xfrm>
            <a:custGeom>
              <a:avLst/>
              <a:gdLst/>
              <a:ahLst/>
              <a:cxnLst/>
              <a:rect l="l" t="t" r="r" b="b"/>
              <a:pathLst>
                <a:path w="120000" h="120000" extrusionOk="0">
                  <a:moveTo>
                    <a:pt x="10595" y="88057"/>
                  </a:moveTo>
                  <a:lnTo>
                    <a:pt x="14749" y="85698"/>
                  </a:lnTo>
                  <a:lnTo>
                    <a:pt x="14749" y="85698"/>
                  </a:lnTo>
                  <a:cubicBezTo>
                    <a:pt x="23300" y="100755"/>
                    <a:pt x="38781" y="110573"/>
                    <a:pt x="56047" y="111888"/>
                  </a:cubicBezTo>
                  <a:cubicBezTo>
                    <a:pt x="73313" y="113204"/>
                    <a:pt x="90103" y="105844"/>
                    <a:pt x="100836" y="92256"/>
                  </a:cubicBezTo>
                  <a:lnTo>
                    <a:pt x="98090" y="90697"/>
                  </a:lnTo>
                  <a:lnTo>
                    <a:pt x="107328" y="86877"/>
                  </a:lnTo>
                  <a:lnTo>
                    <a:pt x="107782" y="96200"/>
                  </a:lnTo>
                  <a:lnTo>
                    <a:pt x="105034" y="94640"/>
                  </a:lnTo>
                  <a:cubicBezTo>
                    <a:pt x="93429" y="109728"/>
                    <a:pt x="75038" y="118002"/>
                    <a:pt x="56049" y="116678"/>
                  </a:cubicBezTo>
                  <a:cubicBezTo>
                    <a:pt x="37060" y="115355"/>
                    <a:pt x="19995" y="104609"/>
                    <a:pt x="10595" y="88057"/>
                  </a:cubicBezTo>
                  <a:close/>
                </a:path>
              </a:pathLst>
            </a:cu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4"/>
            <p:cNvSpPr/>
            <p:nvPr/>
          </p:nvSpPr>
          <p:spPr>
            <a:xfrm>
              <a:off x="290914" y="1869067"/>
              <a:ext cx="1162370" cy="462236"/>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4"/>
            <p:cNvSpPr txBox="1"/>
            <p:nvPr/>
          </p:nvSpPr>
          <p:spPr>
            <a:xfrm>
              <a:off x="304452" y="1882605"/>
              <a:ext cx="1135294" cy="435160"/>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Summer 2022</a:t>
              </a:r>
              <a:endParaRPr/>
            </a:p>
          </p:txBody>
        </p:sp>
        <p:sp>
          <p:nvSpPr>
            <p:cNvPr id="540" name="Google Shape;540;p84"/>
            <p:cNvSpPr/>
            <p:nvPr/>
          </p:nvSpPr>
          <p:spPr>
            <a:xfrm>
              <a:off x="1751470" y="1021633"/>
              <a:ext cx="1307667" cy="1078551"/>
            </a:xfrm>
            <a:prstGeom prst="roundRect">
              <a:avLst>
                <a:gd name="adj" fmla="val 10000"/>
              </a:avLst>
            </a:prstGeom>
            <a:solidFill>
              <a:schemeClr val="lt1">
                <a:alpha val="89803"/>
              </a:schemeClr>
            </a:solidFill>
            <a:ln w="25400" cap="flat" cmpd="sng">
              <a:solidFill>
                <a:srgbClr val="43AE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4"/>
            <p:cNvSpPr txBox="1"/>
            <p:nvPr/>
          </p:nvSpPr>
          <p:spPr>
            <a:xfrm>
              <a:off x="1776290" y="1277571"/>
              <a:ext cx="1258027" cy="797793"/>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Address Immediate Needs?</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Lasting Impact?</a:t>
              </a:r>
              <a:endParaRPr/>
            </a:p>
          </p:txBody>
        </p:sp>
        <p:sp>
          <p:nvSpPr>
            <p:cNvPr id="542" name="Google Shape;542;p84"/>
            <p:cNvSpPr/>
            <p:nvPr/>
          </p:nvSpPr>
          <p:spPr>
            <a:xfrm>
              <a:off x="2450773" y="316607"/>
              <a:ext cx="1740121" cy="1740121"/>
            </a:xfrm>
            <a:custGeom>
              <a:avLst/>
              <a:gdLst/>
              <a:ahLst/>
              <a:cxnLst/>
              <a:rect l="l" t="t" r="r" b="b"/>
              <a:pathLst>
                <a:path w="120000" h="120000" extrusionOk="0">
                  <a:moveTo>
                    <a:pt x="10329" y="31792"/>
                  </a:moveTo>
                  <a:lnTo>
                    <a:pt x="10329" y="31792"/>
                  </a:lnTo>
                  <a:cubicBezTo>
                    <a:pt x="19849" y="15028"/>
                    <a:pt x="37184" y="4197"/>
                    <a:pt x="56425" y="2990"/>
                  </a:cubicBezTo>
                  <a:cubicBezTo>
                    <a:pt x="75667" y="1784"/>
                    <a:pt x="94219" y="10365"/>
                    <a:pt x="105759" y="25809"/>
                  </a:cubicBezTo>
                  <a:lnTo>
                    <a:pt x="108246" y="24396"/>
                  </a:lnTo>
                  <a:lnTo>
                    <a:pt x="107793" y="32859"/>
                  </a:lnTo>
                  <a:lnTo>
                    <a:pt x="99485" y="29371"/>
                  </a:lnTo>
                  <a:lnTo>
                    <a:pt x="101971" y="27960"/>
                  </a:lnTo>
                  <a:lnTo>
                    <a:pt x="101971" y="27960"/>
                  </a:lnTo>
                  <a:cubicBezTo>
                    <a:pt x="91216" y="13871"/>
                    <a:pt x="74109" y="6118"/>
                    <a:pt x="56424" y="7318"/>
                  </a:cubicBezTo>
                  <a:cubicBezTo>
                    <a:pt x="38740" y="8519"/>
                    <a:pt x="22837" y="18512"/>
                    <a:pt x="14084" y="33925"/>
                  </a:cubicBezTo>
                  <a:close/>
                </a:path>
              </a:pathLst>
            </a:custGeom>
            <a:solidFill>
              <a:srgbClr val="4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4"/>
            <p:cNvSpPr/>
            <p:nvPr/>
          </p:nvSpPr>
          <p:spPr>
            <a:xfrm>
              <a:off x="2042062" y="790515"/>
              <a:ext cx="1162370" cy="462236"/>
            </a:xfrm>
            <a:prstGeom prst="roundRect">
              <a:avLst>
                <a:gd name="adj" fmla="val 10000"/>
              </a:avLst>
            </a:prstGeom>
            <a:solidFill>
              <a:srgbClr val="43AE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4"/>
            <p:cNvSpPr txBox="1"/>
            <p:nvPr/>
          </p:nvSpPr>
          <p:spPr>
            <a:xfrm>
              <a:off x="2055600" y="804053"/>
              <a:ext cx="1135294" cy="435160"/>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22-23 SY</a:t>
              </a:r>
              <a:endParaRPr/>
            </a:p>
          </p:txBody>
        </p:sp>
        <p:sp>
          <p:nvSpPr>
            <p:cNvPr id="545" name="Google Shape;545;p84"/>
            <p:cNvSpPr/>
            <p:nvPr/>
          </p:nvSpPr>
          <p:spPr>
            <a:xfrm>
              <a:off x="3502618" y="1021633"/>
              <a:ext cx="1307667" cy="1078551"/>
            </a:xfrm>
            <a:prstGeom prst="roundRect">
              <a:avLst>
                <a:gd name="adj" fmla="val 10000"/>
              </a:avLst>
            </a:prstGeom>
            <a:solidFill>
              <a:schemeClr val="lt1">
                <a:alpha val="89803"/>
              </a:schemeClr>
            </a:solidFill>
            <a:ln w="25400" cap="flat" cmpd="sng">
              <a:solidFill>
                <a:srgbClr val="44B7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4"/>
            <p:cNvSpPr txBox="1"/>
            <p:nvPr/>
          </p:nvSpPr>
          <p:spPr>
            <a:xfrm>
              <a:off x="3527438" y="1046453"/>
              <a:ext cx="1258027" cy="797793"/>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Address Immediate Needs?</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Lasting Impact?</a:t>
              </a:r>
              <a:endParaRPr/>
            </a:p>
          </p:txBody>
        </p:sp>
        <p:sp>
          <p:nvSpPr>
            <p:cNvPr id="547" name="Google Shape;547;p84"/>
            <p:cNvSpPr/>
            <p:nvPr/>
          </p:nvSpPr>
          <p:spPr>
            <a:xfrm>
              <a:off x="4212818" y="1189891"/>
              <a:ext cx="1573030" cy="1573030"/>
            </a:xfrm>
            <a:custGeom>
              <a:avLst/>
              <a:gdLst/>
              <a:ahLst/>
              <a:cxnLst/>
              <a:rect l="l" t="t" r="r" b="b"/>
              <a:pathLst>
                <a:path w="120000" h="120000" extrusionOk="0">
                  <a:moveTo>
                    <a:pt x="10595" y="88057"/>
                  </a:moveTo>
                  <a:lnTo>
                    <a:pt x="14749" y="85698"/>
                  </a:lnTo>
                  <a:lnTo>
                    <a:pt x="14749" y="85698"/>
                  </a:lnTo>
                  <a:cubicBezTo>
                    <a:pt x="23300" y="100755"/>
                    <a:pt x="38781" y="110573"/>
                    <a:pt x="56047" y="111888"/>
                  </a:cubicBezTo>
                  <a:cubicBezTo>
                    <a:pt x="73313" y="113204"/>
                    <a:pt x="90103" y="105844"/>
                    <a:pt x="100836" y="92256"/>
                  </a:cubicBezTo>
                  <a:lnTo>
                    <a:pt x="98090" y="90697"/>
                  </a:lnTo>
                  <a:lnTo>
                    <a:pt x="107328" y="86877"/>
                  </a:lnTo>
                  <a:lnTo>
                    <a:pt x="107782" y="96200"/>
                  </a:lnTo>
                  <a:lnTo>
                    <a:pt x="105034" y="94640"/>
                  </a:lnTo>
                  <a:cubicBezTo>
                    <a:pt x="93429" y="109728"/>
                    <a:pt x="75038" y="118002"/>
                    <a:pt x="56049" y="116678"/>
                  </a:cubicBezTo>
                  <a:cubicBezTo>
                    <a:pt x="37060" y="115355"/>
                    <a:pt x="19995" y="104609"/>
                    <a:pt x="10595" y="88057"/>
                  </a:cubicBezTo>
                  <a:close/>
                </a:path>
              </a:pathLst>
            </a:custGeom>
            <a:solidFill>
              <a:srgbClr val="45B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4"/>
            <p:cNvSpPr/>
            <p:nvPr/>
          </p:nvSpPr>
          <p:spPr>
            <a:xfrm>
              <a:off x="3793210" y="1869067"/>
              <a:ext cx="1162370" cy="462236"/>
            </a:xfrm>
            <a:prstGeom prst="roundRect">
              <a:avLst>
                <a:gd name="adj" fmla="val 10000"/>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4"/>
            <p:cNvSpPr txBox="1"/>
            <p:nvPr/>
          </p:nvSpPr>
          <p:spPr>
            <a:xfrm>
              <a:off x="3806748" y="1882605"/>
              <a:ext cx="1135294" cy="435160"/>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Summer 2023</a:t>
              </a:r>
              <a:endParaRPr/>
            </a:p>
          </p:txBody>
        </p:sp>
        <p:sp>
          <p:nvSpPr>
            <p:cNvPr id="550" name="Google Shape;550;p84"/>
            <p:cNvSpPr/>
            <p:nvPr/>
          </p:nvSpPr>
          <p:spPr>
            <a:xfrm>
              <a:off x="5253766" y="1021633"/>
              <a:ext cx="1307667" cy="1078551"/>
            </a:xfrm>
            <a:prstGeom prst="roundRect">
              <a:avLst>
                <a:gd name="adj" fmla="val 10000"/>
              </a:avLst>
            </a:prstGeom>
            <a:solidFill>
              <a:schemeClr val="lt1">
                <a:alpha val="89803"/>
              </a:schemeClr>
            </a:solidFill>
            <a:ln w="25400" cap="flat" cmpd="sng">
              <a:solidFill>
                <a:srgbClr val="45B1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4"/>
            <p:cNvSpPr txBox="1"/>
            <p:nvPr/>
          </p:nvSpPr>
          <p:spPr>
            <a:xfrm>
              <a:off x="5278586" y="1277571"/>
              <a:ext cx="1258027" cy="797793"/>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Address Immediate Needs?</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Lasting Impact?</a:t>
              </a:r>
              <a:endParaRPr/>
            </a:p>
          </p:txBody>
        </p:sp>
        <p:sp>
          <p:nvSpPr>
            <p:cNvPr id="552" name="Google Shape;552;p84"/>
            <p:cNvSpPr/>
            <p:nvPr/>
          </p:nvSpPr>
          <p:spPr>
            <a:xfrm>
              <a:off x="5953069" y="316607"/>
              <a:ext cx="1740121" cy="1740121"/>
            </a:xfrm>
            <a:custGeom>
              <a:avLst/>
              <a:gdLst/>
              <a:ahLst/>
              <a:cxnLst/>
              <a:rect l="l" t="t" r="r" b="b"/>
              <a:pathLst>
                <a:path w="120000" h="120000" extrusionOk="0">
                  <a:moveTo>
                    <a:pt x="10329" y="31792"/>
                  </a:moveTo>
                  <a:lnTo>
                    <a:pt x="10329" y="31792"/>
                  </a:lnTo>
                  <a:cubicBezTo>
                    <a:pt x="19849" y="15028"/>
                    <a:pt x="37184" y="4197"/>
                    <a:pt x="56425" y="2990"/>
                  </a:cubicBezTo>
                  <a:cubicBezTo>
                    <a:pt x="75667" y="1784"/>
                    <a:pt x="94219" y="10365"/>
                    <a:pt x="105759" y="25809"/>
                  </a:cubicBezTo>
                  <a:lnTo>
                    <a:pt x="108246" y="24396"/>
                  </a:lnTo>
                  <a:lnTo>
                    <a:pt x="107793" y="32859"/>
                  </a:lnTo>
                  <a:lnTo>
                    <a:pt x="99485" y="29371"/>
                  </a:lnTo>
                  <a:lnTo>
                    <a:pt x="101971" y="27960"/>
                  </a:lnTo>
                  <a:lnTo>
                    <a:pt x="101971" y="27960"/>
                  </a:lnTo>
                  <a:cubicBezTo>
                    <a:pt x="91216" y="13871"/>
                    <a:pt x="74109" y="6118"/>
                    <a:pt x="56424" y="7318"/>
                  </a:cubicBezTo>
                  <a:cubicBezTo>
                    <a:pt x="38740" y="8519"/>
                    <a:pt x="22837" y="18512"/>
                    <a:pt x="14084" y="33925"/>
                  </a:cubicBezTo>
                  <a:close/>
                </a:path>
              </a:pathLst>
            </a:cu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4"/>
            <p:cNvSpPr/>
            <p:nvPr/>
          </p:nvSpPr>
          <p:spPr>
            <a:xfrm>
              <a:off x="5544359" y="790515"/>
              <a:ext cx="1162370" cy="462236"/>
            </a:xfrm>
            <a:prstGeom prst="roundRect">
              <a:avLst>
                <a:gd name="adj" fmla="val 10000"/>
              </a:avLst>
            </a:prstGeom>
            <a:solidFill>
              <a:srgbClr val="45B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4"/>
            <p:cNvSpPr txBox="1"/>
            <p:nvPr/>
          </p:nvSpPr>
          <p:spPr>
            <a:xfrm>
              <a:off x="5557897" y="804053"/>
              <a:ext cx="1135294" cy="435160"/>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23-24SY</a:t>
              </a:r>
              <a:endParaRPr/>
            </a:p>
          </p:txBody>
        </p:sp>
        <p:sp>
          <p:nvSpPr>
            <p:cNvPr id="555" name="Google Shape;555;p84"/>
            <p:cNvSpPr/>
            <p:nvPr/>
          </p:nvSpPr>
          <p:spPr>
            <a:xfrm>
              <a:off x="7004914" y="1021633"/>
              <a:ext cx="1307667" cy="1078551"/>
            </a:xfrm>
            <a:prstGeom prst="roundRect">
              <a:avLst>
                <a:gd name="adj" fmla="val 10000"/>
              </a:avLst>
            </a:prstGeom>
            <a:solidFill>
              <a:schemeClr val="lt1">
                <a:alpha val="89803"/>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4"/>
            <p:cNvSpPr txBox="1"/>
            <p:nvPr/>
          </p:nvSpPr>
          <p:spPr>
            <a:xfrm>
              <a:off x="7029734" y="1046453"/>
              <a:ext cx="1258027" cy="797793"/>
            </a:xfrm>
            <a:prstGeom prst="rect">
              <a:avLst/>
            </a:prstGeom>
            <a:noFill/>
            <a:ln>
              <a:noFill/>
            </a:ln>
          </p:spPr>
          <p:txBody>
            <a:bodyPr spcFirstLastPara="1" wrap="square" lIns="22850" tIns="22850" rIns="22850" bIns="2285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Address Immediate Needs?</a:t>
              </a:r>
              <a:endParaRPr/>
            </a:p>
            <a:p>
              <a:pPr marL="114300" marR="0" lvl="1" indent="-114300" algn="l" rtl="0">
                <a:lnSpc>
                  <a:spcPct val="90000"/>
                </a:lnSpc>
                <a:spcBef>
                  <a:spcPts val="180"/>
                </a:spcBef>
                <a:spcAft>
                  <a:spcPts val="0"/>
                </a:spcAft>
                <a:buClr>
                  <a:srgbClr val="000000"/>
                </a:buClr>
                <a:buSzPts val="1200"/>
                <a:buFont typeface="Arial"/>
                <a:buChar char="•"/>
              </a:pPr>
              <a:r>
                <a:rPr lang="en-US" sz="1200" b="0" i="0" u="none" strike="noStrike" cap="none">
                  <a:solidFill>
                    <a:srgbClr val="000000"/>
                  </a:solidFill>
                  <a:latin typeface="Arial"/>
                  <a:ea typeface="Arial"/>
                  <a:cs typeface="Arial"/>
                  <a:sym typeface="Arial"/>
                </a:rPr>
                <a:t>Lasting Impact?</a:t>
              </a:r>
              <a:endParaRPr/>
            </a:p>
          </p:txBody>
        </p:sp>
        <p:sp>
          <p:nvSpPr>
            <p:cNvPr id="557" name="Google Shape;557;p84"/>
            <p:cNvSpPr/>
            <p:nvPr/>
          </p:nvSpPr>
          <p:spPr>
            <a:xfrm>
              <a:off x="7295507" y="1869067"/>
              <a:ext cx="1162370" cy="462236"/>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4"/>
            <p:cNvSpPr txBox="1"/>
            <p:nvPr/>
          </p:nvSpPr>
          <p:spPr>
            <a:xfrm>
              <a:off x="7309045" y="1882605"/>
              <a:ext cx="1135294" cy="435160"/>
            </a:xfrm>
            <a:prstGeom prst="rect">
              <a:avLst/>
            </a:prstGeom>
            <a:noFill/>
            <a:ln>
              <a:noFill/>
            </a:ln>
          </p:spPr>
          <p:txBody>
            <a:bodyPr spcFirstLastPara="1" wrap="square" lIns="28575" tIns="19050" rIns="28575"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500" b="0" i="0" u="none" strike="noStrike" cap="none">
                  <a:solidFill>
                    <a:schemeClr val="lt1"/>
                  </a:solidFill>
                  <a:latin typeface="Arial"/>
                  <a:ea typeface="Arial"/>
                  <a:cs typeface="Arial"/>
                  <a:sym typeface="Arial"/>
                </a:rPr>
                <a:t>Summer 2024</a:t>
              </a:r>
              <a:endParaRPr/>
            </a:p>
          </p:txBody>
        </p:sp>
      </p:grpSp>
      <p:sp>
        <p:nvSpPr>
          <p:cNvPr id="559" name="Google Shape;559;p84"/>
          <p:cNvSpPr/>
          <p:nvPr/>
        </p:nvSpPr>
        <p:spPr>
          <a:xfrm>
            <a:off x="647700" y="4857751"/>
            <a:ext cx="3124200" cy="635000"/>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Arial"/>
                <a:ea typeface="Arial"/>
                <a:cs typeface="Arial"/>
                <a:sym typeface="Arial"/>
              </a:rPr>
              <a:t>Don’t be reactionary.</a:t>
            </a:r>
            <a:endParaRPr/>
          </a:p>
          <a:p>
            <a:pPr marL="0" marR="0" lvl="0" indent="0" algn="ctr"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Slow down. Use data. Be proactive.</a:t>
            </a:r>
            <a:endParaRPr/>
          </a:p>
        </p:txBody>
      </p:sp>
      <p:sp>
        <p:nvSpPr>
          <p:cNvPr id="560" name="Google Shape;560;p84"/>
          <p:cNvSpPr/>
          <p:nvPr/>
        </p:nvSpPr>
        <p:spPr>
          <a:xfrm>
            <a:off x="5219700" y="4857751"/>
            <a:ext cx="3124200" cy="635000"/>
          </a:xfrm>
          <a:prstGeom prst="roundRect">
            <a:avLst>
              <a:gd name="adj" fmla="val 16667"/>
            </a:avLst>
          </a:prstGeom>
          <a:solidFill>
            <a:schemeClr val="accent5"/>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50" b="0" i="0" u="none" strike="noStrike" cap="none">
                <a:solidFill>
                  <a:schemeClr val="lt1"/>
                </a:solidFill>
                <a:latin typeface="Arial"/>
                <a:ea typeface="Arial"/>
                <a:cs typeface="Arial"/>
                <a:sym typeface="Arial"/>
              </a:rPr>
              <a:t>Don’t engage in initiative-itis.</a:t>
            </a:r>
            <a:endParaRPr/>
          </a:p>
          <a:p>
            <a:pPr marL="0" marR="0" lvl="0" indent="0" algn="ctr" rtl="0">
              <a:lnSpc>
                <a:spcPct val="100000"/>
              </a:lnSpc>
              <a:spcBef>
                <a:spcPts val="0"/>
              </a:spcBef>
              <a:spcAft>
                <a:spcPts val="0"/>
              </a:spcAft>
              <a:buNone/>
            </a:pPr>
            <a:r>
              <a:rPr lang="en-US" sz="1050" b="1" i="0" u="none" strike="noStrike" cap="none">
                <a:solidFill>
                  <a:schemeClr val="lt1"/>
                </a:solidFill>
                <a:latin typeface="Arial"/>
                <a:ea typeface="Arial"/>
                <a:cs typeface="Arial"/>
                <a:sym typeface="Arial"/>
              </a:rPr>
              <a:t>Develop a Plan.  Stick to 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5"/>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49</a:t>
            </a:fld>
            <a:endParaRPr/>
          </a:p>
        </p:txBody>
      </p:sp>
      <p:sp>
        <p:nvSpPr>
          <p:cNvPr id="567" name="Google Shape;567;p85"/>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solidFill>
                  <a:schemeClr val="tx1"/>
                </a:solidFill>
              </a:rPr>
              <a:t>Step 1:  Develop an Ambitious Vision</a:t>
            </a:r>
            <a:endParaRPr dirty="0">
              <a:solidFill>
                <a:schemeClr val="tx1"/>
              </a:solidFill>
            </a:endParaRPr>
          </a:p>
        </p:txBody>
      </p:sp>
      <p:grpSp>
        <p:nvGrpSpPr>
          <p:cNvPr id="568" name="Google Shape;568;p85">
            <a:extLst>
              <a:ext uri="{C183D7F6-B498-43B3-948B-1728B52AA6E4}">
                <adec:decorative xmlns:adec="http://schemas.microsoft.com/office/drawing/2017/decorative" val="1"/>
              </a:ext>
            </a:extLst>
          </p:cNvPr>
          <p:cNvGrpSpPr/>
          <p:nvPr/>
        </p:nvGrpSpPr>
        <p:grpSpPr>
          <a:xfrm>
            <a:off x="4829616" y="1868091"/>
            <a:ext cx="3121819" cy="3121818"/>
            <a:chOff x="2668190" y="0"/>
            <a:chExt cx="3121819" cy="3121818"/>
          </a:xfrm>
        </p:grpSpPr>
        <p:sp>
          <p:nvSpPr>
            <p:cNvPr id="569" name="Google Shape;569;p85"/>
            <p:cNvSpPr/>
            <p:nvPr/>
          </p:nvSpPr>
          <p:spPr>
            <a:xfrm>
              <a:off x="3448645" y="0"/>
              <a:ext cx="1560909" cy="1560909"/>
            </a:xfrm>
            <a:prstGeom prst="triangle">
              <a:avLst>
                <a:gd name="adj" fmla="val 5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5"/>
            <p:cNvSpPr txBox="1"/>
            <p:nvPr/>
          </p:nvSpPr>
          <p:spPr>
            <a:xfrm>
              <a:off x="3838872" y="780455"/>
              <a:ext cx="780455" cy="780454"/>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Student</a:t>
              </a:r>
              <a:endParaRPr/>
            </a:p>
          </p:txBody>
        </p:sp>
        <p:sp>
          <p:nvSpPr>
            <p:cNvPr id="571" name="Google Shape;571;p85"/>
            <p:cNvSpPr/>
            <p:nvPr/>
          </p:nvSpPr>
          <p:spPr>
            <a:xfrm>
              <a:off x="2668190" y="1560909"/>
              <a:ext cx="1560909" cy="1560909"/>
            </a:xfrm>
            <a:prstGeom prst="triangle">
              <a:avLst>
                <a:gd name="adj" fmla="val 50000"/>
              </a:avLst>
            </a:prstGeom>
            <a:solidFill>
              <a:srgbClr val="43BC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5"/>
            <p:cNvSpPr txBox="1"/>
            <p:nvPr/>
          </p:nvSpPr>
          <p:spPr>
            <a:xfrm>
              <a:off x="3058417" y="2341364"/>
              <a:ext cx="780455" cy="780454"/>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Teacher</a:t>
              </a:r>
              <a:endParaRPr/>
            </a:p>
          </p:txBody>
        </p:sp>
        <p:sp>
          <p:nvSpPr>
            <p:cNvPr id="573" name="Google Shape;573;p85"/>
            <p:cNvSpPr/>
            <p:nvPr/>
          </p:nvSpPr>
          <p:spPr>
            <a:xfrm rot="10800000">
              <a:off x="3448645" y="1560909"/>
              <a:ext cx="1560909" cy="1560909"/>
            </a:xfrm>
            <a:prstGeom prst="triangle">
              <a:avLst>
                <a:gd name="adj" fmla="val 50000"/>
              </a:avLst>
            </a:prstGeom>
            <a:solidFill>
              <a:srgbClr val="45B3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5"/>
            <p:cNvSpPr txBox="1"/>
            <p:nvPr/>
          </p:nvSpPr>
          <p:spPr>
            <a:xfrm>
              <a:off x="3838872" y="1560909"/>
              <a:ext cx="780455" cy="780454"/>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1" u="none" strike="noStrike" cap="none">
                  <a:solidFill>
                    <a:schemeClr val="lt1"/>
                  </a:solidFill>
                  <a:latin typeface="Arial"/>
                  <a:ea typeface="Arial"/>
                  <a:cs typeface="Arial"/>
                  <a:sym typeface="Arial"/>
                </a:rPr>
                <a:t>Improved Student Achievement</a:t>
              </a:r>
              <a:endParaRPr/>
            </a:p>
          </p:txBody>
        </p:sp>
        <p:sp>
          <p:nvSpPr>
            <p:cNvPr id="575" name="Google Shape;575;p85"/>
            <p:cNvSpPr/>
            <p:nvPr/>
          </p:nvSpPr>
          <p:spPr>
            <a:xfrm>
              <a:off x="4229100" y="1560909"/>
              <a:ext cx="1560909" cy="1560909"/>
            </a:xfrm>
            <a:prstGeom prst="triangle">
              <a:avLst>
                <a:gd name="adj" fmla="val 5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5"/>
            <p:cNvSpPr txBox="1"/>
            <p:nvPr/>
          </p:nvSpPr>
          <p:spPr>
            <a:xfrm>
              <a:off x="4619327" y="2341364"/>
              <a:ext cx="780455" cy="780454"/>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0" i="0" u="none" strike="noStrike" cap="none">
                  <a:solidFill>
                    <a:schemeClr val="lt1"/>
                  </a:solidFill>
                  <a:latin typeface="Arial"/>
                  <a:ea typeface="Arial"/>
                  <a:cs typeface="Arial"/>
                  <a:sym typeface="Arial"/>
                </a:rPr>
                <a:t>Content</a:t>
              </a:r>
              <a:endParaRPr/>
            </a:p>
          </p:txBody>
        </p:sp>
      </p:grpSp>
      <p:sp>
        <p:nvSpPr>
          <p:cNvPr id="577" name="Google Shape;577;p85"/>
          <p:cNvSpPr txBox="1"/>
          <p:nvPr/>
        </p:nvSpPr>
        <p:spPr>
          <a:xfrm>
            <a:off x="809380" y="2329472"/>
            <a:ext cx="3722384" cy="23544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50" b="0" i="0" u="none" strike="noStrike" cap="none">
                <a:solidFill>
                  <a:srgbClr val="000000"/>
                </a:solidFill>
                <a:latin typeface="Arial"/>
                <a:ea typeface="Arial"/>
                <a:cs typeface="Arial"/>
                <a:sym typeface="Arial"/>
              </a:rPr>
              <a:t>1.  Identify a Focus:  </a:t>
            </a:r>
            <a:endParaRPr/>
          </a:p>
          <a:p>
            <a:pPr marL="557213" marR="0" lvl="1" indent="-214312"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Data</a:t>
            </a:r>
            <a:endParaRPr/>
          </a:p>
          <a:p>
            <a:pPr marL="557213" marR="0" lvl="1" indent="-214312"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Mathematics (including early numeracy)</a:t>
            </a:r>
            <a:endParaRPr/>
          </a:p>
          <a:p>
            <a:pPr marL="557213" marR="0" lvl="1" indent="-214312"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Language (including early literacy)</a:t>
            </a:r>
            <a:endParaRPr/>
          </a:p>
          <a:p>
            <a:pPr marL="257175" marR="0" lvl="0" indent="-257175" algn="l" rtl="0">
              <a:lnSpc>
                <a:spcPct val="100000"/>
              </a:lnSpc>
              <a:spcBef>
                <a:spcPts val="0"/>
              </a:spcBef>
              <a:spcAft>
                <a:spcPts val="0"/>
              </a:spcAft>
              <a:buClr>
                <a:srgbClr val="000000"/>
              </a:buClr>
              <a:buSzPts val="1050"/>
              <a:buFont typeface="Arial"/>
              <a:buAutoNum type="arabicPeriod" startAt="2"/>
            </a:pPr>
            <a:r>
              <a:rPr lang="en-US" sz="1050" b="0" i="0" u="none" strike="noStrike" cap="none">
                <a:solidFill>
                  <a:srgbClr val="000000"/>
                </a:solidFill>
                <a:latin typeface="Arial"/>
                <a:ea typeface="Arial"/>
                <a:cs typeface="Arial"/>
                <a:sym typeface="Arial"/>
              </a:rPr>
              <a:t>Envision what you will see happening in the classrooms</a:t>
            </a:r>
            <a:endParaRPr/>
          </a:p>
          <a:p>
            <a:pPr marL="557213" marR="0" lvl="1" indent="-214312"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Individually and Collectively</a:t>
            </a:r>
            <a:endParaRPr/>
          </a:p>
          <a:p>
            <a:pPr marL="257175" marR="0" lvl="0" indent="-257175" algn="l" rtl="0">
              <a:lnSpc>
                <a:spcPct val="100000"/>
              </a:lnSpc>
              <a:spcBef>
                <a:spcPts val="0"/>
              </a:spcBef>
              <a:spcAft>
                <a:spcPts val="0"/>
              </a:spcAft>
              <a:buClr>
                <a:srgbClr val="000000"/>
              </a:buClr>
              <a:buSzPts val="1050"/>
              <a:buFont typeface="Arial"/>
              <a:buAutoNum type="arabicPeriod" startAt="2"/>
            </a:pPr>
            <a:r>
              <a:rPr lang="en-US" sz="1050" b="0" i="0" u="none" strike="noStrike" cap="none">
                <a:solidFill>
                  <a:srgbClr val="000000"/>
                </a:solidFill>
                <a:latin typeface="Arial"/>
                <a:ea typeface="Arial"/>
                <a:cs typeface="Arial"/>
                <a:sym typeface="Arial"/>
              </a:rPr>
              <a:t>Check your Vision</a:t>
            </a:r>
            <a:endParaRPr/>
          </a:p>
          <a:p>
            <a:pPr marL="600075" marR="0" lvl="1" indent="-257175"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Does it address immediate need?</a:t>
            </a:r>
            <a:endParaRPr/>
          </a:p>
          <a:p>
            <a:pPr marL="600075" marR="0" lvl="1" indent="-257175"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Will it lead to lasting impact?</a:t>
            </a:r>
            <a:endParaRPr/>
          </a:p>
          <a:p>
            <a:pPr marL="600075" marR="0" lvl="1" indent="-257175"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Arial"/>
                <a:ea typeface="Arial"/>
                <a:cs typeface="Arial"/>
                <a:sym typeface="Arial"/>
              </a:rPr>
              <a:t>Is it Ambitious AND Realistic?</a:t>
            </a:r>
            <a:endParaRPr/>
          </a:p>
          <a:p>
            <a:pPr marL="257175" marR="0" lvl="0" indent="-257175" algn="l" rtl="0">
              <a:lnSpc>
                <a:spcPct val="100000"/>
              </a:lnSpc>
              <a:spcBef>
                <a:spcPts val="0"/>
              </a:spcBef>
              <a:spcAft>
                <a:spcPts val="0"/>
              </a:spcAft>
              <a:buClr>
                <a:srgbClr val="000000"/>
              </a:buClr>
              <a:buSzPts val="1050"/>
              <a:buFont typeface="Arial"/>
              <a:buAutoNum type="arabicPeriod" startAt="2"/>
            </a:pPr>
            <a:r>
              <a:rPr lang="en-US" sz="1050" b="0" i="0" u="none" strike="noStrike" cap="none">
                <a:solidFill>
                  <a:srgbClr val="000000"/>
                </a:solidFill>
                <a:latin typeface="Arial"/>
                <a:ea typeface="Arial"/>
                <a:cs typeface="Arial"/>
                <a:sym typeface="Arial"/>
              </a:rPr>
              <a:t>Own it and move to Step 2</a:t>
            </a:r>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578" name="Google Shape;578;p85"/>
          <p:cNvSpPr txBox="1"/>
          <p:nvPr/>
        </p:nvSpPr>
        <p:spPr>
          <a:xfrm flipH="1">
            <a:off x="342900" y="5406614"/>
            <a:ext cx="5734050"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50" b="0" i="0" u="none" strike="noStrike" cap="none">
                <a:solidFill>
                  <a:srgbClr val="000000"/>
                </a:solidFill>
                <a:latin typeface="Arial"/>
                <a:ea typeface="Arial"/>
                <a:cs typeface="Arial"/>
                <a:sym typeface="Arial"/>
              </a:rPr>
              <a:t>Resource adapted by Susan Abelein, PhD from Forman, M.L., Leisy-Stosich, E., and Bocala, C. (2017).</a:t>
            </a:r>
            <a:r>
              <a:rPr lang="en-US" sz="750" b="0" i="1" u="none" strike="noStrike" cap="none">
                <a:solidFill>
                  <a:srgbClr val="000000"/>
                </a:solidFill>
                <a:latin typeface="Arial"/>
                <a:ea typeface="Arial"/>
                <a:cs typeface="Arial"/>
                <a:sym typeface="Arial"/>
              </a:rPr>
              <a:t> The Internal Coherence Framework:  Creating the Conditions for Continuous Improvement in Schools.  </a:t>
            </a:r>
            <a:r>
              <a:rPr lang="en-US" sz="750" b="0" i="0" u="none" strike="noStrike" cap="none">
                <a:solidFill>
                  <a:srgbClr val="000000"/>
                </a:solidFill>
                <a:latin typeface="Arial"/>
                <a:ea typeface="Arial"/>
                <a:cs typeface="Arial"/>
                <a:sym typeface="Arial"/>
              </a:rPr>
              <a:t>Boston:  Harvard Education Press.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Non-Governing Consortia Applicants</a:t>
            </a:r>
            <a:endParaRPr/>
          </a:p>
        </p:txBody>
      </p:sp>
      <p:sp>
        <p:nvSpPr>
          <p:cNvPr id="218" name="Google Shape;218;p41"/>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10000"/>
          </a:bodyPr>
          <a:lstStyle/>
          <a:p>
            <a:pPr marL="228600" lvl="0" indent="-228600" algn="l" rtl="0">
              <a:lnSpc>
                <a:spcPct val="90000"/>
              </a:lnSpc>
              <a:spcBef>
                <a:spcPts val="0"/>
              </a:spcBef>
              <a:spcAft>
                <a:spcPts val="0"/>
              </a:spcAft>
              <a:buClr>
                <a:srgbClr val="333333"/>
              </a:buClr>
              <a:buSzPct val="108108"/>
              <a:buChar char="•"/>
            </a:pPr>
            <a:r>
              <a:rPr lang="en-US" b="0" i="0" dirty="0">
                <a:solidFill>
                  <a:srgbClr val="333333"/>
                </a:solidFill>
                <a:latin typeface="+mj-lt"/>
                <a:ea typeface="Source Sans Pro"/>
                <a:cs typeface="Source Sans Pro"/>
                <a:sym typeface="Source Sans Pro"/>
              </a:rPr>
              <a:t>Applications will be accepted from non-profit organizations that aggregate support for a group of non-public schools but do not have governing authority over the schools it represents. A non-public school within that consortium must be named as the applicant/fiscal agent, and the consortium lead must collect </a:t>
            </a:r>
            <a:r>
              <a:rPr lang="en-US" b="0" i="0" u="sng" dirty="0">
                <a:solidFill>
                  <a:schemeClr val="hlink"/>
                </a:solidFill>
                <a:latin typeface="+mj-lt"/>
                <a:ea typeface="Source Sans Pro"/>
                <a:cs typeface="Source Sans Pro"/>
                <a:sym typeface="Source Sans Pro"/>
                <a:hlinkClick r:id="rId3"/>
              </a:rPr>
              <a:t>Consortia Sign-Over agreement</a:t>
            </a:r>
            <a:r>
              <a:rPr lang="en-US" b="0" i="0" dirty="0">
                <a:solidFill>
                  <a:srgbClr val="333333"/>
                </a:solidFill>
                <a:latin typeface="+mj-lt"/>
                <a:ea typeface="Source Sans Pro"/>
                <a:cs typeface="Source Sans Pro"/>
                <a:sym typeface="Source Sans Pro"/>
              </a:rPr>
              <a:t> from each participating school to work on behalf of the schools included in the application.</a:t>
            </a:r>
            <a:endParaRPr b="0" i="0" dirty="0">
              <a:solidFill>
                <a:srgbClr val="333333"/>
              </a:solidFill>
              <a:latin typeface="+mj-lt"/>
              <a:ea typeface="Source Sans Pro"/>
              <a:cs typeface="Source Sans Pro"/>
              <a:sym typeface="Source Sans Pro"/>
            </a:endParaRPr>
          </a:p>
          <a:p>
            <a:pPr marL="0" lvl="0" indent="0" algn="l" rtl="0">
              <a:lnSpc>
                <a:spcPct val="90000"/>
              </a:lnSpc>
              <a:spcBef>
                <a:spcPts val="0"/>
              </a:spcBef>
              <a:spcAft>
                <a:spcPts val="0"/>
              </a:spcAft>
              <a:buSzPct val="108108"/>
              <a:buNone/>
            </a:pPr>
            <a:endParaRPr dirty="0">
              <a:solidFill>
                <a:srgbClr val="333333"/>
              </a:solidFill>
              <a:latin typeface="+mj-lt"/>
              <a:ea typeface="Source Sans Pro"/>
              <a:cs typeface="Source Sans Pro"/>
              <a:sym typeface="Source Sans Pro"/>
            </a:endParaRPr>
          </a:p>
          <a:p>
            <a:pPr marL="228600" lvl="0" indent="-228600" algn="l" rtl="0">
              <a:lnSpc>
                <a:spcPct val="90000"/>
              </a:lnSpc>
              <a:spcBef>
                <a:spcPts val="0"/>
              </a:spcBef>
              <a:spcAft>
                <a:spcPts val="0"/>
              </a:spcAft>
              <a:buClr>
                <a:srgbClr val="333333"/>
              </a:buClr>
              <a:buSzPct val="108108"/>
              <a:buFont typeface="Source Sans Pro"/>
              <a:buChar char="•"/>
            </a:pPr>
            <a:r>
              <a:rPr lang="en-US" dirty="0">
                <a:solidFill>
                  <a:srgbClr val="333333"/>
                </a:solidFill>
                <a:latin typeface="+mj-lt"/>
                <a:ea typeface="Source Sans Pro"/>
                <a:cs typeface="Source Sans Pro"/>
                <a:sym typeface="Source Sans Pro"/>
              </a:rPr>
              <a:t>Only the eligible schools that are a part of the consortia will receive services from ARP EANS funding, the non-governing organization may not be eligible for ARP EANS funding.</a:t>
            </a:r>
            <a:endParaRPr dirty="0">
              <a:solidFill>
                <a:srgbClr val="333333"/>
              </a:solidFill>
              <a:latin typeface="+mj-lt"/>
              <a:ea typeface="Source Sans Pro"/>
              <a:cs typeface="Source Sans Pro"/>
              <a:sym typeface="Source Sans Pro"/>
            </a:endParaRPr>
          </a:p>
          <a:p>
            <a:pPr marL="0" lvl="0" indent="0" algn="l" rtl="0">
              <a:lnSpc>
                <a:spcPct val="90000"/>
              </a:lnSpc>
              <a:spcBef>
                <a:spcPts val="1000"/>
              </a:spcBef>
              <a:spcAft>
                <a:spcPts val="0"/>
              </a:spcAft>
              <a:buClr>
                <a:schemeClr val="dk1"/>
              </a:buClr>
              <a:buSzPct val="108108"/>
              <a:buNone/>
            </a:pPr>
            <a:endParaRPr b="0" i="0" dirty="0">
              <a:solidFill>
                <a:srgbClr val="333333"/>
              </a:solidFill>
              <a:latin typeface="+mj-lt"/>
              <a:ea typeface="Source Sans Pro"/>
              <a:cs typeface="Source Sans Pro"/>
              <a:sym typeface="Source Sans Pro"/>
            </a:endParaRPr>
          </a:p>
          <a:p>
            <a:pPr marL="228600" lvl="0" indent="-228600" algn="l" rtl="0">
              <a:lnSpc>
                <a:spcPct val="90000"/>
              </a:lnSpc>
              <a:spcBef>
                <a:spcPts val="1000"/>
              </a:spcBef>
              <a:spcAft>
                <a:spcPts val="0"/>
              </a:spcAft>
              <a:buClr>
                <a:srgbClr val="333333"/>
              </a:buClr>
              <a:buSzPct val="108108"/>
              <a:buChar char="•"/>
            </a:pPr>
            <a:r>
              <a:rPr lang="en-US" b="0" i="0" dirty="0">
                <a:solidFill>
                  <a:srgbClr val="333333"/>
                </a:solidFill>
                <a:latin typeface="+mj-lt"/>
                <a:ea typeface="Source Sans Pro"/>
                <a:cs typeface="Source Sans Pro"/>
                <a:sym typeface="Source Sans Pro"/>
              </a:rPr>
              <a:t>The Consortia Sign-Over agreement must be submitted to </a:t>
            </a:r>
            <a:r>
              <a:rPr lang="en-US" b="0" i="0" u="sng" dirty="0">
                <a:solidFill>
                  <a:schemeClr val="hlink"/>
                </a:solidFill>
                <a:latin typeface="+mj-lt"/>
                <a:ea typeface="Source Sans Pro"/>
                <a:cs typeface="Source Sans Pro"/>
                <a:sym typeface="Source Sans Pro"/>
                <a:hlinkClick r:id="rId4"/>
              </a:rPr>
              <a:t>eansapplications@cde.state.co.us</a:t>
            </a:r>
            <a:r>
              <a:rPr lang="en-US" b="0" i="0" dirty="0">
                <a:solidFill>
                  <a:srgbClr val="333333"/>
                </a:solidFill>
                <a:latin typeface="+mj-lt"/>
                <a:ea typeface="Source Sans Pro"/>
                <a:cs typeface="Source Sans Pro"/>
                <a:sym typeface="Source Sans Pro"/>
              </a:rPr>
              <a:t> by March 2</a:t>
            </a:r>
            <a:r>
              <a:rPr lang="en-US" dirty="0">
                <a:solidFill>
                  <a:srgbClr val="333333"/>
                </a:solidFill>
                <a:latin typeface="+mj-lt"/>
                <a:ea typeface="Source Sans Pro"/>
                <a:cs typeface="Source Sans Pro"/>
                <a:sym typeface="Source Sans Pro"/>
              </a:rPr>
              <a:t>8</a:t>
            </a:r>
            <a:r>
              <a:rPr lang="en-US" baseline="30000" dirty="0">
                <a:solidFill>
                  <a:srgbClr val="333333"/>
                </a:solidFill>
                <a:latin typeface="+mj-lt"/>
                <a:ea typeface="Source Sans Pro"/>
                <a:cs typeface="Source Sans Pro"/>
                <a:sym typeface="Source Sans Pro"/>
              </a:rPr>
              <a:t>th</a:t>
            </a:r>
            <a:r>
              <a:rPr lang="en-US" b="0" i="0" dirty="0">
                <a:solidFill>
                  <a:srgbClr val="333333"/>
                </a:solidFill>
                <a:latin typeface="+mj-lt"/>
                <a:ea typeface="Source Sans Pro"/>
                <a:cs typeface="Source Sans Pro"/>
                <a:sym typeface="Source Sans Pro"/>
              </a:rPr>
              <a:t>, 2022.</a:t>
            </a:r>
            <a:endParaRPr dirty="0">
              <a:latin typeface="+mj-lt"/>
            </a:endParaRPr>
          </a:p>
          <a:p>
            <a:pPr marL="0" lvl="0" indent="0" algn="l" rtl="0">
              <a:lnSpc>
                <a:spcPct val="90000"/>
              </a:lnSpc>
              <a:spcBef>
                <a:spcPts val="1000"/>
              </a:spcBef>
              <a:spcAft>
                <a:spcPts val="0"/>
              </a:spcAft>
              <a:buClr>
                <a:schemeClr val="dk1"/>
              </a:buClr>
              <a:buSzPct val="108108"/>
              <a:buNone/>
            </a:pPr>
            <a:endParaRPr dirty="0">
              <a:latin typeface="+mj-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dirty="0">
                <a:solidFill>
                  <a:schemeClr val="tx1"/>
                </a:solidFill>
              </a:rPr>
              <a:t>Step 2:  Map Out Solutions</a:t>
            </a:r>
            <a:endParaRPr dirty="0">
              <a:solidFill>
                <a:schemeClr val="tx1"/>
              </a:solidFill>
            </a:endParaRPr>
          </a:p>
        </p:txBody>
      </p:sp>
      <p:sp>
        <p:nvSpPr>
          <p:cNvPr id="605" name="Google Shape;605;p8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sz="1500">
                <a:solidFill>
                  <a:srgbClr val="333333"/>
                </a:solidFill>
              </a:rPr>
              <a:t>Customized solutions to meet your unique needs to ensure safe and productive learning environments: </a:t>
            </a:r>
            <a:endParaRPr/>
          </a:p>
          <a:p>
            <a:pPr marL="557213" lvl="1" indent="-214312" algn="l" rtl="0">
              <a:lnSpc>
                <a:spcPct val="150000"/>
              </a:lnSpc>
              <a:spcBef>
                <a:spcPts val="500"/>
              </a:spcBef>
              <a:spcAft>
                <a:spcPts val="0"/>
              </a:spcAft>
              <a:buSzPts val="2400"/>
              <a:buFont typeface="Noto Sans Symbols"/>
              <a:buChar char="⮚"/>
            </a:pPr>
            <a:r>
              <a:rPr lang="en-US" sz="1500">
                <a:solidFill>
                  <a:srgbClr val="333333"/>
                </a:solidFill>
              </a:rPr>
              <a:t> Intervention and support services for students </a:t>
            </a:r>
            <a:endParaRPr/>
          </a:p>
          <a:p>
            <a:pPr marL="557213" lvl="1" indent="-214312" algn="l" rtl="0">
              <a:lnSpc>
                <a:spcPct val="150000"/>
              </a:lnSpc>
              <a:spcBef>
                <a:spcPts val="500"/>
              </a:spcBef>
              <a:spcAft>
                <a:spcPts val="0"/>
              </a:spcAft>
              <a:buSzPts val="2400"/>
              <a:buFont typeface="Noto Sans Symbols"/>
              <a:buChar char="⮚"/>
            </a:pPr>
            <a:r>
              <a:rPr lang="en-US" sz="1500">
                <a:solidFill>
                  <a:srgbClr val="333333"/>
                </a:solidFill>
              </a:rPr>
              <a:t> Professional Development  </a:t>
            </a:r>
            <a:endParaRPr/>
          </a:p>
          <a:p>
            <a:pPr marL="900113" lvl="2" indent="-214312" algn="l" rtl="0">
              <a:lnSpc>
                <a:spcPct val="150000"/>
              </a:lnSpc>
              <a:spcBef>
                <a:spcPts val="500"/>
              </a:spcBef>
              <a:spcAft>
                <a:spcPts val="0"/>
              </a:spcAft>
              <a:buSzPts val="2000"/>
              <a:buFont typeface="Noto Sans Symbols"/>
              <a:buChar char="⮚"/>
            </a:pPr>
            <a:r>
              <a:rPr lang="en-US">
                <a:solidFill>
                  <a:srgbClr val="333333"/>
                </a:solidFill>
              </a:rPr>
              <a:t>Provided by FACTS Education Solutions </a:t>
            </a:r>
            <a:r>
              <a:rPr lang="en-US" i="1">
                <a:solidFill>
                  <a:srgbClr val="333333"/>
                </a:solidFill>
              </a:rPr>
              <a:t>Presenters</a:t>
            </a:r>
            <a:endParaRPr/>
          </a:p>
          <a:p>
            <a:pPr marL="900113" lvl="2" indent="-214312" algn="l" rtl="0">
              <a:lnSpc>
                <a:spcPct val="150000"/>
              </a:lnSpc>
              <a:spcBef>
                <a:spcPts val="500"/>
              </a:spcBef>
              <a:spcAft>
                <a:spcPts val="0"/>
              </a:spcAft>
              <a:buSzPts val="2000"/>
              <a:buFont typeface="Noto Sans Symbols"/>
              <a:buChar char="⮚"/>
            </a:pPr>
            <a:r>
              <a:rPr lang="en-US">
                <a:solidFill>
                  <a:srgbClr val="333333"/>
                </a:solidFill>
              </a:rPr>
              <a:t>Provided by FACTS Education Solutions </a:t>
            </a:r>
            <a:r>
              <a:rPr lang="en-US" i="1">
                <a:solidFill>
                  <a:srgbClr val="333333"/>
                </a:solidFill>
              </a:rPr>
              <a:t>Partners</a:t>
            </a:r>
            <a:endParaRPr/>
          </a:p>
          <a:p>
            <a:pPr marL="557213" lvl="1" indent="-214312" algn="l" rtl="0">
              <a:lnSpc>
                <a:spcPct val="150000"/>
              </a:lnSpc>
              <a:spcBef>
                <a:spcPts val="500"/>
              </a:spcBef>
              <a:spcAft>
                <a:spcPts val="0"/>
              </a:spcAft>
              <a:buSzPts val="2400"/>
              <a:buFont typeface="Noto Sans Symbols"/>
              <a:buChar char="⮚"/>
            </a:pPr>
            <a:r>
              <a:rPr lang="en-US" sz="1500">
                <a:solidFill>
                  <a:srgbClr val="333333"/>
                </a:solidFill>
              </a:rPr>
              <a:t>Coaching by FACTS Ed certified Coaches </a:t>
            </a:r>
            <a:endParaRPr/>
          </a:p>
        </p:txBody>
      </p:sp>
      <p:grpSp>
        <p:nvGrpSpPr>
          <p:cNvPr id="585" name="Google Shape;585;p86">
            <a:extLst>
              <a:ext uri="{C183D7F6-B498-43B3-948B-1728B52AA6E4}">
                <adec:decorative xmlns:adec="http://schemas.microsoft.com/office/drawing/2017/decorative" val="1"/>
              </a:ext>
            </a:extLst>
          </p:cNvPr>
          <p:cNvGrpSpPr/>
          <p:nvPr/>
        </p:nvGrpSpPr>
        <p:grpSpPr>
          <a:xfrm>
            <a:off x="4000502" y="4169358"/>
            <a:ext cx="4798011" cy="1382192"/>
            <a:chOff x="0" y="6932"/>
            <a:chExt cx="4798011" cy="1382192"/>
          </a:xfrm>
        </p:grpSpPr>
        <p:sp>
          <p:nvSpPr>
            <p:cNvPr id="586" name="Google Shape;586;p86"/>
            <p:cNvSpPr/>
            <p:nvPr/>
          </p:nvSpPr>
          <p:spPr>
            <a:xfrm>
              <a:off x="0" y="414194"/>
              <a:ext cx="716345" cy="590835"/>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6"/>
            <p:cNvSpPr/>
            <p:nvPr/>
          </p:nvSpPr>
          <p:spPr>
            <a:xfrm>
              <a:off x="379361"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6"/>
            <p:cNvSpPr/>
            <p:nvPr/>
          </p:nvSpPr>
          <p:spPr>
            <a:xfrm>
              <a:off x="161776" y="878422"/>
              <a:ext cx="636751" cy="25321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6"/>
            <p:cNvSpPr txBox="1"/>
            <p:nvPr/>
          </p:nvSpPr>
          <p:spPr>
            <a:xfrm>
              <a:off x="169192"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2022</a:t>
              </a:r>
              <a:endParaRPr/>
            </a:p>
          </p:txBody>
        </p:sp>
        <p:sp>
          <p:nvSpPr>
            <p:cNvPr id="590" name="Google Shape;590;p86"/>
            <p:cNvSpPr/>
            <p:nvPr/>
          </p:nvSpPr>
          <p:spPr>
            <a:xfrm>
              <a:off x="1002459" y="414194"/>
              <a:ext cx="716345" cy="590835"/>
            </a:xfrm>
            <a:prstGeom prst="roundRect">
              <a:avLst>
                <a:gd name="adj" fmla="val 10000"/>
              </a:avLst>
            </a:prstGeom>
            <a:solidFill>
              <a:schemeClr val="lt1">
                <a:alpha val="89803"/>
              </a:schemeClr>
            </a:solidFill>
            <a:ln w="25400" cap="flat" cmpd="sng">
              <a:solidFill>
                <a:srgbClr val="43AE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6"/>
            <p:cNvSpPr/>
            <p:nvPr/>
          </p:nvSpPr>
          <p:spPr>
            <a:xfrm>
              <a:off x="1373263"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4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6"/>
            <p:cNvSpPr/>
            <p:nvPr/>
          </p:nvSpPr>
          <p:spPr>
            <a:xfrm>
              <a:off x="1161647" y="287586"/>
              <a:ext cx="636751" cy="253215"/>
            </a:xfrm>
            <a:prstGeom prst="roundRect">
              <a:avLst>
                <a:gd name="adj" fmla="val 10000"/>
              </a:avLst>
            </a:prstGeom>
            <a:solidFill>
              <a:srgbClr val="43AE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6"/>
            <p:cNvSpPr txBox="1"/>
            <p:nvPr/>
          </p:nvSpPr>
          <p:spPr>
            <a:xfrm>
              <a:off x="1169063"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22-23 SY</a:t>
              </a:r>
              <a:endParaRPr/>
            </a:p>
          </p:txBody>
        </p:sp>
        <p:sp>
          <p:nvSpPr>
            <p:cNvPr id="594" name="Google Shape;594;p86"/>
            <p:cNvSpPr/>
            <p:nvPr/>
          </p:nvSpPr>
          <p:spPr>
            <a:xfrm>
              <a:off x="2002330" y="414194"/>
              <a:ext cx="716345" cy="590835"/>
            </a:xfrm>
            <a:prstGeom prst="roundRect">
              <a:avLst>
                <a:gd name="adj" fmla="val 10000"/>
              </a:avLst>
            </a:prstGeom>
            <a:solidFill>
              <a:schemeClr val="lt1">
                <a:alpha val="89803"/>
              </a:schemeClr>
            </a:solidFill>
            <a:ln w="25400" cap="flat" cmpd="sng">
              <a:solidFill>
                <a:srgbClr val="44B7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6"/>
            <p:cNvSpPr/>
            <p:nvPr/>
          </p:nvSpPr>
          <p:spPr>
            <a:xfrm>
              <a:off x="2379104"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5B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6"/>
            <p:cNvSpPr/>
            <p:nvPr/>
          </p:nvSpPr>
          <p:spPr>
            <a:xfrm>
              <a:off x="2161518" y="878422"/>
              <a:ext cx="636751" cy="253215"/>
            </a:xfrm>
            <a:prstGeom prst="roundRect">
              <a:avLst>
                <a:gd name="adj" fmla="val 10000"/>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6"/>
            <p:cNvSpPr txBox="1"/>
            <p:nvPr/>
          </p:nvSpPr>
          <p:spPr>
            <a:xfrm>
              <a:off x="2168934"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2023</a:t>
              </a:r>
              <a:endParaRPr/>
            </a:p>
          </p:txBody>
        </p:sp>
        <p:sp>
          <p:nvSpPr>
            <p:cNvPr id="598" name="Google Shape;598;p86"/>
            <p:cNvSpPr/>
            <p:nvPr/>
          </p:nvSpPr>
          <p:spPr>
            <a:xfrm>
              <a:off x="3002201" y="414194"/>
              <a:ext cx="716345" cy="590835"/>
            </a:xfrm>
            <a:prstGeom prst="roundRect">
              <a:avLst>
                <a:gd name="adj" fmla="val 10000"/>
              </a:avLst>
            </a:prstGeom>
            <a:solidFill>
              <a:schemeClr val="lt1">
                <a:alpha val="89803"/>
              </a:schemeClr>
            </a:solidFill>
            <a:ln w="25400" cap="flat" cmpd="sng">
              <a:solidFill>
                <a:srgbClr val="45B1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6"/>
            <p:cNvSpPr/>
            <p:nvPr/>
          </p:nvSpPr>
          <p:spPr>
            <a:xfrm>
              <a:off x="3373005"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6"/>
            <p:cNvSpPr/>
            <p:nvPr/>
          </p:nvSpPr>
          <p:spPr>
            <a:xfrm>
              <a:off x="3161389" y="287586"/>
              <a:ext cx="636751" cy="253215"/>
            </a:xfrm>
            <a:prstGeom prst="roundRect">
              <a:avLst>
                <a:gd name="adj" fmla="val 10000"/>
              </a:avLst>
            </a:prstGeom>
            <a:solidFill>
              <a:srgbClr val="45B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6"/>
            <p:cNvSpPr txBox="1"/>
            <p:nvPr/>
          </p:nvSpPr>
          <p:spPr>
            <a:xfrm>
              <a:off x="3168805"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23-24SY</a:t>
              </a:r>
              <a:endParaRPr/>
            </a:p>
          </p:txBody>
        </p:sp>
        <p:sp>
          <p:nvSpPr>
            <p:cNvPr id="602" name="Google Shape;602;p86"/>
            <p:cNvSpPr/>
            <p:nvPr/>
          </p:nvSpPr>
          <p:spPr>
            <a:xfrm>
              <a:off x="4002072" y="414194"/>
              <a:ext cx="716345" cy="590835"/>
            </a:xfrm>
            <a:prstGeom prst="roundRect">
              <a:avLst>
                <a:gd name="adj" fmla="val 10000"/>
              </a:avLst>
            </a:prstGeom>
            <a:solidFill>
              <a:schemeClr val="lt1">
                <a:alpha val="89803"/>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6"/>
            <p:cNvSpPr/>
            <p:nvPr/>
          </p:nvSpPr>
          <p:spPr>
            <a:xfrm>
              <a:off x="4161260" y="878422"/>
              <a:ext cx="636751" cy="253215"/>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6"/>
            <p:cNvSpPr txBox="1"/>
            <p:nvPr/>
          </p:nvSpPr>
          <p:spPr>
            <a:xfrm>
              <a:off x="4168676"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2024</a:t>
              </a: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aphicFrame>
        <p:nvGraphicFramePr>
          <p:cNvPr id="611" name="Google Shape;611;p87"/>
          <p:cNvGraphicFramePr/>
          <p:nvPr/>
        </p:nvGraphicFramePr>
        <p:xfrm>
          <a:off x="342900" y="2028825"/>
          <a:ext cx="8458200" cy="1855485"/>
        </p:xfrm>
        <a:graphic>
          <a:graphicData uri="http://schemas.openxmlformats.org/drawingml/2006/table">
            <a:tbl>
              <a:tblPr firstRow="1" bandRow="1">
                <a:noFill/>
                <a:tableStyleId>{4683DAF3-42D5-4FE8-BF97-B1FF3B00D6E3}</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278125">
                <a:tc>
                  <a:txBody>
                    <a:bodyPr/>
                    <a:lstStyle/>
                    <a:p>
                      <a:pPr marL="0" marR="0" lvl="0" indent="0" algn="l" rtl="0">
                        <a:lnSpc>
                          <a:spcPct val="100000"/>
                        </a:lnSpc>
                        <a:spcBef>
                          <a:spcPts val="0"/>
                        </a:spcBef>
                        <a:spcAft>
                          <a:spcPts val="0"/>
                        </a:spcAft>
                        <a:buNone/>
                      </a:pPr>
                      <a:r>
                        <a:rPr lang="en-US" sz="1100" u="none" strike="noStrike" cap="none"/>
                        <a:t>Summer </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Staffing</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Staffing + FACTS ES Support</a:t>
                      </a:r>
                      <a:endParaRPr/>
                    </a:p>
                  </a:txBody>
                  <a:tcPr marL="68575" marR="68575" marT="34300" marB="34300"/>
                </a:tc>
                <a:extLst>
                  <a:ext uri="{0D108BD9-81ED-4DB2-BD59-A6C34878D82A}">
                    <a16:rowId xmlns:a16="http://schemas.microsoft.com/office/drawing/2014/main" val="10000"/>
                  </a:ext>
                </a:extLst>
              </a:tr>
              <a:tr h="15087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Summer School </a:t>
                      </a:r>
                      <a:br>
                        <a:rPr lang="en-US" sz="1100" u="none" strike="noStrike" cap="none"/>
                      </a:b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Enrichment Packages</a:t>
                      </a:r>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ESTI Phonics/Literacy Intensive</a:t>
                      </a:r>
                      <a:endParaRPr/>
                    </a:p>
                    <a:p>
                      <a:pPr marL="0" marR="0" lvl="0" indent="0" algn="l" rtl="0">
                        <a:lnSpc>
                          <a:spcPct val="100000"/>
                        </a:lnSpc>
                        <a:spcBef>
                          <a:spcPts val="0"/>
                        </a:spcBef>
                        <a:spcAft>
                          <a:spcPts val="0"/>
                        </a:spcAft>
                        <a:buNone/>
                      </a:pPr>
                      <a:endParaRPr sz="1100" u="none" strike="noStrike" cap="none"/>
                    </a:p>
                    <a:p>
                      <a:pPr marL="0" marR="0" lvl="0" indent="0" algn="l" rtl="0">
                        <a:lnSpc>
                          <a:spcPct val="100000"/>
                        </a:lnSpc>
                        <a:spcBef>
                          <a:spcPts val="0"/>
                        </a:spcBef>
                        <a:spcAft>
                          <a:spcPts val="0"/>
                        </a:spcAft>
                        <a:buNone/>
                      </a:pPr>
                      <a:r>
                        <a:rPr lang="en-US" sz="1100" u="none" strike="noStrike" cap="none"/>
                        <a:t>Parent &amp; Family Engagement Events</a:t>
                      </a:r>
                      <a:endParaRPr sz="1100" u="none" strike="noStrike" cap="none"/>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Ed Tech Site-based Coach*</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Math/ELA Site-based Coaches*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Push-in Specialists**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Interventionists **</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Lead Interventionists**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Tutors**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Counselors**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Parent Engagement/Support Specialists***</a:t>
                      </a:r>
                      <a:endParaRPr sz="1100" u="none" strike="noStrike" cap="none"/>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*Train site-based Coaches</a:t>
                      </a:r>
                      <a:endParaRPr/>
                    </a:p>
                    <a:p>
                      <a:pPr marL="0" marR="0" lvl="0" indent="0" algn="l" rtl="0">
                        <a:lnSpc>
                          <a:spcPct val="100000"/>
                        </a:lnSpc>
                        <a:spcBef>
                          <a:spcPts val="0"/>
                        </a:spcBef>
                        <a:spcAft>
                          <a:spcPts val="0"/>
                        </a:spcAft>
                        <a:buNone/>
                      </a:pPr>
                      <a:endParaRPr sz="1100" u="none" strike="noStrike" cap="none"/>
                    </a:p>
                    <a:p>
                      <a:pPr marL="0" marR="0" lvl="0" indent="0" algn="l" rtl="0">
                        <a:lnSpc>
                          <a:spcPct val="100000"/>
                        </a:lnSpc>
                        <a:spcBef>
                          <a:spcPts val="0"/>
                        </a:spcBef>
                        <a:spcAft>
                          <a:spcPts val="0"/>
                        </a:spcAft>
                        <a:buNone/>
                      </a:pPr>
                      <a:r>
                        <a:rPr lang="en-US" sz="1100" u="none" strike="noStrike" cap="none"/>
                        <a:t>**Cohort supports including interventions PD, Ed Camp, office hours, site visits, Vosaic observations and coaching supports.</a:t>
                      </a:r>
                      <a:endParaRPr/>
                    </a:p>
                    <a:p>
                      <a:pPr marL="0" marR="0" lvl="0" indent="0" algn="l" rtl="0">
                        <a:lnSpc>
                          <a:spcPct val="100000"/>
                        </a:lnSpc>
                        <a:spcBef>
                          <a:spcPts val="0"/>
                        </a:spcBef>
                        <a:spcAft>
                          <a:spcPts val="0"/>
                        </a:spcAft>
                        <a:buNone/>
                      </a:pPr>
                      <a:endParaRPr sz="1100" u="none" strike="noStrike" cap="none"/>
                    </a:p>
                    <a:p>
                      <a:pPr marL="0" marR="0" lvl="0" indent="0" algn="l" rtl="0">
                        <a:lnSpc>
                          <a:spcPct val="100000"/>
                        </a:lnSpc>
                        <a:spcBef>
                          <a:spcPts val="0"/>
                        </a:spcBef>
                        <a:spcAft>
                          <a:spcPts val="0"/>
                        </a:spcAft>
                        <a:buNone/>
                      </a:pPr>
                      <a:r>
                        <a:rPr lang="en-US" sz="1100" u="none" strike="noStrike" cap="none"/>
                        <a:t>***Access to Parent Engagement resources</a:t>
                      </a:r>
                      <a:endParaRPr/>
                    </a:p>
                  </a:txBody>
                  <a:tcPr marL="68575" marR="68575" marT="34300" marB="34300"/>
                </a:tc>
                <a:extLst>
                  <a:ext uri="{0D108BD9-81ED-4DB2-BD59-A6C34878D82A}">
                    <a16:rowId xmlns:a16="http://schemas.microsoft.com/office/drawing/2014/main" val="10001"/>
                  </a:ext>
                </a:extLst>
              </a:tr>
            </a:tbl>
          </a:graphicData>
        </a:graphic>
      </p:graphicFrame>
      <p:sp>
        <p:nvSpPr>
          <p:cNvPr id="612" name="Google Shape;612;p87"/>
          <p:cNvSpPr txBox="1">
            <a:spLocks noGrp="1"/>
          </p:cNvSpPr>
          <p:nvPr>
            <p:ph type="title"/>
          </p:nvPr>
        </p:nvSpPr>
        <p:spPr>
          <a:xfrm>
            <a:off x="546731" y="501970"/>
            <a:ext cx="8458200" cy="71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400"/>
              <a:buNone/>
            </a:pPr>
            <a:r>
              <a:rPr lang="en-US" dirty="0">
                <a:solidFill>
                  <a:schemeClr val="tx1"/>
                </a:solidFill>
              </a:rPr>
              <a:t>Solution: Interventions to Address Learning Loss</a:t>
            </a:r>
            <a:endParaRPr dirty="0">
              <a:solidFill>
                <a:schemeClr val="tx1"/>
              </a:solidFill>
            </a:endParaRPr>
          </a:p>
        </p:txBody>
      </p:sp>
      <p:grpSp>
        <p:nvGrpSpPr>
          <p:cNvPr id="613" name="Google Shape;613;p87">
            <a:extLst>
              <a:ext uri="{C183D7F6-B498-43B3-948B-1728B52AA6E4}">
                <adec:decorative xmlns:adec="http://schemas.microsoft.com/office/drawing/2017/decorative" val="1"/>
              </a:ext>
            </a:extLst>
          </p:cNvPr>
          <p:cNvGrpSpPr/>
          <p:nvPr/>
        </p:nvGrpSpPr>
        <p:grpSpPr>
          <a:xfrm>
            <a:off x="342900" y="4397958"/>
            <a:ext cx="4798011" cy="1382192"/>
            <a:chOff x="0" y="6932"/>
            <a:chExt cx="4798011" cy="1382192"/>
          </a:xfrm>
        </p:grpSpPr>
        <p:sp>
          <p:nvSpPr>
            <p:cNvPr id="614" name="Google Shape;614;p87"/>
            <p:cNvSpPr/>
            <p:nvPr/>
          </p:nvSpPr>
          <p:spPr>
            <a:xfrm>
              <a:off x="0" y="414194"/>
              <a:ext cx="716345" cy="590835"/>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7"/>
            <p:cNvSpPr/>
            <p:nvPr/>
          </p:nvSpPr>
          <p:spPr>
            <a:xfrm>
              <a:off x="379361"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7"/>
            <p:cNvSpPr/>
            <p:nvPr/>
          </p:nvSpPr>
          <p:spPr>
            <a:xfrm>
              <a:off x="161776" y="878422"/>
              <a:ext cx="636751" cy="25321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7"/>
            <p:cNvSpPr txBox="1"/>
            <p:nvPr/>
          </p:nvSpPr>
          <p:spPr>
            <a:xfrm>
              <a:off x="169192"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2022</a:t>
              </a:r>
              <a:endParaRPr/>
            </a:p>
          </p:txBody>
        </p:sp>
        <p:sp>
          <p:nvSpPr>
            <p:cNvPr id="618" name="Google Shape;618;p87"/>
            <p:cNvSpPr/>
            <p:nvPr/>
          </p:nvSpPr>
          <p:spPr>
            <a:xfrm>
              <a:off x="1002459" y="414194"/>
              <a:ext cx="716345" cy="590835"/>
            </a:xfrm>
            <a:prstGeom prst="roundRect">
              <a:avLst>
                <a:gd name="adj" fmla="val 10000"/>
              </a:avLst>
            </a:prstGeom>
            <a:solidFill>
              <a:schemeClr val="lt1">
                <a:alpha val="89803"/>
              </a:schemeClr>
            </a:solidFill>
            <a:ln w="25400" cap="flat" cmpd="sng">
              <a:solidFill>
                <a:srgbClr val="43AE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7"/>
            <p:cNvSpPr/>
            <p:nvPr/>
          </p:nvSpPr>
          <p:spPr>
            <a:xfrm>
              <a:off x="1373263"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4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7"/>
            <p:cNvSpPr/>
            <p:nvPr/>
          </p:nvSpPr>
          <p:spPr>
            <a:xfrm>
              <a:off x="1161647" y="287586"/>
              <a:ext cx="636751" cy="253215"/>
            </a:xfrm>
            <a:prstGeom prst="roundRect">
              <a:avLst>
                <a:gd name="adj" fmla="val 10000"/>
              </a:avLst>
            </a:prstGeom>
            <a:solidFill>
              <a:srgbClr val="43AE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7"/>
            <p:cNvSpPr txBox="1"/>
            <p:nvPr/>
          </p:nvSpPr>
          <p:spPr>
            <a:xfrm>
              <a:off x="1169063"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22-23 SY</a:t>
              </a:r>
              <a:endParaRPr/>
            </a:p>
          </p:txBody>
        </p:sp>
        <p:sp>
          <p:nvSpPr>
            <p:cNvPr id="622" name="Google Shape;622;p87"/>
            <p:cNvSpPr/>
            <p:nvPr/>
          </p:nvSpPr>
          <p:spPr>
            <a:xfrm>
              <a:off x="2002330" y="414194"/>
              <a:ext cx="716345" cy="590835"/>
            </a:xfrm>
            <a:prstGeom prst="roundRect">
              <a:avLst>
                <a:gd name="adj" fmla="val 10000"/>
              </a:avLst>
            </a:prstGeom>
            <a:solidFill>
              <a:schemeClr val="lt1">
                <a:alpha val="89803"/>
              </a:schemeClr>
            </a:solidFill>
            <a:ln w="25400" cap="flat" cmpd="sng">
              <a:solidFill>
                <a:srgbClr val="44B7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7"/>
            <p:cNvSpPr/>
            <p:nvPr/>
          </p:nvSpPr>
          <p:spPr>
            <a:xfrm>
              <a:off x="2379104"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5B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7"/>
            <p:cNvSpPr/>
            <p:nvPr/>
          </p:nvSpPr>
          <p:spPr>
            <a:xfrm>
              <a:off x="2161518" y="878422"/>
              <a:ext cx="636751" cy="253215"/>
            </a:xfrm>
            <a:prstGeom prst="roundRect">
              <a:avLst>
                <a:gd name="adj" fmla="val 10000"/>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7"/>
            <p:cNvSpPr txBox="1"/>
            <p:nvPr/>
          </p:nvSpPr>
          <p:spPr>
            <a:xfrm>
              <a:off x="2168934"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2023</a:t>
              </a:r>
              <a:endParaRPr/>
            </a:p>
          </p:txBody>
        </p:sp>
        <p:sp>
          <p:nvSpPr>
            <p:cNvPr id="626" name="Google Shape;626;p87"/>
            <p:cNvSpPr/>
            <p:nvPr/>
          </p:nvSpPr>
          <p:spPr>
            <a:xfrm>
              <a:off x="3002201" y="414194"/>
              <a:ext cx="716345" cy="590835"/>
            </a:xfrm>
            <a:prstGeom prst="roundRect">
              <a:avLst>
                <a:gd name="adj" fmla="val 10000"/>
              </a:avLst>
            </a:prstGeom>
            <a:solidFill>
              <a:schemeClr val="lt1">
                <a:alpha val="89803"/>
              </a:schemeClr>
            </a:solidFill>
            <a:ln w="25400" cap="flat" cmpd="sng">
              <a:solidFill>
                <a:srgbClr val="45B1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7"/>
            <p:cNvSpPr/>
            <p:nvPr/>
          </p:nvSpPr>
          <p:spPr>
            <a:xfrm>
              <a:off x="3373005"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7"/>
            <p:cNvSpPr/>
            <p:nvPr/>
          </p:nvSpPr>
          <p:spPr>
            <a:xfrm>
              <a:off x="3161389" y="287586"/>
              <a:ext cx="636751" cy="253215"/>
            </a:xfrm>
            <a:prstGeom prst="roundRect">
              <a:avLst>
                <a:gd name="adj" fmla="val 10000"/>
              </a:avLst>
            </a:prstGeom>
            <a:solidFill>
              <a:srgbClr val="45B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7"/>
            <p:cNvSpPr txBox="1"/>
            <p:nvPr/>
          </p:nvSpPr>
          <p:spPr>
            <a:xfrm>
              <a:off x="3168805"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23-24SY</a:t>
              </a:r>
              <a:endParaRPr/>
            </a:p>
          </p:txBody>
        </p:sp>
        <p:sp>
          <p:nvSpPr>
            <p:cNvPr id="630" name="Google Shape;630;p87"/>
            <p:cNvSpPr/>
            <p:nvPr/>
          </p:nvSpPr>
          <p:spPr>
            <a:xfrm>
              <a:off x="4002072" y="414194"/>
              <a:ext cx="716345" cy="590835"/>
            </a:xfrm>
            <a:prstGeom prst="roundRect">
              <a:avLst>
                <a:gd name="adj" fmla="val 10000"/>
              </a:avLst>
            </a:prstGeom>
            <a:solidFill>
              <a:schemeClr val="lt1">
                <a:alpha val="89803"/>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7"/>
            <p:cNvSpPr/>
            <p:nvPr/>
          </p:nvSpPr>
          <p:spPr>
            <a:xfrm>
              <a:off x="4161260" y="878422"/>
              <a:ext cx="636751" cy="253215"/>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7"/>
            <p:cNvSpPr txBox="1"/>
            <p:nvPr/>
          </p:nvSpPr>
          <p:spPr>
            <a:xfrm>
              <a:off x="4168676"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2024</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aphicFrame>
        <p:nvGraphicFramePr>
          <p:cNvPr id="638" name="Google Shape;638;p88"/>
          <p:cNvGraphicFramePr/>
          <p:nvPr/>
        </p:nvGraphicFramePr>
        <p:xfrm>
          <a:off x="342900" y="2028825"/>
          <a:ext cx="8458200" cy="2221245"/>
        </p:xfrm>
        <a:graphic>
          <a:graphicData uri="http://schemas.openxmlformats.org/drawingml/2006/table">
            <a:tbl>
              <a:tblPr firstRow="1" bandRow="1">
                <a:noFill/>
                <a:tableStyleId>{4683DAF3-42D5-4FE8-BF97-B1FF3B00D6E3}</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278125">
                <a:tc>
                  <a:txBody>
                    <a:bodyPr/>
                    <a:lstStyle/>
                    <a:p>
                      <a:pPr marL="0" marR="0" lvl="0" indent="0" algn="l" rtl="0">
                        <a:lnSpc>
                          <a:spcPct val="100000"/>
                        </a:lnSpc>
                        <a:spcBef>
                          <a:spcPts val="0"/>
                        </a:spcBef>
                        <a:spcAft>
                          <a:spcPts val="0"/>
                        </a:spcAft>
                        <a:buNone/>
                      </a:pPr>
                      <a:r>
                        <a:rPr lang="en-US" sz="1100" u="none" strike="noStrike" cap="none"/>
                        <a:t>FACTS Education Solutions</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Our PD</a:t>
                      </a:r>
                      <a:endParaRPr sz="1100" u="none" strike="noStrike" cap="none"/>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Our Featured Partners</a:t>
                      </a:r>
                      <a:endParaRPr/>
                    </a:p>
                  </a:txBody>
                  <a:tcPr marL="68575" marR="68575" marT="34300" marB="34300"/>
                </a:tc>
                <a:extLst>
                  <a:ext uri="{0D108BD9-81ED-4DB2-BD59-A6C34878D82A}">
                    <a16:rowId xmlns:a16="http://schemas.microsoft.com/office/drawing/2014/main" val="10000"/>
                  </a:ext>
                </a:extLst>
              </a:tr>
              <a:tr h="1874525">
                <a:tc>
                  <a:txBody>
                    <a:bodyPr/>
                    <a:lstStyle/>
                    <a:p>
                      <a:pPr marL="285750" marR="0" lvl="0" indent="-285750" algn="l" rtl="0">
                        <a:lnSpc>
                          <a:spcPct val="100000"/>
                        </a:lnSpc>
                        <a:spcBef>
                          <a:spcPts val="0"/>
                        </a:spcBef>
                        <a:spcAft>
                          <a:spcPts val="0"/>
                        </a:spcAft>
                        <a:buClr>
                          <a:schemeClr val="lt2"/>
                        </a:buClr>
                        <a:buSzPts val="1400"/>
                        <a:buFont typeface="Arial"/>
                        <a:buChar char="•"/>
                      </a:pPr>
                      <a:r>
                        <a:rPr lang="en-US" sz="1400" i="1" u="none" strike="noStrike" cap="none"/>
                        <a:t>Custom built </a:t>
                      </a:r>
                      <a:r>
                        <a:rPr lang="en-US" sz="1400" u="none" strike="noStrike" cap="none"/>
                        <a:t>sessions </a:t>
                      </a:r>
                      <a:endParaRPr/>
                    </a:p>
                    <a:p>
                      <a:pPr marL="285750" marR="0" lvl="0" indent="-285750" algn="l" rtl="0">
                        <a:lnSpc>
                          <a:spcPct val="100000"/>
                        </a:lnSpc>
                        <a:spcBef>
                          <a:spcPts val="0"/>
                        </a:spcBef>
                        <a:spcAft>
                          <a:spcPts val="0"/>
                        </a:spcAft>
                        <a:buClr>
                          <a:schemeClr val="lt2"/>
                        </a:buClr>
                        <a:buSzPts val="1400"/>
                        <a:buFont typeface="Arial"/>
                        <a:buChar char="•"/>
                      </a:pPr>
                      <a:r>
                        <a:rPr lang="en-US" sz="1400" u="none" strike="noStrike" cap="none"/>
                        <a:t>Tailored to your school’s vision and circumstances </a:t>
                      </a:r>
                      <a:endParaRPr/>
                    </a:p>
                    <a:p>
                      <a:pPr marL="285750" marR="0" lvl="0" indent="-285750" algn="l" rtl="0">
                        <a:lnSpc>
                          <a:spcPct val="100000"/>
                        </a:lnSpc>
                        <a:spcBef>
                          <a:spcPts val="0"/>
                        </a:spcBef>
                        <a:spcAft>
                          <a:spcPts val="0"/>
                        </a:spcAft>
                        <a:buClr>
                          <a:schemeClr val="lt2"/>
                        </a:buClr>
                        <a:buSzPts val="1400"/>
                        <a:buFont typeface="Arial"/>
                        <a:buChar char="•"/>
                      </a:pPr>
                      <a:r>
                        <a:rPr lang="en-US" sz="1400" u="none" strike="noStrike" cap="none"/>
                        <a:t>Research-based content</a:t>
                      </a:r>
                      <a:endParaRPr/>
                    </a:p>
                    <a:p>
                      <a:pPr marL="285750" marR="0" lvl="0" indent="-285750" algn="l" rtl="0">
                        <a:lnSpc>
                          <a:spcPct val="100000"/>
                        </a:lnSpc>
                        <a:spcBef>
                          <a:spcPts val="0"/>
                        </a:spcBef>
                        <a:spcAft>
                          <a:spcPts val="0"/>
                        </a:spcAft>
                        <a:buClr>
                          <a:schemeClr val="lt2"/>
                        </a:buClr>
                        <a:buSzPts val="1400"/>
                        <a:buFont typeface="Arial"/>
                        <a:buChar char="•"/>
                      </a:pPr>
                      <a:r>
                        <a:rPr lang="en-US" sz="1400" u="none" strike="noStrike" cap="none"/>
                        <a:t>Highly qualified presenters</a:t>
                      </a:r>
                      <a:endParaRPr/>
                    </a:p>
                    <a:p>
                      <a:pPr marL="285750" marR="0" lvl="0" indent="-285750" algn="l" rtl="0">
                        <a:lnSpc>
                          <a:spcPct val="100000"/>
                        </a:lnSpc>
                        <a:spcBef>
                          <a:spcPts val="0"/>
                        </a:spcBef>
                        <a:spcAft>
                          <a:spcPts val="0"/>
                        </a:spcAft>
                        <a:buClr>
                          <a:schemeClr val="lt2"/>
                        </a:buClr>
                        <a:buSzPts val="1400"/>
                        <a:buFont typeface="Arial"/>
                        <a:buChar char="•"/>
                      </a:pPr>
                      <a:r>
                        <a:rPr lang="en-US" sz="1400" u="none" strike="noStrike" cap="none"/>
                        <a:t>Relevant topics</a:t>
                      </a:r>
                      <a:endParaRPr/>
                    </a:p>
                    <a:p>
                      <a:pPr marL="285750" marR="0" lvl="0" indent="-285750" algn="l" rtl="0">
                        <a:lnSpc>
                          <a:spcPct val="100000"/>
                        </a:lnSpc>
                        <a:spcBef>
                          <a:spcPts val="0"/>
                        </a:spcBef>
                        <a:spcAft>
                          <a:spcPts val="0"/>
                        </a:spcAft>
                        <a:buClr>
                          <a:schemeClr val="lt2"/>
                        </a:buClr>
                        <a:buSzPts val="1400"/>
                        <a:buFont typeface="Arial"/>
                        <a:buChar char="•"/>
                      </a:pPr>
                      <a:r>
                        <a:rPr lang="en-US" sz="1400" u="none" strike="noStrike" cap="none"/>
                        <a:t>Onsite workshops, Webinars, Pop-up Coaching</a:t>
                      </a:r>
                      <a:endParaRPr sz="1400" i="1" u="none" strike="noStrike" cap="none">
                        <a:solidFill>
                          <a:srgbClr val="0070C0"/>
                        </a:solidFill>
                      </a:endParaRPr>
                    </a:p>
                    <a:p>
                      <a:pPr marL="0" marR="0" lvl="0" indent="0" algn="l" rtl="0">
                        <a:lnSpc>
                          <a:spcPct val="100000"/>
                        </a:lnSpc>
                        <a:spcBef>
                          <a:spcPts val="0"/>
                        </a:spcBef>
                        <a:spcAft>
                          <a:spcPts val="0"/>
                        </a:spcAft>
                        <a:buNone/>
                      </a:pPr>
                      <a:endParaRPr sz="1100" u="none" strike="noStrike" cap="none"/>
                    </a:p>
                  </a:txBody>
                  <a:tcPr marL="68575" marR="68575" marT="34300" marB="34300"/>
                </a:tc>
                <a:tc>
                  <a:txBody>
                    <a:bodyPr/>
                    <a:lstStyle/>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Addressing Learning Loss (for Teachers, Aides, Specialists)</a:t>
                      </a:r>
                      <a:endParaRPr sz="11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Redeveloping Instructional Plans*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Understanding Data** and Using it to Improve Teaching &amp; Learning</a:t>
                      </a:r>
                      <a:endParaRPr/>
                    </a:p>
                    <a:p>
                      <a:pPr marL="0" marR="0" lvl="0" indent="0" algn="l" rtl="0">
                        <a:lnSpc>
                          <a:spcPct val="100000"/>
                        </a:lnSpc>
                        <a:spcBef>
                          <a:spcPts val="0"/>
                        </a:spcBef>
                        <a:spcAft>
                          <a:spcPts val="0"/>
                        </a:spcAft>
                        <a:buNone/>
                      </a:pPr>
                      <a:r>
                        <a:rPr lang="en-US" sz="1100" u="none" strike="noStrike" cap="none"/>
                        <a:t>*Teachers can earn stipends for work outside of contracted work hours</a:t>
                      </a:r>
                      <a:endParaRPr/>
                    </a:p>
                    <a:p>
                      <a:pPr marL="0" marR="0" lvl="0" indent="0" algn="l" rtl="0">
                        <a:lnSpc>
                          <a:spcPct val="100000"/>
                        </a:lnSpc>
                        <a:spcBef>
                          <a:spcPts val="0"/>
                        </a:spcBef>
                        <a:spcAft>
                          <a:spcPts val="0"/>
                        </a:spcAft>
                        <a:buNone/>
                      </a:pPr>
                      <a:r>
                        <a:rPr lang="en-US" sz="1100" u="none" strike="noStrike" cap="none"/>
                        <a:t>**Can be combined with purchase of FACTS SIS and “Super-User” Training</a:t>
                      </a:r>
                      <a:endParaRPr sz="1100" u="none" strike="noStrike" cap="none"/>
                    </a:p>
                  </a:txBody>
                  <a:tcPr marL="68575" marR="68575" marT="34300" marB="34300"/>
                </a:tc>
                <a:tc>
                  <a:txBody>
                    <a:bodyPr/>
                    <a:lstStyle/>
                    <a:p>
                      <a:pPr marL="0" marR="0" lvl="0" indent="0" algn="l" rtl="0">
                        <a:lnSpc>
                          <a:spcPct val="100000"/>
                        </a:lnSpc>
                        <a:spcBef>
                          <a:spcPts val="0"/>
                        </a:spcBef>
                        <a:spcAft>
                          <a:spcPts val="0"/>
                        </a:spcAft>
                        <a:buNone/>
                      </a:pPr>
                      <a:endParaRPr sz="1100" u="none" strike="noStrike" cap="none"/>
                    </a:p>
                  </a:txBody>
                  <a:tcPr marL="68575" marR="68575" marT="34300" marB="34300"/>
                </a:tc>
                <a:extLst>
                  <a:ext uri="{0D108BD9-81ED-4DB2-BD59-A6C34878D82A}">
                    <a16:rowId xmlns:a16="http://schemas.microsoft.com/office/drawing/2014/main" val="10001"/>
                  </a:ext>
                </a:extLst>
              </a:tr>
            </a:tbl>
          </a:graphicData>
        </a:graphic>
      </p:graphicFrame>
      <p:sp>
        <p:nvSpPr>
          <p:cNvPr id="639" name="Google Shape;639;p88"/>
          <p:cNvSpPr txBox="1">
            <a:spLocks noGrp="1"/>
          </p:cNvSpPr>
          <p:nvPr>
            <p:ph type="title"/>
          </p:nvPr>
        </p:nvSpPr>
        <p:spPr>
          <a:xfrm>
            <a:off x="1503050" y="1014175"/>
            <a:ext cx="7113300" cy="671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solidFill>
                  <a:schemeClr val="tx1"/>
                </a:solidFill>
              </a:rPr>
              <a:t>Solution: Professional Development</a:t>
            </a:r>
            <a:endParaRPr dirty="0">
              <a:solidFill>
                <a:schemeClr val="tx1"/>
              </a:solidFill>
            </a:endParaRPr>
          </a:p>
        </p:txBody>
      </p:sp>
      <p:grpSp>
        <p:nvGrpSpPr>
          <p:cNvPr id="640" name="Google Shape;640;p88">
            <a:extLst>
              <a:ext uri="{C183D7F6-B498-43B3-948B-1728B52AA6E4}">
                <adec:decorative xmlns:adec="http://schemas.microsoft.com/office/drawing/2017/decorative" val="1"/>
              </a:ext>
            </a:extLst>
          </p:cNvPr>
          <p:cNvGrpSpPr/>
          <p:nvPr/>
        </p:nvGrpSpPr>
        <p:grpSpPr>
          <a:xfrm>
            <a:off x="342900" y="4397958"/>
            <a:ext cx="4798011" cy="1382192"/>
            <a:chOff x="0" y="6932"/>
            <a:chExt cx="4798011" cy="1382192"/>
          </a:xfrm>
        </p:grpSpPr>
        <p:sp>
          <p:nvSpPr>
            <p:cNvPr id="641" name="Google Shape;641;p88"/>
            <p:cNvSpPr/>
            <p:nvPr/>
          </p:nvSpPr>
          <p:spPr>
            <a:xfrm>
              <a:off x="0" y="414194"/>
              <a:ext cx="716345" cy="590835"/>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8"/>
            <p:cNvSpPr/>
            <p:nvPr/>
          </p:nvSpPr>
          <p:spPr>
            <a:xfrm>
              <a:off x="379361"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8"/>
            <p:cNvSpPr/>
            <p:nvPr/>
          </p:nvSpPr>
          <p:spPr>
            <a:xfrm>
              <a:off x="161776" y="878422"/>
              <a:ext cx="636751" cy="25321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8"/>
            <p:cNvSpPr txBox="1"/>
            <p:nvPr/>
          </p:nvSpPr>
          <p:spPr>
            <a:xfrm>
              <a:off x="169192"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2022</a:t>
              </a:r>
              <a:endParaRPr/>
            </a:p>
          </p:txBody>
        </p:sp>
        <p:sp>
          <p:nvSpPr>
            <p:cNvPr id="645" name="Google Shape;645;p88"/>
            <p:cNvSpPr/>
            <p:nvPr/>
          </p:nvSpPr>
          <p:spPr>
            <a:xfrm>
              <a:off x="1002459" y="414194"/>
              <a:ext cx="716345" cy="590835"/>
            </a:xfrm>
            <a:prstGeom prst="roundRect">
              <a:avLst>
                <a:gd name="adj" fmla="val 10000"/>
              </a:avLst>
            </a:prstGeom>
            <a:solidFill>
              <a:schemeClr val="lt1">
                <a:alpha val="89803"/>
              </a:schemeClr>
            </a:solidFill>
            <a:ln w="25400" cap="flat" cmpd="sng">
              <a:solidFill>
                <a:srgbClr val="43AE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8"/>
            <p:cNvSpPr/>
            <p:nvPr/>
          </p:nvSpPr>
          <p:spPr>
            <a:xfrm>
              <a:off x="1373263"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4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8"/>
            <p:cNvSpPr/>
            <p:nvPr/>
          </p:nvSpPr>
          <p:spPr>
            <a:xfrm>
              <a:off x="1161647" y="287586"/>
              <a:ext cx="636751" cy="253215"/>
            </a:xfrm>
            <a:prstGeom prst="roundRect">
              <a:avLst>
                <a:gd name="adj" fmla="val 10000"/>
              </a:avLst>
            </a:prstGeom>
            <a:solidFill>
              <a:srgbClr val="43AE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8"/>
            <p:cNvSpPr txBox="1"/>
            <p:nvPr/>
          </p:nvSpPr>
          <p:spPr>
            <a:xfrm>
              <a:off x="1169063"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22-23 SY</a:t>
              </a:r>
              <a:endParaRPr/>
            </a:p>
          </p:txBody>
        </p:sp>
        <p:sp>
          <p:nvSpPr>
            <p:cNvPr id="649" name="Google Shape;649;p88"/>
            <p:cNvSpPr/>
            <p:nvPr/>
          </p:nvSpPr>
          <p:spPr>
            <a:xfrm>
              <a:off x="2002330" y="414194"/>
              <a:ext cx="716345" cy="590835"/>
            </a:xfrm>
            <a:prstGeom prst="roundRect">
              <a:avLst>
                <a:gd name="adj" fmla="val 10000"/>
              </a:avLst>
            </a:prstGeom>
            <a:solidFill>
              <a:schemeClr val="lt1">
                <a:alpha val="89803"/>
              </a:schemeClr>
            </a:solidFill>
            <a:ln w="25400" cap="flat" cmpd="sng">
              <a:solidFill>
                <a:srgbClr val="44B7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8"/>
            <p:cNvSpPr/>
            <p:nvPr/>
          </p:nvSpPr>
          <p:spPr>
            <a:xfrm>
              <a:off x="2379104"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5B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8"/>
            <p:cNvSpPr/>
            <p:nvPr/>
          </p:nvSpPr>
          <p:spPr>
            <a:xfrm>
              <a:off x="2161518" y="878422"/>
              <a:ext cx="636751" cy="253215"/>
            </a:xfrm>
            <a:prstGeom prst="roundRect">
              <a:avLst>
                <a:gd name="adj" fmla="val 10000"/>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8"/>
            <p:cNvSpPr txBox="1"/>
            <p:nvPr/>
          </p:nvSpPr>
          <p:spPr>
            <a:xfrm>
              <a:off x="2168934"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2023</a:t>
              </a:r>
              <a:endParaRPr/>
            </a:p>
          </p:txBody>
        </p:sp>
        <p:sp>
          <p:nvSpPr>
            <p:cNvPr id="653" name="Google Shape;653;p88"/>
            <p:cNvSpPr/>
            <p:nvPr/>
          </p:nvSpPr>
          <p:spPr>
            <a:xfrm>
              <a:off x="3002201" y="414194"/>
              <a:ext cx="716345" cy="590835"/>
            </a:xfrm>
            <a:prstGeom prst="roundRect">
              <a:avLst>
                <a:gd name="adj" fmla="val 10000"/>
              </a:avLst>
            </a:prstGeom>
            <a:solidFill>
              <a:schemeClr val="lt1">
                <a:alpha val="89803"/>
              </a:schemeClr>
            </a:solidFill>
            <a:ln w="25400" cap="flat" cmpd="sng">
              <a:solidFill>
                <a:srgbClr val="45B1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8"/>
            <p:cNvSpPr/>
            <p:nvPr/>
          </p:nvSpPr>
          <p:spPr>
            <a:xfrm>
              <a:off x="3373005"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8"/>
            <p:cNvSpPr/>
            <p:nvPr/>
          </p:nvSpPr>
          <p:spPr>
            <a:xfrm>
              <a:off x="3161389" y="287586"/>
              <a:ext cx="636751" cy="253215"/>
            </a:xfrm>
            <a:prstGeom prst="roundRect">
              <a:avLst>
                <a:gd name="adj" fmla="val 10000"/>
              </a:avLst>
            </a:prstGeom>
            <a:solidFill>
              <a:srgbClr val="45B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8"/>
            <p:cNvSpPr txBox="1"/>
            <p:nvPr/>
          </p:nvSpPr>
          <p:spPr>
            <a:xfrm>
              <a:off x="3168805"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23-24SY</a:t>
              </a:r>
              <a:endParaRPr/>
            </a:p>
          </p:txBody>
        </p:sp>
        <p:sp>
          <p:nvSpPr>
            <p:cNvPr id="657" name="Google Shape;657;p88"/>
            <p:cNvSpPr/>
            <p:nvPr/>
          </p:nvSpPr>
          <p:spPr>
            <a:xfrm>
              <a:off x="4002072" y="414194"/>
              <a:ext cx="716345" cy="590835"/>
            </a:xfrm>
            <a:prstGeom prst="roundRect">
              <a:avLst>
                <a:gd name="adj" fmla="val 10000"/>
              </a:avLst>
            </a:prstGeom>
            <a:solidFill>
              <a:schemeClr val="lt1">
                <a:alpha val="89803"/>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8"/>
            <p:cNvSpPr/>
            <p:nvPr/>
          </p:nvSpPr>
          <p:spPr>
            <a:xfrm>
              <a:off x="4161260" y="878422"/>
              <a:ext cx="636751" cy="253215"/>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8"/>
            <p:cNvSpPr txBox="1"/>
            <p:nvPr/>
          </p:nvSpPr>
          <p:spPr>
            <a:xfrm>
              <a:off x="4168676"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2024</a:t>
              </a:r>
              <a:endParaRPr/>
            </a:p>
          </p:txBody>
        </p:sp>
      </p:grpSp>
      <p:pic>
        <p:nvPicPr>
          <p:cNvPr id="660" name="Google Shape;660;p88" descr="Logo for Confianza"/>
          <p:cNvPicPr preferRelativeResize="0"/>
          <p:nvPr/>
        </p:nvPicPr>
        <p:blipFill rotWithShape="1">
          <a:blip r:embed="rId3">
            <a:alphaModFix/>
          </a:blip>
          <a:srcRect/>
          <a:stretch/>
        </p:blipFill>
        <p:spPr>
          <a:xfrm>
            <a:off x="7640937" y="2462934"/>
            <a:ext cx="975410" cy="958543"/>
          </a:xfrm>
          <a:prstGeom prst="rect">
            <a:avLst/>
          </a:prstGeom>
          <a:noFill/>
          <a:ln>
            <a:noFill/>
          </a:ln>
        </p:spPr>
      </p:pic>
      <p:pic>
        <p:nvPicPr>
          <p:cNvPr id="661" name="Google Shape;661;p88" descr="Logo for Kognito"/>
          <p:cNvPicPr preferRelativeResize="0"/>
          <p:nvPr/>
        </p:nvPicPr>
        <p:blipFill rotWithShape="1">
          <a:blip r:embed="rId4">
            <a:alphaModFix/>
          </a:blip>
          <a:srcRect/>
          <a:stretch/>
        </p:blipFill>
        <p:spPr>
          <a:xfrm>
            <a:off x="6292066" y="3587752"/>
            <a:ext cx="2343935" cy="504698"/>
          </a:xfrm>
          <a:prstGeom prst="rect">
            <a:avLst/>
          </a:prstGeom>
          <a:noFill/>
          <a:ln>
            <a:noFill/>
          </a:ln>
        </p:spPr>
      </p:pic>
      <p:pic>
        <p:nvPicPr>
          <p:cNvPr id="662" name="Google Shape;662;p88" descr="Logo for Layola Marymount University"/>
          <p:cNvPicPr preferRelativeResize="0"/>
          <p:nvPr/>
        </p:nvPicPr>
        <p:blipFill rotWithShape="1">
          <a:blip r:embed="rId5">
            <a:alphaModFix/>
          </a:blip>
          <a:srcRect/>
          <a:stretch/>
        </p:blipFill>
        <p:spPr>
          <a:xfrm>
            <a:off x="6191049" y="2462933"/>
            <a:ext cx="1265135" cy="10066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fade">
                                      <p:cBhvr>
                                        <p:cTn id="7" dur="5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aphicFrame>
        <p:nvGraphicFramePr>
          <p:cNvPr id="668" name="Google Shape;668;p89"/>
          <p:cNvGraphicFramePr/>
          <p:nvPr/>
        </p:nvGraphicFramePr>
        <p:xfrm>
          <a:off x="342900" y="2028825"/>
          <a:ext cx="8458200" cy="1855485"/>
        </p:xfrm>
        <a:graphic>
          <a:graphicData uri="http://schemas.openxmlformats.org/drawingml/2006/table">
            <a:tbl>
              <a:tblPr firstRow="1" bandRow="1">
                <a:noFill/>
                <a:tableStyleId>{4683DAF3-42D5-4FE8-BF97-B1FF3B00D6E3}</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2781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FACTS Education Solutions</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Instructional Leadership (&amp; Team)</a:t>
                      </a:r>
                      <a:endParaRPr sz="1100" u="none" strike="noStrike" cap="none"/>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Teacher Coaching (&amp; Team) </a:t>
                      </a:r>
                      <a:endParaRPr sz="1100" u="none" strike="noStrike" cap="none"/>
                    </a:p>
                  </a:txBody>
                  <a:tcPr marL="68575" marR="68575" marT="34300" marB="34300"/>
                </a:tc>
                <a:extLst>
                  <a:ext uri="{0D108BD9-81ED-4DB2-BD59-A6C34878D82A}">
                    <a16:rowId xmlns:a16="http://schemas.microsoft.com/office/drawing/2014/main" val="10000"/>
                  </a:ext>
                </a:extLst>
              </a:tr>
              <a:tr h="1508750">
                <a:tc>
                  <a:txBody>
                    <a:bodyPr/>
                    <a:lstStyle/>
                    <a:p>
                      <a:pPr marL="0" marR="0" lvl="0" indent="0" algn="l" rtl="0">
                        <a:lnSpc>
                          <a:spcPct val="100000"/>
                        </a:lnSpc>
                        <a:spcBef>
                          <a:spcPts val="0"/>
                        </a:spcBef>
                        <a:spcAft>
                          <a:spcPts val="0"/>
                        </a:spcAft>
                        <a:buNone/>
                      </a:pPr>
                      <a:r>
                        <a:rPr lang="en-US" sz="1100" i="0" u="none" strike="noStrike" cap="none"/>
                        <a:t>Leadership Coaching:</a:t>
                      </a:r>
                      <a:endParaRPr/>
                    </a:p>
                    <a:p>
                      <a:pPr marL="285750" marR="0" lvl="0" indent="-285750" algn="l" rtl="0">
                        <a:lnSpc>
                          <a:spcPct val="100000"/>
                        </a:lnSpc>
                        <a:spcBef>
                          <a:spcPts val="0"/>
                        </a:spcBef>
                        <a:spcAft>
                          <a:spcPts val="0"/>
                        </a:spcAft>
                        <a:buClr>
                          <a:srgbClr val="000000"/>
                        </a:buClr>
                        <a:buSzPts val="1100"/>
                        <a:buFont typeface="Arial"/>
                        <a:buChar char="•"/>
                      </a:pPr>
                      <a:r>
                        <a:rPr lang="en-US" sz="1100" i="0" u="none" strike="noStrike" cap="none"/>
                        <a:t>5-8 sessions per cycle </a:t>
                      </a:r>
                      <a:endParaRPr/>
                    </a:p>
                    <a:p>
                      <a:pPr marL="285750" marR="0" lvl="0" indent="-285750" algn="l" rtl="0">
                        <a:lnSpc>
                          <a:spcPct val="100000"/>
                        </a:lnSpc>
                        <a:spcBef>
                          <a:spcPts val="0"/>
                        </a:spcBef>
                        <a:spcAft>
                          <a:spcPts val="0"/>
                        </a:spcAft>
                        <a:buClr>
                          <a:srgbClr val="000000"/>
                        </a:buClr>
                        <a:buSzPts val="1100"/>
                        <a:buFont typeface="Arial"/>
                        <a:buChar char="•"/>
                      </a:pPr>
                      <a:r>
                        <a:rPr lang="en-US" sz="1100" i="0" u="none" strike="noStrike" cap="none"/>
                        <a:t>Educated/Experienced Coaches</a:t>
                      </a:r>
                      <a:endParaRPr/>
                    </a:p>
                    <a:p>
                      <a:pPr marL="0" marR="0" lvl="0" indent="0" algn="l" rtl="0">
                        <a:lnSpc>
                          <a:spcPct val="100000"/>
                        </a:lnSpc>
                        <a:spcBef>
                          <a:spcPts val="0"/>
                        </a:spcBef>
                        <a:spcAft>
                          <a:spcPts val="0"/>
                        </a:spcAft>
                        <a:buClr>
                          <a:srgbClr val="000000"/>
                        </a:buClr>
                        <a:buSzPts val="1100"/>
                        <a:buFont typeface="Arial"/>
                        <a:buNone/>
                      </a:pPr>
                      <a:br>
                        <a:rPr lang="en-US" sz="1100" i="0" u="none" strike="noStrike" cap="none"/>
                      </a:br>
                      <a:r>
                        <a:rPr lang="en-US" sz="1100" i="0" u="none" strike="noStrike" cap="none"/>
                        <a:t>Teacher Coaching:</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6-week Cycles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Vosaic video + Virtual conversation</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Toolkits</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Trained Coaches</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u="none" strike="noStrike" cap="none"/>
                        <a:t>Leaders &amp; Leadership Teams:  Principals, APs, Dept. Chairs, etc.</a:t>
                      </a:r>
                      <a:endParaRPr/>
                    </a:p>
                    <a:p>
                      <a:pPr marL="0" marR="0" lvl="0" indent="0" algn="l" rtl="0">
                        <a:lnSpc>
                          <a:spcPct val="100000"/>
                        </a:lnSpc>
                        <a:spcBef>
                          <a:spcPts val="0"/>
                        </a:spcBef>
                        <a:spcAft>
                          <a:spcPts val="0"/>
                        </a:spcAft>
                        <a:buNone/>
                      </a:pPr>
                      <a:endParaRPr sz="1100" u="none" strike="noStrike" cap="none"/>
                    </a:p>
                    <a:p>
                      <a:pPr marL="0" marR="0" lvl="0" indent="0" algn="l" rtl="0">
                        <a:lnSpc>
                          <a:spcPct val="100000"/>
                        </a:lnSpc>
                        <a:spcBef>
                          <a:spcPts val="0"/>
                        </a:spcBef>
                        <a:spcAft>
                          <a:spcPts val="0"/>
                        </a:spcAft>
                        <a:buNone/>
                      </a:pPr>
                      <a:r>
                        <a:rPr lang="en-US" sz="1100" u="none" strike="noStrike" cap="none"/>
                        <a:t>Instructional Leadership:</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Data Analysis &amp; Use</a:t>
                      </a:r>
                      <a:endParaRPr sz="11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Curriculum Adoption</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Instructional Design</a:t>
                      </a:r>
                      <a:endParaRPr sz="1100" u="none" strike="noStrike" cap="none"/>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Walkthroughs &amp; Supervision </a:t>
                      </a:r>
                      <a:endParaRPr/>
                    </a:p>
                    <a:p>
                      <a:pPr marL="285750" marR="0" lvl="0" indent="-285750" algn="l" rtl="0">
                        <a:lnSpc>
                          <a:spcPct val="100000"/>
                        </a:lnSpc>
                        <a:spcBef>
                          <a:spcPts val="0"/>
                        </a:spcBef>
                        <a:spcAft>
                          <a:spcPts val="0"/>
                        </a:spcAft>
                        <a:buClr>
                          <a:srgbClr val="000000"/>
                        </a:buClr>
                        <a:buSzPts val="1100"/>
                        <a:buFont typeface="Arial"/>
                        <a:buChar char="•"/>
                      </a:pPr>
                      <a:r>
                        <a:rPr lang="en-US" sz="1100" u="none" strike="noStrike" cap="none"/>
                        <a:t>MTSS Design</a:t>
                      </a:r>
                      <a:endParaRPr/>
                    </a:p>
                  </a:txBody>
                  <a:tcPr marL="68575" marR="68575" marT="34300" marB="34300"/>
                </a:tc>
                <a:tc>
                  <a:txBody>
                    <a:bodyPr/>
                    <a:lstStyle/>
                    <a:p>
                      <a:pPr marL="0" marR="0" lvl="0" indent="0" algn="l" rtl="0">
                        <a:lnSpc>
                          <a:spcPct val="100000"/>
                        </a:lnSpc>
                        <a:spcBef>
                          <a:spcPts val="0"/>
                        </a:spcBef>
                        <a:spcAft>
                          <a:spcPts val="0"/>
                        </a:spcAft>
                        <a:buNone/>
                      </a:pPr>
                      <a:r>
                        <a:rPr lang="en-US" sz="1100" i="0" u="none" strike="noStrike" cap="none"/>
                        <a:t>Tier I Practices in Math/ELA</a:t>
                      </a:r>
                      <a:endParaRPr/>
                    </a:p>
                    <a:p>
                      <a:pPr marL="285750" marR="0" lvl="0" indent="-285750" algn="l" rtl="0">
                        <a:lnSpc>
                          <a:spcPct val="100000"/>
                        </a:lnSpc>
                        <a:spcBef>
                          <a:spcPts val="0"/>
                        </a:spcBef>
                        <a:spcAft>
                          <a:spcPts val="0"/>
                        </a:spcAft>
                        <a:buClr>
                          <a:srgbClr val="000000"/>
                        </a:buClr>
                        <a:buSzPts val="1100"/>
                        <a:buFont typeface="Arial"/>
                        <a:buChar char="•"/>
                      </a:pPr>
                      <a:r>
                        <a:rPr lang="en-US" sz="1100" i="0" u="none" strike="noStrike" cap="none"/>
                        <a:t>Unit &amp; Lesson Design</a:t>
                      </a:r>
                      <a:endParaRPr/>
                    </a:p>
                    <a:p>
                      <a:pPr marL="285750" marR="0" lvl="0" indent="-285750" algn="l" rtl="0">
                        <a:lnSpc>
                          <a:spcPct val="100000"/>
                        </a:lnSpc>
                        <a:spcBef>
                          <a:spcPts val="0"/>
                        </a:spcBef>
                        <a:spcAft>
                          <a:spcPts val="0"/>
                        </a:spcAft>
                        <a:buClr>
                          <a:srgbClr val="000000"/>
                        </a:buClr>
                        <a:buSzPts val="1100"/>
                        <a:buFont typeface="Arial"/>
                        <a:buChar char="•"/>
                      </a:pPr>
                      <a:r>
                        <a:rPr lang="en-US" sz="1100" i="0" u="none" strike="noStrike" cap="none"/>
                        <a:t>Assignment &amp; Assessment Design</a:t>
                      </a:r>
                      <a:endParaRPr/>
                    </a:p>
                    <a:p>
                      <a:pPr marL="285750" marR="0" lvl="0" indent="-285750" algn="l" rtl="0">
                        <a:lnSpc>
                          <a:spcPct val="100000"/>
                        </a:lnSpc>
                        <a:spcBef>
                          <a:spcPts val="0"/>
                        </a:spcBef>
                        <a:spcAft>
                          <a:spcPts val="0"/>
                        </a:spcAft>
                        <a:buClr>
                          <a:srgbClr val="000000"/>
                        </a:buClr>
                        <a:buSzPts val="1100"/>
                        <a:buFont typeface="Arial"/>
                        <a:buChar char="•"/>
                      </a:pPr>
                      <a:r>
                        <a:rPr lang="en-US" sz="1100" i="0" u="none" strike="noStrike" cap="none"/>
                        <a:t>Formative Asmts. &amp; Feedback</a:t>
                      </a:r>
                      <a:endParaRPr/>
                    </a:p>
                    <a:p>
                      <a:pPr marL="285750" marR="0" lvl="0" indent="-285750" algn="l" rtl="0">
                        <a:lnSpc>
                          <a:spcPct val="100000"/>
                        </a:lnSpc>
                        <a:spcBef>
                          <a:spcPts val="0"/>
                        </a:spcBef>
                        <a:spcAft>
                          <a:spcPts val="0"/>
                        </a:spcAft>
                        <a:buClr>
                          <a:srgbClr val="000000"/>
                        </a:buClr>
                        <a:buSzPts val="1100"/>
                        <a:buFont typeface="Arial"/>
                        <a:buChar char="•"/>
                      </a:pPr>
                      <a:r>
                        <a:rPr lang="en-US" sz="1100" i="0" u="none" strike="noStrike" cap="none"/>
                        <a:t>Instruction:  Differentiation and Multiple Exposures for Mastery</a:t>
                      </a:r>
                      <a:endParaRPr/>
                    </a:p>
                    <a:p>
                      <a:pPr marL="0" marR="0" lvl="0" indent="0" algn="l" rtl="0">
                        <a:lnSpc>
                          <a:spcPct val="100000"/>
                        </a:lnSpc>
                        <a:spcBef>
                          <a:spcPts val="0"/>
                        </a:spcBef>
                        <a:spcAft>
                          <a:spcPts val="0"/>
                        </a:spcAft>
                        <a:buNone/>
                      </a:pPr>
                      <a:r>
                        <a:rPr lang="en-US" sz="1100" i="0" u="none" strike="noStrike" cap="none"/>
                        <a:t>Curriculum Adoption (custom Toolkit) </a:t>
                      </a:r>
                      <a:endParaRPr/>
                    </a:p>
                    <a:p>
                      <a:pPr marL="0" marR="0" lvl="0" indent="0" algn="l" rtl="0">
                        <a:lnSpc>
                          <a:spcPct val="100000"/>
                        </a:lnSpc>
                        <a:spcBef>
                          <a:spcPts val="0"/>
                        </a:spcBef>
                        <a:spcAft>
                          <a:spcPts val="0"/>
                        </a:spcAft>
                        <a:buNone/>
                      </a:pPr>
                      <a:r>
                        <a:rPr lang="en-US" sz="1100" i="0" u="none" strike="noStrike" cap="none"/>
                        <a:t>Explicit &amp; Systematic Phonics</a:t>
                      </a:r>
                      <a:endParaRPr/>
                    </a:p>
                    <a:p>
                      <a:pPr marL="0" marR="0" lvl="0" indent="0" algn="l" rtl="0">
                        <a:lnSpc>
                          <a:spcPct val="100000"/>
                        </a:lnSpc>
                        <a:spcBef>
                          <a:spcPts val="0"/>
                        </a:spcBef>
                        <a:spcAft>
                          <a:spcPts val="0"/>
                        </a:spcAft>
                        <a:buNone/>
                      </a:pPr>
                      <a:r>
                        <a:rPr lang="en-US" sz="1100" i="0" u="none" strike="noStrike" cap="none"/>
                        <a:t>SEL, Inclusion, ELL</a:t>
                      </a:r>
                      <a:endParaRPr sz="1100" i="0" u="none" strike="noStrike" cap="none"/>
                    </a:p>
                  </a:txBody>
                  <a:tcPr marL="68575" marR="68575" marT="34300" marB="34300"/>
                </a:tc>
                <a:extLst>
                  <a:ext uri="{0D108BD9-81ED-4DB2-BD59-A6C34878D82A}">
                    <a16:rowId xmlns:a16="http://schemas.microsoft.com/office/drawing/2014/main" val="10001"/>
                  </a:ext>
                </a:extLst>
              </a:tr>
            </a:tbl>
          </a:graphicData>
        </a:graphic>
      </p:graphicFrame>
      <p:sp>
        <p:nvSpPr>
          <p:cNvPr id="669" name="Google Shape;669;p89"/>
          <p:cNvSpPr txBox="1">
            <a:spLocks noGrp="1"/>
          </p:cNvSpPr>
          <p:nvPr>
            <p:ph type="title"/>
          </p:nvPr>
        </p:nvSpPr>
        <p:spPr>
          <a:xfrm>
            <a:off x="1687808" y="843481"/>
            <a:ext cx="7113300" cy="671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solidFill>
                  <a:schemeClr val="tx1"/>
                </a:solidFill>
              </a:rPr>
              <a:t>Solution: Coaching</a:t>
            </a:r>
            <a:endParaRPr dirty="0">
              <a:solidFill>
                <a:schemeClr val="tx1"/>
              </a:solidFill>
            </a:endParaRPr>
          </a:p>
        </p:txBody>
      </p:sp>
      <p:grpSp>
        <p:nvGrpSpPr>
          <p:cNvPr id="670" name="Google Shape;670;p89">
            <a:extLst>
              <a:ext uri="{C183D7F6-B498-43B3-948B-1728B52AA6E4}">
                <adec:decorative xmlns:adec="http://schemas.microsoft.com/office/drawing/2017/decorative" val="1"/>
              </a:ext>
            </a:extLst>
          </p:cNvPr>
          <p:cNvGrpSpPr/>
          <p:nvPr/>
        </p:nvGrpSpPr>
        <p:grpSpPr>
          <a:xfrm>
            <a:off x="342900" y="4397958"/>
            <a:ext cx="4798011" cy="1382192"/>
            <a:chOff x="0" y="6932"/>
            <a:chExt cx="4798011" cy="1382192"/>
          </a:xfrm>
        </p:grpSpPr>
        <p:sp>
          <p:nvSpPr>
            <p:cNvPr id="671" name="Google Shape;671;p89"/>
            <p:cNvSpPr/>
            <p:nvPr/>
          </p:nvSpPr>
          <p:spPr>
            <a:xfrm>
              <a:off x="0" y="414194"/>
              <a:ext cx="716345" cy="590835"/>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9"/>
            <p:cNvSpPr/>
            <p:nvPr/>
          </p:nvSpPr>
          <p:spPr>
            <a:xfrm>
              <a:off x="379361"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9"/>
            <p:cNvSpPr/>
            <p:nvPr/>
          </p:nvSpPr>
          <p:spPr>
            <a:xfrm>
              <a:off x="161776" y="878422"/>
              <a:ext cx="636751" cy="25321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9"/>
            <p:cNvSpPr txBox="1"/>
            <p:nvPr/>
          </p:nvSpPr>
          <p:spPr>
            <a:xfrm>
              <a:off x="169192"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2022</a:t>
              </a:r>
              <a:endParaRPr/>
            </a:p>
          </p:txBody>
        </p:sp>
        <p:sp>
          <p:nvSpPr>
            <p:cNvPr id="675" name="Google Shape;675;p89"/>
            <p:cNvSpPr/>
            <p:nvPr/>
          </p:nvSpPr>
          <p:spPr>
            <a:xfrm>
              <a:off x="1002459" y="414194"/>
              <a:ext cx="716345" cy="590835"/>
            </a:xfrm>
            <a:prstGeom prst="roundRect">
              <a:avLst>
                <a:gd name="adj" fmla="val 10000"/>
              </a:avLst>
            </a:prstGeom>
            <a:solidFill>
              <a:schemeClr val="lt1">
                <a:alpha val="89803"/>
              </a:schemeClr>
            </a:solidFill>
            <a:ln w="25400" cap="flat" cmpd="sng">
              <a:solidFill>
                <a:srgbClr val="43AE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9"/>
            <p:cNvSpPr/>
            <p:nvPr/>
          </p:nvSpPr>
          <p:spPr>
            <a:xfrm>
              <a:off x="1373263"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4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9"/>
            <p:cNvSpPr/>
            <p:nvPr/>
          </p:nvSpPr>
          <p:spPr>
            <a:xfrm>
              <a:off x="1161647" y="287586"/>
              <a:ext cx="636751" cy="253215"/>
            </a:xfrm>
            <a:prstGeom prst="roundRect">
              <a:avLst>
                <a:gd name="adj" fmla="val 10000"/>
              </a:avLst>
            </a:prstGeom>
            <a:solidFill>
              <a:srgbClr val="43AE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9"/>
            <p:cNvSpPr txBox="1"/>
            <p:nvPr/>
          </p:nvSpPr>
          <p:spPr>
            <a:xfrm>
              <a:off x="1169063"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22-23 SY</a:t>
              </a:r>
              <a:endParaRPr/>
            </a:p>
          </p:txBody>
        </p:sp>
        <p:sp>
          <p:nvSpPr>
            <p:cNvPr id="679" name="Google Shape;679;p89"/>
            <p:cNvSpPr/>
            <p:nvPr/>
          </p:nvSpPr>
          <p:spPr>
            <a:xfrm>
              <a:off x="2002330" y="414194"/>
              <a:ext cx="716345" cy="590835"/>
            </a:xfrm>
            <a:prstGeom prst="roundRect">
              <a:avLst>
                <a:gd name="adj" fmla="val 10000"/>
              </a:avLst>
            </a:prstGeom>
            <a:solidFill>
              <a:schemeClr val="lt1">
                <a:alpha val="89803"/>
              </a:schemeClr>
            </a:solidFill>
            <a:ln w="25400" cap="flat" cmpd="sng">
              <a:solidFill>
                <a:srgbClr val="44B7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9"/>
            <p:cNvSpPr/>
            <p:nvPr/>
          </p:nvSpPr>
          <p:spPr>
            <a:xfrm>
              <a:off x="2379104"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5B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9"/>
            <p:cNvSpPr/>
            <p:nvPr/>
          </p:nvSpPr>
          <p:spPr>
            <a:xfrm>
              <a:off x="2161518" y="878422"/>
              <a:ext cx="636751" cy="253215"/>
            </a:xfrm>
            <a:prstGeom prst="roundRect">
              <a:avLst>
                <a:gd name="adj" fmla="val 10000"/>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9"/>
            <p:cNvSpPr txBox="1"/>
            <p:nvPr/>
          </p:nvSpPr>
          <p:spPr>
            <a:xfrm>
              <a:off x="2168934"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2023</a:t>
              </a:r>
              <a:endParaRPr/>
            </a:p>
          </p:txBody>
        </p:sp>
        <p:sp>
          <p:nvSpPr>
            <p:cNvPr id="683" name="Google Shape;683;p89"/>
            <p:cNvSpPr/>
            <p:nvPr/>
          </p:nvSpPr>
          <p:spPr>
            <a:xfrm>
              <a:off x="3002201" y="414194"/>
              <a:ext cx="716345" cy="590835"/>
            </a:xfrm>
            <a:prstGeom prst="roundRect">
              <a:avLst>
                <a:gd name="adj" fmla="val 10000"/>
              </a:avLst>
            </a:prstGeom>
            <a:solidFill>
              <a:schemeClr val="lt1">
                <a:alpha val="89803"/>
              </a:schemeClr>
            </a:solidFill>
            <a:ln w="25400" cap="flat" cmpd="sng">
              <a:solidFill>
                <a:srgbClr val="45B1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9"/>
            <p:cNvSpPr/>
            <p:nvPr/>
          </p:nvSpPr>
          <p:spPr>
            <a:xfrm>
              <a:off x="3373005"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9"/>
            <p:cNvSpPr/>
            <p:nvPr/>
          </p:nvSpPr>
          <p:spPr>
            <a:xfrm>
              <a:off x="3161389" y="287586"/>
              <a:ext cx="636751" cy="253215"/>
            </a:xfrm>
            <a:prstGeom prst="roundRect">
              <a:avLst>
                <a:gd name="adj" fmla="val 10000"/>
              </a:avLst>
            </a:prstGeom>
            <a:solidFill>
              <a:srgbClr val="45B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9"/>
            <p:cNvSpPr txBox="1"/>
            <p:nvPr/>
          </p:nvSpPr>
          <p:spPr>
            <a:xfrm>
              <a:off x="3168805"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23-24SY</a:t>
              </a:r>
              <a:endParaRPr/>
            </a:p>
          </p:txBody>
        </p:sp>
        <p:sp>
          <p:nvSpPr>
            <p:cNvPr id="687" name="Google Shape;687;p89"/>
            <p:cNvSpPr/>
            <p:nvPr/>
          </p:nvSpPr>
          <p:spPr>
            <a:xfrm>
              <a:off x="4002072" y="414194"/>
              <a:ext cx="716345" cy="590835"/>
            </a:xfrm>
            <a:prstGeom prst="roundRect">
              <a:avLst>
                <a:gd name="adj" fmla="val 10000"/>
              </a:avLst>
            </a:prstGeom>
            <a:solidFill>
              <a:schemeClr val="lt1">
                <a:alpha val="89803"/>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9"/>
            <p:cNvSpPr/>
            <p:nvPr/>
          </p:nvSpPr>
          <p:spPr>
            <a:xfrm>
              <a:off x="4161260" y="878422"/>
              <a:ext cx="636751" cy="253215"/>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9"/>
            <p:cNvSpPr txBox="1"/>
            <p:nvPr/>
          </p:nvSpPr>
          <p:spPr>
            <a:xfrm>
              <a:off x="4168676"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2024</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90"/>
          <p:cNvSpPr txBox="1">
            <a:spLocks noGrp="1"/>
          </p:cNvSpPr>
          <p:nvPr>
            <p:ph type="title"/>
          </p:nvPr>
        </p:nvSpPr>
        <p:spPr>
          <a:xfrm>
            <a:off x="975122" y="890893"/>
            <a:ext cx="7387828" cy="79556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solidFill>
                  <a:schemeClr val="tx1"/>
                </a:solidFill>
              </a:rPr>
              <a:t>Step 3: Implement (and Revise) Solutions</a:t>
            </a:r>
            <a:endParaRPr dirty="0">
              <a:solidFill>
                <a:schemeClr val="tx1"/>
              </a:solidFill>
            </a:endParaRPr>
          </a:p>
        </p:txBody>
      </p:sp>
      <p:sp>
        <p:nvSpPr>
          <p:cNvPr id="696" name="Google Shape;696;p90"/>
          <p:cNvSpPr txBox="1">
            <a:spLocks noGrp="1"/>
          </p:cNvSpPr>
          <p:nvPr>
            <p:ph type="body" idx="1"/>
          </p:nvPr>
        </p:nvSpPr>
        <p:spPr>
          <a:xfrm>
            <a:off x="2667000" y="2216872"/>
            <a:ext cx="6134102" cy="3121619"/>
          </a:xfrm>
          <a:prstGeom prst="rect">
            <a:avLst/>
          </a:prstGeom>
          <a:noFill/>
          <a:ln>
            <a:noFill/>
          </a:ln>
        </p:spPr>
        <p:txBody>
          <a:bodyPr spcFirstLastPara="1" wrap="square" lIns="91425" tIns="45700" rIns="91425" bIns="45700" anchor="t" anchorCtr="0">
            <a:normAutofit/>
          </a:bodyPr>
          <a:lstStyle/>
          <a:p>
            <a:pPr marL="385763" lvl="0" indent="-385763" algn="l" rtl="0">
              <a:lnSpc>
                <a:spcPct val="90000"/>
              </a:lnSpc>
              <a:spcBef>
                <a:spcPts val="1000"/>
              </a:spcBef>
              <a:spcAft>
                <a:spcPts val="0"/>
              </a:spcAft>
              <a:buSzPts val="2800"/>
              <a:buFont typeface="Arial"/>
              <a:buAutoNum type="arabicPeriod"/>
            </a:pPr>
            <a:r>
              <a:rPr lang="en-US" sz="1500"/>
              <a:t>Name an </a:t>
            </a:r>
            <a:r>
              <a:rPr lang="en-US" sz="1500" i="1"/>
              <a:t>Instructional Core Team</a:t>
            </a:r>
            <a:r>
              <a:rPr lang="en-US" sz="1500"/>
              <a:t> to </a:t>
            </a:r>
            <a:r>
              <a:rPr lang="en-US" sz="1500" b="1"/>
              <a:t>Develop an Ambitious Vision </a:t>
            </a:r>
            <a:r>
              <a:rPr lang="en-US" sz="1500"/>
              <a:t>and </a:t>
            </a:r>
            <a:r>
              <a:rPr lang="en-US" sz="1500" b="1"/>
              <a:t>Map Out Solutions </a:t>
            </a:r>
            <a:r>
              <a:rPr lang="en-US" sz="1500"/>
              <a:t>to address immediate needs and for lasting impact.</a:t>
            </a:r>
            <a:endParaRPr/>
          </a:p>
          <a:p>
            <a:pPr marL="385763" lvl="0" indent="-385763" algn="l" rtl="0">
              <a:lnSpc>
                <a:spcPct val="90000"/>
              </a:lnSpc>
              <a:spcBef>
                <a:spcPts val="1000"/>
              </a:spcBef>
              <a:spcAft>
                <a:spcPts val="0"/>
              </a:spcAft>
              <a:buSzPts val="2800"/>
              <a:buFont typeface="Arial"/>
              <a:buAutoNum type="arabicPeriod"/>
            </a:pPr>
            <a:r>
              <a:rPr lang="en-US" sz="1500"/>
              <a:t>Select a </a:t>
            </a:r>
            <a:r>
              <a:rPr lang="en-US" sz="1500" i="1"/>
              <a:t>Project Manager </a:t>
            </a:r>
            <a:r>
              <a:rPr lang="en-US" sz="1500"/>
              <a:t>or </a:t>
            </a:r>
            <a:r>
              <a:rPr lang="en-US" sz="1500" i="1"/>
              <a:t>Point-person</a:t>
            </a:r>
            <a:r>
              <a:rPr lang="en-US" sz="1500"/>
              <a:t> who will engage with 3</a:t>
            </a:r>
            <a:r>
              <a:rPr lang="en-US" sz="1500" baseline="30000"/>
              <a:t>rd</a:t>
            </a:r>
            <a:r>
              <a:rPr lang="en-US" sz="1500"/>
              <a:t> party Project Manager to monitor progress and communicate with the </a:t>
            </a:r>
            <a:r>
              <a:rPr lang="en-US" sz="1500" i="1"/>
              <a:t>IC Team</a:t>
            </a:r>
            <a:r>
              <a:rPr lang="en-US" sz="1500"/>
              <a:t> throughout </a:t>
            </a:r>
            <a:r>
              <a:rPr lang="en-US" sz="1500" b="1"/>
              <a:t>Implementation</a:t>
            </a:r>
            <a:r>
              <a:rPr lang="en-US" sz="1500"/>
              <a:t>.</a:t>
            </a:r>
            <a:endParaRPr/>
          </a:p>
          <a:p>
            <a:pPr marL="385763" lvl="0" indent="-385763" algn="l" rtl="0">
              <a:lnSpc>
                <a:spcPct val="90000"/>
              </a:lnSpc>
              <a:spcBef>
                <a:spcPts val="1000"/>
              </a:spcBef>
              <a:spcAft>
                <a:spcPts val="0"/>
              </a:spcAft>
              <a:buSzPts val="2800"/>
              <a:buFont typeface="Arial"/>
              <a:buAutoNum type="arabicPeriod"/>
            </a:pPr>
            <a:r>
              <a:rPr lang="en-US" sz="1500"/>
              <a:t>Stop to assess (and edit, if needed) after each phase of the Timeline.</a:t>
            </a:r>
            <a:endParaRPr/>
          </a:p>
        </p:txBody>
      </p:sp>
      <p:grpSp>
        <p:nvGrpSpPr>
          <p:cNvPr id="697" name="Google Shape;697;p90">
            <a:extLst>
              <a:ext uri="{C183D7F6-B498-43B3-948B-1728B52AA6E4}">
                <adec:decorative xmlns:adec="http://schemas.microsoft.com/office/drawing/2017/decorative" val="1"/>
              </a:ext>
            </a:extLst>
          </p:cNvPr>
          <p:cNvGrpSpPr/>
          <p:nvPr/>
        </p:nvGrpSpPr>
        <p:grpSpPr>
          <a:xfrm>
            <a:off x="4000502" y="4169358"/>
            <a:ext cx="4798011" cy="1382192"/>
            <a:chOff x="0" y="6932"/>
            <a:chExt cx="4798011" cy="1382192"/>
          </a:xfrm>
        </p:grpSpPr>
        <p:sp>
          <p:nvSpPr>
            <p:cNvPr id="698" name="Google Shape;698;p90"/>
            <p:cNvSpPr/>
            <p:nvPr/>
          </p:nvSpPr>
          <p:spPr>
            <a:xfrm>
              <a:off x="0" y="414194"/>
              <a:ext cx="716345" cy="590835"/>
            </a:xfrm>
            <a:prstGeom prst="roundRect">
              <a:avLst>
                <a:gd name="adj" fmla="val 10000"/>
              </a:avLst>
            </a:prstGeom>
            <a:solidFill>
              <a:schemeClr val="lt1">
                <a:alpha val="89803"/>
              </a:schemeClr>
            </a:solid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0"/>
            <p:cNvSpPr/>
            <p:nvPr/>
          </p:nvSpPr>
          <p:spPr>
            <a:xfrm>
              <a:off x="379361"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372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0"/>
            <p:cNvSpPr/>
            <p:nvPr/>
          </p:nvSpPr>
          <p:spPr>
            <a:xfrm>
              <a:off x="161776" y="878422"/>
              <a:ext cx="636751" cy="253215"/>
            </a:xfrm>
            <a:prstGeom prst="roundRect">
              <a:avLst>
                <a:gd name="adj" fmla="val 1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0"/>
            <p:cNvSpPr txBox="1"/>
            <p:nvPr/>
          </p:nvSpPr>
          <p:spPr>
            <a:xfrm>
              <a:off x="169192"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2022</a:t>
              </a:r>
              <a:endParaRPr/>
            </a:p>
          </p:txBody>
        </p:sp>
        <p:sp>
          <p:nvSpPr>
            <p:cNvPr id="702" name="Google Shape;702;p90"/>
            <p:cNvSpPr/>
            <p:nvPr/>
          </p:nvSpPr>
          <p:spPr>
            <a:xfrm>
              <a:off x="1002459" y="414194"/>
              <a:ext cx="716345" cy="590835"/>
            </a:xfrm>
            <a:prstGeom prst="roundRect">
              <a:avLst>
                <a:gd name="adj" fmla="val 10000"/>
              </a:avLst>
            </a:prstGeom>
            <a:solidFill>
              <a:schemeClr val="lt1">
                <a:alpha val="89803"/>
              </a:schemeClr>
            </a:solidFill>
            <a:ln w="25400" cap="flat" cmpd="sng">
              <a:solidFill>
                <a:srgbClr val="43AE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0"/>
            <p:cNvSpPr/>
            <p:nvPr/>
          </p:nvSpPr>
          <p:spPr>
            <a:xfrm>
              <a:off x="1373263"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43B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0"/>
            <p:cNvSpPr/>
            <p:nvPr/>
          </p:nvSpPr>
          <p:spPr>
            <a:xfrm>
              <a:off x="1161647" y="287586"/>
              <a:ext cx="636751" cy="253215"/>
            </a:xfrm>
            <a:prstGeom prst="roundRect">
              <a:avLst>
                <a:gd name="adj" fmla="val 10000"/>
              </a:avLst>
            </a:prstGeom>
            <a:solidFill>
              <a:srgbClr val="43AE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0"/>
            <p:cNvSpPr txBox="1"/>
            <p:nvPr/>
          </p:nvSpPr>
          <p:spPr>
            <a:xfrm>
              <a:off x="1169063"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22-23 SY</a:t>
              </a:r>
              <a:endParaRPr/>
            </a:p>
          </p:txBody>
        </p:sp>
        <p:sp>
          <p:nvSpPr>
            <p:cNvPr id="706" name="Google Shape;706;p90"/>
            <p:cNvSpPr/>
            <p:nvPr/>
          </p:nvSpPr>
          <p:spPr>
            <a:xfrm>
              <a:off x="2002330" y="414194"/>
              <a:ext cx="716345" cy="590835"/>
            </a:xfrm>
            <a:prstGeom prst="roundRect">
              <a:avLst>
                <a:gd name="adj" fmla="val 10000"/>
              </a:avLst>
            </a:prstGeom>
            <a:solidFill>
              <a:schemeClr val="lt1">
                <a:alpha val="89803"/>
              </a:schemeClr>
            </a:solidFill>
            <a:ln w="25400" cap="flat" cmpd="sng">
              <a:solidFill>
                <a:srgbClr val="44B7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0"/>
            <p:cNvSpPr/>
            <p:nvPr/>
          </p:nvSpPr>
          <p:spPr>
            <a:xfrm>
              <a:off x="2379104" y="462273"/>
              <a:ext cx="926851" cy="926851"/>
            </a:xfrm>
            <a:custGeom>
              <a:avLst/>
              <a:gdLst/>
              <a:ahLst/>
              <a:cxnLst/>
              <a:rect l="l" t="t" r="r" b="b"/>
              <a:pathLst>
                <a:path w="120000" h="120000" extrusionOk="0">
                  <a:moveTo>
                    <a:pt x="11041" y="87804"/>
                  </a:moveTo>
                  <a:lnTo>
                    <a:pt x="15862" y="85065"/>
                  </a:lnTo>
                  <a:lnTo>
                    <a:pt x="15862" y="85065"/>
                  </a:lnTo>
                  <a:cubicBezTo>
                    <a:pt x="24076" y="99528"/>
                    <a:pt x="38853" y="109049"/>
                    <a:pt x="55417" y="110551"/>
                  </a:cubicBezTo>
                  <a:cubicBezTo>
                    <a:pt x="71981" y="112053"/>
                    <a:pt x="88230" y="105344"/>
                    <a:pt x="98910" y="92594"/>
                  </a:cubicBezTo>
                  <a:lnTo>
                    <a:pt x="95734" y="90790"/>
                  </a:lnTo>
                  <a:lnTo>
                    <a:pt x="106549" y="86434"/>
                  </a:lnTo>
                  <a:lnTo>
                    <a:pt x="106984" y="97180"/>
                  </a:lnTo>
                  <a:lnTo>
                    <a:pt x="103804" y="95373"/>
                  </a:lnTo>
                  <a:lnTo>
                    <a:pt x="103804" y="95373"/>
                  </a:lnTo>
                  <a:cubicBezTo>
                    <a:pt x="92101" y="109866"/>
                    <a:pt x="73987" y="117632"/>
                    <a:pt x="55421" y="116117"/>
                  </a:cubicBezTo>
                  <a:cubicBezTo>
                    <a:pt x="36854" y="114602"/>
                    <a:pt x="20239" y="104002"/>
                    <a:pt x="11041" y="87804"/>
                  </a:cubicBezTo>
                  <a:close/>
                </a:path>
              </a:pathLst>
            </a:custGeom>
            <a:solidFill>
              <a:srgbClr val="45B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0"/>
            <p:cNvSpPr/>
            <p:nvPr/>
          </p:nvSpPr>
          <p:spPr>
            <a:xfrm>
              <a:off x="2161518" y="878422"/>
              <a:ext cx="636751" cy="253215"/>
            </a:xfrm>
            <a:prstGeom prst="roundRect">
              <a:avLst>
                <a:gd name="adj" fmla="val 10000"/>
              </a:avLst>
            </a:prstGeom>
            <a:solidFill>
              <a:srgbClr val="44B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0"/>
            <p:cNvSpPr txBox="1"/>
            <p:nvPr/>
          </p:nvSpPr>
          <p:spPr>
            <a:xfrm>
              <a:off x="2168934"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2023</a:t>
              </a:r>
              <a:endParaRPr/>
            </a:p>
          </p:txBody>
        </p:sp>
        <p:sp>
          <p:nvSpPr>
            <p:cNvPr id="710" name="Google Shape;710;p90"/>
            <p:cNvSpPr/>
            <p:nvPr/>
          </p:nvSpPr>
          <p:spPr>
            <a:xfrm>
              <a:off x="3002201" y="414194"/>
              <a:ext cx="716345" cy="590835"/>
            </a:xfrm>
            <a:prstGeom prst="roundRect">
              <a:avLst>
                <a:gd name="adj" fmla="val 10000"/>
              </a:avLst>
            </a:prstGeom>
            <a:solidFill>
              <a:schemeClr val="lt1">
                <a:alpha val="89803"/>
              </a:schemeClr>
            </a:solidFill>
            <a:ln w="25400" cap="flat" cmpd="sng">
              <a:solidFill>
                <a:srgbClr val="45B1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0"/>
            <p:cNvSpPr/>
            <p:nvPr/>
          </p:nvSpPr>
          <p:spPr>
            <a:xfrm>
              <a:off x="3373005" y="6932"/>
              <a:ext cx="1018384" cy="1018384"/>
            </a:xfrm>
            <a:custGeom>
              <a:avLst/>
              <a:gdLst/>
              <a:ahLst/>
              <a:cxnLst/>
              <a:rect l="l" t="t" r="r" b="b"/>
              <a:pathLst>
                <a:path w="120000" h="120000" extrusionOk="0">
                  <a:moveTo>
                    <a:pt x="10751" y="32032"/>
                  </a:moveTo>
                  <a:lnTo>
                    <a:pt x="10751" y="32032"/>
                  </a:lnTo>
                  <a:cubicBezTo>
                    <a:pt x="20081" y="15604"/>
                    <a:pt x="36987" y="4910"/>
                    <a:pt x="55828" y="3518"/>
                  </a:cubicBezTo>
                  <a:cubicBezTo>
                    <a:pt x="74669" y="2126"/>
                    <a:pt x="92963" y="10221"/>
                    <a:pt x="104605" y="25100"/>
                  </a:cubicBezTo>
                  <a:lnTo>
                    <a:pt x="107505" y="23453"/>
                  </a:lnTo>
                  <a:lnTo>
                    <a:pt x="107055" y="33278"/>
                  </a:lnTo>
                  <a:lnTo>
                    <a:pt x="97267" y="29268"/>
                  </a:lnTo>
                  <a:lnTo>
                    <a:pt x="100164" y="27622"/>
                  </a:lnTo>
                  <a:lnTo>
                    <a:pt x="100164" y="27622"/>
                  </a:lnTo>
                  <a:cubicBezTo>
                    <a:pt x="89447" y="14328"/>
                    <a:pt x="72846" y="7198"/>
                    <a:pt x="55826" y="8579"/>
                  </a:cubicBezTo>
                  <a:cubicBezTo>
                    <a:pt x="38806" y="9961"/>
                    <a:pt x="23572" y="19675"/>
                    <a:pt x="15139" y="34524"/>
                  </a:cubicBezTo>
                  <a:close/>
                </a:path>
              </a:pathLst>
            </a:custGeom>
            <a:solidFill>
              <a:srgbClr val="6FA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0"/>
            <p:cNvSpPr/>
            <p:nvPr/>
          </p:nvSpPr>
          <p:spPr>
            <a:xfrm>
              <a:off x="3161389" y="287586"/>
              <a:ext cx="636751" cy="253215"/>
            </a:xfrm>
            <a:prstGeom prst="roundRect">
              <a:avLst>
                <a:gd name="adj" fmla="val 10000"/>
              </a:avLst>
            </a:prstGeom>
            <a:solidFill>
              <a:srgbClr val="45B1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0"/>
            <p:cNvSpPr txBox="1"/>
            <p:nvPr/>
          </p:nvSpPr>
          <p:spPr>
            <a:xfrm>
              <a:off x="3168805" y="295002"/>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23-24SY</a:t>
              </a:r>
              <a:endParaRPr/>
            </a:p>
          </p:txBody>
        </p:sp>
        <p:sp>
          <p:nvSpPr>
            <p:cNvPr id="714" name="Google Shape;714;p90"/>
            <p:cNvSpPr/>
            <p:nvPr/>
          </p:nvSpPr>
          <p:spPr>
            <a:xfrm>
              <a:off x="4002072" y="414194"/>
              <a:ext cx="716345" cy="590835"/>
            </a:xfrm>
            <a:prstGeom prst="roundRect">
              <a:avLst>
                <a:gd name="adj" fmla="val 10000"/>
              </a:avLst>
            </a:prstGeom>
            <a:solidFill>
              <a:schemeClr val="lt1">
                <a:alpha val="89803"/>
              </a:schemeClr>
            </a:solidFill>
            <a:ln w="25400" cap="flat" cmpd="sng">
              <a:solidFill>
                <a:srgbClr val="6FAA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0"/>
            <p:cNvSpPr/>
            <p:nvPr/>
          </p:nvSpPr>
          <p:spPr>
            <a:xfrm>
              <a:off x="4161260" y="878422"/>
              <a:ext cx="636751" cy="253215"/>
            </a:xfrm>
            <a:prstGeom prst="roundRect">
              <a:avLst>
                <a:gd name="adj" fmla="val 1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0"/>
            <p:cNvSpPr txBox="1"/>
            <p:nvPr/>
          </p:nvSpPr>
          <p:spPr>
            <a:xfrm>
              <a:off x="4168676" y="885838"/>
              <a:ext cx="621919" cy="238383"/>
            </a:xfrm>
            <a:prstGeom prst="rect">
              <a:avLst/>
            </a:prstGeom>
            <a:noFill/>
            <a:ln>
              <a:noFill/>
            </a:ln>
          </p:spPr>
          <p:txBody>
            <a:bodyPr spcFirstLastPara="1" wrap="square" lIns="15225" tIns="10150" rIns="15225" bIns="1015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Summer 2024</a:t>
              </a:r>
              <a:endParaRPr/>
            </a:p>
          </p:txBody>
        </p:sp>
      </p:grpSp>
      <p:grpSp>
        <p:nvGrpSpPr>
          <p:cNvPr id="717" name="Google Shape;717;p90">
            <a:extLst>
              <a:ext uri="{C183D7F6-B498-43B3-948B-1728B52AA6E4}">
                <adec:decorative xmlns:adec="http://schemas.microsoft.com/office/drawing/2017/decorative" val="1"/>
              </a:ext>
            </a:extLst>
          </p:cNvPr>
          <p:cNvGrpSpPr/>
          <p:nvPr/>
        </p:nvGrpSpPr>
        <p:grpSpPr>
          <a:xfrm>
            <a:off x="371475" y="2771774"/>
            <a:ext cx="2743200" cy="2743201"/>
            <a:chOff x="0" y="66674"/>
            <a:chExt cx="2743200" cy="2743201"/>
          </a:xfrm>
        </p:grpSpPr>
        <p:sp>
          <p:nvSpPr>
            <p:cNvPr id="718" name="Google Shape;718;p90"/>
            <p:cNvSpPr/>
            <p:nvPr/>
          </p:nvSpPr>
          <p:spPr>
            <a:xfrm>
              <a:off x="685800" y="66674"/>
              <a:ext cx="1371600" cy="1371600"/>
            </a:xfrm>
            <a:prstGeom prst="triangle">
              <a:avLst>
                <a:gd name="adj" fmla="val 50000"/>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0"/>
            <p:cNvSpPr txBox="1"/>
            <p:nvPr/>
          </p:nvSpPr>
          <p:spPr>
            <a:xfrm>
              <a:off x="1028700" y="752474"/>
              <a:ext cx="685800" cy="6858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Student</a:t>
              </a:r>
              <a:endParaRPr/>
            </a:p>
          </p:txBody>
        </p:sp>
        <p:sp>
          <p:nvSpPr>
            <p:cNvPr id="720" name="Google Shape;720;p90"/>
            <p:cNvSpPr/>
            <p:nvPr/>
          </p:nvSpPr>
          <p:spPr>
            <a:xfrm>
              <a:off x="0" y="1438275"/>
              <a:ext cx="1371600" cy="1371600"/>
            </a:xfrm>
            <a:prstGeom prst="triangle">
              <a:avLst>
                <a:gd name="adj" fmla="val 50000"/>
              </a:avLst>
            </a:prstGeom>
            <a:solidFill>
              <a:srgbClr val="43BCB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0"/>
            <p:cNvSpPr txBox="1"/>
            <p:nvPr/>
          </p:nvSpPr>
          <p:spPr>
            <a:xfrm>
              <a:off x="342900" y="2124075"/>
              <a:ext cx="685800" cy="6858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Teacher</a:t>
              </a:r>
              <a:endParaRPr/>
            </a:p>
          </p:txBody>
        </p:sp>
        <p:sp>
          <p:nvSpPr>
            <p:cNvPr id="722" name="Google Shape;722;p90"/>
            <p:cNvSpPr/>
            <p:nvPr/>
          </p:nvSpPr>
          <p:spPr>
            <a:xfrm rot="10800000">
              <a:off x="685800" y="1438275"/>
              <a:ext cx="1371600" cy="1371600"/>
            </a:xfrm>
            <a:prstGeom prst="triangle">
              <a:avLst>
                <a:gd name="adj" fmla="val 50000"/>
              </a:avLst>
            </a:prstGeom>
            <a:solidFill>
              <a:srgbClr val="45B36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0"/>
            <p:cNvSpPr txBox="1"/>
            <p:nvPr/>
          </p:nvSpPr>
          <p:spPr>
            <a:xfrm>
              <a:off x="1028700" y="1438275"/>
              <a:ext cx="685800" cy="6858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700" b="1" i="1" u="none" strike="noStrike" cap="none">
                  <a:solidFill>
                    <a:schemeClr val="lt1"/>
                  </a:solidFill>
                  <a:latin typeface="Arial"/>
                  <a:ea typeface="Arial"/>
                  <a:cs typeface="Arial"/>
                  <a:sym typeface="Arial"/>
                </a:rPr>
                <a:t>Improved Student Achievement</a:t>
              </a:r>
              <a:endParaRPr/>
            </a:p>
          </p:txBody>
        </p:sp>
        <p:sp>
          <p:nvSpPr>
            <p:cNvPr id="724" name="Google Shape;724;p90"/>
            <p:cNvSpPr/>
            <p:nvPr/>
          </p:nvSpPr>
          <p:spPr>
            <a:xfrm>
              <a:off x="1371600" y="1438275"/>
              <a:ext cx="1371600" cy="1371600"/>
            </a:xfrm>
            <a:prstGeom prst="triangle">
              <a:avLst>
                <a:gd name="adj" fmla="val 50000"/>
              </a:avLst>
            </a:prstGeom>
            <a:solidFill>
              <a:srgbClr val="6FAA4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0"/>
            <p:cNvSpPr txBox="1"/>
            <p:nvPr/>
          </p:nvSpPr>
          <p:spPr>
            <a:xfrm>
              <a:off x="1714500" y="2124075"/>
              <a:ext cx="685800" cy="68580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rgbClr val="000000"/>
                </a:buClr>
                <a:buSzPts val="700"/>
                <a:buFont typeface="Arial"/>
                <a:buNone/>
              </a:pPr>
              <a:r>
                <a:rPr lang="en-US" sz="700" b="0" i="0" u="none" strike="noStrike" cap="none">
                  <a:solidFill>
                    <a:schemeClr val="lt1"/>
                  </a:solidFill>
                  <a:latin typeface="Arial"/>
                  <a:ea typeface="Arial"/>
                  <a:cs typeface="Arial"/>
                  <a:sym typeface="Arial"/>
                </a:rPr>
                <a:t>Content</a:t>
              </a: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91"/>
          <p:cNvSpPr txBox="1">
            <a:spLocks noGrp="1"/>
          </p:cNvSpPr>
          <p:nvPr>
            <p:ph type="body" idx="1"/>
          </p:nvPr>
        </p:nvSpPr>
        <p:spPr>
          <a:xfrm>
            <a:off x="4286250" y="1333501"/>
            <a:ext cx="4581525" cy="403145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sz="1500" dirty="0">
                <a:solidFill>
                  <a:schemeClr val="tx1"/>
                </a:solidFill>
              </a:rPr>
              <a:t>Select a </a:t>
            </a:r>
            <a:r>
              <a:rPr lang="en-US" sz="1500" i="1" dirty="0">
                <a:solidFill>
                  <a:schemeClr val="tx1"/>
                </a:solidFill>
              </a:rPr>
              <a:t>Project Manager </a:t>
            </a:r>
            <a:r>
              <a:rPr lang="en-US" sz="1500" dirty="0">
                <a:solidFill>
                  <a:schemeClr val="tx1"/>
                </a:solidFill>
              </a:rPr>
              <a:t>or </a:t>
            </a:r>
            <a:r>
              <a:rPr lang="en-US" sz="1500" i="1" dirty="0">
                <a:solidFill>
                  <a:schemeClr val="tx1"/>
                </a:solidFill>
              </a:rPr>
              <a:t>Point-person</a:t>
            </a:r>
            <a:r>
              <a:rPr lang="en-US" sz="1500" dirty="0">
                <a:solidFill>
                  <a:schemeClr val="tx1"/>
                </a:solidFill>
              </a:rPr>
              <a:t> to engage with 3</a:t>
            </a:r>
            <a:r>
              <a:rPr lang="en-US" sz="1500" baseline="30000" dirty="0">
                <a:solidFill>
                  <a:schemeClr val="tx1"/>
                </a:solidFill>
              </a:rPr>
              <a:t>rd</a:t>
            </a:r>
            <a:r>
              <a:rPr lang="en-US" sz="1500" dirty="0">
                <a:solidFill>
                  <a:schemeClr val="tx1"/>
                </a:solidFill>
              </a:rPr>
              <a:t> party </a:t>
            </a:r>
            <a:r>
              <a:rPr lang="en-US" sz="1500" i="1" dirty="0">
                <a:solidFill>
                  <a:schemeClr val="tx1"/>
                </a:solidFill>
              </a:rPr>
              <a:t>Project Manager </a:t>
            </a:r>
            <a:r>
              <a:rPr lang="en-US" sz="1500" dirty="0">
                <a:solidFill>
                  <a:schemeClr val="tx1"/>
                </a:solidFill>
              </a:rPr>
              <a:t>to do the following:</a:t>
            </a:r>
            <a:endParaRPr dirty="0">
              <a:solidFill>
                <a:schemeClr val="tx1"/>
              </a:solidFill>
            </a:endParaRPr>
          </a:p>
          <a:p>
            <a:pPr marL="0" lvl="0" indent="0" algn="l" rtl="0">
              <a:lnSpc>
                <a:spcPct val="90000"/>
              </a:lnSpc>
              <a:spcBef>
                <a:spcPts val="1000"/>
              </a:spcBef>
              <a:spcAft>
                <a:spcPts val="0"/>
              </a:spcAft>
              <a:buSzPts val="2800"/>
              <a:buNone/>
            </a:pPr>
            <a:endParaRPr sz="1500" dirty="0">
              <a:solidFill>
                <a:schemeClr val="tx1"/>
              </a:solidFill>
            </a:endParaRPr>
          </a:p>
          <a:p>
            <a:pPr marL="0" lvl="0" indent="0" algn="l" rtl="0">
              <a:lnSpc>
                <a:spcPct val="90000"/>
              </a:lnSpc>
              <a:spcBef>
                <a:spcPts val="1000"/>
              </a:spcBef>
              <a:spcAft>
                <a:spcPts val="0"/>
              </a:spcAft>
              <a:buSzPts val="2800"/>
              <a:buNone/>
            </a:pPr>
            <a:r>
              <a:rPr lang="en-US" sz="1500" dirty="0">
                <a:solidFill>
                  <a:schemeClr val="tx1"/>
                </a:solidFill>
              </a:rPr>
              <a:t>Name an </a:t>
            </a:r>
            <a:r>
              <a:rPr lang="en-US" sz="1500" i="1" dirty="0">
                <a:solidFill>
                  <a:schemeClr val="tx1"/>
                </a:solidFill>
              </a:rPr>
              <a:t>Instructional Core Team </a:t>
            </a:r>
            <a:r>
              <a:rPr lang="en-US" sz="1500" dirty="0">
                <a:solidFill>
                  <a:schemeClr val="tx1"/>
                </a:solidFill>
              </a:rPr>
              <a:t>who will…</a:t>
            </a:r>
            <a:endParaRPr dirty="0">
              <a:solidFill>
                <a:schemeClr val="tx1"/>
              </a:solidFill>
            </a:endParaRPr>
          </a:p>
          <a:p>
            <a:pPr marL="385763" lvl="0" indent="-385763" algn="l" rtl="0">
              <a:lnSpc>
                <a:spcPct val="90000"/>
              </a:lnSpc>
              <a:spcBef>
                <a:spcPts val="1000"/>
              </a:spcBef>
              <a:spcAft>
                <a:spcPts val="0"/>
              </a:spcAft>
              <a:buSzPts val="2800"/>
              <a:buFont typeface="Arial"/>
              <a:buAutoNum type="arabicPeriod"/>
            </a:pPr>
            <a:r>
              <a:rPr lang="en-US" sz="1500" b="1" dirty="0">
                <a:solidFill>
                  <a:schemeClr val="tx1"/>
                </a:solidFill>
              </a:rPr>
              <a:t>Develop an Ambitious Vision </a:t>
            </a:r>
            <a:r>
              <a:rPr lang="en-US" sz="1500" dirty="0">
                <a:solidFill>
                  <a:schemeClr val="tx1"/>
                </a:solidFill>
              </a:rPr>
              <a:t>and  </a:t>
            </a:r>
            <a:endParaRPr dirty="0">
              <a:solidFill>
                <a:schemeClr val="tx1"/>
              </a:solidFill>
            </a:endParaRPr>
          </a:p>
          <a:p>
            <a:pPr marL="385763" lvl="0" indent="-385763" algn="l" rtl="0">
              <a:lnSpc>
                <a:spcPct val="90000"/>
              </a:lnSpc>
              <a:spcBef>
                <a:spcPts val="1000"/>
              </a:spcBef>
              <a:spcAft>
                <a:spcPts val="0"/>
              </a:spcAft>
              <a:buSzPts val="2800"/>
              <a:buFont typeface="Arial"/>
              <a:buAutoNum type="arabicPeriod"/>
            </a:pPr>
            <a:r>
              <a:rPr lang="en-US" sz="1500" b="1" dirty="0">
                <a:solidFill>
                  <a:schemeClr val="tx1"/>
                </a:solidFill>
              </a:rPr>
              <a:t>Map Out Solutions </a:t>
            </a:r>
            <a:r>
              <a:rPr lang="en-US" sz="1500" dirty="0">
                <a:solidFill>
                  <a:schemeClr val="tx1"/>
                </a:solidFill>
              </a:rPr>
              <a:t>to address immediate needs and for lasting impact.</a:t>
            </a:r>
            <a:endParaRPr dirty="0">
              <a:solidFill>
                <a:schemeClr val="tx1"/>
              </a:solidFill>
            </a:endParaRPr>
          </a:p>
          <a:p>
            <a:pPr marL="1371600" lvl="2" indent="-355600" algn="l" rtl="0">
              <a:lnSpc>
                <a:spcPct val="90000"/>
              </a:lnSpc>
              <a:spcBef>
                <a:spcPts val="500"/>
              </a:spcBef>
              <a:spcAft>
                <a:spcPts val="0"/>
              </a:spcAft>
              <a:buSzPts val="2000"/>
              <a:buChar char="•"/>
            </a:pPr>
            <a:r>
              <a:rPr lang="en-US" dirty="0">
                <a:solidFill>
                  <a:schemeClr val="tx1"/>
                </a:solidFill>
              </a:rPr>
              <a:t>Interventions</a:t>
            </a:r>
            <a:endParaRPr dirty="0">
              <a:solidFill>
                <a:schemeClr val="tx1"/>
              </a:solidFill>
            </a:endParaRPr>
          </a:p>
          <a:p>
            <a:pPr marL="1371600" lvl="2" indent="-355600" algn="l" rtl="0">
              <a:lnSpc>
                <a:spcPct val="90000"/>
              </a:lnSpc>
              <a:spcBef>
                <a:spcPts val="500"/>
              </a:spcBef>
              <a:spcAft>
                <a:spcPts val="0"/>
              </a:spcAft>
              <a:buSzPts val="2000"/>
              <a:buChar char="•"/>
            </a:pPr>
            <a:r>
              <a:rPr lang="en-US" dirty="0">
                <a:solidFill>
                  <a:schemeClr val="tx1"/>
                </a:solidFill>
              </a:rPr>
              <a:t>PD</a:t>
            </a:r>
            <a:endParaRPr dirty="0">
              <a:solidFill>
                <a:schemeClr val="tx1"/>
              </a:solidFill>
            </a:endParaRPr>
          </a:p>
          <a:p>
            <a:pPr marL="1371600" lvl="2" indent="-355600" algn="l" rtl="0">
              <a:lnSpc>
                <a:spcPct val="90000"/>
              </a:lnSpc>
              <a:spcBef>
                <a:spcPts val="500"/>
              </a:spcBef>
              <a:spcAft>
                <a:spcPts val="0"/>
              </a:spcAft>
              <a:buSzPts val="2000"/>
              <a:buChar char="•"/>
            </a:pPr>
            <a:r>
              <a:rPr lang="en-US" dirty="0">
                <a:solidFill>
                  <a:schemeClr val="tx1"/>
                </a:solidFill>
              </a:rPr>
              <a:t>Coaching</a:t>
            </a:r>
            <a:endParaRPr dirty="0">
              <a:solidFill>
                <a:schemeClr val="tx1"/>
              </a:solidFill>
            </a:endParaRPr>
          </a:p>
          <a:p>
            <a:pPr marL="385763" lvl="0" indent="-385763" algn="l" rtl="0">
              <a:lnSpc>
                <a:spcPct val="90000"/>
              </a:lnSpc>
              <a:spcBef>
                <a:spcPts val="1000"/>
              </a:spcBef>
              <a:spcAft>
                <a:spcPts val="0"/>
              </a:spcAft>
              <a:buSzPts val="2800"/>
              <a:buAutoNum type="arabicPeriod"/>
            </a:pPr>
            <a:r>
              <a:rPr lang="en-US" sz="1500" b="1" dirty="0">
                <a:solidFill>
                  <a:schemeClr val="tx1"/>
                </a:solidFill>
              </a:rPr>
              <a:t>Implement Solutions</a:t>
            </a:r>
            <a:r>
              <a:rPr lang="en-US" sz="1500" dirty="0">
                <a:solidFill>
                  <a:schemeClr val="tx1"/>
                </a:solidFill>
              </a:rPr>
              <a:t> with fidelity</a:t>
            </a:r>
            <a:r>
              <a:rPr lang="en-US" sz="1500" b="1" dirty="0">
                <a:solidFill>
                  <a:schemeClr val="tx1"/>
                </a:solidFill>
              </a:rPr>
              <a:t>.  </a:t>
            </a:r>
            <a:r>
              <a:rPr lang="en-US" sz="1500" dirty="0">
                <a:solidFill>
                  <a:schemeClr val="tx1"/>
                </a:solidFill>
              </a:rPr>
              <a:t>The </a:t>
            </a:r>
            <a:r>
              <a:rPr lang="en-US" sz="1500" i="1" dirty="0">
                <a:solidFill>
                  <a:schemeClr val="tx1"/>
                </a:solidFill>
              </a:rPr>
              <a:t>Project Manager </a:t>
            </a:r>
            <a:r>
              <a:rPr lang="en-US" sz="1500" u="sng" dirty="0">
                <a:solidFill>
                  <a:schemeClr val="tx1"/>
                </a:solidFill>
              </a:rPr>
              <a:t>monitors progress </a:t>
            </a:r>
            <a:r>
              <a:rPr lang="en-US" sz="1500" dirty="0">
                <a:solidFill>
                  <a:schemeClr val="tx1"/>
                </a:solidFill>
              </a:rPr>
              <a:t>and</a:t>
            </a:r>
            <a:r>
              <a:rPr lang="en-US" sz="1500" i="1" dirty="0">
                <a:solidFill>
                  <a:schemeClr val="tx1"/>
                </a:solidFill>
              </a:rPr>
              <a:t> </a:t>
            </a:r>
            <a:r>
              <a:rPr lang="en-US" sz="1500" u="sng" dirty="0">
                <a:solidFill>
                  <a:schemeClr val="tx1"/>
                </a:solidFill>
              </a:rPr>
              <a:t>communicates</a:t>
            </a:r>
            <a:r>
              <a:rPr lang="en-US" sz="1500" dirty="0">
                <a:solidFill>
                  <a:schemeClr val="tx1"/>
                </a:solidFill>
              </a:rPr>
              <a:t> with the </a:t>
            </a:r>
            <a:r>
              <a:rPr lang="en-US" sz="1500" i="1" dirty="0">
                <a:solidFill>
                  <a:schemeClr val="tx1"/>
                </a:solidFill>
              </a:rPr>
              <a:t>Instructional Core Team</a:t>
            </a:r>
            <a:r>
              <a:rPr lang="en-US" sz="1500" dirty="0">
                <a:solidFill>
                  <a:schemeClr val="tx1"/>
                </a:solidFill>
              </a:rPr>
              <a:t> throughout the </a:t>
            </a:r>
            <a:r>
              <a:rPr lang="en-US" sz="1500" b="1" dirty="0">
                <a:solidFill>
                  <a:schemeClr val="tx1"/>
                </a:solidFill>
              </a:rPr>
              <a:t>Implementation</a:t>
            </a:r>
            <a:r>
              <a:rPr lang="en-US" sz="1500" dirty="0"/>
              <a:t>.  </a:t>
            </a:r>
            <a:endParaRPr dirty="0"/>
          </a:p>
        </p:txBody>
      </p:sp>
      <p:sp>
        <p:nvSpPr>
          <p:cNvPr id="730" name="Google Shape;730;p91"/>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450"/>
              </a:spcBef>
              <a:spcAft>
                <a:spcPts val="450"/>
              </a:spcAft>
              <a:buSzPts val="4400"/>
              <a:buNone/>
            </a:pPr>
            <a:r>
              <a:rPr lang="en-US"/>
              <a:t>We are here to help!</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92"/>
          <p:cNvSpPr txBox="1">
            <a:spLocks noGrp="1"/>
          </p:cNvSpPr>
          <p:nvPr>
            <p:ph type="body" idx="1"/>
          </p:nvPr>
        </p:nvSpPr>
        <p:spPr>
          <a:xfrm>
            <a:off x="656154" y="1225154"/>
            <a:ext cx="6059091" cy="42029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1000"/>
              </a:spcBef>
              <a:spcAft>
                <a:spcPts val="0"/>
              </a:spcAft>
              <a:buSzPct val="155393"/>
              <a:buNone/>
            </a:pPr>
            <a:r>
              <a:rPr lang="en-US" dirty="0"/>
              <a:t>Educator Services: Tiffany Wilbur, Director </a:t>
            </a:r>
            <a:endParaRPr dirty="0"/>
          </a:p>
        </p:txBody>
      </p:sp>
      <p:pic>
        <p:nvPicPr>
          <p:cNvPr id="737" name="Google Shape;737;p92" descr="Photo of Tiffany Wilbur"/>
          <p:cNvPicPr preferRelativeResize="0"/>
          <p:nvPr/>
        </p:nvPicPr>
        <p:blipFill rotWithShape="1">
          <a:blip r:embed="rId3">
            <a:alphaModFix/>
          </a:blip>
          <a:srcRect/>
          <a:stretch/>
        </p:blipFill>
        <p:spPr>
          <a:xfrm>
            <a:off x="4975658" y="2621161"/>
            <a:ext cx="2149886" cy="2149886"/>
          </a:xfrm>
          <a:prstGeom prst="rect">
            <a:avLst/>
          </a:prstGeom>
          <a:noFill/>
          <a:ln>
            <a:noFill/>
          </a:ln>
        </p:spPr>
      </p:pic>
      <p:sp>
        <p:nvSpPr>
          <p:cNvPr id="738" name="Google Shape;738;p92"/>
          <p:cNvSpPr/>
          <p:nvPr/>
        </p:nvSpPr>
        <p:spPr>
          <a:xfrm>
            <a:off x="792480" y="1889384"/>
            <a:ext cx="4572000" cy="26262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500" b="1" i="0" u="none" strike="noStrike" cap="none">
                <a:solidFill>
                  <a:srgbClr val="7F7F7F"/>
                </a:solidFill>
                <a:latin typeface="Arial"/>
                <a:ea typeface="Arial"/>
                <a:cs typeface="Arial"/>
                <a:sym typeface="Arial"/>
              </a:rPr>
              <a:t>Responsibilities</a:t>
            </a:r>
            <a:endParaRPr/>
          </a:p>
          <a:p>
            <a:pPr marL="392430" marR="0" lvl="0" indent="0" algn="l" rtl="0">
              <a:lnSpc>
                <a:spcPct val="100000"/>
              </a:lnSpc>
              <a:spcBef>
                <a:spcPts val="116"/>
              </a:spcBef>
              <a:spcAft>
                <a:spcPts val="0"/>
              </a:spcAft>
              <a:buNone/>
            </a:pPr>
            <a:endParaRPr sz="1500" b="0" i="0" u="none" strike="noStrike" cap="none">
              <a:solidFill>
                <a:srgbClr val="A4A4A4"/>
              </a:solidFill>
              <a:latin typeface="Arial"/>
              <a:ea typeface="Arial"/>
              <a:cs typeface="Arial"/>
              <a:sym typeface="Arial"/>
            </a:endParaRPr>
          </a:p>
          <a:p>
            <a:pPr marL="392430" marR="0" lvl="0" indent="0" algn="l" rtl="0">
              <a:lnSpc>
                <a:spcPct val="100000"/>
              </a:lnSpc>
              <a:spcBef>
                <a:spcPts val="116"/>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Professional Learning Partnerships</a:t>
            </a:r>
            <a:r>
              <a:rPr lang="en-US" sz="1500" b="0" i="0" u="none" strike="noStrike" cap="none">
                <a:solidFill>
                  <a:srgbClr val="A4A4A4"/>
                </a:solidFill>
                <a:latin typeface="Arial"/>
                <a:ea typeface="Arial"/>
                <a:cs typeface="Arial"/>
                <a:sym typeface="Arial"/>
              </a:rPr>
              <a:t> </a:t>
            </a:r>
            <a:endParaRPr/>
          </a:p>
          <a:p>
            <a:pPr marL="392430" marR="0" lvl="0" indent="0" algn="l" rtl="0">
              <a:lnSpc>
                <a:spcPct val="100000"/>
              </a:lnSpc>
              <a:spcBef>
                <a:spcPts val="116"/>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Program Design and Implementation </a:t>
            </a:r>
            <a:endParaRPr/>
          </a:p>
          <a:p>
            <a:pPr marL="735330" marR="0" lvl="0" indent="0" algn="l" rtl="0">
              <a:lnSpc>
                <a:spcPct val="100000"/>
              </a:lnSpc>
              <a:spcBef>
                <a:spcPts val="169"/>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Content</a:t>
            </a:r>
            <a:endParaRPr sz="1500" b="0" i="0" u="none" strike="noStrike" cap="none">
              <a:solidFill>
                <a:srgbClr val="000000"/>
              </a:solidFill>
              <a:latin typeface="Times New Roman"/>
              <a:ea typeface="Times New Roman"/>
              <a:cs typeface="Times New Roman"/>
              <a:sym typeface="Times New Roman"/>
            </a:endParaRPr>
          </a:p>
          <a:p>
            <a:pPr marL="735330" marR="0" lvl="0" indent="0" algn="l" rtl="0">
              <a:lnSpc>
                <a:spcPct val="100000"/>
              </a:lnSpc>
              <a:spcBef>
                <a:spcPts val="158"/>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Facilitators and Coaches </a:t>
            </a:r>
            <a:endParaRPr sz="1500" b="0" i="0" u="none" strike="noStrike" cap="none">
              <a:solidFill>
                <a:srgbClr val="000000"/>
              </a:solidFill>
              <a:latin typeface="Times New Roman"/>
              <a:ea typeface="Times New Roman"/>
              <a:cs typeface="Times New Roman"/>
              <a:sym typeface="Times New Roman"/>
            </a:endParaRPr>
          </a:p>
          <a:p>
            <a:pPr marL="735330" marR="0" lvl="0" indent="0" algn="l" rtl="0">
              <a:lnSpc>
                <a:spcPct val="100000"/>
              </a:lnSpc>
              <a:spcBef>
                <a:spcPts val="169"/>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Delivery Models </a:t>
            </a:r>
            <a:endParaRPr/>
          </a:p>
          <a:p>
            <a:pPr marL="735330" marR="0" lvl="0" indent="0" algn="l" rtl="0">
              <a:lnSpc>
                <a:spcPct val="100000"/>
              </a:lnSpc>
              <a:spcBef>
                <a:spcPts val="169"/>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Cvent</a:t>
            </a:r>
            <a:endParaRPr/>
          </a:p>
          <a:p>
            <a:pPr marL="392430" marR="0" lvl="0" indent="0" algn="l" rtl="0">
              <a:lnSpc>
                <a:spcPct val="140000"/>
              </a:lnSpc>
              <a:spcBef>
                <a:spcPts val="124"/>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Monitoring &amp; Compliance</a:t>
            </a:r>
            <a:endParaRPr/>
          </a:p>
          <a:p>
            <a:pPr marL="392430" marR="0" lvl="0" indent="0" algn="l" rtl="0">
              <a:lnSpc>
                <a:spcPct val="140000"/>
              </a:lnSpc>
              <a:spcBef>
                <a:spcPts val="124"/>
              </a:spcBef>
              <a:spcAft>
                <a:spcPts val="0"/>
              </a:spcAft>
              <a:buNone/>
            </a:pPr>
            <a:r>
              <a:rPr lang="en-US" sz="1500" b="0" i="0" u="none" strike="noStrike" cap="none">
                <a:solidFill>
                  <a:srgbClr val="A4A4A4"/>
                </a:solidFill>
                <a:latin typeface="Arial"/>
                <a:ea typeface="Arial"/>
                <a:cs typeface="Arial"/>
                <a:sym typeface="Arial"/>
              </a:rPr>
              <a:t>• </a:t>
            </a:r>
            <a:r>
              <a:rPr lang="en-US" sz="1500" b="0" i="0" u="none" strike="noStrike" cap="none">
                <a:solidFill>
                  <a:srgbClr val="000000"/>
                </a:solidFill>
                <a:latin typeface="Calibri"/>
                <a:ea typeface="Calibri"/>
                <a:cs typeface="Calibri"/>
                <a:sym typeface="Calibri"/>
              </a:rPr>
              <a:t>Ongoing Evaluation of Services </a:t>
            </a:r>
            <a:endParaRPr/>
          </a:p>
        </p:txBody>
      </p:sp>
      <p:sp>
        <p:nvSpPr>
          <p:cNvPr id="2" name="Title 1">
            <a:extLst>
              <a:ext uri="{FF2B5EF4-FFF2-40B4-BE49-F238E27FC236}">
                <a16:creationId xmlns:a16="http://schemas.microsoft.com/office/drawing/2014/main" id="{CA29DADE-D650-45A3-9684-F901C2962CBC}"/>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Educator Services: Tiffany Wilbur, Director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93"/>
          <p:cNvSpPr/>
          <p:nvPr/>
        </p:nvSpPr>
        <p:spPr>
          <a:xfrm>
            <a:off x="500980" y="2238233"/>
            <a:ext cx="7142993" cy="37856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“A 2009 report from the National Staff Development Council noted that while </a:t>
            </a:r>
            <a:r>
              <a:rPr lang="en-US" sz="1500" b="1" i="0" u="none" strike="noStrike" cap="none">
                <a:solidFill>
                  <a:srgbClr val="000000"/>
                </a:solidFill>
                <a:latin typeface="Arial"/>
                <a:ea typeface="Arial"/>
                <a:cs typeface="Arial"/>
                <a:sym typeface="Arial"/>
              </a:rPr>
              <a:t>90 percent </a:t>
            </a:r>
            <a:r>
              <a:rPr lang="en-US" sz="1500" b="0" i="0" u="none" strike="noStrike" cap="none">
                <a:solidFill>
                  <a:srgbClr val="000000"/>
                </a:solidFill>
                <a:latin typeface="Arial"/>
                <a:ea typeface="Arial"/>
                <a:cs typeface="Arial"/>
                <a:sym typeface="Arial"/>
              </a:rPr>
              <a:t>of teachers said they participated in professional development trainings, most of them also said </a:t>
            </a:r>
            <a:r>
              <a:rPr lang="en-US" sz="1500" b="1" i="0" u="none" strike="noStrike" cap="none">
                <a:solidFill>
                  <a:srgbClr val="000000"/>
                </a:solidFill>
                <a:latin typeface="Arial"/>
                <a:ea typeface="Arial"/>
                <a:cs typeface="Arial"/>
                <a:sym typeface="Arial"/>
              </a:rPr>
              <a:t>it was useless</a:t>
            </a:r>
            <a:r>
              <a:rPr lang="en-US" sz="15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“A report from the Center for Public Education stresses that the ‘duration of professional development </a:t>
            </a:r>
            <a:r>
              <a:rPr lang="en-US" sz="1500" b="1" i="0" u="none" strike="noStrike" cap="none">
                <a:solidFill>
                  <a:srgbClr val="000000"/>
                </a:solidFill>
                <a:latin typeface="Arial"/>
                <a:ea typeface="Arial"/>
                <a:cs typeface="Arial"/>
                <a:sym typeface="Arial"/>
              </a:rPr>
              <a:t>must be significant and ongoing </a:t>
            </a:r>
            <a:r>
              <a:rPr lang="en-US" sz="1500" b="0" i="0" u="none" strike="noStrike" cap="none">
                <a:solidFill>
                  <a:srgbClr val="000000"/>
                </a:solidFill>
                <a:latin typeface="Arial"/>
                <a:ea typeface="Arial"/>
                <a:cs typeface="Arial"/>
                <a:sym typeface="Arial"/>
              </a:rPr>
              <a:t>to allow time for teachers to learn a new strategy and grapple with the implementation problem.’ A study that included analysis of 1,300 pieces of research found that PD programs of </a:t>
            </a:r>
            <a:r>
              <a:rPr lang="en-US" sz="1500" b="1" i="0" u="none" strike="noStrike" cap="none">
                <a:solidFill>
                  <a:srgbClr val="000000"/>
                </a:solidFill>
                <a:latin typeface="Arial"/>
                <a:ea typeface="Arial"/>
                <a:cs typeface="Arial"/>
                <a:sym typeface="Arial"/>
              </a:rPr>
              <a:t>14 hours or less </a:t>
            </a:r>
            <a:r>
              <a:rPr lang="en-US" sz="1500" b="0" i="0" u="none" strike="noStrike" cap="none">
                <a:solidFill>
                  <a:srgbClr val="000000"/>
                </a:solidFill>
                <a:latin typeface="Arial"/>
                <a:ea typeface="Arial"/>
                <a:cs typeface="Arial"/>
                <a:sym typeface="Arial"/>
              </a:rPr>
              <a:t>did not affect student achievement at all – in fact, </a:t>
            </a:r>
            <a:r>
              <a:rPr lang="en-US" sz="1500" b="1" i="0" u="none" strike="noStrike" cap="none">
                <a:solidFill>
                  <a:srgbClr val="000000"/>
                </a:solidFill>
                <a:latin typeface="Arial"/>
                <a:ea typeface="Arial"/>
                <a:cs typeface="Arial"/>
                <a:sym typeface="Arial"/>
              </a:rPr>
              <a:t>they failed </a:t>
            </a:r>
            <a:r>
              <a:rPr lang="en-US" sz="1500" b="0" i="0" u="none" strike="noStrike" cap="none">
                <a:solidFill>
                  <a:srgbClr val="000000"/>
                </a:solidFill>
                <a:latin typeface="Arial"/>
                <a:ea typeface="Arial"/>
                <a:cs typeface="Arial"/>
                <a:sym typeface="Arial"/>
              </a:rPr>
              <a:t>to even change teachers’ practices.”</a:t>
            </a:r>
            <a:endParaRPr/>
          </a:p>
          <a:p>
            <a:pPr marL="0" marR="0" lvl="0" indent="0" algn="l" rtl="0">
              <a:lnSpc>
                <a:spcPct val="100000"/>
              </a:lnSpc>
              <a:spcBef>
                <a:spcPts val="0"/>
              </a:spcBef>
              <a:spcAft>
                <a:spcPts val="0"/>
              </a:spcAft>
              <a:buNone/>
            </a:pPr>
            <a:r>
              <a:rPr lang="en-US" sz="15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500" b="1" i="0" u="none" strike="noStrike" cap="none">
                <a:solidFill>
                  <a:srgbClr val="000000"/>
                </a:solidFill>
                <a:latin typeface="Arial"/>
                <a:ea typeface="Arial"/>
                <a:cs typeface="Arial"/>
                <a:sym typeface="Arial"/>
              </a:rPr>
              <a:t>What makes professional development for teachers effective? </a:t>
            </a:r>
            <a:r>
              <a:rPr lang="en-US" sz="1500" b="0" i="0" u="none" strike="noStrike" cap="none">
                <a:solidFill>
                  <a:srgbClr val="000000"/>
                </a:solidFill>
                <a:latin typeface="Arial"/>
                <a:ea typeface="Arial"/>
                <a:cs typeface="Arial"/>
                <a:sym typeface="Arial"/>
              </a:rPr>
              <a:t>May 4, 2018. Washington, DC: American University. Available at: </a:t>
            </a:r>
            <a:r>
              <a:rPr lang="en-US" sz="1500" b="0" i="0" u="sng" strike="noStrike" cap="none">
                <a:solidFill>
                  <a:schemeClr val="hlink"/>
                </a:solidFill>
                <a:latin typeface="Arial"/>
                <a:ea typeface="Arial"/>
                <a:cs typeface="Arial"/>
                <a:sym typeface="Arial"/>
                <a:hlinkClick r:id="rId3"/>
              </a:rPr>
              <a:t>https://soeonline.american.edu/blog/what-makes-professional-development-for-teachers-effective</a:t>
            </a:r>
            <a:r>
              <a:rPr lang="en-US" sz="1500" b="0" i="0" u="none" strike="noStrike" cap="none">
                <a:solidFill>
                  <a:srgbClr val="000000"/>
                </a:solidFill>
                <a:latin typeface="Arial"/>
                <a:ea typeface="Arial"/>
                <a:cs typeface="Arial"/>
                <a:sym typeface="Arial"/>
              </a:rPr>
              <a:t> </a:t>
            </a:r>
            <a:endParaRPr/>
          </a:p>
        </p:txBody>
      </p:sp>
      <p:pic>
        <p:nvPicPr>
          <p:cNvPr id="745" name="Google Shape;745;p9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9610" y="1032510"/>
            <a:ext cx="925830" cy="925830"/>
          </a:xfrm>
          <a:prstGeom prst="rect">
            <a:avLst/>
          </a:prstGeom>
          <a:noFill/>
          <a:ln>
            <a:noFill/>
          </a:ln>
        </p:spPr>
      </p:pic>
      <p:sp>
        <p:nvSpPr>
          <p:cNvPr id="746" name="Google Shape;746;p93"/>
          <p:cNvSpPr txBox="1">
            <a:spLocks noGrp="1"/>
          </p:cNvSpPr>
          <p:nvPr>
            <p:ph type="body" idx="1"/>
          </p:nvPr>
        </p:nvSpPr>
        <p:spPr>
          <a:xfrm>
            <a:off x="689602" y="1285279"/>
            <a:ext cx="7218900" cy="42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dirty="0"/>
              <a:t>		Professional Learning and Development</a:t>
            </a:r>
            <a:endParaRPr dirty="0"/>
          </a:p>
          <a:p>
            <a:pPr marL="457200" lvl="0" indent="-228600" algn="l" rtl="0">
              <a:lnSpc>
                <a:spcPct val="90000"/>
              </a:lnSpc>
              <a:spcBef>
                <a:spcPts val="1000"/>
              </a:spcBef>
              <a:spcAft>
                <a:spcPts val="0"/>
              </a:spcAft>
              <a:buSzPts val="2800"/>
              <a:buNone/>
            </a:pPr>
            <a:endParaRPr sz="2400" dirty="0"/>
          </a:p>
        </p:txBody>
      </p:sp>
      <p:sp>
        <p:nvSpPr>
          <p:cNvPr id="2" name="Title 1">
            <a:extLst>
              <a:ext uri="{FF2B5EF4-FFF2-40B4-BE49-F238E27FC236}">
                <a16:creationId xmlns:a16="http://schemas.microsoft.com/office/drawing/2014/main" id="{DA0DE410-37AA-4D89-B6E1-A58C98A4E844}"/>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Professional Learning and Development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9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83945" y="3514725"/>
            <a:ext cx="4248150" cy="2124075"/>
          </a:xfrm>
          <a:prstGeom prst="rect">
            <a:avLst/>
          </a:prstGeom>
          <a:noFill/>
          <a:ln>
            <a:noFill/>
          </a:ln>
        </p:spPr>
      </p:pic>
      <p:sp>
        <p:nvSpPr>
          <p:cNvPr id="752" name="Google Shape;752;p94"/>
          <p:cNvSpPr txBox="1">
            <a:spLocks noGrp="1"/>
          </p:cNvSpPr>
          <p:nvPr>
            <p:ph type="body" idx="1"/>
          </p:nvPr>
        </p:nvSpPr>
        <p:spPr>
          <a:xfrm>
            <a:off x="689609" y="1285279"/>
            <a:ext cx="7319100" cy="42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a:t>		Professional Learning and Development</a:t>
            </a:r>
            <a:endParaRPr/>
          </a:p>
          <a:p>
            <a:pPr marL="457200" lvl="0" indent="-228600" algn="l" rtl="0">
              <a:lnSpc>
                <a:spcPct val="90000"/>
              </a:lnSpc>
              <a:spcBef>
                <a:spcPts val="1000"/>
              </a:spcBef>
              <a:spcAft>
                <a:spcPts val="0"/>
              </a:spcAft>
              <a:buSzPts val="2800"/>
              <a:buNone/>
            </a:pPr>
            <a:endParaRPr sz="2400"/>
          </a:p>
        </p:txBody>
      </p:sp>
      <p:sp>
        <p:nvSpPr>
          <p:cNvPr id="753" name="Google Shape;753;p94"/>
          <p:cNvSpPr txBox="1"/>
          <p:nvPr/>
        </p:nvSpPr>
        <p:spPr>
          <a:xfrm>
            <a:off x="762001" y="2009775"/>
            <a:ext cx="6604553" cy="406479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2"/>
              </a:buClr>
              <a:buSzPts val="600"/>
              <a:buFont typeface="Arial"/>
              <a:buNone/>
            </a:pPr>
            <a:endParaRPr sz="600" b="0" i="1" u="none" strike="noStrike" cap="none">
              <a:solidFill>
                <a:schemeClr val="dk1"/>
              </a:solidFill>
              <a:latin typeface="Arial"/>
              <a:ea typeface="Arial"/>
              <a:cs typeface="Arial"/>
              <a:sym typeface="Arial"/>
            </a:endParaRPr>
          </a:p>
          <a:p>
            <a:pPr marL="214313" marR="0" lvl="0" indent="-214313" algn="l" rtl="0">
              <a:lnSpc>
                <a:spcPct val="100000"/>
              </a:lnSpc>
              <a:spcBef>
                <a:spcPts val="0"/>
              </a:spcBef>
              <a:spcAft>
                <a:spcPts val="0"/>
              </a:spcAft>
              <a:buClr>
                <a:schemeClr val="lt2"/>
              </a:buClr>
              <a:buSzPts val="1500"/>
              <a:buFont typeface="Arial"/>
              <a:buChar char="•"/>
            </a:pPr>
            <a:r>
              <a:rPr lang="en-US" sz="1500" b="0" i="1" u="none" strike="noStrike" cap="none">
                <a:solidFill>
                  <a:schemeClr val="dk1"/>
                </a:solidFill>
                <a:latin typeface="Arial"/>
                <a:ea typeface="Arial"/>
                <a:cs typeface="Arial"/>
                <a:sym typeface="Arial"/>
              </a:rPr>
              <a:t>Custom built </a:t>
            </a:r>
            <a:r>
              <a:rPr lang="en-US" sz="1500" b="0" i="0" u="none" strike="noStrike" cap="none">
                <a:solidFill>
                  <a:schemeClr val="dk1"/>
                </a:solidFill>
                <a:latin typeface="Arial"/>
                <a:ea typeface="Arial"/>
                <a:cs typeface="Arial"/>
                <a:sym typeface="Arial"/>
              </a:rPr>
              <a:t>learning sessions designed with your school in mind </a:t>
            </a:r>
            <a:endParaRPr/>
          </a:p>
          <a:p>
            <a:pPr marL="214313" marR="0" lvl="0" indent="-214313" algn="l" rtl="0">
              <a:lnSpc>
                <a:spcPct val="100000"/>
              </a:lnSpc>
              <a:spcBef>
                <a:spcPts val="0"/>
              </a:spcBef>
              <a:spcAft>
                <a:spcPts val="0"/>
              </a:spcAft>
              <a:buClr>
                <a:schemeClr val="lt2"/>
              </a:buClr>
              <a:buSzPts val="1500"/>
              <a:buFont typeface="Arial"/>
              <a:buChar char="•"/>
            </a:pPr>
            <a:r>
              <a:rPr lang="en-US" sz="1500" b="0" i="0" u="none" strike="noStrike" cap="none">
                <a:solidFill>
                  <a:schemeClr val="dk1"/>
                </a:solidFill>
                <a:latin typeface="Arial"/>
                <a:ea typeface="Arial"/>
                <a:cs typeface="Arial"/>
                <a:sym typeface="Arial"/>
              </a:rPr>
              <a:t>Research-based content </a:t>
            </a:r>
            <a:endParaRPr/>
          </a:p>
          <a:p>
            <a:pPr marL="214313" marR="0" lvl="0" indent="-214313" algn="l" rtl="0">
              <a:lnSpc>
                <a:spcPct val="100000"/>
              </a:lnSpc>
              <a:spcBef>
                <a:spcPts val="0"/>
              </a:spcBef>
              <a:spcAft>
                <a:spcPts val="0"/>
              </a:spcAft>
              <a:buClr>
                <a:schemeClr val="lt2"/>
              </a:buClr>
              <a:buSzPts val="1500"/>
              <a:buFont typeface="Arial"/>
              <a:buChar char="•"/>
            </a:pPr>
            <a:r>
              <a:rPr lang="en-US" sz="1500" b="0" i="0" u="none" strike="noStrike" cap="none">
                <a:solidFill>
                  <a:schemeClr val="dk1"/>
                </a:solidFill>
                <a:latin typeface="Arial"/>
                <a:ea typeface="Arial"/>
                <a:cs typeface="Arial"/>
                <a:sym typeface="Arial"/>
              </a:rPr>
              <a:t>Collaborative: Needs Assessment, Data-informed</a:t>
            </a:r>
            <a:endParaRPr/>
          </a:p>
          <a:p>
            <a:pPr marL="214313" marR="0" lvl="0" indent="-214313" algn="l" rtl="0">
              <a:lnSpc>
                <a:spcPct val="100000"/>
              </a:lnSpc>
              <a:spcBef>
                <a:spcPts val="0"/>
              </a:spcBef>
              <a:spcAft>
                <a:spcPts val="0"/>
              </a:spcAft>
              <a:buClr>
                <a:schemeClr val="lt2"/>
              </a:buClr>
              <a:buSzPts val="1500"/>
              <a:buFont typeface="Arial"/>
              <a:buChar char="•"/>
            </a:pPr>
            <a:r>
              <a:rPr lang="en-US" sz="1500" b="0" i="0" u="none" strike="noStrike" cap="none">
                <a:solidFill>
                  <a:schemeClr val="dk1"/>
                </a:solidFill>
                <a:latin typeface="Arial"/>
                <a:ea typeface="Arial"/>
                <a:cs typeface="Arial"/>
                <a:sym typeface="Arial"/>
              </a:rPr>
              <a:t>Highly qualified education experts</a:t>
            </a:r>
            <a:endParaRPr/>
          </a:p>
          <a:p>
            <a:pPr marL="214313" marR="0" lvl="0" indent="-214313" algn="l" rtl="0">
              <a:lnSpc>
                <a:spcPct val="100000"/>
              </a:lnSpc>
              <a:spcBef>
                <a:spcPts val="0"/>
              </a:spcBef>
              <a:spcAft>
                <a:spcPts val="0"/>
              </a:spcAft>
              <a:buClr>
                <a:schemeClr val="lt2"/>
              </a:buClr>
              <a:buSzPts val="1500"/>
              <a:buFont typeface="Arial"/>
              <a:buChar char="•"/>
            </a:pPr>
            <a:r>
              <a:rPr lang="en-US" sz="1500" b="0" i="0" u="none" strike="noStrike" cap="none">
                <a:solidFill>
                  <a:schemeClr val="dk1"/>
                </a:solidFill>
                <a:latin typeface="Arial"/>
                <a:ea typeface="Arial"/>
                <a:cs typeface="Arial"/>
                <a:sym typeface="Arial"/>
              </a:rPr>
              <a:t>Delivery Model Options: Onsite, Webinars, Pop-Up Coaching</a:t>
            </a:r>
            <a:endParaRPr sz="1500" b="0" i="1" u="none" strike="noStrike" cap="none">
              <a:solidFill>
                <a:srgbClr val="0070C0"/>
              </a:solidFill>
              <a:latin typeface="Arial"/>
              <a:ea typeface="Arial"/>
              <a:cs typeface="Arial"/>
              <a:sym typeface="Arial"/>
            </a:endParaRPr>
          </a:p>
          <a:p>
            <a:pPr marL="228600" marR="0" lvl="0" indent="-190500" algn="l" rtl="0">
              <a:lnSpc>
                <a:spcPct val="90000"/>
              </a:lnSpc>
              <a:spcBef>
                <a:spcPts val="1000"/>
              </a:spcBef>
              <a:spcAft>
                <a:spcPts val="0"/>
              </a:spcAft>
              <a:buClr>
                <a:schemeClr val="lt2"/>
              </a:buClr>
              <a:buSzPts val="600"/>
              <a:buFont typeface="Arial"/>
              <a:buNone/>
            </a:pPr>
            <a:endParaRPr sz="600" b="0" i="0" u="none" strike="noStrike" cap="none">
              <a:solidFill>
                <a:schemeClr val="dk1"/>
              </a:solidFill>
              <a:latin typeface="Arial"/>
              <a:ea typeface="Arial"/>
              <a:cs typeface="Arial"/>
              <a:sym typeface="Arial"/>
            </a:endParaRPr>
          </a:p>
          <a:p>
            <a:pPr marL="228600" marR="0" lvl="0" indent="-95250" algn="l" rtl="0">
              <a:lnSpc>
                <a:spcPct val="90000"/>
              </a:lnSpc>
              <a:spcBef>
                <a:spcPts val="1000"/>
              </a:spcBef>
              <a:spcAft>
                <a:spcPts val="0"/>
              </a:spcAft>
              <a:buClr>
                <a:schemeClr val="lt2"/>
              </a:buClr>
              <a:buSzPts val="2100"/>
              <a:buFont typeface="Arial"/>
              <a:buNone/>
            </a:pPr>
            <a:endParaRPr sz="2100" b="0" i="0" u="none" strike="noStrike" cap="none">
              <a:solidFill>
                <a:schemeClr val="dk1"/>
              </a:solidFill>
              <a:latin typeface="Arial"/>
              <a:ea typeface="Arial"/>
              <a:cs typeface="Arial"/>
              <a:sym typeface="Arial"/>
            </a:endParaRPr>
          </a:p>
        </p:txBody>
      </p:sp>
      <p:pic>
        <p:nvPicPr>
          <p:cNvPr id="754" name="Google Shape;754;p9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9610" y="1032510"/>
            <a:ext cx="925830" cy="925830"/>
          </a:xfrm>
          <a:prstGeom prst="rect">
            <a:avLst/>
          </a:prstGeom>
          <a:noFill/>
          <a:ln>
            <a:noFill/>
          </a:ln>
        </p:spPr>
      </p:pic>
      <p:sp>
        <p:nvSpPr>
          <p:cNvPr id="2" name="Title 1">
            <a:extLst>
              <a:ext uri="{FF2B5EF4-FFF2-40B4-BE49-F238E27FC236}">
                <a16:creationId xmlns:a16="http://schemas.microsoft.com/office/drawing/2014/main" id="{76A6B114-F5B7-46D4-B3CD-F71CDC13918E}"/>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Professional Learning and Development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5"/>
          <p:cNvSpPr txBox="1">
            <a:spLocks noGrp="1"/>
          </p:cNvSpPr>
          <p:nvPr>
            <p:ph type="body" idx="1"/>
          </p:nvPr>
        </p:nvSpPr>
        <p:spPr>
          <a:xfrm>
            <a:off x="891068" y="1137679"/>
            <a:ext cx="6949200" cy="42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a:t>	 Professional Learning and Development</a:t>
            </a:r>
            <a:endParaRPr/>
          </a:p>
          <a:p>
            <a:pPr marL="457200" lvl="0" indent="-228600" algn="l" rtl="0">
              <a:lnSpc>
                <a:spcPct val="90000"/>
              </a:lnSpc>
              <a:spcBef>
                <a:spcPts val="1000"/>
              </a:spcBef>
              <a:spcAft>
                <a:spcPts val="0"/>
              </a:spcAft>
              <a:buSzPts val="2800"/>
              <a:buNone/>
            </a:pPr>
            <a:endParaRPr sz="2400"/>
          </a:p>
        </p:txBody>
      </p:sp>
      <p:sp>
        <p:nvSpPr>
          <p:cNvPr id="762" name="Google Shape;762;p95"/>
          <p:cNvSpPr txBox="1">
            <a:spLocks noGrp="1"/>
          </p:cNvSpPr>
          <p:nvPr>
            <p:ph type="body" idx="2"/>
          </p:nvPr>
        </p:nvSpPr>
        <p:spPr>
          <a:xfrm>
            <a:off x="1740927" y="1645438"/>
            <a:ext cx="4253700" cy="420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1000"/>
              </a:spcBef>
              <a:spcAft>
                <a:spcPts val="0"/>
              </a:spcAft>
              <a:buSzPct val="166666"/>
              <a:buNone/>
            </a:pPr>
            <a:r>
              <a:rPr lang="en-US" sz="2400"/>
              <a:t>		</a:t>
            </a:r>
            <a:r>
              <a:rPr lang="en-US" sz="6030"/>
              <a:t>EANS Packages </a:t>
            </a:r>
            <a:endParaRPr sz="5955"/>
          </a:p>
          <a:p>
            <a:pPr marL="457200" lvl="0" indent="-228600" algn="l" rtl="0">
              <a:lnSpc>
                <a:spcPct val="90000"/>
              </a:lnSpc>
              <a:spcBef>
                <a:spcPts val="1000"/>
              </a:spcBef>
              <a:spcAft>
                <a:spcPts val="0"/>
              </a:spcAft>
              <a:buSzPct val="166666"/>
              <a:buNone/>
            </a:pPr>
            <a:endParaRPr sz="2400"/>
          </a:p>
        </p:txBody>
      </p:sp>
      <p:pic>
        <p:nvPicPr>
          <p:cNvPr id="760" name="Google Shape;760;p9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0227" y="972377"/>
            <a:ext cx="925830" cy="925830"/>
          </a:xfrm>
          <a:prstGeom prst="rect">
            <a:avLst/>
          </a:prstGeom>
          <a:noFill/>
          <a:ln>
            <a:noFill/>
          </a:ln>
        </p:spPr>
      </p:pic>
      <p:sp>
        <p:nvSpPr>
          <p:cNvPr id="761" name="Google Shape;761;p95"/>
          <p:cNvSpPr/>
          <p:nvPr/>
        </p:nvSpPr>
        <p:spPr>
          <a:xfrm>
            <a:off x="771526" y="2153195"/>
            <a:ext cx="7188378" cy="3606115"/>
          </a:xfrm>
          <a:prstGeom prst="rect">
            <a:avLst/>
          </a:prstGeom>
          <a:noFill/>
          <a:ln>
            <a:noFill/>
          </a:ln>
        </p:spPr>
        <p:txBody>
          <a:bodyPr spcFirstLastPara="1" wrap="square" lIns="91425" tIns="45700" rIns="91425" bIns="45700" anchor="t" anchorCtr="0">
            <a:noAutofit/>
          </a:bodyPr>
          <a:lstStyle/>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Literacy and Comprehension Gaps (PD and Instructional Services)</a:t>
            </a:r>
            <a:endParaRPr/>
          </a:p>
          <a:p>
            <a:pPr marL="797243" marR="0" lvl="3" indent="-214312" algn="l" rtl="0">
              <a:lnSpc>
                <a:spcPct val="100000"/>
              </a:lnSpc>
              <a:spcBef>
                <a:spcPts val="375"/>
              </a:spcBef>
              <a:spcAft>
                <a:spcPts val="0"/>
              </a:spcAft>
              <a:buClr>
                <a:srgbClr val="000000"/>
              </a:buClr>
              <a:buSzPts val="1500"/>
              <a:buFont typeface="Courier New"/>
              <a:buChar char="o"/>
            </a:pPr>
            <a:r>
              <a:rPr lang="en-US" sz="1500" b="0" i="0" u="none" strike="noStrike" cap="none">
                <a:solidFill>
                  <a:srgbClr val="000000"/>
                </a:solidFill>
                <a:latin typeface="Calibri"/>
                <a:ea typeface="Calibri"/>
                <a:cs typeface="Calibri"/>
                <a:sym typeface="Calibri"/>
              </a:rPr>
              <a:t>Explicit Phonics Instruction (K-3)</a:t>
            </a:r>
            <a:endParaRPr/>
          </a:p>
          <a:p>
            <a:pPr marL="797243" marR="0" lvl="3" indent="-214312" algn="l" rtl="0">
              <a:lnSpc>
                <a:spcPct val="100000"/>
              </a:lnSpc>
              <a:spcBef>
                <a:spcPts val="0"/>
              </a:spcBef>
              <a:spcAft>
                <a:spcPts val="0"/>
              </a:spcAft>
              <a:buClr>
                <a:srgbClr val="000000"/>
              </a:buClr>
              <a:buSzPts val="1500"/>
              <a:buFont typeface="Courier New"/>
              <a:buChar char="o"/>
            </a:pPr>
            <a:r>
              <a:rPr lang="en-US" sz="1500" b="0" i="0" u="none" strike="noStrike" cap="none">
                <a:solidFill>
                  <a:srgbClr val="000000"/>
                </a:solidFill>
                <a:latin typeface="Calibri"/>
                <a:ea typeface="Calibri"/>
                <a:cs typeface="Calibri"/>
                <a:sym typeface="Calibri"/>
              </a:rPr>
              <a:t>Making Literacy Learning Visible (K-5)</a:t>
            </a:r>
            <a:endParaRPr/>
          </a:p>
          <a:p>
            <a:pPr marL="797243" marR="0" lvl="3" indent="-214312" algn="l" rtl="0">
              <a:lnSpc>
                <a:spcPct val="100000"/>
              </a:lnSpc>
              <a:spcBef>
                <a:spcPts val="0"/>
              </a:spcBef>
              <a:spcAft>
                <a:spcPts val="0"/>
              </a:spcAft>
              <a:buClr>
                <a:srgbClr val="000000"/>
              </a:buClr>
              <a:buSzPts val="1500"/>
              <a:buFont typeface="Courier New"/>
              <a:buChar char="o"/>
            </a:pPr>
            <a:r>
              <a:rPr lang="en-US" sz="1500" b="0" i="0" u="none" strike="noStrike" cap="none">
                <a:solidFill>
                  <a:srgbClr val="000000"/>
                </a:solidFill>
                <a:latin typeface="Calibri"/>
                <a:ea typeface="Calibri"/>
                <a:cs typeface="Calibri"/>
                <a:sym typeface="Calibri"/>
              </a:rPr>
              <a:t>Remedial Foundational Literacy (K-5, 6-8, 9-12)</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Addressing Learning Gaps in Mathematics </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College and Career Readiness: MS and HS Mathematics </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Data-Informed PLC Leadership (K-12) </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Early Childhood Teaching and Learning (PD and Instructional Services)</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New Principal Training </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New Teacher Training </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Social Emotional Learning and Mental Health: Students -- </a:t>
            </a:r>
            <a:r>
              <a:rPr lang="en-US" sz="1500" b="1" i="0" u="none" strike="noStrike" cap="none">
                <a:solidFill>
                  <a:srgbClr val="000000"/>
                </a:solidFill>
                <a:latin typeface="Calibri"/>
                <a:ea typeface="Calibri"/>
                <a:cs typeface="Calibri"/>
                <a:sym typeface="Calibri"/>
              </a:rPr>
              <a:t>Kognito</a:t>
            </a:r>
            <a:r>
              <a:rPr lang="en-US" sz="1500" b="0" i="0" u="none" strike="noStrike" cap="none">
                <a:solidFill>
                  <a:srgbClr val="000000"/>
                </a:solidFill>
                <a:latin typeface="Calibri"/>
                <a:ea typeface="Calibri"/>
                <a:cs typeface="Calibri"/>
                <a:sym typeface="Calibri"/>
              </a:rPr>
              <a:t> </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Social Emotional Learning and Mental Health: Teachers -- </a:t>
            </a:r>
            <a:r>
              <a:rPr lang="en-US" sz="1500" b="1" i="0" u="none" strike="noStrike" cap="none">
                <a:solidFill>
                  <a:srgbClr val="000000"/>
                </a:solidFill>
                <a:latin typeface="Calibri"/>
                <a:ea typeface="Calibri"/>
                <a:cs typeface="Calibri"/>
                <a:sym typeface="Calibri"/>
              </a:rPr>
              <a:t>Kognito</a:t>
            </a:r>
            <a:endParaRPr sz="1500" b="1"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Support for ELL: Closing Literacy and Numeracy Gaps (K-12) -- </a:t>
            </a:r>
            <a:r>
              <a:rPr lang="en-US" sz="1500" b="1" i="0" u="none" strike="noStrike" cap="none">
                <a:solidFill>
                  <a:srgbClr val="000000"/>
                </a:solidFill>
                <a:latin typeface="Calibri"/>
                <a:ea typeface="Calibri"/>
                <a:cs typeface="Calibri"/>
                <a:sym typeface="Calibri"/>
              </a:rPr>
              <a:t>Confianza</a:t>
            </a:r>
            <a:endParaRPr sz="1500" b="1" i="0" u="none" strike="noStrike" cap="none">
              <a:solidFill>
                <a:srgbClr val="000000"/>
              </a:solidFill>
              <a:latin typeface="Calibri"/>
              <a:ea typeface="Calibri"/>
              <a:cs typeface="Calibri"/>
              <a:sym typeface="Calibri"/>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Support for Parents</a:t>
            </a:r>
            <a:endParaRPr/>
          </a:p>
          <a:p>
            <a:pPr marL="214313" marR="0" lvl="0" indent="-214313"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Technology to Support Teaching and Learning -- </a:t>
            </a:r>
            <a:r>
              <a:rPr lang="en-US" sz="1500" b="1" i="0" u="none" strike="noStrike" cap="none">
                <a:solidFill>
                  <a:srgbClr val="000000"/>
                </a:solidFill>
                <a:latin typeface="Calibri"/>
                <a:ea typeface="Calibri"/>
                <a:cs typeface="Calibri"/>
                <a:sym typeface="Calibri"/>
              </a:rPr>
              <a:t>iDEAL</a:t>
            </a:r>
            <a:endParaRPr sz="1500" b="1" i="0" u="none" strike="noStrike" cap="none">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90A7734D-D727-46B8-8464-9942E765ED10}"/>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a:bodyPr>
          <a:lstStyle/>
          <a:p>
            <a:r>
              <a:rPr lang="en-US" dirty="0"/>
              <a:t>Professional Learning and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Determining Low-Income Students</a:t>
            </a:r>
            <a:endParaRPr/>
          </a:p>
        </p:txBody>
      </p:sp>
      <p:sp>
        <p:nvSpPr>
          <p:cNvPr id="225" name="Google Shape;225;p42"/>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20000"/>
          </a:bodyPr>
          <a:lstStyle/>
          <a:p>
            <a:pPr marL="0" lvl="0" indent="0" algn="l" rtl="0">
              <a:lnSpc>
                <a:spcPct val="100000"/>
              </a:lnSpc>
              <a:spcBef>
                <a:spcPts val="0"/>
              </a:spcBef>
              <a:spcAft>
                <a:spcPts val="0"/>
              </a:spcAft>
              <a:buClr>
                <a:schemeClr val="dk1"/>
              </a:buClr>
              <a:buSzPct val="45833"/>
              <a:buFont typeface="Arial"/>
              <a:buNone/>
            </a:pPr>
            <a:r>
              <a:rPr lang="en-US" dirty="0">
                <a:solidFill>
                  <a:srgbClr val="333333"/>
                </a:solidFill>
                <a:latin typeface="+mj-lt"/>
                <a:ea typeface="Source Sans Pro"/>
                <a:cs typeface="Source Sans Pro"/>
                <a:sym typeface="Source Sans Pro"/>
              </a:rPr>
              <a:t>Applicants will be required to report the number of  students  from  low-income  families  enrolled  in a  non-public  school. To identify low-income students, the applicant may  use one  or more  of  the  following sources  of  data, provided  the  poverty  threshold  is  consistent  across  sources and does not  exceed  185 percent  of  the  </a:t>
            </a:r>
            <a:r>
              <a:rPr lang="en-US" dirty="0">
                <a:solidFill>
                  <a:schemeClr val="hlink"/>
                </a:solidFill>
                <a:uFill>
                  <a:noFill/>
                </a:uFill>
                <a:latin typeface="+mj-lt"/>
                <a:ea typeface="Source Sans Pro"/>
                <a:cs typeface="Source Sans Pro"/>
                <a:sym typeface="Source Sans Pro"/>
                <a:hlinkClick r:id="rId3"/>
              </a:rPr>
              <a:t>2020 Federal poverty level</a:t>
            </a:r>
            <a:r>
              <a:rPr lang="en-US" dirty="0">
                <a:solidFill>
                  <a:srgbClr val="333333"/>
                </a:solidFill>
                <a:latin typeface="+mj-lt"/>
                <a:ea typeface="Source Sans Pro"/>
                <a:cs typeface="Source Sans Pro"/>
                <a:sym typeface="Source Sans Pro"/>
              </a:rPr>
              <a:t>:</a:t>
            </a: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endParaRPr dirty="0">
              <a:solidFill>
                <a:srgbClr val="333333"/>
              </a:solidFill>
              <a:latin typeface="+mj-lt"/>
              <a:ea typeface="Source Sans Pro"/>
              <a:cs typeface="Source Sans Pro"/>
              <a:sym typeface="Source Sans Pro"/>
            </a:endParaRPr>
          </a:p>
          <a:p>
            <a:pPr marL="457200" lvl="0" indent="-293211" algn="l" rtl="0">
              <a:lnSpc>
                <a:spcPct val="100000"/>
              </a:lnSpc>
              <a:spcBef>
                <a:spcPts val="0"/>
              </a:spcBef>
              <a:spcAft>
                <a:spcPts val="0"/>
              </a:spcAft>
              <a:buClr>
                <a:srgbClr val="262626"/>
              </a:buClr>
              <a:buSzPct val="45833"/>
              <a:buFont typeface="Calibri"/>
              <a:buChar char="●"/>
            </a:pPr>
            <a:r>
              <a:rPr lang="en-US" dirty="0">
                <a:solidFill>
                  <a:srgbClr val="333333"/>
                </a:solidFill>
                <a:latin typeface="+mj-lt"/>
                <a:ea typeface="Source Sans Pro"/>
                <a:cs typeface="Source Sans Pro"/>
                <a:sym typeface="Source Sans Pro"/>
              </a:rPr>
              <a:t>Data  on  student  eligibility  for  free or  reduced-price  lunch;   </a:t>
            </a:r>
            <a:endParaRPr dirty="0">
              <a:solidFill>
                <a:srgbClr val="333333"/>
              </a:solidFill>
              <a:latin typeface="+mj-lt"/>
              <a:ea typeface="Source Sans Pro"/>
              <a:cs typeface="Source Sans Pro"/>
              <a:sym typeface="Source Sans Pro"/>
            </a:endParaRPr>
          </a:p>
          <a:p>
            <a:pPr marL="457200" lvl="0" indent="-293211" algn="l" rtl="0">
              <a:lnSpc>
                <a:spcPct val="100000"/>
              </a:lnSpc>
              <a:spcBef>
                <a:spcPts val="0"/>
              </a:spcBef>
              <a:spcAft>
                <a:spcPts val="0"/>
              </a:spcAft>
              <a:buClr>
                <a:srgbClr val="262626"/>
              </a:buClr>
              <a:buSzPct val="45833"/>
              <a:buFont typeface="Calibri"/>
              <a:buChar char="●"/>
            </a:pPr>
            <a:r>
              <a:rPr lang="en-US" dirty="0">
                <a:solidFill>
                  <a:srgbClr val="333333"/>
                </a:solidFill>
                <a:latin typeface="+mj-lt"/>
                <a:ea typeface="Source Sans Pro"/>
                <a:cs typeface="Source Sans Pro"/>
                <a:sym typeface="Source Sans Pro"/>
              </a:rPr>
              <a:t>Data  from  a different  source,  such  as  scholarship  or  financial  assistance data</a:t>
            </a: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endParaRPr dirty="0">
              <a:solidFill>
                <a:srgbClr val="333333"/>
              </a:solidFill>
              <a:latin typeface="+mj-lt"/>
              <a:ea typeface="Source Sans Pro"/>
              <a:cs typeface="Source Sans Pro"/>
              <a:sym typeface="Source Sans Pro"/>
            </a:endParaRPr>
          </a:p>
          <a:p>
            <a:pPr marL="0" lvl="0" indent="0" algn="l" rtl="0">
              <a:lnSpc>
                <a:spcPct val="100000"/>
              </a:lnSpc>
              <a:spcBef>
                <a:spcPts val="0"/>
              </a:spcBef>
              <a:spcAft>
                <a:spcPts val="0"/>
              </a:spcAft>
              <a:buClr>
                <a:schemeClr val="dk1"/>
              </a:buClr>
              <a:buSzPct val="45833"/>
              <a:buFont typeface="Arial"/>
              <a:buNone/>
            </a:pPr>
            <a:r>
              <a:rPr lang="en-US" dirty="0">
                <a:solidFill>
                  <a:srgbClr val="333333"/>
                </a:solidFill>
                <a:latin typeface="+mj-lt"/>
                <a:ea typeface="Source Sans Pro"/>
                <a:cs typeface="Source Sans Pro"/>
                <a:sym typeface="Source Sans Pro"/>
              </a:rPr>
              <a:t>Eligible applicants must indicate in its application the source that is used to determine poverty. This information must be maintained by the non-public school and made available to CDE upon request.</a:t>
            </a:r>
            <a:endParaRPr dirty="0">
              <a:solidFill>
                <a:srgbClr val="333333"/>
              </a:solidFill>
              <a:latin typeface="+mj-lt"/>
              <a:ea typeface="Source Sans Pro"/>
              <a:cs typeface="Source Sans Pro"/>
              <a:sym typeface="Source Sans Pro"/>
            </a:endParaRPr>
          </a:p>
        </p:txBody>
      </p:sp>
      <p:sp>
        <p:nvSpPr>
          <p:cNvPr id="226" name="Google Shape;226;p4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96"/>
          <p:cNvSpPr txBox="1">
            <a:spLocks noGrp="1"/>
          </p:cNvSpPr>
          <p:nvPr>
            <p:ph type="body" idx="1"/>
          </p:nvPr>
        </p:nvSpPr>
        <p:spPr>
          <a:xfrm>
            <a:off x="656151" y="1225154"/>
            <a:ext cx="6059091" cy="42029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SzPct val="166666"/>
              <a:buNone/>
            </a:pPr>
            <a:r>
              <a:rPr lang="en-US" sz="2400" dirty="0"/>
              <a:t>Your Colorado RVP and EANS Support </a:t>
            </a:r>
            <a:endParaRPr dirty="0"/>
          </a:p>
        </p:txBody>
      </p:sp>
      <p:pic>
        <p:nvPicPr>
          <p:cNvPr id="768" name="Google Shape;768;p96" descr="Headshot of Carlos Hernandez, Regional Vice President at FACTS Ed"/>
          <p:cNvPicPr preferRelativeResize="0"/>
          <p:nvPr/>
        </p:nvPicPr>
        <p:blipFill rotWithShape="1">
          <a:blip r:embed="rId3">
            <a:alphaModFix/>
          </a:blip>
          <a:srcRect/>
          <a:stretch/>
        </p:blipFill>
        <p:spPr>
          <a:xfrm>
            <a:off x="432887" y="2621306"/>
            <a:ext cx="2158175" cy="2160207"/>
          </a:xfrm>
          <a:prstGeom prst="rect">
            <a:avLst/>
          </a:prstGeom>
          <a:noFill/>
          <a:ln>
            <a:noFill/>
          </a:ln>
        </p:spPr>
      </p:pic>
      <p:sp>
        <p:nvSpPr>
          <p:cNvPr id="769" name="Google Shape;769;p96"/>
          <p:cNvSpPr txBox="1"/>
          <p:nvPr/>
        </p:nvSpPr>
        <p:spPr>
          <a:xfrm>
            <a:off x="-800205" y="4991305"/>
            <a:ext cx="5829300" cy="300467"/>
          </a:xfrm>
          <a:prstGeom prst="rect">
            <a:avLst/>
          </a:prstGeom>
          <a:noFill/>
          <a:ln>
            <a:noFill/>
          </a:ln>
        </p:spPr>
        <p:txBody>
          <a:bodyPr spcFirstLastPara="1" wrap="square" lIns="91425" tIns="45700" rIns="91425" bIns="45700" anchor="t" anchorCtr="0">
            <a:spAutoFit/>
          </a:bodyPr>
          <a:lstStyle/>
          <a:p>
            <a:pPr marL="1378268" marR="0" lvl="0" indent="0" algn="l" rtl="0">
              <a:lnSpc>
                <a:spcPct val="127777"/>
              </a:lnSpc>
              <a:spcBef>
                <a:spcPts val="0"/>
              </a:spcBef>
              <a:spcAft>
                <a:spcPts val="0"/>
              </a:spcAft>
              <a:buNone/>
            </a:pPr>
            <a:r>
              <a:rPr lang="en-US" sz="1350" b="0" i="0" u="none" strike="noStrike" cap="none">
                <a:solidFill>
                  <a:srgbClr val="000000"/>
                </a:solidFill>
                <a:latin typeface="Calibri"/>
                <a:ea typeface="Calibri"/>
                <a:cs typeface="Calibri"/>
                <a:sym typeface="Calibri"/>
              </a:rPr>
              <a:t>Carlos R. Hernandez</a:t>
            </a:r>
            <a:endParaRPr sz="675" b="0" i="0" u="none" strike="noStrike" cap="none">
              <a:solidFill>
                <a:srgbClr val="000000"/>
              </a:solidFill>
              <a:latin typeface="Times New Roman"/>
              <a:ea typeface="Times New Roman"/>
              <a:cs typeface="Times New Roman"/>
              <a:sym typeface="Times New Roman"/>
            </a:endParaRPr>
          </a:p>
        </p:txBody>
      </p:sp>
      <p:pic>
        <p:nvPicPr>
          <p:cNvPr id="770" name="Google Shape;770;p9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95340" y="2621306"/>
            <a:ext cx="2158175" cy="2160207"/>
          </a:xfrm>
          <a:prstGeom prst="rect">
            <a:avLst/>
          </a:prstGeom>
          <a:noFill/>
          <a:ln>
            <a:noFill/>
          </a:ln>
        </p:spPr>
      </p:pic>
      <p:sp>
        <p:nvSpPr>
          <p:cNvPr id="771" name="Google Shape;771;p96"/>
          <p:cNvSpPr txBox="1"/>
          <p:nvPr/>
        </p:nvSpPr>
        <p:spPr>
          <a:xfrm>
            <a:off x="3973449" y="4991304"/>
            <a:ext cx="5829300" cy="290529"/>
          </a:xfrm>
          <a:prstGeom prst="rect">
            <a:avLst/>
          </a:prstGeom>
          <a:noFill/>
          <a:ln>
            <a:noFill/>
          </a:ln>
        </p:spPr>
        <p:txBody>
          <a:bodyPr spcFirstLastPara="1" wrap="square" lIns="91425" tIns="45700" rIns="91425" bIns="45700" anchor="t" anchorCtr="0">
            <a:spAutoFit/>
          </a:bodyPr>
          <a:lstStyle/>
          <a:p>
            <a:pPr marL="1378268" marR="0" lvl="0" indent="0" algn="l" rtl="0">
              <a:lnSpc>
                <a:spcPct val="164285"/>
              </a:lnSpc>
              <a:spcBef>
                <a:spcPts val="0"/>
              </a:spcBef>
              <a:spcAft>
                <a:spcPts val="0"/>
              </a:spcAft>
              <a:buNone/>
            </a:pPr>
            <a:r>
              <a:rPr lang="en-US" sz="1050" b="0" i="0" u="none" strike="noStrike" cap="none">
                <a:solidFill>
                  <a:srgbClr val="000000"/>
                </a:solidFill>
                <a:latin typeface="Calibri"/>
                <a:ea typeface="Calibri"/>
                <a:cs typeface="Calibri"/>
                <a:sym typeface="Calibri"/>
              </a:rPr>
              <a:t>Shannon Farnworth</a:t>
            </a:r>
            <a:endParaRPr sz="675" b="0" i="0" u="none" strike="noStrike" cap="none">
              <a:solidFill>
                <a:srgbClr val="000000"/>
              </a:solidFill>
              <a:latin typeface="Times New Roman"/>
              <a:ea typeface="Times New Roman"/>
              <a:cs typeface="Times New Roman"/>
              <a:sym typeface="Times New Roman"/>
            </a:endParaRPr>
          </a:p>
        </p:txBody>
      </p:sp>
      <p:pic>
        <p:nvPicPr>
          <p:cNvPr id="772" name="Google Shape;772;p96" descr="A person smiling for the camera&#10;&#10;Description automatically generated with medium confidence"/>
          <p:cNvPicPr preferRelativeResize="0"/>
          <p:nvPr/>
        </p:nvPicPr>
        <p:blipFill rotWithShape="1">
          <a:blip r:embed="rId5">
            <a:alphaModFix/>
          </a:blip>
          <a:srcRect t="15765" b="11107"/>
          <a:stretch/>
        </p:blipFill>
        <p:spPr>
          <a:xfrm>
            <a:off x="3030034" y="2621305"/>
            <a:ext cx="1815944" cy="2150720"/>
          </a:xfrm>
          <a:prstGeom prst="rect">
            <a:avLst/>
          </a:prstGeom>
          <a:noFill/>
          <a:ln>
            <a:noFill/>
          </a:ln>
        </p:spPr>
      </p:pic>
      <p:sp>
        <p:nvSpPr>
          <p:cNvPr id="773" name="Google Shape;773;p96"/>
          <p:cNvSpPr txBox="1"/>
          <p:nvPr/>
        </p:nvSpPr>
        <p:spPr>
          <a:xfrm>
            <a:off x="1934002" y="4989522"/>
            <a:ext cx="5829300" cy="290529"/>
          </a:xfrm>
          <a:prstGeom prst="rect">
            <a:avLst/>
          </a:prstGeom>
          <a:noFill/>
          <a:ln>
            <a:noFill/>
          </a:ln>
        </p:spPr>
        <p:txBody>
          <a:bodyPr spcFirstLastPara="1" wrap="square" lIns="91425" tIns="45700" rIns="91425" bIns="45700" anchor="t" anchorCtr="0">
            <a:spAutoFit/>
          </a:bodyPr>
          <a:lstStyle/>
          <a:p>
            <a:pPr marL="1378268" marR="0" lvl="0" indent="0" algn="l" rtl="0">
              <a:lnSpc>
                <a:spcPct val="164285"/>
              </a:lnSpc>
              <a:spcBef>
                <a:spcPts val="0"/>
              </a:spcBef>
              <a:spcAft>
                <a:spcPts val="0"/>
              </a:spcAft>
              <a:buNone/>
            </a:pPr>
            <a:r>
              <a:rPr lang="en-US" sz="1050" b="0" i="0" u="none" strike="noStrike" cap="none">
                <a:solidFill>
                  <a:srgbClr val="000000"/>
                </a:solidFill>
                <a:latin typeface="Calibri"/>
                <a:ea typeface="Calibri"/>
                <a:cs typeface="Calibri"/>
                <a:sym typeface="Calibri"/>
              </a:rPr>
              <a:t>Leslie Santana</a:t>
            </a:r>
            <a:endParaRPr sz="675" b="0" i="0" u="none" strike="noStrike" cap="none">
              <a:solidFill>
                <a:srgbClr val="000000"/>
              </a:solidFill>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F0C66E7E-78D5-433D-B91C-CCEB1CE4486E}"/>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t>Your Colorado RVP and EANS Support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97"/>
          <p:cNvSpPr txBox="1">
            <a:spLocks noGrp="1"/>
          </p:cNvSpPr>
          <p:nvPr>
            <p:ph type="body" idx="1"/>
          </p:nvPr>
        </p:nvSpPr>
        <p:spPr>
          <a:xfrm>
            <a:off x="1558078" y="2494210"/>
            <a:ext cx="6311754" cy="8389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850" dirty="0">
                <a:latin typeface="Tahoma"/>
                <a:ea typeface="Tahoma"/>
                <a:cs typeface="Tahoma"/>
                <a:sym typeface="Tahoma"/>
              </a:rPr>
              <a:t>Q&amp;A with the Team</a:t>
            </a:r>
            <a:endParaRPr dirty="0"/>
          </a:p>
          <a:p>
            <a:pPr marL="0" lvl="0" indent="0" algn="l" rtl="0">
              <a:lnSpc>
                <a:spcPct val="90000"/>
              </a:lnSpc>
              <a:spcBef>
                <a:spcPts val="1000"/>
              </a:spcBef>
              <a:spcAft>
                <a:spcPts val="0"/>
              </a:spcAft>
              <a:buSzPts val="2800"/>
              <a:buNone/>
            </a:pPr>
            <a:r>
              <a:rPr lang="en-US" sz="2850" dirty="0">
                <a:latin typeface="Tahoma"/>
                <a:ea typeface="Tahoma"/>
                <a:cs typeface="Tahoma"/>
                <a:sym typeface="Tahoma"/>
              </a:rPr>
              <a:t>EANSfunds@FACTSmgt.com</a:t>
            </a:r>
            <a:endParaRPr dirty="0"/>
          </a:p>
          <a:p>
            <a:pPr marL="0" lvl="0" indent="0" algn="l" rtl="0">
              <a:lnSpc>
                <a:spcPct val="90000"/>
              </a:lnSpc>
              <a:spcBef>
                <a:spcPts val="1000"/>
              </a:spcBef>
              <a:spcAft>
                <a:spcPts val="0"/>
              </a:spcAft>
              <a:buSzPts val="2800"/>
              <a:buNone/>
            </a:pPr>
            <a:endParaRPr sz="2850" b="1" dirty="0">
              <a:latin typeface="Tahoma"/>
              <a:ea typeface="Tahoma"/>
              <a:cs typeface="Tahoma"/>
              <a:sym typeface="Tahoma"/>
            </a:endParaRPr>
          </a:p>
        </p:txBody>
      </p:sp>
      <p:sp>
        <p:nvSpPr>
          <p:cNvPr id="2" name="Title 1">
            <a:extLst>
              <a:ext uri="{FF2B5EF4-FFF2-40B4-BE49-F238E27FC236}">
                <a16:creationId xmlns:a16="http://schemas.microsoft.com/office/drawing/2014/main" id="{CB6CEF03-E092-4D8A-BB6B-8958978F088F}"/>
              </a:ext>
            </a:extLst>
          </p:cNvPr>
          <p:cNvSpPr>
            <a:spLocks noGrp="1"/>
          </p:cNvSpPr>
          <p:nvPr>
            <p:ph type="title" idx="4294967295"/>
          </p:nvPr>
        </p:nvSpPr>
        <p:spPr>
          <a:xfrm>
            <a:off x="628650" y="-1325563"/>
            <a:ext cx="7886700" cy="1325563"/>
          </a:xfrm>
        </p:spPr>
        <p:txBody>
          <a:bodyPr spcFirstLastPara="1" wrap="square" lIns="91425" tIns="45700" rIns="91425" bIns="45700" anchor="b" anchorCtr="0">
            <a:normAutofit fontScale="90000"/>
          </a:bodyPr>
          <a:lstStyle/>
          <a:p>
            <a:pPr lvl="0">
              <a:spcBef>
                <a:spcPts val="1000"/>
              </a:spcBef>
            </a:pPr>
            <a:r>
              <a:rPr lang="en-US" dirty="0">
                <a:latin typeface="Tahoma"/>
                <a:ea typeface="Tahoma"/>
                <a:cs typeface="Tahoma"/>
                <a:sym typeface="Tahoma"/>
              </a:rPr>
              <a:t>Q&amp;A with the Team</a:t>
            </a:r>
            <a:br>
              <a:rPr lang="en-US" dirty="0"/>
            </a:br>
            <a:r>
              <a:rPr lang="en-US" dirty="0">
                <a:latin typeface="Tahoma"/>
                <a:ea typeface="Tahoma"/>
                <a:cs typeface="Tahoma"/>
                <a:sym typeface="Tahoma"/>
              </a:rPr>
              <a:t>EANSfunds@FACTSmgt.com</a:t>
            </a:r>
            <a:endParaRPr lang="en-US" b="1" dirty="0">
              <a:latin typeface="Tahoma"/>
              <a:ea typeface="Tahoma"/>
              <a:cs typeface="Tahoma"/>
              <a:sym typeface="Tahom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450"/>
              </a:spcBef>
              <a:spcAft>
                <a:spcPts val="450"/>
              </a:spcAft>
              <a:buSzPts val="4400"/>
              <a:buNone/>
            </a:pPr>
            <a:r>
              <a:rPr lang="en-US" sz="3600" b="0" dirty="0">
                <a:latin typeface="Tahoma"/>
                <a:ea typeface="Tahoma"/>
                <a:cs typeface="Tahoma"/>
                <a:sym typeface="Tahoma"/>
              </a:rPr>
              <a:t>Thank you</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Income Poverty Guidelines	</a:t>
            </a:r>
            <a:endParaRPr/>
          </a:p>
        </p:txBody>
      </p:sp>
      <p:sp>
        <p:nvSpPr>
          <p:cNvPr id="233" name="Google Shape;233;p4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pic>
        <p:nvPicPr>
          <p:cNvPr id="234" name="Google Shape;234;p43" descr="Household/Family Size, 185%&#10;1 = 23,606&#10;2 = 31,894&#10;3 = 40,182&#10;4 = 48,470&#10;5 = 56,758&#10;6 = 65,046&#10;7 = 73,334&#10;8 = 81,622&#10;9 = 89,910&#10;10 = 98,198&#10;"/>
          <p:cNvPicPr preferRelativeResize="0"/>
          <p:nvPr/>
        </p:nvPicPr>
        <p:blipFill>
          <a:blip r:embed="rId3">
            <a:alphaModFix/>
          </a:blip>
          <a:stretch>
            <a:fillRect/>
          </a:stretch>
        </p:blipFill>
        <p:spPr>
          <a:xfrm>
            <a:off x="152400" y="2012300"/>
            <a:ext cx="8839199" cy="3447129"/>
          </a:xfrm>
          <a:prstGeom prst="rect">
            <a:avLst/>
          </a:prstGeom>
          <a:noFill/>
          <a:ln>
            <a:noFill/>
          </a:ln>
        </p:spPr>
      </p:pic>
      <p:sp>
        <p:nvSpPr>
          <p:cNvPr id="235" name="Google Shape;235;p43">
            <a:extLst>
              <a:ext uri="{C183D7F6-B498-43B3-948B-1728B52AA6E4}">
                <adec:decorative xmlns:adec="http://schemas.microsoft.com/office/drawing/2017/decorative" val="1"/>
              </a:ext>
            </a:extLst>
          </p:cNvPr>
          <p:cNvSpPr/>
          <p:nvPr/>
        </p:nvSpPr>
        <p:spPr>
          <a:xfrm>
            <a:off x="6235950" y="1843700"/>
            <a:ext cx="545100" cy="7563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Application Components	</a:t>
            </a:r>
            <a:endParaRPr dirty="0"/>
          </a:p>
        </p:txBody>
      </p:sp>
      <p:sp>
        <p:nvSpPr>
          <p:cNvPr id="241" name="Google Shape;241;p44"/>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dirty="0"/>
              <a:t>Applications will be submitted through a Smart Sheets form. Information needed to complete the application is listed below: </a:t>
            </a:r>
            <a:endParaRPr dirty="0"/>
          </a:p>
          <a:p>
            <a:pPr marL="0" lvl="0" indent="0" algn="l" rtl="0">
              <a:lnSpc>
                <a:spcPct val="90000"/>
              </a:lnSpc>
              <a:spcBef>
                <a:spcPts val="0"/>
              </a:spcBef>
              <a:spcAft>
                <a:spcPts val="0"/>
              </a:spcAft>
              <a:buClr>
                <a:schemeClr val="dk1"/>
              </a:buClr>
              <a:buSzPct val="100000"/>
              <a:buNone/>
            </a:pPr>
            <a:endParaRPr dirty="0"/>
          </a:p>
          <a:p>
            <a:pPr marL="228600" lvl="0" indent="-217170" algn="l" rtl="0">
              <a:lnSpc>
                <a:spcPct val="90000"/>
              </a:lnSpc>
              <a:spcBef>
                <a:spcPts val="1000"/>
              </a:spcBef>
              <a:spcAft>
                <a:spcPts val="0"/>
              </a:spcAft>
              <a:buClr>
                <a:schemeClr val="dk1"/>
              </a:buClr>
              <a:buSzPct val="100000"/>
              <a:buChar char="•"/>
            </a:pPr>
            <a:r>
              <a:rPr lang="en-US" dirty="0"/>
              <a:t>Non-public school demographics </a:t>
            </a:r>
            <a:endParaRPr dirty="0"/>
          </a:p>
          <a:p>
            <a:pPr marL="228600" lvl="0" indent="-217170" algn="l" rtl="0">
              <a:lnSpc>
                <a:spcPct val="90000"/>
              </a:lnSpc>
              <a:spcBef>
                <a:spcPts val="1000"/>
              </a:spcBef>
              <a:spcAft>
                <a:spcPts val="0"/>
              </a:spcAft>
              <a:buClr>
                <a:schemeClr val="dk1"/>
              </a:buClr>
              <a:buSzPct val="100000"/>
              <a:buChar char="•"/>
            </a:pPr>
            <a:r>
              <a:rPr lang="en-US" dirty="0"/>
              <a:t>Amount of funding request </a:t>
            </a:r>
            <a:endParaRPr dirty="0"/>
          </a:p>
          <a:p>
            <a:pPr marL="228600" lvl="0" indent="-217170" algn="l" rtl="0">
              <a:lnSpc>
                <a:spcPct val="90000"/>
              </a:lnSpc>
              <a:spcBef>
                <a:spcPts val="1000"/>
              </a:spcBef>
              <a:spcAft>
                <a:spcPts val="0"/>
              </a:spcAft>
              <a:buSzPct val="100000"/>
              <a:buChar char="•"/>
            </a:pPr>
            <a:r>
              <a:rPr lang="en-US" dirty="0"/>
              <a:t>Use of funds</a:t>
            </a:r>
            <a:endParaRPr dirty="0"/>
          </a:p>
          <a:p>
            <a:pPr marL="228600" lvl="0" indent="-217170" algn="l" rtl="0">
              <a:lnSpc>
                <a:spcPct val="90000"/>
              </a:lnSpc>
              <a:spcBef>
                <a:spcPts val="1000"/>
              </a:spcBef>
              <a:spcAft>
                <a:spcPts val="0"/>
              </a:spcAft>
              <a:buSzPct val="100000"/>
              <a:buChar char="•"/>
            </a:pPr>
            <a:r>
              <a:rPr lang="en-US" dirty="0"/>
              <a:t>Description of COVID Impact</a:t>
            </a:r>
            <a:endParaRPr dirty="0"/>
          </a:p>
          <a:p>
            <a:pPr marL="228600" lvl="0" indent="-217170" algn="l" rtl="0">
              <a:lnSpc>
                <a:spcPct val="90000"/>
              </a:lnSpc>
              <a:spcBef>
                <a:spcPts val="1000"/>
              </a:spcBef>
              <a:spcAft>
                <a:spcPts val="0"/>
              </a:spcAft>
              <a:buClr>
                <a:schemeClr val="dk1"/>
              </a:buClr>
              <a:buSzPct val="100000"/>
              <a:buChar char="•"/>
            </a:pPr>
            <a:r>
              <a:rPr lang="en-US" dirty="0"/>
              <a:t>Assurances</a:t>
            </a:r>
            <a:endParaRPr dirty="0"/>
          </a:p>
          <a:p>
            <a:pPr marL="228600" lvl="0" indent="-217170" algn="l" rtl="0">
              <a:lnSpc>
                <a:spcPct val="90000"/>
              </a:lnSpc>
              <a:spcBef>
                <a:spcPts val="1000"/>
              </a:spcBef>
              <a:spcAft>
                <a:spcPts val="0"/>
              </a:spcAft>
              <a:buSzPct val="100000"/>
              <a:buChar char="•"/>
            </a:pPr>
            <a:r>
              <a:rPr lang="en-US" dirty="0"/>
              <a:t>Attachments</a:t>
            </a:r>
            <a:endParaRPr dirty="0"/>
          </a:p>
          <a:p>
            <a:pPr marL="685800" lvl="1" indent="-219075" algn="l" rtl="0">
              <a:lnSpc>
                <a:spcPct val="90000"/>
              </a:lnSpc>
              <a:spcBef>
                <a:spcPts val="1000"/>
              </a:spcBef>
              <a:spcAft>
                <a:spcPts val="0"/>
              </a:spcAft>
              <a:buSzPct val="100000"/>
              <a:buChar char="•"/>
            </a:pPr>
            <a:r>
              <a:rPr lang="en-US" dirty="0"/>
              <a:t>Certification, Approval and Transmittal form</a:t>
            </a:r>
            <a:endParaRPr dirty="0"/>
          </a:p>
          <a:p>
            <a:pPr marL="685800" lvl="1" indent="-219075" algn="l" rtl="0">
              <a:lnSpc>
                <a:spcPct val="100000"/>
              </a:lnSpc>
              <a:spcBef>
                <a:spcPts val="0"/>
              </a:spcBef>
              <a:spcAft>
                <a:spcPts val="0"/>
              </a:spcAft>
              <a:buSzPct val="100000"/>
              <a:buChar char="•"/>
            </a:pPr>
            <a:r>
              <a:rPr lang="en-US" dirty="0"/>
              <a:t>ARP EANS Non-Governing Consortia Sign Over Agreement (if applicable)</a:t>
            </a:r>
            <a:endParaRPr dirty="0"/>
          </a:p>
          <a:p>
            <a:pPr marL="685800" lvl="1" indent="-219075" algn="l" rtl="0">
              <a:lnSpc>
                <a:spcPct val="100000"/>
              </a:lnSpc>
              <a:spcBef>
                <a:spcPts val="0"/>
              </a:spcBef>
              <a:spcAft>
                <a:spcPts val="0"/>
              </a:spcAft>
              <a:buSzPct val="100000"/>
              <a:buChar char="•"/>
            </a:pPr>
            <a:r>
              <a:rPr lang="en-US" dirty="0"/>
              <a:t>ARP EANS Goods, Goods/Services and or Projects Over $25,000 form (if applicable)</a:t>
            </a:r>
            <a:endParaRPr dirty="0"/>
          </a:p>
          <a:p>
            <a:pPr marL="685800" lvl="1" indent="-219075">
              <a:lnSpc>
                <a:spcPct val="100000"/>
              </a:lnSpc>
              <a:spcBef>
                <a:spcPts val="0"/>
              </a:spcBef>
              <a:buSzPct val="100000"/>
            </a:pPr>
            <a:r>
              <a:rPr lang="en-US" dirty="0"/>
              <a:t>FACTS ED Budget Workbook (to be provided after initial review) - </a:t>
            </a:r>
            <a:r>
              <a:rPr lang="en-US" b="1" dirty="0"/>
              <a:t>is not required to submit the application. </a:t>
            </a:r>
          </a:p>
          <a:p>
            <a:pPr marL="466725" lvl="1" indent="0" algn="l" rtl="0">
              <a:lnSpc>
                <a:spcPct val="100000"/>
              </a:lnSpc>
              <a:spcBef>
                <a:spcPts val="0"/>
              </a:spcBef>
              <a:spcAft>
                <a:spcPts val="0"/>
              </a:spcAft>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dirty="0"/>
              <a:t>Allowable Use of Funds</a:t>
            </a:r>
            <a:endParaRPr dirty="0"/>
          </a:p>
        </p:txBody>
      </p:sp>
      <p:sp>
        <p:nvSpPr>
          <p:cNvPr id="248" name="Google Shape;248;p45"/>
          <p:cNvSpPr txBox="1">
            <a:spLocks noGrp="1"/>
          </p:cNvSpPr>
          <p:nvPr>
            <p:ph type="body" idx="1"/>
          </p:nvPr>
        </p:nvSpPr>
        <p:spPr>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500" dirty="0">
                <a:solidFill>
                  <a:srgbClr val="262626"/>
                </a:solidFill>
              </a:rPr>
              <a:t>A non-public school may apply to receive services or assistance from the SEA or its contractors to address educational impact from COVID-19 for:</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Supplies to sanitize, disinfect, and clean school facilities</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Personal Protective Equipment (PPE)</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Improving ventilation systems, including windows or portable air purification systems</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Training and professional development for staff on sanitization, the use of PPE, and minimizing the spread of infectious diseases</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Physical barriers to facilitate social distancing</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Other materials, supplies or equipment recommended by the CDC for reopening and operation of school facilities to effectively maintain health and safety</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Expanding capacity to administer coronavirus testing to effectively monitor and suppress the virus</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Educational technology</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Redeveloping instructional plans for remote or hybrid learning or to address learning loss</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Leasing sites or spaces to ensure social distancing</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Transportation costs</a:t>
            </a:r>
            <a:endParaRPr sz="1500" dirty="0">
              <a:solidFill>
                <a:srgbClr val="262626"/>
              </a:solidFill>
            </a:endParaRPr>
          </a:p>
          <a:p>
            <a:pPr marL="457200" lvl="0" indent="-323850" algn="l" rtl="0">
              <a:lnSpc>
                <a:spcPct val="115000"/>
              </a:lnSpc>
              <a:spcBef>
                <a:spcPts val="0"/>
              </a:spcBef>
              <a:spcAft>
                <a:spcPts val="0"/>
              </a:spcAft>
              <a:buClr>
                <a:srgbClr val="262626"/>
              </a:buClr>
              <a:buSzPts val="1500"/>
              <a:buFont typeface="Calibri"/>
              <a:buChar char="●"/>
            </a:pPr>
            <a:r>
              <a:rPr lang="en-US" sz="1500" dirty="0">
                <a:solidFill>
                  <a:srgbClr val="262626"/>
                </a:solidFill>
              </a:rPr>
              <a:t>Initiating and maintaining education and support services or assistance for remote or hybrid learning or to address learning loss</a:t>
            </a:r>
            <a:endParaRPr sz="2800" dirty="0"/>
          </a:p>
        </p:txBody>
      </p:sp>
      <p:sp>
        <p:nvSpPr>
          <p:cNvPr id="249" name="Google Shape;249;p4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TotalTime>
  <Words>4736</Words>
  <Application>Microsoft Office PowerPoint</Application>
  <PresentationFormat>On-screen Show (4:3)</PresentationFormat>
  <Paragraphs>647</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Noto Sans Symbols</vt:lpstr>
      <vt:lpstr>Source Sans Pro</vt:lpstr>
      <vt:lpstr>Courier New</vt:lpstr>
      <vt:lpstr>Tahoma</vt:lpstr>
      <vt:lpstr>Times New Roman</vt:lpstr>
      <vt:lpstr>Office Theme</vt:lpstr>
      <vt:lpstr>American Rescue Plan, Emergency Assistance to Non-public Schools Grant</vt:lpstr>
      <vt:lpstr>EANS Overview</vt:lpstr>
      <vt:lpstr>Eligibility</vt:lpstr>
      <vt:lpstr>Identification of Eligible Non-public Schools</vt:lpstr>
      <vt:lpstr>Non-Governing Consortia Applicants</vt:lpstr>
      <vt:lpstr>Determining Low-Income Students</vt:lpstr>
      <vt:lpstr>Income Poverty Guidelines </vt:lpstr>
      <vt:lpstr>Application Components </vt:lpstr>
      <vt:lpstr>Allowable Use of Funds</vt:lpstr>
      <vt:lpstr>Unallowable Uses of EANS Funds</vt:lpstr>
      <vt:lpstr>EANS II Fund Distribution </vt:lpstr>
      <vt:lpstr>Assurances </vt:lpstr>
      <vt:lpstr>Enrollment and Low-Income Data </vt:lpstr>
      <vt:lpstr>Data Sources</vt:lpstr>
      <vt:lpstr>Application Narrative</vt:lpstr>
      <vt:lpstr>Purchasing Requested Items</vt:lpstr>
      <vt:lpstr>ARP EANS Purchasing Overview</vt:lpstr>
      <vt:lpstr>Purchases Handled by CDE</vt:lpstr>
      <vt:lpstr>CDE Procurement</vt:lpstr>
      <vt:lpstr>CDE Procurement</vt:lpstr>
      <vt:lpstr>CDE PURCHASES OVER $25K FORM</vt:lpstr>
      <vt:lpstr>CDE PURCHASES OVER $25K FORM</vt:lpstr>
      <vt:lpstr>CDE Procurement Process</vt:lpstr>
      <vt:lpstr>CDE Procurement Process (continued)</vt:lpstr>
      <vt:lpstr>CDE Procurement Method</vt:lpstr>
      <vt:lpstr>CDE Procurement -  Price &amp; Cooperative Agreements</vt:lpstr>
      <vt:lpstr>CDE Procurement – Competitive Solicitations</vt:lpstr>
      <vt:lpstr>Vendor Agreements </vt:lpstr>
      <vt:lpstr>Purchases Handled by FACTS ED</vt:lpstr>
      <vt:lpstr>FACTS ED Workbook Snapshot</vt:lpstr>
      <vt:lpstr>Conflict of Interest/Ethics</vt:lpstr>
      <vt:lpstr>Submission Process and Deadline</vt:lpstr>
      <vt:lpstr>Summary</vt:lpstr>
      <vt:lpstr>Any Questions??</vt:lpstr>
      <vt:lpstr>Contacts </vt:lpstr>
      <vt:lpstr>Colorado EANS II Funds &amp; FACTS Education Solutions</vt:lpstr>
      <vt:lpstr>Welcome</vt:lpstr>
      <vt:lpstr>FACTS Education Solutions Team</vt:lpstr>
      <vt:lpstr>The FACTS Family</vt:lpstr>
      <vt:lpstr>FACTS Ed- Fiscal Agent Provider</vt:lpstr>
      <vt:lpstr>Elizabeth Shelton: Accounts and Contracts Director</vt:lpstr>
      <vt:lpstr>Sarah Noble: Fiscal Agent and Financial Operations Manager</vt:lpstr>
      <vt:lpstr>Mark Schilmoeller: Chief Operations Officer</vt:lpstr>
      <vt:lpstr>Kathy Mears: Project Manager – EANS</vt:lpstr>
      <vt:lpstr>FACTS Ed  Programs and Services </vt:lpstr>
      <vt:lpstr>Susan Abelein: Academic Services Director </vt:lpstr>
      <vt:lpstr>Pieces to the Puzzle: Designing Coherent Solutions to Address Learning Loss</vt:lpstr>
      <vt:lpstr>How will you know if EANS mattered?  </vt:lpstr>
      <vt:lpstr>Step 1:  Develop an Ambitious Vision</vt:lpstr>
      <vt:lpstr>Step 2:  Map Out Solutions</vt:lpstr>
      <vt:lpstr>Solution: Interventions to Address Learning Loss</vt:lpstr>
      <vt:lpstr>Solution: Professional Development</vt:lpstr>
      <vt:lpstr>Solution: Coaching</vt:lpstr>
      <vt:lpstr>Step 3: Implement (and Revise) Solutions</vt:lpstr>
      <vt:lpstr>We are here to help!</vt:lpstr>
      <vt:lpstr>Educator Services: Tiffany Wilbur, Director </vt:lpstr>
      <vt:lpstr>Professional Learning and Development</vt:lpstr>
      <vt:lpstr>Professional Learning and Development</vt:lpstr>
      <vt:lpstr>Professional Learning and Development</vt:lpstr>
      <vt:lpstr>Your Colorado RVP and EANS Support </vt:lpstr>
      <vt:lpstr>Q&amp;A with the Team EANSfunds@FACTSmgt.com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Emergency Assistance to Non-public Schools Grant</dc:title>
  <dc:creator>Collins, DeLilah</dc:creator>
  <cp:lastModifiedBy>Allen, Megan</cp:lastModifiedBy>
  <cp:revision>6</cp:revision>
  <dcterms:modified xsi:type="dcterms:W3CDTF">2022-02-22T23:23:04Z</dcterms:modified>
</cp:coreProperties>
</file>