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 id="2147483682" r:id="rId3"/>
  </p:sldMasterIdLst>
  <p:notesMasterIdLst>
    <p:notesMasterId r:id="rId26"/>
  </p:notesMasterIdLst>
  <p:sldIdLst>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125DEB2-9C82-4D0D-AC39-DADD30318728}">
  <a:tblStyle styleId="{9125DEB2-9C82-4D0D-AC39-DADD30318728}" styleName="Table_0"/>
  <a:tblStyle styleId="{2424A74C-177D-46DD-8539-A5243098CB1D}" styleName="Table_1"/>
  <a:tblStyle styleId="{F2E9D821-021D-4D60-9A51-A223B30FF447}" styleName="Table_2">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DAD1F015-6730-43D6-B846-BDE303BD22A4}" styleName="Table_3"/>
  <a:tblStyle styleId="{9B44D3CA-9B4E-4E31-8E3B-86DF0072C290}" styleName="Table_4"/>
  <a:tblStyle styleId="{C224D98D-F557-4EEF-8A14-D5A4084D0F8B}" styleName="Table_5"/>
  <a:tblStyle styleId="{21FBB21F-6D52-4CDC-9B53-1832BB718E4D}" styleName="Table_6"/>
  <a:tblStyle styleId="{4AB563DE-4508-4E95-B5D6-3CAE339CD762}" styleName="Table_7">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294" autoAdjust="0"/>
  </p:normalViewPr>
  <p:slideViewPr>
    <p:cSldViewPr>
      <p:cViewPr>
        <p:scale>
          <a:sx n="90" d="100"/>
          <a:sy n="90" d="100"/>
        </p:scale>
        <p:origin x="-2244" y="-5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7530083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33" name="Shape 5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30" name="Shape 6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This is the vision of the assessment system as a whole. The top part includes the diagnostic and formative assessments that support student learning. These are optional.</a:t>
            </a:r>
          </a:p>
          <a:p>
            <a:pPr marL="0" marR="0" lvl="0" indent="0" algn="l" rtl="0">
              <a:spcBef>
                <a:spcPts val="0"/>
              </a:spcBef>
              <a:buSzPct val="25000"/>
              <a:buNone/>
            </a:pPr>
            <a:r>
              <a:rPr lang="en" sz="1200">
                <a:solidFill>
                  <a:schemeClr val="dk1"/>
                </a:solidFill>
                <a:latin typeface="Calibri"/>
                <a:ea typeface="Calibri"/>
                <a:cs typeface="Calibri"/>
                <a:sym typeface="Calibri"/>
              </a:rPr>
              <a:t>The bottom portion includes summative assessments designed to measure growth which are required.</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53" name="Shape 6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Total score represents proximity to college and career readiness</a:t>
            </a:r>
          </a:p>
        </p:txBody>
      </p:sp>
      <p:sp>
        <p:nvSpPr>
          <p:cNvPr id="654" name="Shape 6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6422" y="4344023"/>
            <a:ext cx="5485157" cy="4114487"/>
          </a:xfrm>
          <a:prstGeom prst="rect">
            <a:avLst/>
          </a:prstGeom>
          <a:noFill/>
          <a:ln>
            <a:noFill/>
          </a:ln>
        </p:spPr>
        <p:txBody>
          <a:bodyPr lIns="89425" tIns="89900" rIns="89425" bIns="89900" anchor="t" anchorCtr="0">
            <a:noAutofit/>
          </a:bodyPr>
          <a:lstStyle/>
          <a:p>
            <a:r>
              <a:rPr lang="en-US" sz="1100" kern="1200" dirty="0" smtClean="0">
                <a:solidFill>
                  <a:schemeClr val="tx1"/>
                </a:solidFill>
                <a:effectLst/>
                <a:latin typeface="+mn-lt"/>
                <a:ea typeface="+mn-ea"/>
                <a:cs typeface="+mn-cs"/>
              </a:rPr>
              <a:t>This  slide may be used as a handout.</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Take a moment to review the innovative test types found on PARCC. The</a:t>
            </a:r>
            <a:r>
              <a:rPr lang="en" sz="1200" dirty="0">
                <a:solidFill>
                  <a:schemeClr val="dk1"/>
                </a:solidFill>
                <a:latin typeface="Calibri"/>
                <a:ea typeface="Calibri"/>
                <a:cs typeface="Calibri"/>
                <a:sym typeface="Calibri"/>
              </a:rPr>
              <a:t> EBSR and TECR item types </a:t>
            </a:r>
            <a:r>
              <a:rPr lang="en" sz="1200" b="0" i="0" u="none" strike="noStrike" cap="none" baseline="0" dirty="0">
                <a:solidFill>
                  <a:schemeClr val="dk1"/>
                </a:solidFill>
                <a:latin typeface="Calibri"/>
                <a:ea typeface="Calibri"/>
                <a:cs typeface="Calibri"/>
                <a:sym typeface="Calibri"/>
              </a:rPr>
              <a:t>will be found on both the </a:t>
            </a:r>
            <a:r>
              <a:rPr lang="en" sz="1200" dirty="0">
                <a:solidFill>
                  <a:schemeClr val="dk1"/>
                </a:solidFill>
                <a:latin typeface="Calibri"/>
                <a:ea typeface="Calibri"/>
                <a:cs typeface="Calibri"/>
                <a:sym typeface="Calibri"/>
              </a:rPr>
              <a:t>PBAs and on the end of year assessment. The PBAs will have the additional PCR, but this will not be on the end of year assessment.</a:t>
            </a:r>
          </a:p>
        </p:txBody>
      </p:sp>
      <p:sp>
        <p:nvSpPr>
          <p:cNvPr id="662" name="Shape 662"/>
          <p:cNvSpPr>
            <a:spLocks noGrp="1" noRot="1" noChangeAspect="1"/>
          </p:cNvSpPr>
          <p:nvPr>
            <p:ph type="sldImg" idx="2"/>
          </p:nvPr>
        </p:nvSpPr>
        <p:spPr>
          <a:xfrm>
            <a:off x="372438" y="685160"/>
            <a:ext cx="6113124"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76" name="Shape 6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4" name="Shape 6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dirty="0">
                <a:solidFill>
                  <a:schemeClr val="dk1"/>
                </a:solidFill>
                <a:latin typeface="Calibri"/>
                <a:ea typeface="Calibri"/>
                <a:cs typeface="Calibri"/>
                <a:sym typeface="Calibri"/>
              </a:rPr>
              <a:t>The </a:t>
            </a:r>
            <a:r>
              <a:rPr lang="en" sz="1200" dirty="0" smtClean="0">
                <a:solidFill>
                  <a:schemeClr val="dk1"/>
                </a:solidFill>
                <a:latin typeface="Calibri"/>
                <a:ea typeface="Calibri"/>
                <a:cs typeface="Calibri"/>
                <a:sym typeface="Calibri"/>
              </a:rPr>
              <a:t>performance </a:t>
            </a:r>
            <a:r>
              <a:rPr lang="en" sz="1200" dirty="0">
                <a:solidFill>
                  <a:schemeClr val="dk1"/>
                </a:solidFill>
                <a:latin typeface="Calibri"/>
                <a:ea typeface="Calibri"/>
                <a:cs typeface="Calibri"/>
                <a:sym typeface="Calibri"/>
              </a:rPr>
              <a:t>based assessment is comprised of a literary analysis, narrative and research simulation tasks which include multiple types of assessment items which we discuss in depth later in this presentation. </a:t>
            </a:r>
          </a:p>
          <a:p>
            <a:pPr marL="0" marR="0" lvl="0" indent="0" algn="l" rtl="0">
              <a:spcBef>
                <a:spcPts val="0"/>
              </a:spcBef>
              <a:buNone/>
            </a:pPr>
            <a:endParaRPr sz="1200" dirty="0">
              <a:solidFill>
                <a:schemeClr val="dk1"/>
              </a:solidFill>
              <a:latin typeface="Calibri"/>
              <a:ea typeface="Calibri"/>
              <a:cs typeface="Calibri"/>
              <a:sym typeface="Calibri"/>
            </a:endParaRPr>
          </a:p>
        </p:txBody>
      </p:sp>
      <p:sp>
        <p:nvSpPr>
          <p:cNvPr id="695" name="Shape 6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372438" y="685160"/>
            <a:ext cx="6113124"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03" name="Shape 7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72438" y="685160"/>
            <a:ext cx="6113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10" name="Shape 7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72438" y="685160"/>
            <a:ext cx="61130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17" name="Shape 7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397565" y="685488"/>
            <a:ext cx="606286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4" name="Shape 724"/>
          <p:cNvSpPr txBox="1">
            <a:spLocks noGrp="1"/>
          </p:cNvSpPr>
          <p:nvPr>
            <p:ph type="body" idx="1"/>
          </p:nvPr>
        </p:nvSpPr>
        <p:spPr>
          <a:xfrm>
            <a:off x="686421" y="4344024"/>
            <a:ext cx="5485157" cy="4114488"/>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SzPct val="25000"/>
              <a:buNone/>
            </a:pPr>
            <a:r>
              <a:rPr lang="en" sz="1200" dirty="0">
                <a:solidFill>
                  <a:schemeClr val="dk1"/>
                </a:solidFill>
                <a:latin typeface="Calibri"/>
                <a:ea typeface="Calibri"/>
                <a:cs typeface="Calibri"/>
                <a:sym typeface="Calibri"/>
              </a:rPr>
              <a:t>What are implications for our instruction, knowing that these are the types of questions students will respond </a:t>
            </a:r>
            <a:r>
              <a:rPr lang="en" sz="1200" dirty="0" smtClean="0">
                <a:solidFill>
                  <a:schemeClr val="dk1"/>
                </a:solidFill>
                <a:latin typeface="Calibri"/>
                <a:ea typeface="Calibri"/>
                <a:cs typeface="Calibri"/>
                <a:sym typeface="Calibri"/>
              </a:rPr>
              <a:t>to?</a:t>
            </a:r>
            <a:endParaRPr lang="en"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1200" b="0" i="0" u="none" strike="noStrike" cap="none" baseline="0" dirty="0">
                <a:solidFill>
                  <a:schemeClr val="dk1"/>
                </a:solidFill>
                <a:latin typeface="Calibri"/>
                <a:ea typeface="Calibri"/>
                <a:cs typeface="Calibri"/>
                <a:sym typeface="Calibri"/>
              </a:rPr>
              <a:t>Have participants discuss implication for lesson and task design with the two part questions and vocabulary in context (e.g., What is the role of the traditional weekly “vocabulary quiz” in light of assessment items like this one? How do teachers select words to teach? How would teachers design vocabulary assessment for routine classroom practice?) </a:t>
            </a:r>
          </a:p>
        </p:txBody>
      </p:sp>
      <p:sp>
        <p:nvSpPr>
          <p:cNvPr id="725" name="Shape 725"/>
          <p:cNvSpPr txBox="1">
            <a:spLocks noGrp="1"/>
          </p:cNvSpPr>
          <p:nvPr>
            <p:ph type="sldNum" idx="12"/>
          </p:nvPr>
        </p:nvSpPr>
        <p:spPr>
          <a:xfrm>
            <a:off x="3884026" y="8684926"/>
            <a:ext cx="2972421" cy="457512"/>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r>
              <a:rPr lang="en" sz="140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 </a:t>
            </a:r>
          </a:p>
          <a:p>
            <a:pPr lvl="0" rtl="0">
              <a:spcBef>
                <a:spcPts val="0"/>
              </a:spcBef>
              <a:buNone/>
            </a:pPr>
            <a:r>
              <a:rPr lang="en" sz="1200">
                <a:solidFill>
                  <a:schemeClr val="dk1"/>
                </a:solidFill>
              </a:rPr>
              <a:t> </a:t>
            </a:r>
          </a:p>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a:spLocks noGrp="1" noRot="1" noChangeAspect="1"/>
          </p:cNvSpPr>
          <p:nvPr>
            <p:ph type="sldImg" idx="2"/>
          </p:nvPr>
        </p:nvSpPr>
        <p:spPr>
          <a:xfrm>
            <a:off x="397565" y="685488"/>
            <a:ext cx="606286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32" name="Shape 732"/>
          <p:cNvSpPr txBox="1">
            <a:spLocks noGrp="1"/>
          </p:cNvSpPr>
          <p:nvPr>
            <p:ph type="body" idx="1"/>
          </p:nvPr>
        </p:nvSpPr>
        <p:spPr>
          <a:xfrm>
            <a:off x="686421" y="4344024"/>
            <a:ext cx="5485157" cy="4114488"/>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Calibri"/>
                <a:ea typeface="Calibri"/>
                <a:cs typeface="Calibri"/>
                <a:sym typeface="Calibri"/>
              </a:rPr>
              <a:t>Have participants discuss the skill being assessed by this item and the challenges this skill presents for students. What kinds of tasks can teachers create to introduce this skill at the beginning of the year? </a:t>
            </a:r>
          </a:p>
        </p:txBody>
      </p:sp>
      <p:sp>
        <p:nvSpPr>
          <p:cNvPr id="733" name="Shape 733"/>
          <p:cNvSpPr txBox="1">
            <a:spLocks noGrp="1"/>
          </p:cNvSpPr>
          <p:nvPr>
            <p:ph type="sldNum" idx="12"/>
          </p:nvPr>
        </p:nvSpPr>
        <p:spPr>
          <a:xfrm>
            <a:off x="3884026" y="8684926"/>
            <a:ext cx="2972421" cy="457512"/>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r>
              <a:rPr lang="en" sz="140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397565" y="685488"/>
            <a:ext cx="606286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41" name="Shape 741"/>
          <p:cNvSpPr txBox="1">
            <a:spLocks noGrp="1"/>
          </p:cNvSpPr>
          <p:nvPr>
            <p:ph type="body" idx="1"/>
          </p:nvPr>
        </p:nvSpPr>
        <p:spPr>
          <a:xfrm>
            <a:off x="686421" y="4344024"/>
            <a:ext cx="5485157" cy="4114488"/>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Calibri"/>
                <a:ea typeface="Calibri"/>
                <a:cs typeface="Calibri"/>
                <a:sym typeface="Calibri"/>
              </a:rPr>
              <a:t>Have participants discuss the format and instructional challenges posed by this type of item. Points to consider: students’ listening skills; manipulating/taking notes from video. </a:t>
            </a:r>
          </a:p>
        </p:txBody>
      </p:sp>
      <p:sp>
        <p:nvSpPr>
          <p:cNvPr id="742" name="Shape 742"/>
          <p:cNvSpPr txBox="1">
            <a:spLocks noGrp="1"/>
          </p:cNvSpPr>
          <p:nvPr>
            <p:ph type="sldNum" idx="12"/>
          </p:nvPr>
        </p:nvSpPr>
        <p:spPr>
          <a:xfrm>
            <a:off x="3884026" y="8684926"/>
            <a:ext cx="2972421" cy="457512"/>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r>
              <a:rPr lang="en" sz="140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397565" y="685488"/>
            <a:ext cx="606286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6421" y="4344024"/>
            <a:ext cx="5485157" cy="4114488"/>
          </a:xfrm>
          <a:prstGeom prst="rect">
            <a:avLst/>
          </a:prstGeom>
          <a:noFill/>
          <a:ln>
            <a:noFill/>
          </a:ln>
        </p:spPr>
        <p:txBody>
          <a:bodyPr lIns="91325" tIns="45650" rIns="91325" bIns="45650"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Calibri"/>
                <a:ea typeface="Calibri"/>
                <a:cs typeface="Calibri"/>
                <a:sym typeface="Calibri"/>
              </a:rPr>
              <a:t>Ask participants to discuss what skills students need to have in order to perform well on a prose construction response such as this one. </a:t>
            </a:r>
          </a:p>
        </p:txBody>
      </p:sp>
      <p:sp>
        <p:nvSpPr>
          <p:cNvPr id="750" name="Shape 750"/>
          <p:cNvSpPr txBox="1">
            <a:spLocks noGrp="1"/>
          </p:cNvSpPr>
          <p:nvPr>
            <p:ph type="sldNum" idx="12"/>
          </p:nvPr>
        </p:nvSpPr>
        <p:spPr>
          <a:xfrm>
            <a:off x="3884026" y="8684926"/>
            <a:ext cx="2972421" cy="457512"/>
          </a:xfrm>
          <a:prstGeom prst="rect">
            <a:avLst/>
          </a:prstGeom>
          <a:noFill/>
          <a:ln>
            <a:noFill/>
          </a:ln>
        </p:spPr>
        <p:txBody>
          <a:bodyPr lIns="91325" tIns="45650" rIns="91325" bIns="45650" anchor="b" anchorCtr="0">
            <a:noAutofit/>
          </a:bodyPr>
          <a:lstStyle/>
          <a:p>
            <a:pPr marL="0" marR="0" lvl="0" indent="0" algn="r" rtl="0">
              <a:spcBef>
                <a:spcPts val="0"/>
              </a:spcBef>
              <a:spcAft>
                <a:spcPts val="0"/>
              </a:spcAft>
              <a:buSzPct val="25000"/>
              <a:buNone/>
            </a:pPr>
            <a:r>
              <a:rPr lang="en" sz="140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47" name="Shape 5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dirty="0"/>
          </a:p>
          <a:p>
            <a:pPr lvl="0" algn="ctr" rtl="0">
              <a:lnSpc>
                <a:spcPct val="115000"/>
              </a:lnSpc>
              <a:spcBef>
                <a:spcPts val="600"/>
              </a:spcBef>
              <a:buClr>
                <a:schemeClr val="dk1"/>
              </a:buClr>
              <a:buSzPct val="91666"/>
              <a:buFont typeface="Arial"/>
              <a:buNone/>
            </a:pPr>
            <a:r>
              <a:rPr lang="en" sz="1200" b="1" dirty="0">
                <a:solidFill>
                  <a:schemeClr val="dk1"/>
                </a:solidFill>
              </a:rPr>
              <a:t>Module 3</a:t>
            </a:r>
          </a:p>
          <a:p>
            <a:pPr lvl="0" algn="ctr" rtl="0">
              <a:lnSpc>
                <a:spcPct val="115000"/>
              </a:lnSpc>
              <a:spcBef>
                <a:spcPts val="600"/>
              </a:spcBef>
              <a:buClr>
                <a:schemeClr val="dk1"/>
              </a:buClr>
              <a:buSzPct val="91666"/>
              <a:buFont typeface="Arial"/>
              <a:buNone/>
            </a:pPr>
            <a:r>
              <a:rPr lang="en" sz="1200" b="1" dirty="0">
                <a:solidFill>
                  <a:schemeClr val="dk1"/>
                </a:solidFill>
              </a:rPr>
              <a:t>PARCC: Assessment Design</a:t>
            </a:r>
          </a:p>
          <a:p>
            <a:pPr lvl="0" algn="ctr" rtl="0">
              <a:lnSpc>
                <a:spcPct val="115000"/>
              </a:lnSpc>
              <a:spcBef>
                <a:spcPts val="600"/>
              </a:spcBef>
              <a:buClr>
                <a:schemeClr val="dk1"/>
              </a:buClr>
              <a:buSzPct val="91666"/>
              <a:buFont typeface="Arial"/>
              <a:buNone/>
            </a:pPr>
            <a:r>
              <a:rPr lang="en" sz="1200" b="1" dirty="0">
                <a:solidFill>
                  <a:schemeClr val="dk1"/>
                </a:solidFill>
              </a:rPr>
              <a:t> </a:t>
            </a:r>
          </a:p>
          <a:p>
            <a:pPr marL="139700" lvl="0" indent="0" rtl="0">
              <a:lnSpc>
                <a:spcPct val="115000"/>
              </a:lnSpc>
              <a:spcBef>
                <a:spcPts val="600"/>
              </a:spcBef>
              <a:buClr>
                <a:schemeClr val="dk1"/>
              </a:buClr>
              <a:buSzPct val="91666"/>
              <a:buFont typeface="Arial"/>
              <a:buNone/>
            </a:pPr>
            <a:r>
              <a:rPr lang="en" sz="1200" b="1" dirty="0">
                <a:solidFill>
                  <a:schemeClr val="dk1"/>
                </a:solidFill>
              </a:rPr>
              <a:t>Context:</a:t>
            </a:r>
          </a:p>
          <a:p>
            <a:pPr marL="279400" lvl="0" indent="-139700" rtl="0">
              <a:lnSpc>
                <a:spcPct val="115000"/>
              </a:lnSpc>
              <a:spcBef>
                <a:spcPts val="0"/>
              </a:spcBef>
              <a:buClr>
                <a:schemeClr val="dk1"/>
              </a:buClr>
              <a:buSzPct val="91666"/>
              <a:buFont typeface="Arial"/>
              <a:buNone/>
            </a:pPr>
            <a:r>
              <a:rPr lang="en" sz="1200" dirty="0">
                <a:solidFill>
                  <a:schemeClr val="dk1"/>
                </a:solidFill>
              </a:rPr>
              <a:t>This module was created by Colorado educators to support understanding about the</a:t>
            </a:r>
          </a:p>
          <a:p>
            <a:pPr marL="279400" lvl="0" indent="-139700" rtl="0">
              <a:lnSpc>
                <a:spcPct val="115000"/>
              </a:lnSpc>
              <a:spcBef>
                <a:spcPts val="0"/>
              </a:spcBef>
              <a:buClr>
                <a:schemeClr val="dk1"/>
              </a:buClr>
              <a:buSzPct val="91666"/>
              <a:buFont typeface="Arial"/>
              <a:buNone/>
            </a:pPr>
            <a:r>
              <a:rPr lang="en" sz="1200" dirty="0">
                <a:solidFill>
                  <a:schemeClr val="dk1"/>
                </a:solidFill>
              </a:rPr>
              <a:t>PARCC Assessment.</a:t>
            </a:r>
          </a:p>
          <a:p>
            <a:pPr marL="139700" lvl="0" indent="0" rtl="0">
              <a:lnSpc>
                <a:spcPct val="115000"/>
              </a:lnSpc>
              <a:spcBef>
                <a:spcPts val="600"/>
              </a:spcBef>
              <a:buClr>
                <a:schemeClr val="dk1"/>
              </a:buClr>
              <a:buSzPct val="91666"/>
              <a:buFont typeface="Arial"/>
              <a:buNone/>
            </a:pPr>
            <a:r>
              <a:rPr lang="en" sz="1200" b="1" dirty="0">
                <a:solidFill>
                  <a:schemeClr val="dk1"/>
                </a:solidFill>
              </a:rPr>
              <a:t>Target Audience:</a:t>
            </a:r>
          </a:p>
          <a:p>
            <a:pPr marL="139700" lvl="0" indent="0" rtl="0">
              <a:lnSpc>
                <a:spcPct val="115000"/>
              </a:lnSpc>
              <a:spcBef>
                <a:spcPts val="600"/>
              </a:spcBef>
              <a:buClr>
                <a:schemeClr val="dk1"/>
              </a:buClr>
              <a:buSzPct val="91666"/>
              <a:buFont typeface="Arial"/>
              <a:buNone/>
            </a:pPr>
            <a:r>
              <a:rPr lang="en" sz="1200" dirty="0">
                <a:solidFill>
                  <a:schemeClr val="dk1"/>
                </a:solidFill>
              </a:rPr>
              <a:t>K-12 teachers, instructional coaches, specialists and administrators</a:t>
            </a:r>
          </a:p>
          <a:p>
            <a:pPr marL="139700" lvl="0" indent="0" rtl="0">
              <a:lnSpc>
                <a:spcPct val="115000"/>
              </a:lnSpc>
              <a:spcBef>
                <a:spcPts val="600"/>
              </a:spcBef>
              <a:buClr>
                <a:schemeClr val="dk1"/>
              </a:buClr>
              <a:buSzPct val="91666"/>
              <a:buFont typeface="Arial"/>
              <a:buNone/>
            </a:pPr>
            <a:r>
              <a:rPr lang="en" sz="1200" b="1" dirty="0">
                <a:solidFill>
                  <a:schemeClr val="dk1"/>
                </a:solidFill>
              </a:rPr>
              <a:t>Learning Objectives:</a:t>
            </a:r>
          </a:p>
          <a:p>
            <a:pPr lvl="0" rtl="0">
              <a:lnSpc>
                <a:spcPct val="115000"/>
              </a:lnSpc>
              <a:spcBef>
                <a:spcPts val="0"/>
              </a:spcBef>
              <a:buSzPct val="91666"/>
              <a:buNone/>
            </a:pPr>
            <a:r>
              <a:rPr lang="en" sz="1200" dirty="0">
                <a:solidFill>
                  <a:schemeClr val="dk1"/>
                </a:solidFill>
              </a:rPr>
              <a:t>   To understand the design of the PARCC ELA/Literacy Assessment</a:t>
            </a:r>
          </a:p>
          <a:p>
            <a:pPr lvl="0" rtl="0">
              <a:lnSpc>
                <a:spcPct val="115000"/>
              </a:lnSpc>
              <a:spcBef>
                <a:spcPts val="0"/>
              </a:spcBef>
              <a:buClr>
                <a:schemeClr val="dk1"/>
              </a:buClr>
              <a:buFont typeface="Arial"/>
              <a:buNone/>
            </a:pPr>
            <a:endParaRPr sz="1200" dirty="0">
              <a:solidFill>
                <a:schemeClr val="dk1"/>
              </a:solidFill>
            </a:endParaRPr>
          </a:p>
          <a:p>
            <a:pPr marL="139700" lvl="0" indent="0" rtl="0">
              <a:lnSpc>
                <a:spcPct val="115000"/>
              </a:lnSpc>
              <a:spcBef>
                <a:spcPts val="0"/>
              </a:spcBef>
              <a:buClr>
                <a:schemeClr val="dk1"/>
              </a:buClr>
              <a:buSzPct val="91666"/>
              <a:buFont typeface="Arial"/>
              <a:buNone/>
            </a:pPr>
            <a:r>
              <a:rPr lang="en" sz="1200" b="1" dirty="0">
                <a:solidFill>
                  <a:schemeClr val="dk1"/>
                </a:solidFill>
              </a:rPr>
              <a:t>Content Summary:</a:t>
            </a:r>
          </a:p>
          <a:p>
            <a:pPr marL="139700" lvl="0" indent="0" rtl="0">
              <a:lnSpc>
                <a:spcPct val="115000"/>
              </a:lnSpc>
              <a:spcBef>
                <a:spcPts val="600"/>
              </a:spcBef>
              <a:buClr>
                <a:schemeClr val="dk1"/>
              </a:buClr>
              <a:buSzPct val="91666"/>
              <a:buFont typeface="Arial"/>
              <a:buNone/>
            </a:pPr>
            <a:r>
              <a:rPr lang="en" sz="1200" dirty="0">
                <a:solidFill>
                  <a:schemeClr val="dk1"/>
                </a:solidFill>
              </a:rPr>
              <a:t>The PARCC assessment brings a new face to Colorado’s state assessment for literacy. Within this module, teachers will find details about test types and items found on the PARCC assessment. Included here are sample test items as well as questions to guide thinking and conversation.</a:t>
            </a:r>
          </a:p>
          <a:p>
            <a:pPr marL="139700" lvl="0" indent="0" rtl="0">
              <a:lnSpc>
                <a:spcPct val="115000"/>
              </a:lnSpc>
              <a:spcBef>
                <a:spcPts val="600"/>
              </a:spcBef>
              <a:buClr>
                <a:schemeClr val="dk1"/>
              </a:buClr>
              <a:buSzPct val="91666"/>
              <a:buFont typeface="Arial"/>
              <a:buNone/>
            </a:pPr>
            <a:r>
              <a:rPr lang="en" sz="1200" b="1" dirty="0">
                <a:solidFill>
                  <a:schemeClr val="dk1"/>
                </a:solidFill>
              </a:rPr>
              <a:t> </a:t>
            </a:r>
          </a:p>
          <a:p>
            <a:pPr marL="139700" lvl="0" indent="0" rtl="0">
              <a:lnSpc>
                <a:spcPct val="115000"/>
              </a:lnSpc>
              <a:spcBef>
                <a:spcPts val="600"/>
              </a:spcBef>
              <a:buClr>
                <a:schemeClr val="dk1"/>
              </a:buClr>
              <a:buSzPct val="91666"/>
              <a:buFont typeface="Arial"/>
              <a:buNone/>
            </a:pPr>
            <a:r>
              <a:rPr lang="en" sz="1200" b="1" dirty="0">
                <a:solidFill>
                  <a:schemeClr val="dk1"/>
                </a:solidFill>
              </a:rPr>
              <a:t>Considerations for use of module:</a:t>
            </a:r>
          </a:p>
          <a:p>
            <a:pPr marL="177800" lvl="0" indent="-25400" rtl="0">
              <a:lnSpc>
                <a:spcPct val="115000"/>
              </a:lnSpc>
              <a:spcBef>
                <a:spcPts val="0"/>
              </a:spcBef>
              <a:buClr>
                <a:schemeClr val="dk1"/>
              </a:buClr>
              <a:buSzPct val="91666"/>
              <a:buFont typeface="Arial"/>
              <a:buNone/>
            </a:pPr>
            <a:r>
              <a:rPr lang="en" sz="1200" dirty="0">
                <a:solidFill>
                  <a:schemeClr val="dk1"/>
                </a:solidFill>
              </a:rPr>
              <a:t>Content within this module may be presented to large groups, may be used by small groups or teams, or may be viewed by individuals to build their own understanding. The module contains facilitating questions that are intended to support thinking and processing of content. Handouts are included as slides, but are indicated within the notes section.</a:t>
            </a:r>
          </a:p>
          <a:p>
            <a:pPr marL="342900" lvl="0" indent="-139700" rtl="0">
              <a:lnSpc>
                <a:spcPct val="115000"/>
              </a:lnSpc>
              <a:spcBef>
                <a:spcPts val="600"/>
              </a:spcBef>
              <a:buClr>
                <a:schemeClr val="dk1"/>
              </a:buClr>
              <a:buSzPct val="91666"/>
              <a:buFont typeface="Arial"/>
              <a:buNone/>
            </a:pPr>
            <a:r>
              <a:rPr lang="en" sz="1200" dirty="0">
                <a:solidFill>
                  <a:schemeClr val="dk1"/>
                </a:solidFill>
              </a:rPr>
              <a:t> </a:t>
            </a:r>
          </a:p>
          <a:p>
            <a:pPr lvl="0" rtl="0">
              <a:lnSpc>
                <a:spcPct val="115000"/>
              </a:lnSpc>
              <a:spcBef>
                <a:spcPts val="0"/>
              </a:spcBef>
              <a:buClr>
                <a:schemeClr val="dk1"/>
              </a:buClr>
              <a:buSzPct val="91666"/>
              <a:buFont typeface="Arial"/>
              <a:buNone/>
            </a:pPr>
            <a:r>
              <a:rPr lang="en" sz="1200" dirty="0">
                <a:solidFill>
                  <a:schemeClr val="dk1"/>
                </a:solidFill>
              </a:rPr>
              <a:t> </a:t>
            </a:r>
          </a:p>
          <a:p>
            <a:pPr lvl="0" rtl="0">
              <a:spcBef>
                <a:spcPts val="0"/>
              </a:spcBef>
              <a:buClr>
                <a:schemeClr val="dk1"/>
              </a:buClr>
              <a:buSzPct val="91666"/>
              <a:buFont typeface="Arial"/>
              <a:buNone/>
            </a:pPr>
            <a:r>
              <a:rPr lang="en" sz="1200" dirty="0">
                <a:solidFill>
                  <a:schemeClr val="dk1"/>
                </a:solidFill>
              </a:rPr>
              <a:t> </a:t>
            </a:r>
          </a:p>
          <a:p>
            <a:pPr marL="0" marR="0" lvl="0" indent="0" algn="l" rtl="0">
              <a:spcBef>
                <a:spcPts val="0"/>
              </a:spcBef>
              <a:buNone/>
            </a:pPr>
            <a:endParaRPr sz="1200" dirty="0">
              <a:solidFill>
                <a:schemeClr val="dk1"/>
              </a:solidFill>
              <a:latin typeface="Calibri"/>
              <a:ea typeface="Calibri"/>
              <a:cs typeface="Calibri"/>
              <a:sym typeface="Calibri"/>
            </a:endParaRPr>
          </a:p>
        </p:txBody>
      </p:sp>
      <p:sp>
        <p:nvSpPr>
          <p:cNvPr id="548" name="Shape 5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4" name="Shape 5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1"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We know that we need summative data to support us in understanding how we are doing in terms of supporting students in meeting grade level expectations.</a:t>
            </a:r>
          </a:p>
          <a:p>
            <a:pPr marL="457200" marR="0" lvl="1"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So…what would our ideal assessment look like?</a:t>
            </a:r>
          </a:p>
          <a:p>
            <a:pPr marL="457200" marR="0" lvl="1"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457200" marR="0" lvl="1"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Turn and talk</a:t>
            </a:r>
          </a:p>
          <a:p>
            <a:pPr marL="457200" marR="0" lvl="1"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457200" marR="0" lvl="1"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Some of you may have said: </a:t>
            </a:r>
          </a:p>
          <a:p>
            <a:pPr marL="457200" marR="0" lvl="1"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tasks worth doing—connected to real learning, problems worth solving requiring true thinking, texts worth reading—great writing, not text for tests</a:t>
            </a:r>
          </a:p>
          <a:p>
            <a:pPr marL="457200" marR="0" lvl="1" indent="0" algn="l" rtl="0">
              <a:spcBef>
                <a:spcPts val="0"/>
              </a:spcBef>
              <a:buNone/>
            </a:pPr>
            <a:endParaRPr sz="1200" dirty="0">
              <a:solidFill>
                <a:schemeClr val="dk1"/>
              </a:solidFill>
              <a:latin typeface="Calibri"/>
              <a:ea typeface="Calibri"/>
              <a:cs typeface="Calibri"/>
              <a:sym typeface="Calibri"/>
            </a:endParaRPr>
          </a:p>
          <a:p>
            <a:pPr marL="457200" marR="0" lvl="1"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564" name="Shape 5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1"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PARCC vision:</a:t>
            </a:r>
          </a:p>
          <a:p>
            <a:pPr marL="0" marR="0" lvl="1"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New tests and teaching tools in English Language Arts/Literacy</a:t>
            </a:r>
          </a:p>
          <a:p>
            <a:pPr marL="0" marR="0" lvl="1"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 • Tests worth taking, made up of texts worth reading and problems worth solving</a:t>
            </a:r>
          </a:p>
          <a:p>
            <a:pPr marL="0" marR="0" lvl="1"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 Full of the kinds of questions great teachers routinely ask their students</a:t>
            </a:r>
          </a:p>
          <a:p>
            <a:pPr marL="0" marR="0" lvl="1"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 Closely aligned to college- and career-ready standards that prepare students for success after high school</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81" name="Shape 5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87" name="Shape 5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an elaboration of the PARCC vision for assessment</a:t>
            </a:r>
          </a:p>
        </p:txBody>
      </p:sp>
      <p:sp>
        <p:nvSpPr>
          <p:cNvPr id="588" name="Shape 5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04" name="Shape 6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allow processing time for participants to revisit their original answers</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605" name="Shape 6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11" name="Shape 6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12" name="Shape 6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6" name="Shape 56"/>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8" name="Shape 58"/>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5" name="Shape 7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a:spLocks noGrp="1"/>
          </p:cNvSpPr>
          <p:nvPr>
            <p:ph type="pic" idx="2"/>
          </p:nvPr>
        </p:nvSpPr>
        <p:spPr>
          <a:xfrm>
            <a:off x="1792288" y="459581"/>
            <a:ext cx="5486399" cy="3086099"/>
          </a:xfrm>
          <a:prstGeom prst="rect">
            <a:avLst/>
          </a:prstGeom>
          <a:noFill/>
          <a:ln>
            <a:noFill/>
          </a:ln>
        </p:spPr>
      </p:sp>
      <p:sp>
        <p:nvSpPr>
          <p:cNvPr id="81" name="Shape 81"/>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2" name="Shape 8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2874763" y="-1217414"/>
            <a:ext cx="3394472"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8" name="Shape 8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94" name="Shape 9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200" y="1314450"/>
            <a:ext cx="8229600"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marL="1371600" indent="-203200" rtl="0">
              <a:spcBef>
                <a:spcPts val="0"/>
              </a:spcBef>
              <a:buClr>
                <a:srgbClr val="8F23B3"/>
              </a:buClr>
              <a:buFont typeface="Courier New"/>
              <a:buChar char="o"/>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title"/>
          </p:nvPr>
        </p:nvSpPr>
        <p:spPr>
          <a:xfrm>
            <a:off x="2819400" y="0"/>
            <a:ext cx="6324600" cy="914399"/>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2">
            <a:alphaModFix/>
          </a:blip>
          <a:srcRect l="63491" r="5597"/>
          <a:stretch/>
        </p:blipFill>
        <p:spPr>
          <a:xfrm>
            <a:off x="0" y="0"/>
            <a:ext cx="2819400" cy="912018"/>
          </a:xfrm>
          <a:prstGeom prst="rect">
            <a:avLst/>
          </a:prstGeom>
          <a:noFill/>
          <a:ln>
            <a:noFill/>
          </a:ln>
        </p:spPr>
      </p:pic>
      <p:sp>
        <p:nvSpPr>
          <p:cNvPr id="110" name="Shape 110"/>
          <p:cNvSpPr/>
          <p:nvPr/>
        </p:nvSpPr>
        <p:spPr>
          <a:xfrm>
            <a:off x="0" y="914400"/>
            <a:ext cx="9144000" cy="114300"/>
          </a:xfrm>
          <a:prstGeom prst="rect">
            <a:avLst/>
          </a:prstGeom>
          <a:solidFill>
            <a:srgbClr val="8F23B3"/>
          </a:solidFill>
          <a:ln w="9525" cap="flat">
            <a:solidFill>
              <a:srgbClr val="8F23B3"/>
            </a:solidFill>
            <a:prstDash val="solid"/>
            <a:round/>
            <a:headEnd type="none" w="med" len="med"/>
            <a:tailEnd type="none" w="med" len="med"/>
          </a:ln>
        </p:spPr>
        <p:txBody>
          <a:bodyPr lIns="89875" tIns="44925" rIns="89875" bIns="44925" anchor="ctr" anchorCtr="0">
            <a:noAutofit/>
          </a:bodyPr>
          <a:lstStyle/>
          <a:p>
            <a:pPr marL="0" marR="0" lvl="0" indent="0" algn="ctr" rtl="0">
              <a:spcBef>
                <a:spcPts val="0"/>
              </a:spcBef>
              <a:spcAft>
                <a:spcPts val="0"/>
              </a:spcAft>
              <a:buNone/>
            </a:pPr>
            <a:endParaRPr sz="1800" b="0" i="0" u="none" strike="noStrike" cap="none" baseline="0">
              <a:solidFill>
                <a:srgbClr val="8F23B3"/>
              </a:solidFill>
              <a:latin typeface="Arial"/>
              <a:ea typeface="Arial"/>
              <a:cs typeface="Arial"/>
              <a:sym typeface="Arial"/>
            </a:endParaRPr>
          </a:p>
        </p:txBody>
      </p:sp>
      <p:sp>
        <p:nvSpPr>
          <p:cNvPr id="111" name="Shape 111"/>
          <p:cNvSpPr/>
          <p:nvPr/>
        </p:nvSpPr>
        <p:spPr>
          <a:xfrm>
            <a:off x="0" y="1085850"/>
            <a:ext cx="9144000" cy="114300"/>
          </a:xfrm>
          <a:prstGeom prst="rect">
            <a:avLst/>
          </a:prstGeom>
          <a:solidFill>
            <a:srgbClr val="0091B2"/>
          </a:solidFill>
          <a:ln w="9525" cap="flat">
            <a:solidFill>
              <a:srgbClr val="0091B2"/>
            </a:solidFill>
            <a:prstDash val="solid"/>
            <a:round/>
            <a:headEnd type="none" w="med" len="med"/>
            <a:tailEnd type="none" w="med" len="med"/>
          </a:ln>
        </p:spPr>
        <p:txBody>
          <a:bodyPr lIns="89875" tIns="44925" rIns="89875" bIns="44925" anchor="ctr" anchorCtr="0">
            <a:noAutofit/>
          </a:bodyPr>
          <a:lstStyle/>
          <a:p>
            <a:pPr marL="0" marR="0" lvl="0" indent="0" algn="ctr" rtl="0">
              <a:spcBef>
                <a:spcPts val="0"/>
              </a:spcBef>
              <a:spcAft>
                <a:spcPts val="0"/>
              </a:spcAft>
              <a:buNone/>
            </a:pPr>
            <a:endParaRPr sz="1800" b="0" i="0" u="none" strike="noStrike" cap="none" baseline="0">
              <a:solidFill>
                <a:srgbClr val="8F23B3"/>
              </a:solidFill>
              <a:latin typeface="Arial"/>
              <a:ea typeface="Arial"/>
              <a:cs typeface="Arial"/>
              <a:sym typeface="Arial"/>
            </a:endParaRPr>
          </a:p>
        </p:txBody>
      </p:sp>
      <p:pic>
        <p:nvPicPr>
          <p:cNvPr id="112" name="Shape 112"/>
          <p:cNvPicPr preferRelativeResize="0"/>
          <p:nvPr/>
        </p:nvPicPr>
        <p:blipFill rotWithShape="1">
          <a:blip r:embed="rId2">
            <a:alphaModFix/>
          </a:blip>
          <a:srcRect r="68254"/>
          <a:stretch/>
        </p:blipFill>
        <p:spPr>
          <a:xfrm>
            <a:off x="6784975" y="4400550"/>
            <a:ext cx="2359025" cy="742949"/>
          </a:xfrm>
          <a:prstGeom prst="rect">
            <a:avLst/>
          </a:prstGeom>
          <a:noFill/>
          <a:ln>
            <a:noFill/>
          </a:ln>
        </p:spPr>
      </p:pic>
      <p:pic>
        <p:nvPicPr>
          <p:cNvPr id="113" name="Shape 113"/>
          <p:cNvPicPr preferRelativeResize="0"/>
          <p:nvPr/>
        </p:nvPicPr>
        <p:blipFill rotWithShape="1">
          <a:blip r:embed="rId2">
            <a:alphaModFix/>
          </a:blip>
          <a:srcRect l="29744" r="68254"/>
          <a:stretch/>
        </p:blipFill>
        <p:spPr>
          <a:xfrm>
            <a:off x="6858000" y="4400550"/>
            <a:ext cx="149225" cy="742949"/>
          </a:xfrm>
          <a:prstGeom prst="rect">
            <a:avLst/>
          </a:prstGeom>
          <a:noFill/>
          <a:ln>
            <a:noFill/>
          </a:ln>
        </p:spPr>
      </p:pic>
      <p:sp>
        <p:nvSpPr>
          <p:cNvPr id="114" name="Shape 114"/>
          <p:cNvSpPr/>
          <p:nvPr/>
        </p:nvSpPr>
        <p:spPr>
          <a:xfrm>
            <a:off x="0" y="0"/>
            <a:ext cx="9144000" cy="5143499"/>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15" name="Shape 115"/>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1"/>
          </p:nvPr>
        </p:nvSpPr>
        <p:spPr>
          <a:xfrm>
            <a:off x="457200" y="1314450"/>
            <a:ext cx="8381999" cy="2857499"/>
          </a:xfrm>
          <a:prstGeom prst="rect">
            <a:avLst/>
          </a:prstGeom>
          <a:noFill/>
          <a:ln>
            <a:noFill/>
          </a:ln>
        </p:spPr>
        <p:txBody>
          <a:bodyPr lIns="91425" tIns="91425" rIns="91425" bIns="91425" anchor="t" anchorCtr="0"/>
          <a:lstStyle>
            <a:lvl1pPr marL="336550" indent="-190500" algn="l" rtl="0">
              <a:spcBef>
                <a:spcPts val="460"/>
              </a:spcBef>
              <a:spcAft>
                <a:spcPts val="0"/>
              </a:spcAft>
              <a:buClr>
                <a:srgbClr val="8F23B3"/>
              </a:buClr>
              <a:buFont typeface="Arial"/>
              <a:buChar char="•"/>
              <a:defRPr/>
            </a:lvl1pPr>
            <a:lvl2pPr marL="730250" indent="-158750" algn="l" rtl="0">
              <a:spcBef>
                <a:spcPts val="400"/>
              </a:spcBef>
              <a:spcAft>
                <a:spcPts val="0"/>
              </a:spcAft>
              <a:buClr>
                <a:srgbClr val="8F23B3"/>
              </a:buClr>
              <a:buFont typeface="Arial"/>
              <a:buChar char="–"/>
              <a:defRPr/>
            </a:lvl2pPr>
            <a:lvl3pPr marL="1122363" indent="-119062" algn="l" rtl="0">
              <a:spcBef>
                <a:spcPts val="360"/>
              </a:spcBef>
              <a:spcAft>
                <a:spcPts val="0"/>
              </a:spcAft>
              <a:buClr>
                <a:srgbClr val="8F23B3"/>
              </a:buClr>
              <a:buFont typeface="Arial"/>
              <a:buChar char="•"/>
              <a:defRPr/>
            </a:lvl3pPr>
            <a:lvl4pPr marL="1571625" indent="-98425" algn="l" rtl="0">
              <a:spcBef>
                <a:spcPts val="400"/>
              </a:spcBef>
              <a:spcAft>
                <a:spcPts val="0"/>
              </a:spcAft>
              <a:buClr>
                <a:srgbClr val="8F23B3"/>
              </a:buClr>
              <a:buFont typeface="Arial"/>
              <a:buChar char="–"/>
              <a:defRPr/>
            </a:lvl4pPr>
            <a:lvl5pPr marL="2020888" indent="-103188" algn="l" rtl="0">
              <a:spcBef>
                <a:spcPts val="400"/>
              </a:spcBef>
              <a:spcAft>
                <a:spcPts val="0"/>
              </a:spcAft>
              <a:buClr>
                <a:srgbClr val="8F23B3"/>
              </a:buClr>
              <a:buFont typeface="Arial"/>
              <a:buChar char="»"/>
              <a:defRPr/>
            </a:lvl5pPr>
            <a:lvl6pPr marL="2471687" indent="-109486" algn="l" rtl="0">
              <a:spcBef>
                <a:spcPts val="400"/>
              </a:spcBef>
              <a:buClr>
                <a:schemeClr val="dk1"/>
              </a:buClr>
              <a:buFont typeface="Arial"/>
              <a:buChar char="•"/>
              <a:defRPr/>
            </a:lvl6pPr>
            <a:lvl7pPr marL="2921086" indent="-101686" algn="l" rtl="0">
              <a:spcBef>
                <a:spcPts val="400"/>
              </a:spcBef>
              <a:buClr>
                <a:schemeClr val="dk1"/>
              </a:buClr>
              <a:buFont typeface="Arial"/>
              <a:buChar char="•"/>
              <a:defRPr/>
            </a:lvl7pPr>
            <a:lvl8pPr marL="3370484" indent="-106584" algn="l" rtl="0">
              <a:spcBef>
                <a:spcPts val="400"/>
              </a:spcBef>
              <a:buClr>
                <a:schemeClr val="dk1"/>
              </a:buClr>
              <a:buFont typeface="Arial"/>
              <a:buChar char="•"/>
              <a:defRPr/>
            </a:lvl8pPr>
            <a:lvl9pPr marL="3819881" indent="-98781" algn="l" rtl="0">
              <a:spcBef>
                <a:spcPts val="400"/>
              </a:spcBef>
              <a:buClr>
                <a:schemeClr val="dk1"/>
              </a:buClr>
              <a:buFont typeface="Arial"/>
              <a:buChar char="•"/>
              <a:defRPr/>
            </a:lvl9pPr>
          </a:lstStyle>
          <a:p>
            <a:endParaRPr/>
          </a:p>
        </p:txBody>
      </p:sp>
      <p:sp>
        <p:nvSpPr>
          <p:cNvPr id="117" name="Shape 117"/>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18"/>
        <p:cNvGrpSpPr/>
        <p:nvPr/>
      </p:nvGrpSpPr>
      <p:grpSpPr>
        <a:xfrm>
          <a:off x="0" y="0"/>
          <a:ext cx="0" cy="0"/>
          <a:chOff x="0" y="0"/>
          <a:chExt cx="0" cy="0"/>
        </a:xfrm>
      </p:grpSpPr>
      <p:sp>
        <p:nvSpPr>
          <p:cNvPr id="119" name="Shape 119"/>
          <p:cNvSpPr/>
          <p:nvPr/>
        </p:nvSpPr>
        <p:spPr>
          <a:xfrm>
            <a:off x="0" y="0"/>
            <a:ext cx="9144000" cy="5143499"/>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0" name="Shape 120"/>
          <p:cNvSpPr>
            <a:spLocks noGrp="1"/>
          </p:cNvSpPr>
          <p:nvPr>
            <p:ph type="pic" idx="2"/>
          </p:nvPr>
        </p:nvSpPr>
        <p:spPr>
          <a:xfrm>
            <a:off x="762000" y="1200150"/>
            <a:ext cx="7467600" cy="3200399"/>
          </a:xfrm>
          <a:prstGeom prst="rect">
            <a:avLst/>
          </a:prstGeom>
          <a:noFill/>
          <a:ln>
            <a:noFill/>
          </a:ln>
        </p:spPr>
      </p:sp>
      <p:sp>
        <p:nvSpPr>
          <p:cNvPr id="121" name="Shape 121"/>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body" idx="1"/>
          </p:nvPr>
        </p:nvSpPr>
        <p:spPr>
          <a:xfrm>
            <a:off x="762002" y="4914900"/>
            <a:ext cx="3809999" cy="228600"/>
          </a:xfrm>
          <a:prstGeom prst="rect">
            <a:avLst/>
          </a:prstGeom>
          <a:noFill/>
          <a:ln>
            <a:noFill/>
          </a:ln>
        </p:spPr>
        <p:txBody>
          <a:bodyPr lIns="91425" tIns="91425" rIns="91425" bIns="91425" anchor="t" anchorCtr="0"/>
          <a:lstStyle>
            <a:lvl1pPr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57200" y="1314450"/>
            <a:ext cx="8381999" cy="2857499"/>
          </a:xfrm>
          <a:prstGeom prst="rect">
            <a:avLst/>
          </a:prstGeom>
          <a:noFill/>
          <a:ln>
            <a:noFill/>
          </a:ln>
        </p:spPr>
        <p:txBody>
          <a:bodyPr lIns="91425" tIns="91425" rIns="91425" bIns="91425" anchor="t" anchorCtr="0"/>
          <a:lstStyle>
            <a:lvl1pPr marL="336550" indent="-190500" algn="l" rtl="0">
              <a:spcBef>
                <a:spcPts val="460"/>
              </a:spcBef>
              <a:spcAft>
                <a:spcPts val="0"/>
              </a:spcAft>
              <a:buClr>
                <a:srgbClr val="8F23B3"/>
              </a:buClr>
              <a:buFont typeface="Arial"/>
              <a:buChar char="•"/>
              <a:defRPr/>
            </a:lvl1pPr>
            <a:lvl2pPr marL="730250" indent="-158750" algn="l" rtl="0">
              <a:spcBef>
                <a:spcPts val="400"/>
              </a:spcBef>
              <a:spcAft>
                <a:spcPts val="0"/>
              </a:spcAft>
              <a:buClr>
                <a:srgbClr val="8F23B3"/>
              </a:buClr>
              <a:buFont typeface="Arial"/>
              <a:buChar char="–"/>
              <a:defRPr/>
            </a:lvl2pPr>
            <a:lvl3pPr marL="1122363" indent="-119062" algn="l" rtl="0">
              <a:spcBef>
                <a:spcPts val="360"/>
              </a:spcBef>
              <a:spcAft>
                <a:spcPts val="0"/>
              </a:spcAft>
              <a:buClr>
                <a:srgbClr val="8F23B3"/>
              </a:buClr>
              <a:buFont typeface="Arial"/>
              <a:buChar char="•"/>
              <a:defRPr/>
            </a:lvl3pPr>
            <a:lvl4pPr marL="1571625" indent="-98425" algn="l" rtl="0">
              <a:spcBef>
                <a:spcPts val="400"/>
              </a:spcBef>
              <a:spcAft>
                <a:spcPts val="0"/>
              </a:spcAft>
              <a:buClr>
                <a:srgbClr val="8F23B3"/>
              </a:buClr>
              <a:buFont typeface="Arial"/>
              <a:buChar char="–"/>
              <a:defRPr/>
            </a:lvl4pPr>
            <a:lvl5pPr marL="2020888" indent="-103188" algn="l" rtl="0">
              <a:spcBef>
                <a:spcPts val="400"/>
              </a:spcBef>
              <a:spcAft>
                <a:spcPts val="0"/>
              </a:spcAft>
              <a:buClr>
                <a:srgbClr val="8F23B3"/>
              </a:buClr>
              <a:buFont typeface="Arial"/>
              <a:buChar char="»"/>
              <a:defRPr/>
            </a:lvl5pPr>
            <a:lvl6pPr marL="2471687" indent="-109486" algn="l" rtl="0">
              <a:spcBef>
                <a:spcPts val="400"/>
              </a:spcBef>
              <a:buClr>
                <a:schemeClr val="dk1"/>
              </a:buClr>
              <a:buFont typeface="Arial"/>
              <a:buChar char="•"/>
              <a:defRPr/>
            </a:lvl6pPr>
            <a:lvl7pPr marL="2921086" indent="-101686" algn="l" rtl="0">
              <a:spcBef>
                <a:spcPts val="400"/>
              </a:spcBef>
              <a:buClr>
                <a:schemeClr val="dk1"/>
              </a:buClr>
              <a:buFont typeface="Arial"/>
              <a:buChar char="•"/>
              <a:defRPr/>
            </a:lvl7pPr>
            <a:lvl8pPr marL="3370484" indent="-106584" algn="l" rtl="0">
              <a:spcBef>
                <a:spcPts val="400"/>
              </a:spcBef>
              <a:buClr>
                <a:schemeClr val="dk1"/>
              </a:buClr>
              <a:buFont typeface="Arial"/>
              <a:buChar char="•"/>
              <a:defRPr/>
            </a:lvl8pPr>
            <a:lvl9pPr marL="3819881" indent="-98781" algn="l" rtl="0">
              <a:spcBef>
                <a:spcPts val="400"/>
              </a:spcBef>
              <a:buClr>
                <a:schemeClr val="dk1"/>
              </a:buClr>
              <a:buFont typeface="Arial"/>
              <a:buChar char="•"/>
              <a:defRPr/>
            </a:lvl9pPr>
          </a:lstStyle>
          <a:p>
            <a:endParaRPr/>
          </a:p>
        </p:txBody>
      </p:sp>
      <p:sp>
        <p:nvSpPr>
          <p:cNvPr id="126" name="Shape 126"/>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2"/>
          </p:nvPr>
        </p:nvSpPr>
        <p:spPr>
          <a:xfrm>
            <a:off x="762002" y="4914900"/>
            <a:ext cx="3809999" cy="228600"/>
          </a:xfrm>
          <a:prstGeom prst="rect">
            <a:avLst/>
          </a:prstGeom>
          <a:noFill/>
          <a:ln>
            <a:noFill/>
          </a:ln>
        </p:spPr>
        <p:txBody>
          <a:bodyPr lIns="91425" tIns="91425" rIns="91425" bIns="91425" anchor="t" anchorCtr="0"/>
          <a:lstStyle>
            <a:lvl1pPr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9"/>
        <p:cNvGrpSpPr/>
        <p:nvPr/>
      </p:nvGrpSpPr>
      <p:grpSpPr>
        <a:xfrm>
          <a:off x="0" y="0"/>
          <a:ext cx="0" cy="0"/>
          <a:chOff x="0" y="0"/>
          <a:chExt cx="0" cy="0"/>
        </a:xfrm>
      </p:grpSpPr>
      <p:sp>
        <p:nvSpPr>
          <p:cNvPr id="130" name="Shape 130"/>
          <p:cNvSpPr txBox="1"/>
          <p:nvPr/>
        </p:nvSpPr>
        <p:spPr>
          <a:xfrm>
            <a:off x="2819400" y="0"/>
            <a:ext cx="6324600" cy="914400"/>
          </a:xfrm>
          <a:prstGeom prst="rect">
            <a:avLst/>
          </a:prstGeom>
          <a:noFill/>
          <a:ln>
            <a:noFill/>
          </a:ln>
        </p:spPr>
        <p:txBody>
          <a:bodyPr lIns="89875" tIns="44925" rIns="89875" bIns="44925" anchor="ctr" anchorCtr="0">
            <a:noAutofit/>
          </a:bodyPr>
          <a:lstStyle/>
          <a:p>
            <a:pPr marL="168524" marR="0" lvl="0" indent="-3424" algn="l" rtl="0">
              <a:spcBef>
                <a:spcPts val="0"/>
              </a:spcBef>
              <a:spcAft>
                <a:spcPts val="0"/>
              </a:spcAft>
              <a:buSzPct val="25000"/>
              <a:buNone/>
            </a:pPr>
            <a:r>
              <a:rPr lang="en" sz="2800" b="0" i="0" u="none" strike="noStrike" cap="none" baseline="0">
                <a:solidFill>
                  <a:schemeClr val="dk1"/>
                </a:solidFill>
                <a:latin typeface="Calibri"/>
                <a:ea typeface="Calibri"/>
                <a:cs typeface="Calibri"/>
                <a:sym typeface="Calibri"/>
              </a:rPr>
              <a:t>Click to edit Master title style</a:t>
            </a:r>
          </a:p>
        </p:txBody>
      </p:sp>
      <p:sp>
        <p:nvSpPr>
          <p:cNvPr id="131" name="Shape 131"/>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7" name="Shape 137"/>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0" name="Shape 140"/>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46" name="Shape 14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36550" indent="-190500" algn="l" rtl="0">
              <a:spcBef>
                <a:spcPts val="460"/>
              </a:spcBef>
              <a:spcAft>
                <a:spcPts val="0"/>
              </a:spcAft>
              <a:buClr>
                <a:srgbClr val="8F23B3"/>
              </a:buClr>
              <a:buFont typeface="Arial"/>
              <a:buChar char="•"/>
              <a:defRPr/>
            </a:lvl1pPr>
            <a:lvl2pPr marL="730250" indent="-158750" algn="l" rtl="0">
              <a:spcBef>
                <a:spcPts val="400"/>
              </a:spcBef>
              <a:spcAft>
                <a:spcPts val="0"/>
              </a:spcAft>
              <a:buClr>
                <a:srgbClr val="8F23B3"/>
              </a:buClr>
              <a:buFont typeface="Arial"/>
              <a:buChar char="–"/>
              <a:defRPr/>
            </a:lvl2pPr>
            <a:lvl3pPr marL="1122363" indent="-119062" algn="l" rtl="0">
              <a:spcBef>
                <a:spcPts val="360"/>
              </a:spcBef>
              <a:spcAft>
                <a:spcPts val="0"/>
              </a:spcAft>
              <a:buClr>
                <a:srgbClr val="8F23B3"/>
              </a:buClr>
              <a:buFont typeface="Arial"/>
              <a:buChar char="•"/>
              <a:defRPr/>
            </a:lvl3pPr>
            <a:lvl4pPr marL="1571625" indent="-98425" algn="l" rtl="0">
              <a:spcBef>
                <a:spcPts val="400"/>
              </a:spcBef>
              <a:spcAft>
                <a:spcPts val="0"/>
              </a:spcAft>
              <a:buClr>
                <a:srgbClr val="8F23B3"/>
              </a:buClr>
              <a:buFont typeface="Arial"/>
              <a:buChar char="–"/>
              <a:defRPr/>
            </a:lvl4pPr>
            <a:lvl5pPr marL="2020888" indent="-103188" algn="l" rtl="0">
              <a:spcBef>
                <a:spcPts val="400"/>
              </a:spcBef>
              <a:spcAft>
                <a:spcPts val="0"/>
              </a:spcAft>
              <a:buClr>
                <a:srgbClr val="8F23B3"/>
              </a:buClr>
              <a:buFont typeface="Arial"/>
              <a:buChar char="»"/>
              <a:defRPr/>
            </a:lvl5pPr>
            <a:lvl6pPr marL="2471687" indent="-109486" algn="l" rtl="0">
              <a:spcBef>
                <a:spcPts val="400"/>
              </a:spcBef>
              <a:buClr>
                <a:schemeClr val="dk1"/>
              </a:buClr>
              <a:buFont typeface="Arial"/>
              <a:buChar char="•"/>
              <a:defRPr/>
            </a:lvl6pPr>
            <a:lvl7pPr marL="2921086" indent="-101686" algn="l" rtl="0">
              <a:spcBef>
                <a:spcPts val="400"/>
              </a:spcBef>
              <a:buClr>
                <a:schemeClr val="dk1"/>
              </a:buClr>
              <a:buFont typeface="Arial"/>
              <a:buChar char="•"/>
              <a:defRPr/>
            </a:lvl7pPr>
            <a:lvl8pPr marL="3370484" indent="-106584" algn="l" rtl="0">
              <a:spcBef>
                <a:spcPts val="400"/>
              </a:spcBef>
              <a:buClr>
                <a:schemeClr val="dk1"/>
              </a:buClr>
              <a:buFont typeface="Arial"/>
              <a:buChar char="•"/>
              <a:defRPr/>
            </a:lvl8pPr>
            <a:lvl9pPr marL="3819881" indent="-98781" algn="l" rtl="0">
              <a:spcBef>
                <a:spcPts val="400"/>
              </a:spcBef>
              <a:buClr>
                <a:schemeClr val="dk1"/>
              </a:buClr>
              <a:buFont typeface="Arial"/>
              <a:buChar char="•"/>
              <a:defRPr/>
            </a:lvl9pPr>
          </a:lstStyle>
          <a:p>
            <a:endParaRPr/>
          </a:p>
        </p:txBody>
      </p:sp>
      <p:sp>
        <p:nvSpPr>
          <p:cNvPr id="147" name="Shape 147"/>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48" name="Shape 148"/>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49" name="Shape 149"/>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52" name="Shape 152"/>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53" name="Shape 153"/>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54" name="Shape 154"/>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57" name="Shape 157"/>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8" name="Shape 158"/>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9" name="Shape 159"/>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60" name="Shape 160"/>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61" name="Shape 161"/>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4" name="Shape 164"/>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65"/>
        <p:cNvGrpSpPr/>
        <p:nvPr/>
      </p:nvGrpSpPr>
      <p:grpSpPr>
        <a:xfrm>
          <a:off x="0" y="0"/>
          <a:ext cx="0" cy="0"/>
          <a:chOff x="0" y="0"/>
          <a:chExt cx="0" cy="0"/>
        </a:xfrm>
      </p:grpSpPr>
      <p:sp>
        <p:nvSpPr>
          <p:cNvPr id="166" name="Shape 166"/>
          <p:cNvSpPr>
            <a:spLocks noGrp="1"/>
          </p:cNvSpPr>
          <p:nvPr>
            <p:ph type="pic" idx="2"/>
          </p:nvPr>
        </p:nvSpPr>
        <p:spPr>
          <a:xfrm>
            <a:off x="152400" y="1257300"/>
            <a:ext cx="8839199" cy="3657600"/>
          </a:xfrm>
          <a:prstGeom prst="rect">
            <a:avLst/>
          </a:prstGeom>
          <a:noFill/>
          <a:ln>
            <a:noFill/>
          </a:ln>
        </p:spPr>
      </p:sp>
      <p:sp>
        <p:nvSpPr>
          <p:cNvPr id="167" name="Shape 167"/>
          <p:cNvSpPr txBox="1">
            <a:spLocks noGrp="1"/>
          </p:cNvSpPr>
          <p:nvPr>
            <p:ph type="title"/>
          </p:nvPr>
        </p:nvSpPr>
        <p:spPr>
          <a:xfrm>
            <a:off x="2819400" y="0"/>
            <a:ext cx="6324600" cy="914400"/>
          </a:xfrm>
          <a:prstGeom prst="rect">
            <a:avLst/>
          </a:prstGeom>
          <a:noFill/>
          <a:ln>
            <a:noFill/>
          </a:ln>
        </p:spPr>
        <p:txBody>
          <a:bodyPr lIns="91425" tIns="91425" rIns="91425" bIns="91425" anchor="ctr" anchorCtr="0"/>
          <a:lstStyle>
            <a:lvl1pPr marL="168524" indent="-3424"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8" name="Shape 168"/>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9"/>
        <p:cNvGrpSpPr/>
        <p:nvPr/>
      </p:nvGrpSpPr>
      <p:grpSpPr>
        <a:xfrm>
          <a:off x="0" y="0"/>
          <a:ext cx="0" cy="0"/>
          <a:chOff x="0" y="0"/>
          <a:chExt cx="0" cy="0"/>
        </a:xfrm>
      </p:grpSpPr>
      <p:sp>
        <p:nvSpPr>
          <p:cNvPr id="170" name="Shape 170"/>
          <p:cNvSpPr txBox="1">
            <a:spLocks noGrp="1"/>
          </p:cNvSpPr>
          <p:nvPr>
            <p:ph type="dt" idx="10"/>
          </p:nvPr>
        </p:nvSpPr>
        <p:spPr>
          <a:xfrm>
            <a:off x="457200" y="4857749"/>
            <a:ext cx="2133599" cy="205740"/>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71" name="Shape 171"/>
          <p:cNvSpPr txBox="1">
            <a:spLocks noGrp="1"/>
          </p:cNvSpPr>
          <p:nvPr>
            <p:ph type="ftr" idx="11"/>
          </p:nvPr>
        </p:nvSpPr>
        <p:spPr>
          <a:xfrm>
            <a:off x="2640596" y="4857749"/>
            <a:ext cx="5507719" cy="205740"/>
          </a:xfrm>
          <a:prstGeom prst="rect">
            <a:avLst/>
          </a:prstGeom>
          <a:noFill/>
          <a:ln>
            <a:noFill/>
          </a:ln>
        </p:spPr>
        <p:txBody>
          <a:bodyPr lIns="91425" tIns="91425" rIns="91425" bIns="91425" anchor="t" anchorCtr="0"/>
          <a:lstStyle>
            <a:lvl1pPr marL="0" marR="0" indent="0" algn="l" rtl="0">
              <a:spcBef>
                <a:spcPts val="0"/>
              </a:spcBef>
              <a:defRPr/>
            </a:lvl1pPr>
            <a:lvl2pPr marL="449398" marR="0" indent="-4898" algn="l" rtl="0">
              <a:spcBef>
                <a:spcPts val="0"/>
              </a:spcBef>
              <a:defRPr/>
            </a:lvl2pPr>
            <a:lvl3pPr marL="898796" marR="0" indent="-9796" algn="l" rtl="0">
              <a:spcBef>
                <a:spcPts val="0"/>
              </a:spcBef>
              <a:defRPr/>
            </a:lvl3pPr>
            <a:lvl4pPr marL="1348193" marR="0" indent="-1992" algn="l" rtl="0">
              <a:spcBef>
                <a:spcPts val="0"/>
              </a:spcBef>
              <a:defRPr/>
            </a:lvl4pPr>
            <a:lvl5pPr marL="1797592" marR="0" indent="-6892" algn="l" rtl="0">
              <a:spcBef>
                <a:spcPts val="0"/>
              </a:spcBef>
              <a:defRPr/>
            </a:lvl5pPr>
            <a:lvl6pPr marL="2246989" marR="0" indent="-11789" algn="l" rtl="0">
              <a:spcBef>
                <a:spcPts val="0"/>
              </a:spcBef>
              <a:defRPr/>
            </a:lvl6pPr>
            <a:lvl7pPr marL="2696388" marR="0" indent="-3987" algn="l" rtl="0">
              <a:spcBef>
                <a:spcPts val="0"/>
              </a:spcBef>
              <a:defRPr/>
            </a:lvl7pPr>
            <a:lvl8pPr marL="3145784" marR="0" indent="-8883" algn="l" rtl="0">
              <a:spcBef>
                <a:spcPts val="0"/>
              </a:spcBef>
              <a:defRPr/>
            </a:lvl8pPr>
            <a:lvl9pPr marL="3595182" marR="0" indent="-1082" algn="l" rtl="0">
              <a:spcBef>
                <a:spcPts val="0"/>
              </a:spcBef>
              <a:defRPr/>
            </a:lvl9pPr>
          </a:lstStyle>
          <a:p>
            <a:endParaRPr/>
          </a:p>
        </p:txBody>
      </p:sp>
      <p:sp>
        <p:nvSpPr>
          <p:cNvPr id="172" name="Shape 172"/>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1" name="Shape 3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7" name="Shape 3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3" name="Shape 4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jpg"/><Relationship Id="rId2" Type="http://schemas.openxmlformats.org/officeDocument/2006/relationships/slideLayout" Target="../slideLayouts/slideLayout18.xml"/><Relationship Id="rId16"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 name="Shape 24"/>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25" name="Shape 2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61" r:id="rId6"/>
    <p:sldLayoutId id="2147483662" r:id="rId7"/>
    <p:sldLayoutId id="2147483663" r:id="rId8"/>
    <p:sldLayoutId id="2147483664" r:id="rId9"/>
    <p:sldLayoutId id="2147483665"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stretch>
            <a:fillRect/>
          </a:stretch>
        </a:blipFill>
        <a:effectLst/>
      </p:bgPr>
    </p:bg>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17">
            <a:alphaModFix/>
          </a:blip>
          <a:srcRect l="63491" r="5597"/>
          <a:stretch/>
        </p:blipFill>
        <p:spPr>
          <a:xfrm>
            <a:off x="0" y="0"/>
            <a:ext cx="2819400" cy="912018"/>
          </a:xfrm>
          <a:prstGeom prst="rect">
            <a:avLst/>
          </a:prstGeom>
          <a:noFill/>
          <a:ln>
            <a:noFill/>
          </a:ln>
        </p:spPr>
      </p:pic>
      <p:sp>
        <p:nvSpPr>
          <p:cNvPr id="102" name="Shape 102"/>
          <p:cNvSpPr/>
          <p:nvPr/>
        </p:nvSpPr>
        <p:spPr>
          <a:xfrm>
            <a:off x="0" y="914400"/>
            <a:ext cx="9144000" cy="114300"/>
          </a:xfrm>
          <a:prstGeom prst="rect">
            <a:avLst/>
          </a:prstGeom>
          <a:solidFill>
            <a:srgbClr val="8F23B3"/>
          </a:solidFill>
          <a:ln w="9525" cap="flat">
            <a:solidFill>
              <a:srgbClr val="8F23B3"/>
            </a:solidFill>
            <a:prstDash val="solid"/>
            <a:round/>
            <a:headEnd type="none" w="med" len="med"/>
            <a:tailEnd type="none" w="med" len="med"/>
          </a:ln>
        </p:spPr>
        <p:txBody>
          <a:bodyPr lIns="89875" tIns="44925" rIns="89875" bIns="44925" anchor="ctr" anchorCtr="0">
            <a:noAutofit/>
          </a:bodyPr>
          <a:lstStyle/>
          <a:p>
            <a:pPr marL="0" marR="0" lvl="0" indent="0" algn="ctr" rtl="0">
              <a:spcBef>
                <a:spcPts val="0"/>
              </a:spcBef>
              <a:spcAft>
                <a:spcPts val="0"/>
              </a:spcAft>
              <a:buNone/>
            </a:pPr>
            <a:endParaRPr sz="1800" b="0" i="0" u="none" strike="noStrike" cap="none" baseline="0">
              <a:solidFill>
                <a:srgbClr val="8F23B3"/>
              </a:solidFill>
              <a:latin typeface="Arial"/>
              <a:ea typeface="Arial"/>
              <a:cs typeface="Arial"/>
              <a:sym typeface="Arial"/>
            </a:endParaRPr>
          </a:p>
        </p:txBody>
      </p:sp>
      <p:sp>
        <p:nvSpPr>
          <p:cNvPr id="103" name="Shape 103"/>
          <p:cNvSpPr/>
          <p:nvPr/>
        </p:nvSpPr>
        <p:spPr>
          <a:xfrm>
            <a:off x="0" y="1085850"/>
            <a:ext cx="9144000" cy="114300"/>
          </a:xfrm>
          <a:prstGeom prst="rect">
            <a:avLst/>
          </a:prstGeom>
          <a:solidFill>
            <a:srgbClr val="0091B2"/>
          </a:solidFill>
          <a:ln w="9525" cap="flat">
            <a:solidFill>
              <a:srgbClr val="0091B2"/>
            </a:solidFill>
            <a:prstDash val="solid"/>
            <a:round/>
            <a:headEnd type="none" w="med" len="med"/>
            <a:tailEnd type="none" w="med" len="med"/>
          </a:ln>
        </p:spPr>
        <p:txBody>
          <a:bodyPr lIns="89875" tIns="44925" rIns="89875" bIns="44925" anchor="ctr" anchorCtr="0">
            <a:noAutofit/>
          </a:bodyPr>
          <a:lstStyle/>
          <a:p>
            <a:pPr marL="0" marR="0" lvl="0" indent="0" algn="ctr" rtl="0">
              <a:spcBef>
                <a:spcPts val="0"/>
              </a:spcBef>
              <a:spcAft>
                <a:spcPts val="0"/>
              </a:spcAft>
              <a:buNone/>
            </a:pPr>
            <a:endParaRPr sz="1800" b="0" i="0" u="none" strike="noStrike" cap="none" baseline="0">
              <a:solidFill>
                <a:srgbClr val="8F23B3"/>
              </a:solidFill>
              <a:latin typeface="Arial"/>
              <a:ea typeface="Arial"/>
              <a:cs typeface="Arial"/>
              <a:sym typeface="Arial"/>
            </a:endParaRPr>
          </a:p>
        </p:txBody>
      </p:sp>
      <p:pic>
        <p:nvPicPr>
          <p:cNvPr id="104" name="Shape 104"/>
          <p:cNvPicPr preferRelativeResize="0"/>
          <p:nvPr/>
        </p:nvPicPr>
        <p:blipFill rotWithShape="1">
          <a:blip r:embed="rId17">
            <a:alphaModFix/>
          </a:blip>
          <a:srcRect r="68254"/>
          <a:stretch/>
        </p:blipFill>
        <p:spPr>
          <a:xfrm>
            <a:off x="6784975" y="4400550"/>
            <a:ext cx="2359025" cy="742949"/>
          </a:xfrm>
          <a:prstGeom prst="rect">
            <a:avLst/>
          </a:prstGeom>
          <a:noFill/>
          <a:ln>
            <a:noFill/>
          </a:ln>
        </p:spPr>
      </p:pic>
      <p:pic>
        <p:nvPicPr>
          <p:cNvPr id="105" name="Shape 105"/>
          <p:cNvPicPr preferRelativeResize="0"/>
          <p:nvPr/>
        </p:nvPicPr>
        <p:blipFill rotWithShape="1">
          <a:blip r:embed="rId17">
            <a:alphaModFix/>
          </a:blip>
          <a:srcRect l="29744" r="68254"/>
          <a:stretch/>
        </p:blipFill>
        <p:spPr>
          <a:xfrm>
            <a:off x="6858000" y="4400550"/>
            <a:ext cx="149225" cy="742949"/>
          </a:xfrm>
          <a:prstGeom prst="rect">
            <a:avLst/>
          </a:prstGeom>
          <a:noFill/>
          <a:ln>
            <a:noFill/>
          </a:ln>
        </p:spPr>
      </p:pic>
      <p:sp>
        <p:nvSpPr>
          <p:cNvPr id="106" name="Shape 106"/>
          <p:cNvSpPr/>
          <p:nvPr/>
        </p:nvSpPr>
        <p:spPr>
          <a:xfrm>
            <a:off x="0" y="0"/>
            <a:ext cx="9144000" cy="5143499"/>
          </a:xfrm>
          <a:prstGeom prst="rect">
            <a:avLst/>
          </a:prstGeom>
          <a:noFill/>
          <a:ln w="28575" cap="flat">
            <a:solidFill>
              <a:srgbClr val="8F23B3"/>
            </a:solidFill>
            <a:prstDash val="solid"/>
            <a:round/>
            <a:headEnd type="none" w="med" len="med"/>
            <a:tailEnd type="none" w="med" len="med"/>
          </a:ln>
        </p:spPr>
        <p:txBody>
          <a:bodyPr lIns="89875" tIns="44925" rIns="89875" bIns="44925"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07" name="Shape 107"/>
          <p:cNvSpPr txBox="1">
            <a:spLocks noGrp="1"/>
          </p:cNvSpPr>
          <p:nvPr>
            <p:ph type="sldNum" idx="12"/>
          </p:nvPr>
        </p:nvSpPr>
        <p:spPr>
          <a:xfrm>
            <a:off x="0" y="4926806"/>
            <a:ext cx="609599" cy="216693"/>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49398" lvl="1" indent="-93798">
              <a:spcBef>
                <a:spcPts val="0"/>
              </a:spcBef>
              <a:buClr>
                <a:srgbClr val="000000"/>
              </a:buClr>
              <a:buFont typeface="Courier New"/>
              <a:buChar char="o"/>
            </a:pPr>
            <a:endParaRPr/>
          </a:p>
          <a:p>
            <a:pPr marL="898796" lvl="2" indent="-98696">
              <a:spcBef>
                <a:spcPts val="0"/>
              </a:spcBef>
              <a:buClr>
                <a:srgbClr val="000000"/>
              </a:buClr>
              <a:buFont typeface="Wingdings"/>
              <a:buChar char="§"/>
            </a:pPr>
            <a:endParaRPr/>
          </a:p>
          <a:p>
            <a:pPr marL="1348193" lvl="3" indent="-90893">
              <a:spcBef>
                <a:spcPts val="0"/>
              </a:spcBef>
              <a:buClr>
                <a:srgbClr val="000000"/>
              </a:buClr>
              <a:buFont typeface="Arial"/>
              <a:buChar char="●"/>
            </a:pPr>
            <a:endParaRPr/>
          </a:p>
          <a:p>
            <a:pPr marL="1797592" lvl="4" indent="-95792">
              <a:spcBef>
                <a:spcPts val="0"/>
              </a:spcBef>
              <a:buClr>
                <a:srgbClr val="000000"/>
              </a:buClr>
              <a:buFont typeface="Courier New"/>
              <a:buChar char="o"/>
            </a:pPr>
            <a:endParaRPr/>
          </a:p>
          <a:p>
            <a:pPr marL="2246989" lvl="5" indent="-100689">
              <a:spcBef>
                <a:spcPts val="0"/>
              </a:spcBef>
              <a:buClr>
                <a:srgbClr val="000000"/>
              </a:buClr>
              <a:buFont typeface="Wingdings"/>
              <a:buChar char="§"/>
            </a:pPr>
            <a:endParaRPr/>
          </a:p>
          <a:p>
            <a:pPr marL="2696388" lvl="6" indent="-92887">
              <a:spcBef>
                <a:spcPts val="0"/>
              </a:spcBef>
              <a:buClr>
                <a:srgbClr val="000000"/>
              </a:buClr>
              <a:buFont typeface="Arial"/>
              <a:buChar char="●"/>
            </a:pPr>
            <a:endParaRPr/>
          </a:p>
          <a:p>
            <a:pPr marL="3145784" lvl="7" indent="-97783">
              <a:spcBef>
                <a:spcPts val="0"/>
              </a:spcBef>
              <a:buClr>
                <a:srgbClr val="000000"/>
              </a:buClr>
              <a:buFont typeface="Courier New"/>
              <a:buChar char="o"/>
            </a:pPr>
            <a:endParaRPr/>
          </a:p>
          <a:p>
            <a:pPr marL="3595182" lvl="8" indent="-89982">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ctrTitle"/>
          </p:nvPr>
        </p:nvSpPr>
        <p:spPr>
          <a:xfrm>
            <a:off x="685800" y="1835443"/>
            <a:ext cx="7772400" cy="1102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PARCC for ELA and Literacy</a:t>
            </a:r>
          </a:p>
          <a:p>
            <a:pPr marL="0" marR="0" lvl="0" indent="0" algn="ctr" rtl="0">
              <a:spcBef>
                <a:spcPts val="0"/>
              </a:spcBef>
              <a:buClr>
                <a:schemeClr val="dk1"/>
              </a:buClr>
              <a:buFont typeface="Calibri"/>
              <a:buNone/>
            </a:pPr>
            <a:endParaRPr sz="4400">
              <a:solidFill>
                <a:schemeClr val="dk1"/>
              </a:solidFill>
              <a:latin typeface="Calibri"/>
              <a:ea typeface="Calibri"/>
              <a:cs typeface="Calibri"/>
              <a:sym typeface="Calibri"/>
            </a:endParaRPr>
          </a:p>
        </p:txBody>
      </p:sp>
      <p:sp>
        <p:nvSpPr>
          <p:cNvPr id="527" name="Shape 527"/>
          <p:cNvSpPr txBox="1">
            <a:spLocks noGrp="1"/>
          </p:cNvSpPr>
          <p:nvPr>
            <p:ph type="subTitle" idx="1"/>
          </p:nvPr>
        </p:nvSpPr>
        <p:spPr>
          <a:xfrm>
            <a:off x="3272750" y="3141375"/>
            <a:ext cx="2481000" cy="13145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 sz="1800" b="1" i="0" u="none" strike="noStrike" cap="none" baseline="0">
                <a:solidFill>
                  <a:srgbClr val="888888"/>
                </a:solidFill>
                <a:latin typeface="Calibri"/>
                <a:ea typeface="Calibri"/>
                <a:cs typeface="Calibri"/>
                <a:sym typeface="Calibri"/>
              </a:rPr>
              <a:t>Texts Worth Reading</a:t>
            </a:r>
          </a:p>
          <a:p>
            <a:pPr marL="0" marR="0" lvl="0" indent="0" algn="ctr" rtl="0">
              <a:spcBef>
                <a:spcPts val="640"/>
              </a:spcBef>
              <a:buClr>
                <a:srgbClr val="888888"/>
              </a:buClr>
              <a:buSzPct val="25000"/>
              <a:buFont typeface="Arial"/>
              <a:buNone/>
            </a:pPr>
            <a:r>
              <a:rPr lang="en" sz="1800" b="1" i="0" u="none" strike="noStrike" cap="none" baseline="0">
                <a:solidFill>
                  <a:srgbClr val="888888"/>
                </a:solidFill>
                <a:latin typeface="Calibri"/>
                <a:ea typeface="Calibri"/>
                <a:cs typeface="Calibri"/>
                <a:sym typeface="Calibri"/>
              </a:rPr>
              <a:t>Problems Worth Solving</a:t>
            </a:r>
          </a:p>
          <a:p>
            <a:pPr marL="0" marR="0" lvl="0" indent="0" algn="ctr" rtl="0">
              <a:spcBef>
                <a:spcPts val="640"/>
              </a:spcBef>
              <a:buClr>
                <a:srgbClr val="888888"/>
              </a:buClr>
              <a:buSzPct val="25000"/>
              <a:buFont typeface="Arial"/>
              <a:buNone/>
            </a:pPr>
            <a:r>
              <a:rPr lang="en" sz="1800" b="1" i="0" u="none" strike="noStrike" cap="none" baseline="0">
                <a:solidFill>
                  <a:srgbClr val="888888"/>
                </a:solidFill>
                <a:latin typeface="Calibri"/>
                <a:ea typeface="Calibri"/>
                <a:cs typeface="Calibri"/>
                <a:sym typeface="Calibri"/>
              </a:rPr>
              <a:t>Tests Worth Taking </a:t>
            </a:r>
          </a:p>
          <a:p>
            <a:pPr marL="0" marR="0" lvl="0" indent="0" algn="ctr" rtl="0">
              <a:spcBef>
                <a:spcPts val="640"/>
              </a:spcBef>
              <a:buClr>
                <a:srgbClr val="888888"/>
              </a:buClr>
              <a:buFont typeface="Arial"/>
              <a:buNone/>
            </a:pPr>
            <a:endParaRPr sz="1800" b="0" i="0" u="none" strike="noStrike" cap="none" baseline="0">
              <a:solidFill>
                <a:srgbClr val="888888"/>
              </a:solidFill>
              <a:latin typeface="Calibri"/>
              <a:ea typeface="Calibri"/>
              <a:cs typeface="Calibri"/>
              <a:sym typeface="Calibri"/>
            </a:endParaRPr>
          </a:p>
        </p:txBody>
      </p:sp>
      <p:pic>
        <p:nvPicPr>
          <p:cNvPr id="528" name="Shape 528"/>
          <p:cNvPicPr preferRelativeResize="0"/>
          <p:nvPr/>
        </p:nvPicPr>
        <p:blipFill rotWithShape="1">
          <a:blip r:embed="rId3">
            <a:alphaModFix/>
          </a:blip>
          <a:srcRect/>
          <a:stretch/>
        </p:blipFill>
        <p:spPr>
          <a:xfrm>
            <a:off x="4724400" y="188843"/>
            <a:ext cx="3657600" cy="1143000"/>
          </a:xfrm>
          <a:prstGeom prst="rect">
            <a:avLst/>
          </a:prstGeom>
          <a:solidFill>
            <a:schemeClr val="lt1">
              <a:alpha val="20000"/>
            </a:schemeClr>
          </a:solidFill>
          <a:ln>
            <a:noFill/>
          </a:ln>
        </p:spPr>
      </p:pic>
      <p:sp>
        <p:nvSpPr>
          <p:cNvPr id="529" name="Shape 529"/>
          <p:cNvSpPr txBox="1"/>
          <p:nvPr/>
        </p:nvSpPr>
        <p:spPr>
          <a:xfrm>
            <a:off x="521150" y="360875"/>
            <a:ext cx="2979299" cy="971100"/>
          </a:xfrm>
          <a:prstGeom prst="rect">
            <a:avLst/>
          </a:prstGeom>
          <a:noFill/>
          <a:ln>
            <a:noFill/>
          </a:ln>
        </p:spPr>
        <p:txBody>
          <a:bodyPr lIns="91425" tIns="91425" rIns="91425" bIns="91425" anchor="t" anchorCtr="0">
            <a:noAutofit/>
          </a:bodyPr>
          <a:lstStyle/>
          <a:p>
            <a:pPr lvl="0" rtl="0">
              <a:spcBef>
                <a:spcPts val="0"/>
              </a:spcBef>
              <a:buNone/>
            </a:pPr>
            <a:endParaRPr sz="3000">
              <a:solidFill>
                <a:schemeClr val="tx1"/>
              </a:solidFill>
            </a:endParaRPr>
          </a:p>
        </p:txBody>
      </p:sp>
      <p:sp>
        <p:nvSpPr>
          <p:cNvPr id="6" name="Shape 191"/>
          <p:cNvSpPr txBox="1"/>
          <p:nvPr/>
        </p:nvSpPr>
        <p:spPr>
          <a:xfrm>
            <a:off x="673550" y="513275"/>
            <a:ext cx="2979299" cy="971100"/>
          </a:xfrm>
          <a:prstGeom prst="rect">
            <a:avLst/>
          </a:prstGeom>
          <a:noFill/>
          <a:ln>
            <a:noFill/>
          </a:ln>
        </p:spPr>
        <p:txBody>
          <a:bodyPr lIns="91425" tIns="91425" rIns="91425" bIns="91425" anchor="t" anchorCtr="0">
            <a:noAutofit/>
          </a:bodyPr>
          <a:lstStyle/>
          <a:p>
            <a:pPr lvl="0" rtl="0">
              <a:spcBef>
                <a:spcPts val="0"/>
              </a:spcBef>
              <a:buNone/>
            </a:pPr>
            <a:r>
              <a:rPr lang="en" sz="3000" b="1" dirty="0">
                <a:solidFill>
                  <a:schemeClr val="dk1"/>
                </a:solidFill>
              </a:rPr>
              <a:t>Module </a:t>
            </a:r>
            <a:r>
              <a:rPr lang="en" sz="3000" b="1" dirty="0" smtClean="0">
                <a:solidFill>
                  <a:schemeClr val="dk1"/>
                </a:solidFill>
              </a:rPr>
              <a:t>3</a:t>
            </a:r>
            <a:endParaRPr lang="en" sz="3000" b="1"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114300"/>
            <a:ext cx="8229600" cy="53697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0" i="0" u="none" strike="noStrike" cap="none" baseline="0">
                <a:solidFill>
                  <a:schemeClr val="dk1"/>
                </a:solidFill>
                <a:latin typeface="Calibri"/>
                <a:ea typeface="Calibri"/>
                <a:cs typeface="Calibri"/>
                <a:sym typeface="Calibri"/>
              </a:rPr>
              <a:t>A Pathway Toward College and Career Readiness</a:t>
            </a:r>
          </a:p>
        </p:txBody>
      </p:sp>
      <p:grpSp>
        <p:nvGrpSpPr>
          <p:cNvPr id="615" name="Shape 615"/>
          <p:cNvGrpSpPr/>
          <p:nvPr/>
        </p:nvGrpSpPr>
        <p:grpSpPr>
          <a:xfrm>
            <a:off x="458927" y="800100"/>
            <a:ext cx="8226144" cy="4366453"/>
            <a:chOff x="1727" y="0"/>
            <a:chExt cx="8226144" cy="5821938"/>
          </a:xfrm>
        </p:grpSpPr>
        <p:sp>
          <p:nvSpPr>
            <p:cNvPr id="616" name="Shape 616"/>
            <p:cNvSpPr/>
            <p:nvPr/>
          </p:nvSpPr>
          <p:spPr>
            <a:xfrm>
              <a:off x="1727" y="0"/>
              <a:ext cx="2688282" cy="5059362"/>
            </a:xfrm>
            <a:prstGeom prst="roundRect">
              <a:avLst>
                <a:gd name="adj" fmla="val 10000"/>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7" name="Shape 617"/>
            <p:cNvSpPr txBox="1"/>
            <p:nvPr/>
          </p:nvSpPr>
          <p:spPr>
            <a:xfrm>
              <a:off x="1727" y="2023744"/>
              <a:ext cx="2688282" cy="2023744"/>
            </a:xfrm>
            <a:prstGeom prst="rect">
              <a:avLst/>
            </a:prstGeom>
            <a:noFill/>
            <a:ln>
              <a:noFill/>
            </a:ln>
          </p:spPr>
          <p:txBody>
            <a:bodyPr lIns="227575" tIns="227575" rIns="227575" bIns="227575" anchor="ctr" anchorCtr="0">
              <a:noAutofit/>
            </a:bodyPr>
            <a:lstStyle/>
            <a:p>
              <a:pPr marL="0" marR="0" lvl="0" indent="0" algn="ctr" rtl="0">
                <a:lnSpc>
                  <a:spcPct val="90000"/>
                </a:lnSpc>
                <a:spcBef>
                  <a:spcPts val="0"/>
                </a:spcBef>
                <a:spcAft>
                  <a:spcPts val="0"/>
                </a:spcAft>
                <a:buSzPct val="25000"/>
                <a:buNone/>
              </a:pPr>
              <a:r>
                <a:rPr lang="en" sz="3200" b="1" i="0" u="none" strike="noStrike" cap="none" baseline="0">
                  <a:solidFill>
                    <a:schemeClr val="lt1"/>
                  </a:solidFill>
                  <a:latin typeface="Calibri"/>
                  <a:ea typeface="Calibri"/>
                  <a:cs typeface="Calibri"/>
                  <a:sym typeface="Calibri"/>
                </a:rPr>
                <a:t>K-2</a:t>
              </a:r>
            </a:p>
            <a:p>
              <a:pPr marL="0" marR="0" lvl="0" indent="0" algn="ctr" rtl="0">
                <a:lnSpc>
                  <a:spcPct val="90000"/>
                </a:lnSpc>
                <a:spcBef>
                  <a:spcPts val="1120"/>
                </a:spcBef>
                <a:spcAft>
                  <a:spcPts val="735"/>
                </a:spcAft>
                <a:buSzPct val="25000"/>
                <a:buNone/>
              </a:pPr>
              <a:r>
                <a:rPr lang="en" sz="2100" b="0" i="0" u="none" strike="noStrike" cap="none" baseline="0">
                  <a:solidFill>
                    <a:schemeClr val="lt1"/>
                  </a:solidFill>
                  <a:latin typeface="Calibri"/>
                  <a:ea typeface="Calibri"/>
                  <a:cs typeface="Calibri"/>
                  <a:sym typeface="Calibri"/>
                </a:rPr>
                <a:t>Optional K-2 formative assessment being developed, aligned to PARCC</a:t>
              </a:r>
            </a:p>
          </p:txBody>
        </p:sp>
        <p:sp>
          <p:nvSpPr>
            <p:cNvPr id="618" name="Shape 618"/>
            <p:cNvSpPr/>
            <p:nvPr/>
          </p:nvSpPr>
          <p:spPr>
            <a:xfrm>
              <a:off x="708942" y="127000"/>
              <a:ext cx="1273852" cy="1454928"/>
            </a:xfrm>
            <a:prstGeom prst="ellipse">
              <a:avLst/>
            </a:prstGeom>
            <a:blipFill rotWithShape="1">
              <a:blip r:embed="rId3">
                <a:alphaModFix/>
              </a:blip>
              <a:stretch>
                <a:fillRect l="-33999" r="-33997"/>
              </a:stretch>
            </a:blip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9" name="Shape 619"/>
            <p:cNvSpPr/>
            <p:nvPr/>
          </p:nvSpPr>
          <p:spPr>
            <a:xfrm>
              <a:off x="2770658" y="0"/>
              <a:ext cx="2688282" cy="5059362"/>
            </a:xfrm>
            <a:prstGeom prst="roundRect">
              <a:avLst>
                <a:gd name="adj" fmla="val 10000"/>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20" name="Shape 620"/>
            <p:cNvSpPr txBox="1"/>
            <p:nvPr/>
          </p:nvSpPr>
          <p:spPr>
            <a:xfrm>
              <a:off x="2770658" y="2023744"/>
              <a:ext cx="2688282" cy="2023744"/>
            </a:xfrm>
            <a:prstGeom prst="rect">
              <a:avLst/>
            </a:prstGeom>
            <a:noFill/>
            <a:ln>
              <a:noFill/>
            </a:ln>
          </p:spPr>
          <p:txBody>
            <a:bodyPr lIns="227575" tIns="227575" rIns="227575" bIns="227575" anchor="ctr" anchorCtr="0">
              <a:noAutofit/>
            </a:bodyPr>
            <a:lstStyle/>
            <a:p>
              <a:pPr marL="0" marR="0" lvl="0" indent="0" algn="ctr" rtl="0">
                <a:lnSpc>
                  <a:spcPct val="90000"/>
                </a:lnSpc>
                <a:spcBef>
                  <a:spcPts val="0"/>
                </a:spcBef>
                <a:spcAft>
                  <a:spcPts val="0"/>
                </a:spcAft>
                <a:buSzPct val="25000"/>
                <a:buNone/>
              </a:pPr>
              <a:r>
                <a:rPr lang="en" sz="3200" b="1" i="0" u="none" strike="noStrike" cap="none" baseline="0">
                  <a:solidFill>
                    <a:schemeClr val="lt1"/>
                  </a:solidFill>
                  <a:latin typeface="Calibri"/>
                  <a:ea typeface="Calibri"/>
                  <a:cs typeface="Calibri"/>
                  <a:sym typeface="Calibri"/>
                </a:rPr>
                <a:t>3-8</a:t>
              </a:r>
            </a:p>
            <a:p>
              <a:pPr marL="0" marR="0" lvl="0" indent="0" algn="ctr" rtl="0">
                <a:lnSpc>
                  <a:spcPct val="90000"/>
                </a:lnSpc>
                <a:spcBef>
                  <a:spcPts val="1120"/>
                </a:spcBef>
                <a:spcAft>
                  <a:spcPts val="665"/>
                </a:spcAft>
                <a:buSzPct val="25000"/>
                <a:buNone/>
              </a:pPr>
              <a:r>
                <a:rPr lang="en" sz="1900" b="0" i="0" u="none" strike="noStrike" cap="none" baseline="0">
                  <a:solidFill>
                    <a:schemeClr val="lt1"/>
                  </a:solidFill>
                  <a:latin typeface="Calibri"/>
                  <a:ea typeface="Calibri"/>
                  <a:cs typeface="Calibri"/>
                  <a:sym typeface="Calibri"/>
                </a:rPr>
                <a:t>Timely student achievement data which communicates whether all students are on track for college and careers</a:t>
              </a:r>
            </a:p>
          </p:txBody>
        </p:sp>
        <p:sp>
          <p:nvSpPr>
            <p:cNvPr id="621" name="Shape 621"/>
            <p:cNvSpPr/>
            <p:nvPr/>
          </p:nvSpPr>
          <p:spPr>
            <a:xfrm>
              <a:off x="3541140" y="79195"/>
              <a:ext cx="1147183" cy="1550539"/>
            </a:xfrm>
            <a:prstGeom prst="ellipse">
              <a:avLst/>
            </a:prstGeom>
            <a:blipFill rotWithShape="1">
              <a:blip r:embed="rId4">
                <a:alphaModFix/>
              </a:blip>
              <a:stretch>
                <a:fillRect l="-24998" r="-24998"/>
              </a:stretch>
            </a:blip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22" name="Shape 622"/>
            <p:cNvSpPr/>
            <p:nvPr/>
          </p:nvSpPr>
          <p:spPr>
            <a:xfrm>
              <a:off x="5539589" y="0"/>
              <a:ext cx="2688282" cy="5059362"/>
            </a:xfrm>
            <a:prstGeom prst="roundRect">
              <a:avLst>
                <a:gd name="adj" fmla="val 10000"/>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23" name="Shape 623"/>
            <p:cNvSpPr txBox="1"/>
            <p:nvPr/>
          </p:nvSpPr>
          <p:spPr>
            <a:xfrm>
              <a:off x="5539589" y="2023744"/>
              <a:ext cx="2688282" cy="2023744"/>
            </a:xfrm>
            <a:prstGeom prst="rect">
              <a:avLst/>
            </a:prstGeom>
            <a:noFill/>
            <a:ln>
              <a:noFill/>
            </a:ln>
          </p:spPr>
          <p:txBody>
            <a:bodyPr lIns="227575" tIns="227575" rIns="227575" bIns="227575" anchor="ctr" anchorCtr="0">
              <a:noAutofit/>
            </a:bodyPr>
            <a:lstStyle/>
            <a:p>
              <a:pPr marL="0" marR="0" lvl="0" indent="0" algn="ctr" rtl="0">
                <a:lnSpc>
                  <a:spcPct val="90000"/>
                </a:lnSpc>
                <a:spcBef>
                  <a:spcPts val="0"/>
                </a:spcBef>
                <a:spcAft>
                  <a:spcPts val="0"/>
                </a:spcAft>
                <a:buSzPct val="25000"/>
                <a:buNone/>
              </a:pPr>
              <a:r>
                <a:rPr lang="en" sz="3200" b="1" i="0" u="none" strike="noStrike" cap="none" baseline="0">
                  <a:solidFill>
                    <a:schemeClr val="lt1"/>
                  </a:solidFill>
                  <a:latin typeface="Calibri"/>
                  <a:ea typeface="Calibri"/>
                  <a:cs typeface="Calibri"/>
                  <a:sym typeface="Calibri"/>
                </a:rPr>
                <a:t>9-11</a:t>
              </a:r>
            </a:p>
            <a:p>
              <a:pPr marL="0" marR="0" lvl="0" indent="0" algn="ctr" rtl="0">
                <a:lnSpc>
                  <a:spcPct val="90000"/>
                </a:lnSpc>
                <a:spcBef>
                  <a:spcPts val="1120"/>
                </a:spcBef>
                <a:spcAft>
                  <a:spcPts val="770"/>
                </a:spcAft>
                <a:buSzPct val="25000"/>
                <a:buNone/>
              </a:pPr>
              <a:r>
                <a:rPr lang="en" sz="2200" b="0" i="0" u="none" strike="noStrike" cap="none" baseline="0">
                  <a:solidFill>
                    <a:schemeClr val="lt1"/>
                  </a:solidFill>
                  <a:latin typeface="Calibri"/>
                  <a:ea typeface="Calibri"/>
                  <a:cs typeface="Calibri"/>
                  <a:sym typeface="Calibri"/>
                </a:rPr>
                <a:t>College readiness score will identify  which students are ready for college level course work. </a:t>
              </a:r>
            </a:p>
          </p:txBody>
        </p:sp>
        <p:sp>
          <p:nvSpPr>
            <p:cNvPr id="624" name="Shape 624"/>
            <p:cNvSpPr/>
            <p:nvPr/>
          </p:nvSpPr>
          <p:spPr>
            <a:xfrm>
              <a:off x="6297273" y="174805"/>
              <a:ext cx="1172913" cy="1454928"/>
            </a:xfrm>
            <a:prstGeom prst="ellipse">
              <a:avLst/>
            </a:prstGeom>
            <a:blipFill rotWithShape="1">
              <a:blip r:embed="rId5">
                <a:alphaModFix/>
              </a:blip>
              <a:stretch>
                <a:fillRect l="-24998" r="-24998"/>
              </a:stretch>
            </a:blip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25" name="Shape 625"/>
            <p:cNvSpPr/>
            <p:nvPr/>
          </p:nvSpPr>
          <p:spPr>
            <a:xfrm>
              <a:off x="329183" y="5062939"/>
              <a:ext cx="7571099" cy="758999"/>
            </a:xfrm>
            <a:prstGeom prst="leftRightArrow">
              <a:avLst>
                <a:gd name="adj1" fmla="val 50000"/>
                <a:gd name="adj2" fmla="val 50000"/>
              </a:avLst>
            </a:prstGeom>
            <a:solidFill>
              <a:srgbClr val="C3D4E7"/>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626" name="Shape 626"/>
          <p:cNvSpPr txBox="1"/>
          <p:nvPr/>
        </p:nvSpPr>
        <p:spPr>
          <a:xfrm>
            <a:off x="1104900" y="4644800"/>
            <a:ext cx="6934199" cy="375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800" b="1">
                <a:solidFill>
                  <a:schemeClr val="dk1"/>
                </a:solidFill>
                <a:latin typeface="Calibri"/>
                <a:ea typeface="Calibri"/>
                <a:cs typeface="Calibri"/>
                <a:sym typeface="Calibri"/>
              </a:rPr>
              <a:t>Ongoing instruction , support, and intervention in response to data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pic>
        <p:nvPicPr>
          <p:cNvPr id="633" name="Shape 633"/>
          <p:cNvPicPr preferRelativeResize="0">
            <a:picLocks noGrp="1"/>
          </p:cNvPicPr>
          <p:nvPr>
            <p:ph type="body" idx="1"/>
          </p:nvPr>
        </p:nvPicPr>
        <p:blipFill rotWithShape="1">
          <a:blip r:embed="rId3">
            <a:alphaModFix/>
          </a:blip>
          <a:srcRect/>
          <a:stretch/>
        </p:blipFill>
        <p:spPr>
          <a:xfrm>
            <a:off x="457200" y="228600"/>
            <a:ext cx="8305799" cy="4366022"/>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Summative Components</a:t>
            </a:r>
          </a:p>
        </p:txBody>
      </p:sp>
      <p:grpSp>
        <p:nvGrpSpPr>
          <p:cNvPr id="640" name="Shape 640"/>
          <p:cNvGrpSpPr/>
          <p:nvPr/>
        </p:nvGrpSpPr>
        <p:grpSpPr>
          <a:xfrm>
            <a:off x="282061" y="1559915"/>
            <a:ext cx="8644755" cy="2025523"/>
            <a:chOff x="1382" y="1345790"/>
            <a:chExt cx="8226833" cy="1834380"/>
          </a:xfrm>
        </p:grpSpPr>
        <p:sp>
          <p:nvSpPr>
            <p:cNvPr id="641" name="Shape 641"/>
            <p:cNvSpPr/>
            <p:nvPr/>
          </p:nvSpPr>
          <p:spPr>
            <a:xfrm>
              <a:off x="1382" y="1345790"/>
              <a:ext cx="1834380" cy="1834380"/>
            </a:xfrm>
            <a:prstGeom prst="ellipse">
              <a:avLst/>
            </a:prstGeom>
            <a:solidFill>
              <a:srgbClr val="BF504D"/>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2" name="Shape 642"/>
            <p:cNvSpPr txBox="1"/>
            <p:nvPr/>
          </p:nvSpPr>
          <p:spPr>
            <a:xfrm>
              <a:off x="269998" y="1731006"/>
              <a:ext cx="1297199" cy="1297199"/>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700"/>
                </a:spcAft>
                <a:buSzPct val="25000"/>
                <a:buNone/>
              </a:pPr>
              <a:r>
                <a:rPr lang="en" sz="1800" b="0" i="0" u="none" strike="noStrike" cap="none" baseline="0">
                  <a:solidFill>
                    <a:schemeClr val="lt1"/>
                  </a:solidFill>
                  <a:latin typeface="Calibri"/>
                  <a:ea typeface="Calibri"/>
                  <a:cs typeface="Calibri"/>
                  <a:sym typeface="Calibri"/>
                </a:rPr>
                <a:t>Performance Based Assessment</a:t>
              </a:r>
              <a:r>
                <a:rPr lang="en" sz="2000" b="0" i="0" u="none" strike="noStrike" cap="none" baseline="0">
                  <a:solidFill>
                    <a:schemeClr val="lt1"/>
                  </a:solidFill>
                  <a:latin typeface="Calibri"/>
                  <a:ea typeface="Calibri"/>
                  <a:cs typeface="Calibri"/>
                  <a:sym typeface="Calibri"/>
                </a:rPr>
                <a:t>	</a:t>
              </a:r>
            </a:p>
          </p:txBody>
        </p:sp>
        <p:sp>
          <p:nvSpPr>
            <p:cNvPr id="643" name="Shape 643"/>
            <p:cNvSpPr/>
            <p:nvPr/>
          </p:nvSpPr>
          <p:spPr>
            <a:xfrm>
              <a:off x="1984716" y="1731009"/>
              <a:ext cx="1063941" cy="1063941"/>
            </a:xfrm>
            <a:prstGeom prst="mathPlus">
              <a:avLst>
                <a:gd name="adj1" fmla="val 23520"/>
              </a:avLst>
            </a:prstGeom>
            <a:solidFill>
              <a:srgbClr val="BF504D"/>
            </a:solidFill>
            <a:ln>
              <a:noFill/>
            </a:ln>
          </p:spPr>
          <p:txBody>
            <a:bodyPr lIns="91425" tIns="91425" rIns="91425" bIns="91425" anchor="ctr" anchorCtr="0">
              <a:noAutofit/>
            </a:bodyPr>
            <a:lstStyle/>
            <a:p>
              <a:pPr>
                <a:spcBef>
                  <a:spcPts val="0"/>
                </a:spcBef>
                <a:buNone/>
              </a:pPr>
              <a:endParaRPr/>
            </a:p>
          </p:txBody>
        </p:sp>
        <p:sp>
          <p:nvSpPr>
            <p:cNvPr id="644" name="Shape 644"/>
            <p:cNvSpPr txBox="1"/>
            <p:nvPr/>
          </p:nvSpPr>
          <p:spPr>
            <a:xfrm>
              <a:off x="2125741" y="2137860"/>
              <a:ext cx="781891" cy="25023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560"/>
                </a:spcAft>
                <a:buNone/>
              </a:pPr>
              <a:endParaRPr sz="1600" b="0" i="0" u="none" strike="noStrike" cap="none" baseline="0">
                <a:solidFill>
                  <a:schemeClr val="lt1"/>
                </a:solidFill>
                <a:latin typeface="Calibri"/>
                <a:ea typeface="Calibri"/>
                <a:cs typeface="Calibri"/>
                <a:sym typeface="Calibri"/>
              </a:endParaRPr>
            </a:p>
          </p:txBody>
        </p:sp>
        <p:sp>
          <p:nvSpPr>
            <p:cNvPr id="645" name="Shape 645"/>
            <p:cNvSpPr/>
            <p:nvPr/>
          </p:nvSpPr>
          <p:spPr>
            <a:xfrm>
              <a:off x="3197608" y="1345790"/>
              <a:ext cx="1834380" cy="1834380"/>
            </a:xfrm>
            <a:prstGeom prst="ellipse">
              <a:avLst/>
            </a:prstGeom>
            <a:solidFill>
              <a:srgbClr val="BB9952"/>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6" name="Shape 646"/>
            <p:cNvSpPr txBox="1"/>
            <p:nvPr/>
          </p:nvSpPr>
          <p:spPr>
            <a:xfrm>
              <a:off x="3466248" y="1614440"/>
              <a:ext cx="1297199" cy="1297199"/>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700"/>
                </a:spcAft>
                <a:buSzPct val="25000"/>
                <a:buNone/>
              </a:pPr>
              <a:r>
                <a:rPr lang="en" sz="2000" b="0" i="0" u="none" strike="noStrike" cap="none" baseline="0">
                  <a:solidFill>
                    <a:schemeClr val="lt1"/>
                  </a:solidFill>
                  <a:latin typeface="Calibri"/>
                  <a:ea typeface="Calibri"/>
                  <a:cs typeface="Calibri"/>
                  <a:sym typeface="Calibri"/>
                </a:rPr>
                <a:t>End of Year Assessment</a:t>
              </a:r>
            </a:p>
          </p:txBody>
        </p:sp>
        <p:sp>
          <p:nvSpPr>
            <p:cNvPr id="647" name="Shape 647"/>
            <p:cNvSpPr/>
            <p:nvPr/>
          </p:nvSpPr>
          <p:spPr>
            <a:xfrm>
              <a:off x="5180942" y="1731009"/>
              <a:ext cx="1063941" cy="1063941"/>
            </a:xfrm>
            <a:prstGeom prst="mathEqual">
              <a:avLst>
                <a:gd name="adj1" fmla="val 23520"/>
                <a:gd name="adj2" fmla="val 11760"/>
              </a:avLst>
            </a:prstGeom>
            <a:solidFill>
              <a:srgbClr val="99B958"/>
            </a:solidFill>
            <a:ln>
              <a:noFill/>
            </a:ln>
          </p:spPr>
          <p:txBody>
            <a:bodyPr lIns="91425" tIns="91425" rIns="91425" bIns="91425" anchor="ctr" anchorCtr="0">
              <a:noAutofit/>
            </a:bodyPr>
            <a:lstStyle/>
            <a:p>
              <a:pPr>
                <a:spcBef>
                  <a:spcPts val="0"/>
                </a:spcBef>
                <a:buNone/>
              </a:pPr>
              <a:endParaRPr/>
            </a:p>
          </p:txBody>
        </p:sp>
        <p:sp>
          <p:nvSpPr>
            <p:cNvPr id="648" name="Shape 648"/>
            <p:cNvSpPr txBox="1"/>
            <p:nvPr/>
          </p:nvSpPr>
          <p:spPr>
            <a:xfrm>
              <a:off x="5321967" y="1950182"/>
              <a:ext cx="781891" cy="62559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560"/>
                </a:spcAft>
                <a:buNone/>
              </a:pPr>
              <a:endParaRPr sz="1600" b="0" i="0" u="none" strike="noStrike" cap="none" baseline="0">
                <a:solidFill>
                  <a:schemeClr val="lt1"/>
                </a:solidFill>
                <a:latin typeface="Calibri"/>
                <a:ea typeface="Calibri"/>
                <a:cs typeface="Calibri"/>
                <a:sym typeface="Calibri"/>
              </a:endParaRPr>
            </a:p>
          </p:txBody>
        </p:sp>
        <p:sp>
          <p:nvSpPr>
            <p:cNvPr id="649" name="Shape 649"/>
            <p:cNvSpPr/>
            <p:nvPr/>
          </p:nvSpPr>
          <p:spPr>
            <a:xfrm>
              <a:off x="6393835" y="1345790"/>
              <a:ext cx="1834380" cy="1834380"/>
            </a:xfrm>
            <a:prstGeom prst="ellipse">
              <a:avLst/>
            </a:prstGeom>
            <a:solidFill>
              <a:srgbClr val="99B958"/>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50" name="Shape 650"/>
            <p:cNvSpPr txBox="1"/>
            <p:nvPr/>
          </p:nvSpPr>
          <p:spPr>
            <a:xfrm>
              <a:off x="6662474" y="1614429"/>
              <a:ext cx="1297102" cy="1297102"/>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700"/>
                </a:spcAft>
                <a:buSzPct val="25000"/>
                <a:buNone/>
              </a:pPr>
              <a:r>
                <a:rPr lang="en" sz="2000" b="0" i="0" u="none" strike="noStrike" cap="none" baseline="0">
                  <a:solidFill>
                    <a:schemeClr val="lt1"/>
                  </a:solidFill>
                  <a:latin typeface="Calibri"/>
                  <a:ea typeface="Calibri"/>
                  <a:cs typeface="Calibri"/>
                  <a:sym typeface="Calibri"/>
                </a:rPr>
                <a:t>Total Score</a:t>
              </a:r>
            </a:p>
          </p:txBody>
        </p:sp>
      </p:gr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205925" y="770375"/>
            <a:ext cx="8661600" cy="3949200"/>
          </a:xfrm>
          <a:prstGeom prst="rect">
            <a:avLst/>
          </a:prstGeom>
          <a:noFill/>
          <a:ln>
            <a:noFill/>
          </a:ln>
        </p:spPr>
        <p:txBody>
          <a:bodyPr lIns="91425" tIns="45700" rIns="91425" bIns="45700" anchor="t" anchorCtr="0">
            <a:noAutofit/>
          </a:bodyPr>
          <a:lstStyle/>
          <a:p>
            <a:pPr marL="0" marR="0" lvl="0" indent="0" algn="l" rtl="0">
              <a:spcBef>
                <a:spcPts val="0"/>
              </a:spcBef>
              <a:buClr>
                <a:srgbClr val="8F23B3"/>
              </a:buClr>
              <a:buSzPct val="25000"/>
              <a:buFont typeface="Arial"/>
              <a:buNone/>
            </a:pPr>
            <a:r>
              <a:rPr lang="en" sz="1800" b="0" i="0" u="none" strike="noStrike" cap="none" baseline="0">
                <a:solidFill>
                  <a:schemeClr val="dk1"/>
                </a:solidFill>
                <a:latin typeface="Calibri"/>
                <a:ea typeface="Calibri"/>
                <a:cs typeface="Calibri"/>
                <a:sym typeface="Calibri"/>
              </a:rPr>
              <a:t/>
            </a:r>
            <a:br>
              <a:rPr lang="en" sz="1800" b="0" i="0" u="none" strike="noStrike" cap="none" baseline="0">
                <a:solidFill>
                  <a:schemeClr val="dk1"/>
                </a:solidFill>
                <a:latin typeface="Calibri"/>
                <a:ea typeface="Calibri"/>
                <a:cs typeface="Calibri"/>
                <a:sym typeface="Calibri"/>
              </a:rPr>
            </a:br>
            <a:r>
              <a:rPr lang="en" sz="1800" b="1" i="0" u="none" strike="noStrike" cap="none" baseline="0">
                <a:solidFill>
                  <a:schemeClr val="dk1"/>
                </a:solidFill>
                <a:latin typeface="Calibri"/>
                <a:ea typeface="Calibri"/>
                <a:cs typeface="Calibri"/>
                <a:sym typeface="Calibri"/>
              </a:rPr>
              <a:t>Evidence-Based Selected Response (EBSR)—</a:t>
            </a:r>
            <a:r>
              <a:rPr lang="en" sz="1800" b="0" i="0" u="none" strike="noStrike" cap="none" baseline="0">
                <a:solidFill>
                  <a:schemeClr val="dk1"/>
                </a:solidFill>
                <a:latin typeface="Calibri"/>
                <a:ea typeface="Calibri"/>
                <a:cs typeface="Calibri"/>
                <a:sym typeface="Calibri"/>
              </a:rPr>
              <a:t>Combines a traditional selected-response question with a second selected-response question that asks students to show evidence from the text that supports the answer they provided to the first question. Underscores the importance of Reading Anchor Standard 1 for implementation of the CCSS.</a:t>
            </a:r>
          </a:p>
          <a:p>
            <a:pPr marL="0" marR="0" lvl="0" indent="0" algn="l" rtl="0">
              <a:spcBef>
                <a:spcPts val="0"/>
              </a:spcBef>
              <a:buClr>
                <a:srgbClr val="8F23B3"/>
              </a:buClr>
              <a:buFont typeface="Arial"/>
              <a:buNone/>
            </a:pPr>
            <a:endParaRPr sz="1800">
              <a:solidFill>
                <a:schemeClr val="dk1"/>
              </a:solidFill>
              <a:latin typeface="Calibri"/>
              <a:ea typeface="Calibri"/>
              <a:cs typeface="Calibri"/>
              <a:sym typeface="Calibri"/>
            </a:endParaRPr>
          </a:p>
          <a:p>
            <a:pPr marL="0" marR="0" indent="0" algn="l" rtl="0">
              <a:spcBef>
                <a:spcPts val="400"/>
              </a:spcBef>
              <a:buNone/>
            </a:pPr>
            <a:r>
              <a:rPr lang="en" sz="1800" b="1" i="0" u="none" strike="noStrike" cap="none" baseline="0">
                <a:solidFill>
                  <a:schemeClr val="dk1"/>
                </a:solidFill>
                <a:latin typeface="Calibri"/>
                <a:ea typeface="Calibri"/>
                <a:cs typeface="Calibri"/>
                <a:sym typeface="Calibri"/>
              </a:rPr>
              <a:t>Technology-Enhanced Constructed Response (TECR)—</a:t>
            </a:r>
            <a:r>
              <a:rPr lang="en" sz="1800" b="0" i="0" u="none" strike="noStrike" cap="none" baseline="0">
                <a:solidFill>
                  <a:schemeClr val="dk1"/>
                </a:solidFill>
                <a:latin typeface="Calibri"/>
                <a:ea typeface="Calibri"/>
                <a:cs typeface="Calibri"/>
                <a:sym typeface="Calibri"/>
              </a:rPr>
              <a:t>Uses technology to capture student comprehension of texts in authentic ways that have been difficult to score by machine for large scale assessments (e.g., drag and drop, cut and paste, shade text, move items to show relationships). </a:t>
            </a:r>
          </a:p>
          <a:p>
            <a:pPr marL="0" marR="0" lvl="0" indent="0" algn="l" rtl="0">
              <a:spcBef>
                <a:spcPts val="400"/>
              </a:spcBef>
              <a:buNone/>
            </a:pPr>
            <a:endParaRPr sz="1800">
              <a:solidFill>
                <a:schemeClr val="dk1"/>
              </a:solidFill>
              <a:latin typeface="Calibri"/>
              <a:ea typeface="Calibri"/>
              <a:cs typeface="Calibri"/>
              <a:sym typeface="Calibri"/>
            </a:endParaRPr>
          </a:p>
          <a:p>
            <a:pPr marL="0" marR="0" lvl="0" indent="0" algn="l" rtl="0">
              <a:spcBef>
                <a:spcPts val="400"/>
              </a:spcBef>
              <a:buNone/>
            </a:pPr>
            <a:r>
              <a:rPr lang="en" sz="1800" b="1" i="0" u="none" strike="noStrike" cap="none" baseline="0">
                <a:solidFill>
                  <a:schemeClr val="dk1"/>
                </a:solidFill>
                <a:latin typeface="Calibri"/>
                <a:ea typeface="Calibri"/>
                <a:cs typeface="Calibri"/>
                <a:sym typeface="Calibri"/>
              </a:rPr>
              <a:t>Range of Prose Constructed Responses (PCR)—</a:t>
            </a:r>
            <a:r>
              <a:rPr lang="en" sz="1800" b="0" i="0" u="none" strike="noStrike" cap="none" baseline="0">
                <a:solidFill>
                  <a:schemeClr val="dk1"/>
                </a:solidFill>
                <a:latin typeface="Calibri"/>
                <a:ea typeface="Calibri"/>
                <a:cs typeface="Calibri"/>
                <a:sym typeface="Calibri"/>
              </a:rPr>
              <a:t>Elicits evidence that students have understood a text or texts they have read and can communicate that understanding well both in terms of written expression and knowledge of language and conventions. There are four of these items of varying types on each annual performance-based assessment.</a:t>
            </a:r>
          </a:p>
        </p:txBody>
      </p:sp>
      <p:sp>
        <p:nvSpPr>
          <p:cNvPr id="657" name="Shape 657"/>
          <p:cNvSpPr txBox="1">
            <a:spLocks noGrp="1"/>
          </p:cNvSpPr>
          <p:nvPr>
            <p:ph type="title"/>
          </p:nvPr>
        </p:nvSpPr>
        <p:spPr>
          <a:xfrm>
            <a:off x="126573" y="0"/>
            <a:ext cx="8820299" cy="914400"/>
          </a:xfrm>
          <a:prstGeom prst="rect">
            <a:avLst/>
          </a:prstGeom>
          <a:noFill/>
          <a:ln>
            <a:noFill/>
          </a:ln>
        </p:spPr>
        <p:txBody>
          <a:bodyPr lIns="89875" tIns="44925" rIns="89875" bIns="44925" anchor="ctr" anchorCtr="0">
            <a:noAutofit/>
          </a:bodyPr>
          <a:lstStyle/>
          <a:p>
            <a:pPr marL="168275" marR="0" lvl="0" indent="-3175" algn="l" rtl="0">
              <a:spcBef>
                <a:spcPts val="0"/>
              </a:spcBef>
              <a:spcAft>
                <a:spcPts val="0"/>
              </a:spcAft>
              <a:buClr>
                <a:schemeClr val="dk1"/>
              </a:buClr>
              <a:buSzPct val="25000"/>
              <a:buFont typeface="Calibri"/>
              <a:buNone/>
            </a:pPr>
            <a:r>
              <a:rPr lang="en" sz="2400" b="0" i="0" u="none" strike="noStrike" cap="none" baseline="0">
                <a:solidFill>
                  <a:schemeClr val="dk1"/>
                </a:solidFill>
                <a:latin typeface="Calibri"/>
                <a:ea typeface="Calibri"/>
                <a:cs typeface="Calibri"/>
                <a:sym typeface="Calibri"/>
              </a:rPr>
              <a:t>Three Innovative Item Types That Showcase Students’ Command of Evidence with Complex Texts</a:t>
            </a:r>
          </a:p>
        </p:txBody>
      </p:sp>
      <p:sp>
        <p:nvSpPr>
          <p:cNvPr id="658" name="Shape 658"/>
          <p:cNvSpPr txBox="1">
            <a:spLocks noGrp="1"/>
          </p:cNvSpPr>
          <p:nvPr>
            <p:ph type="sldNum" idx="12"/>
          </p:nvPr>
        </p:nvSpPr>
        <p:spPr>
          <a:xfrm>
            <a:off x="0" y="4926806"/>
            <a:ext cx="609599" cy="216693"/>
          </a:xfrm>
          <a:prstGeom prst="rect">
            <a:avLst/>
          </a:prstGeom>
          <a:noFill/>
          <a:ln>
            <a:noFill/>
          </a:ln>
        </p:spPr>
        <p:txBody>
          <a:bodyPr lIns="89875" tIns="44925" rIns="89875" bIns="44925" anchor="t" anchorCtr="0">
            <a:noAutofit/>
          </a:bodyPr>
          <a:lstStyle/>
          <a:p>
            <a:pPr marL="0" marR="0" lvl="0" indent="0" algn="l" rtl="0">
              <a:spcBef>
                <a:spcPts val="0"/>
              </a:spcBef>
              <a:buClr>
                <a:srgbClr val="888888"/>
              </a:buClr>
              <a:buSzPct val="25000"/>
              <a:buFont typeface="Calibri"/>
              <a:buNone/>
            </a:pPr>
            <a:r>
              <a:rPr lang="en" sz="1200" b="0" i="0" u="none" strike="noStrike" cap="none" baseline="0">
                <a:solidFill>
                  <a:srgbClr val="888888"/>
                </a:solidFill>
                <a:latin typeface="Calibri"/>
                <a:ea typeface="Calibri"/>
                <a:cs typeface="Calibri"/>
                <a:sym typeface="Calibri"/>
              </a:rPr>
              <a:t> </a:t>
            </a:r>
          </a:p>
        </p:txBody>
      </p:sp>
      <p:sp>
        <p:nvSpPr>
          <p:cNvPr id="659" name="Shape 659"/>
          <p:cNvSpPr txBox="1"/>
          <p:nvPr/>
        </p:nvSpPr>
        <p:spPr>
          <a:xfrm>
            <a:off x="0" y="4926806"/>
            <a:ext cx="609599" cy="216693"/>
          </a:xfrm>
          <a:prstGeom prst="rect">
            <a:avLst/>
          </a:prstGeom>
          <a:noFill/>
          <a:ln>
            <a:noFill/>
          </a:ln>
        </p:spPr>
        <p:txBody>
          <a:bodyPr lIns="89875" tIns="44925" rIns="89875" bIns="44925" anchor="t" anchorCtr="0">
            <a:noAutofit/>
          </a:bodyPr>
          <a:lstStyle/>
          <a:p>
            <a:pPr marL="0" marR="0" lvl="0" indent="0" algn="r"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4" name="Shape 664"/>
          <p:cNvGrpSpPr/>
          <p:nvPr/>
        </p:nvGrpSpPr>
        <p:grpSpPr>
          <a:xfrm>
            <a:off x="153877" y="0"/>
            <a:ext cx="2436922" cy="3575473"/>
            <a:chOff x="5612310" y="1643342"/>
            <a:chExt cx="1454645" cy="3725413"/>
          </a:xfrm>
        </p:grpSpPr>
        <p:cxnSp>
          <p:nvCxnSpPr>
            <p:cNvPr id="665" name="Shape 665"/>
            <p:cNvCxnSpPr/>
            <p:nvPr/>
          </p:nvCxnSpPr>
          <p:spPr>
            <a:xfrm flipH="1">
              <a:off x="6321646" y="1643342"/>
              <a:ext cx="17985" cy="2852386"/>
            </a:xfrm>
            <a:prstGeom prst="straightConnector1">
              <a:avLst/>
            </a:prstGeom>
            <a:noFill/>
            <a:ln w="38100" cap="flat">
              <a:solidFill>
                <a:srgbClr val="366092"/>
              </a:solidFill>
              <a:prstDash val="solid"/>
              <a:round/>
              <a:headEnd type="none" w="med" len="med"/>
              <a:tailEnd type="none" w="med" len="med"/>
            </a:ln>
          </p:spPr>
        </p:cxnSp>
        <p:pic>
          <p:nvPicPr>
            <p:cNvPr id="666" name="Shape 666"/>
            <p:cNvPicPr preferRelativeResize="0"/>
            <p:nvPr/>
          </p:nvPicPr>
          <p:blipFill rotWithShape="1">
            <a:blip r:embed="rId3">
              <a:alphaModFix/>
            </a:blip>
            <a:srcRect/>
            <a:stretch/>
          </p:blipFill>
          <p:spPr>
            <a:xfrm>
              <a:off x="5612310" y="3024184"/>
              <a:ext cx="1454645" cy="2344572"/>
            </a:xfrm>
            <a:prstGeom prst="rect">
              <a:avLst/>
            </a:prstGeom>
            <a:noFill/>
            <a:ln>
              <a:noFill/>
            </a:ln>
          </p:spPr>
        </p:pic>
        <p:sp>
          <p:nvSpPr>
            <p:cNvPr id="667" name="Shape 667"/>
            <p:cNvSpPr txBox="1"/>
            <p:nvPr/>
          </p:nvSpPr>
          <p:spPr>
            <a:xfrm>
              <a:off x="5671887" y="3871778"/>
              <a:ext cx="1317499" cy="64938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400" b="1" i="0" u="none" strike="noStrike" cap="none" baseline="0">
                  <a:solidFill>
                    <a:schemeClr val="dk1"/>
                  </a:solidFill>
                  <a:latin typeface="Calibri"/>
                  <a:ea typeface="Calibri"/>
                  <a:cs typeface="Calibri"/>
                  <a:sym typeface="Calibri"/>
                </a:rPr>
                <a:t>End-of-Year </a:t>
              </a:r>
            </a:p>
            <a:p>
              <a:pPr marL="0" marR="0" lvl="0" indent="0" algn="ctr" rtl="0">
                <a:spcBef>
                  <a:spcPts val="0"/>
                </a:spcBef>
                <a:buSzPct val="25000"/>
                <a:buNone/>
              </a:pPr>
              <a:r>
                <a:rPr lang="en" sz="2400" b="1" i="0" u="none" strike="noStrike" cap="none" baseline="0">
                  <a:solidFill>
                    <a:schemeClr val="dk1"/>
                  </a:solidFill>
                  <a:latin typeface="Calibri"/>
                  <a:ea typeface="Calibri"/>
                  <a:cs typeface="Calibri"/>
                  <a:sym typeface="Calibri"/>
                </a:rPr>
                <a:t>Assessment</a:t>
              </a:r>
            </a:p>
          </p:txBody>
        </p:sp>
      </p:grpSp>
      <p:grpSp>
        <p:nvGrpSpPr>
          <p:cNvPr id="668" name="Shape 668"/>
          <p:cNvGrpSpPr/>
          <p:nvPr/>
        </p:nvGrpSpPr>
        <p:grpSpPr>
          <a:xfrm>
            <a:off x="2842846" y="1016675"/>
            <a:ext cx="6287426" cy="3815731"/>
            <a:chOff x="99646" y="206411"/>
            <a:chExt cx="6287426" cy="5087641"/>
          </a:xfrm>
        </p:grpSpPr>
        <p:sp>
          <p:nvSpPr>
            <p:cNvPr id="669" name="Shape 669"/>
            <p:cNvSpPr/>
            <p:nvPr/>
          </p:nvSpPr>
          <p:spPr>
            <a:xfrm>
              <a:off x="99646" y="701352"/>
              <a:ext cx="6287426" cy="4592700"/>
            </a:xfrm>
            <a:prstGeom prst="rect">
              <a:avLst/>
            </a:prstGeom>
            <a:solidFill>
              <a:schemeClr val="lt1">
                <a:alpha val="89803"/>
              </a:schemeClr>
            </a:solidFill>
            <a:ln w="9525"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70" name="Shape 670"/>
            <p:cNvSpPr txBox="1"/>
            <p:nvPr/>
          </p:nvSpPr>
          <p:spPr>
            <a:xfrm>
              <a:off x="99646" y="701352"/>
              <a:ext cx="6287426" cy="4592700"/>
            </a:xfrm>
            <a:prstGeom prst="rect">
              <a:avLst/>
            </a:prstGeom>
            <a:noFill/>
            <a:ln>
              <a:noFill/>
            </a:ln>
          </p:spPr>
          <p:txBody>
            <a:bodyPr lIns="553200" tIns="520700" rIns="553200" bIns="177800" anchor="t" anchorCtr="0">
              <a:noAutofit/>
            </a:bodyPr>
            <a:lstStyle/>
            <a:p>
              <a:pPr marL="457200" marR="0" lvl="0" indent="-355600" algn="l" rtl="0">
                <a:lnSpc>
                  <a:spcPct val="90000"/>
                </a:lnSpc>
                <a:spcBef>
                  <a:spcPts val="0"/>
                </a:spcBef>
                <a:spcAft>
                  <a:spcPts val="0"/>
                </a:spcAft>
                <a:buClr>
                  <a:schemeClr val="dk1"/>
                </a:buClr>
                <a:buSzPct val="100000"/>
                <a:buFont typeface="Calibri"/>
                <a:buChar char="●"/>
              </a:pPr>
              <a:r>
                <a:rPr lang="en" sz="2000" b="0" i="0" u="none" strike="noStrike" cap="none" baseline="0">
                  <a:solidFill>
                    <a:schemeClr val="dk1"/>
                  </a:solidFill>
                  <a:latin typeface="Calibri"/>
                  <a:ea typeface="Calibri"/>
                  <a:cs typeface="Calibri"/>
                  <a:sym typeface="Calibri"/>
                </a:rPr>
                <a:t>On the end-of-year assessment, students have the opportunity to demonstrate their ability to read and comprehend complex information and literary texts.  Questions will be sequences in a way that they will draw students into deeper encounters with the texts and will result in more thorough comprehension of the concepts.</a:t>
              </a:r>
            </a:p>
            <a:p>
              <a:pPr marL="228600" marR="0" lvl="1" indent="-196850" algn="l" rtl="0">
                <a:lnSpc>
                  <a:spcPct val="90000"/>
                </a:lnSpc>
                <a:spcBef>
                  <a:spcPts val="375"/>
                </a:spcBef>
                <a:spcAft>
                  <a:spcPts val="375"/>
                </a:spcAft>
                <a:buClr>
                  <a:schemeClr val="dk1"/>
                </a:buClr>
                <a:buSzPct val="100000"/>
                <a:buFont typeface="Calibri"/>
                <a:buChar char="•"/>
              </a:pPr>
              <a:r>
                <a:rPr lang="en" sz="2000" b="0" i="1" u="none" strike="noStrike" cap="none" baseline="0">
                  <a:solidFill>
                    <a:schemeClr val="dk1"/>
                  </a:solidFill>
                  <a:latin typeface="Calibri"/>
                  <a:ea typeface="Calibri"/>
                  <a:cs typeface="Calibri"/>
                  <a:sym typeface="Calibri"/>
                </a:rPr>
                <a:t>All computer scored.</a:t>
              </a:r>
            </a:p>
          </p:txBody>
        </p:sp>
        <p:sp>
          <p:nvSpPr>
            <p:cNvPr id="671" name="Shape 671"/>
            <p:cNvSpPr/>
            <p:nvPr/>
          </p:nvSpPr>
          <p:spPr>
            <a:xfrm>
              <a:off x="356392" y="206411"/>
              <a:ext cx="4989512" cy="797039"/>
            </a:xfrm>
            <a:prstGeom prst="roundRect">
              <a:avLst>
                <a:gd name="adj" fmla="val 16667"/>
              </a:avLst>
            </a:prstGeom>
            <a:gradFill>
              <a:gsLst>
                <a:gs pos="0">
                  <a:srgbClr val="3E7FCE"/>
                </a:gs>
                <a:gs pos="100000">
                  <a:srgbClr val="BFDCFF"/>
                </a:gs>
              </a:gsLst>
              <a:lin ang="16200000" scaled="0"/>
            </a:gradFill>
            <a:ln>
              <a:noFill/>
            </a:ln>
          </p:spPr>
          <p:txBody>
            <a:bodyPr lIns="91425" tIns="91425" rIns="91425" bIns="91425" anchor="ctr" anchorCtr="0">
              <a:noAutofit/>
            </a:bodyPr>
            <a:lstStyle/>
            <a:p>
              <a:pPr>
                <a:spcBef>
                  <a:spcPts val="0"/>
                </a:spcBef>
                <a:buNone/>
              </a:pPr>
              <a:endParaRPr/>
            </a:p>
          </p:txBody>
        </p:sp>
        <p:sp>
          <p:nvSpPr>
            <p:cNvPr id="672" name="Shape 672"/>
            <p:cNvSpPr txBox="1"/>
            <p:nvPr/>
          </p:nvSpPr>
          <p:spPr>
            <a:xfrm>
              <a:off x="395301" y="245318"/>
              <a:ext cx="4911695" cy="719224"/>
            </a:xfrm>
            <a:prstGeom prst="rect">
              <a:avLst/>
            </a:prstGeom>
            <a:noFill/>
            <a:ln>
              <a:noFill/>
            </a:ln>
          </p:spPr>
          <p:txBody>
            <a:bodyPr lIns="188575" tIns="0" rIns="188575" bIns="0" anchor="ctr" anchorCtr="0">
              <a:noAutofit/>
            </a:bodyPr>
            <a:lstStyle/>
            <a:p>
              <a:pPr marL="0" marR="0" lvl="0" indent="0" algn="l" rtl="0">
                <a:lnSpc>
                  <a:spcPct val="90000"/>
                </a:lnSpc>
                <a:spcBef>
                  <a:spcPts val="0"/>
                </a:spcBef>
                <a:spcAft>
                  <a:spcPts val="1120"/>
                </a:spcAft>
                <a:buSzPct val="25000"/>
                <a:buNone/>
              </a:pPr>
              <a:r>
                <a:rPr lang="en" sz="3200" b="0" i="0" u="none" strike="noStrike" cap="none" baseline="0">
                  <a:solidFill>
                    <a:schemeClr val="lt1"/>
                  </a:solidFill>
                  <a:latin typeface="Calibri"/>
                  <a:ea typeface="Calibri"/>
                  <a:cs typeface="Calibri"/>
                  <a:sym typeface="Calibri"/>
                </a:rPr>
                <a:t>End of Year</a:t>
              </a:r>
            </a:p>
          </p:txBody>
        </p:sp>
      </p:gr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grpSp>
        <p:nvGrpSpPr>
          <p:cNvPr id="678" name="Shape 678"/>
          <p:cNvGrpSpPr/>
          <p:nvPr/>
        </p:nvGrpSpPr>
        <p:grpSpPr>
          <a:xfrm>
            <a:off x="153877" y="0"/>
            <a:ext cx="2054225" cy="3575473"/>
            <a:chOff x="5612310" y="1643342"/>
            <a:chExt cx="1454645" cy="3725413"/>
          </a:xfrm>
        </p:grpSpPr>
        <p:cxnSp>
          <p:nvCxnSpPr>
            <p:cNvPr id="679" name="Shape 679"/>
            <p:cNvCxnSpPr/>
            <p:nvPr/>
          </p:nvCxnSpPr>
          <p:spPr>
            <a:xfrm flipH="1">
              <a:off x="6321646" y="1643342"/>
              <a:ext cx="17985" cy="2852386"/>
            </a:xfrm>
            <a:prstGeom prst="straightConnector1">
              <a:avLst/>
            </a:prstGeom>
            <a:noFill/>
            <a:ln w="38100" cap="flat">
              <a:solidFill>
                <a:srgbClr val="366092"/>
              </a:solidFill>
              <a:prstDash val="solid"/>
              <a:round/>
              <a:headEnd type="none" w="med" len="med"/>
              <a:tailEnd type="none" w="med" len="med"/>
            </a:ln>
          </p:spPr>
        </p:cxnSp>
        <p:pic>
          <p:nvPicPr>
            <p:cNvPr id="680" name="Shape 680"/>
            <p:cNvPicPr preferRelativeResize="0"/>
            <p:nvPr/>
          </p:nvPicPr>
          <p:blipFill rotWithShape="1">
            <a:blip r:embed="rId3">
              <a:alphaModFix/>
            </a:blip>
            <a:srcRect/>
            <a:stretch/>
          </p:blipFill>
          <p:spPr>
            <a:xfrm>
              <a:off x="5612310" y="3024184"/>
              <a:ext cx="1454645" cy="2344572"/>
            </a:xfrm>
            <a:prstGeom prst="rect">
              <a:avLst/>
            </a:prstGeom>
            <a:noFill/>
            <a:ln>
              <a:noFill/>
            </a:ln>
          </p:spPr>
        </p:pic>
        <p:sp>
          <p:nvSpPr>
            <p:cNvPr id="681" name="Shape 681"/>
            <p:cNvSpPr txBox="1"/>
            <p:nvPr/>
          </p:nvSpPr>
          <p:spPr>
            <a:xfrm>
              <a:off x="5749455" y="3780544"/>
              <a:ext cx="1165739" cy="93799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Performance</a:t>
              </a:r>
            </a:p>
            <a:p>
              <a:pPr marL="0" marR="0" lvl="0" indent="0" algn="ctr"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Based</a:t>
              </a:r>
            </a:p>
            <a:p>
              <a:pPr marL="0" marR="0" lvl="0" indent="0" algn="ctr"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Assessment (PBA)</a:t>
              </a:r>
            </a:p>
          </p:txBody>
        </p:sp>
      </p:grpSp>
      <p:grpSp>
        <p:nvGrpSpPr>
          <p:cNvPr id="682" name="Shape 682"/>
          <p:cNvGrpSpPr/>
          <p:nvPr/>
        </p:nvGrpSpPr>
        <p:grpSpPr>
          <a:xfrm>
            <a:off x="2778125" y="891844"/>
            <a:ext cx="5359306" cy="3332340"/>
            <a:chOff x="0" y="56690"/>
            <a:chExt cx="5359306" cy="4443121"/>
          </a:xfrm>
        </p:grpSpPr>
        <p:sp>
          <p:nvSpPr>
            <p:cNvPr id="683" name="Shape 683"/>
            <p:cNvSpPr/>
            <p:nvPr/>
          </p:nvSpPr>
          <p:spPr>
            <a:xfrm>
              <a:off x="99646" y="602954"/>
              <a:ext cx="5095646" cy="856800"/>
            </a:xfrm>
            <a:prstGeom prst="rect">
              <a:avLst/>
            </a:prstGeom>
            <a:solidFill>
              <a:schemeClr val="lt1">
                <a:alpha val="89803"/>
              </a:schemeClr>
            </a:solidFill>
            <a:ln w="9525"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84" name="Shape 684"/>
            <p:cNvSpPr/>
            <p:nvPr/>
          </p:nvSpPr>
          <p:spPr>
            <a:xfrm>
              <a:off x="356392" y="56690"/>
              <a:ext cx="4989512" cy="1003680"/>
            </a:xfrm>
            <a:prstGeom prst="roundRect">
              <a:avLst>
                <a:gd name="adj" fmla="val 16667"/>
              </a:avLst>
            </a:prstGeom>
            <a:gradFill>
              <a:gsLst>
                <a:gs pos="0">
                  <a:srgbClr val="3E7FCE"/>
                </a:gs>
                <a:gs pos="100000">
                  <a:srgbClr val="BFDCFF"/>
                </a:gs>
              </a:gsLst>
              <a:lin ang="16200000" scaled="0"/>
            </a:gradFill>
            <a:ln>
              <a:noFill/>
            </a:ln>
          </p:spPr>
          <p:txBody>
            <a:bodyPr lIns="91425" tIns="91425" rIns="91425" bIns="91425" anchor="ctr" anchorCtr="0">
              <a:noAutofit/>
            </a:bodyPr>
            <a:lstStyle/>
            <a:p>
              <a:pPr>
                <a:spcBef>
                  <a:spcPts val="0"/>
                </a:spcBef>
                <a:buNone/>
              </a:pPr>
              <a:endParaRPr/>
            </a:p>
          </p:txBody>
        </p:sp>
        <p:sp>
          <p:nvSpPr>
            <p:cNvPr id="685" name="Shape 685"/>
            <p:cNvSpPr txBox="1"/>
            <p:nvPr/>
          </p:nvSpPr>
          <p:spPr>
            <a:xfrm>
              <a:off x="405388" y="105686"/>
              <a:ext cx="4891519" cy="905688"/>
            </a:xfrm>
            <a:prstGeom prst="rect">
              <a:avLst/>
            </a:prstGeom>
            <a:noFill/>
            <a:ln>
              <a:noFill/>
            </a:ln>
          </p:spPr>
          <p:txBody>
            <a:bodyPr lIns="188575" tIns="0" rIns="188575" bIns="0" anchor="ctr" anchorCtr="0">
              <a:noAutofit/>
            </a:bodyPr>
            <a:lstStyle/>
            <a:p>
              <a:pPr marL="0" marR="0" lvl="0" indent="0" algn="l" rtl="0">
                <a:lnSpc>
                  <a:spcPct val="90000"/>
                </a:lnSpc>
                <a:spcBef>
                  <a:spcPts val="0"/>
                </a:spcBef>
                <a:spcAft>
                  <a:spcPts val="1190"/>
                </a:spcAft>
                <a:buSzPct val="25000"/>
                <a:buNone/>
              </a:pPr>
              <a:r>
                <a:rPr lang="en" sz="3400" b="0" i="0" u="none" strike="noStrike" cap="none" baseline="0">
                  <a:solidFill>
                    <a:schemeClr val="lt1"/>
                  </a:solidFill>
                  <a:latin typeface="Calibri"/>
                  <a:ea typeface="Calibri"/>
                  <a:cs typeface="Calibri"/>
                  <a:sym typeface="Calibri"/>
                </a:rPr>
                <a:t>Literary Analysis	</a:t>
              </a:r>
            </a:p>
          </p:txBody>
        </p:sp>
        <p:sp>
          <p:nvSpPr>
            <p:cNvPr id="686" name="Shape 686"/>
            <p:cNvSpPr/>
            <p:nvPr/>
          </p:nvSpPr>
          <p:spPr>
            <a:xfrm>
              <a:off x="0" y="2102606"/>
              <a:ext cx="5062287" cy="856800"/>
            </a:xfrm>
            <a:prstGeom prst="rect">
              <a:avLst/>
            </a:prstGeom>
            <a:solidFill>
              <a:schemeClr val="lt1">
                <a:alpha val="89803"/>
              </a:schemeClr>
            </a:solidFill>
            <a:ln w="9525"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87" name="Shape 687"/>
            <p:cNvSpPr/>
            <p:nvPr/>
          </p:nvSpPr>
          <p:spPr>
            <a:xfrm>
              <a:off x="356392" y="1598932"/>
              <a:ext cx="4989512" cy="1003680"/>
            </a:xfrm>
            <a:prstGeom prst="roundRect">
              <a:avLst>
                <a:gd name="adj" fmla="val 16667"/>
              </a:avLst>
            </a:prstGeom>
            <a:gradFill>
              <a:gsLst>
                <a:gs pos="0">
                  <a:srgbClr val="3E7FCE"/>
                </a:gs>
                <a:gs pos="100000">
                  <a:srgbClr val="BFDCFF"/>
                </a:gs>
              </a:gsLst>
              <a:lin ang="16200000" scaled="0"/>
            </a:gradFill>
            <a:ln>
              <a:noFill/>
            </a:ln>
          </p:spPr>
          <p:txBody>
            <a:bodyPr lIns="91425" tIns="91425" rIns="91425" bIns="91425" anchor="ctr" anchorCtr="0">
              <a:noAutofit/>
            </a:bodyPr>
            <a:lstStyle/>
            <a:p>
              <a:pPr>
                <a:spcBef>
                  <a:spcPts val="0"/>
                </a:spcBef>
                <a:buNone/>
              </a:pPr>
              <a:endParaRPr/>
            </a:p>
          </p:txBody>
        </p:sp>
        <p:sp>
          <p:nvSpPr>
            <p:cNvPr id="688" name="Shape 688"/>
            <p:cNvSpPr txBox="1"/>
            <p:nvPr/>
          </p:nvSpPr>
          <p:spPr>
            <a:xfrm>
              <a:off x="405388" y="1647927"/>
              <a:ext cx="4891519" cy="905688"/>
            </a:xfrm>
            <a:prstGeom prst="rect">
              <a:avLst/>
            </a:prstGeom>
            <a:noFill/>
            <a:ln>
              <a:noFill/>
            </a:ln>
          </p:spPr>
          <p:txBody>
            <a:bodyPr lIns="188575" tIns="0" rIns="188575" bIns="0" anchor="ctr" anchorCtr="0">
              <a:noAutofit/>
            </a:bodyPr>
            <a:lstStyle/>
            <a:p>
              <a:pPr marL="0" marR="0" lvl="0" indent="0" algn="l" rtl="0">
                <a:lnSpc>
                  <a:spcPct val="90000"/>
                </a:lnSpc>
                <a:spcBef>
                  <a:spcPts val="0"/>
                </a:spcBef>
                <a:spcAft>
                  <a:spcPts val="1190"/>
                </a:spcAft>
                <a:buSzPct val="25000"/>
                <a:buNone/>
              </a:pPr>
              <a:r>
                <a:rPr lang="en" sz="3400" b="0" i="0" u="none" strike="noStrike" cap="none" baseline="0">
                  <a:solidFill>
                    <a:schemeClr val="lt1"/>
                  </a:solidFill>
                  <a:latin typeface="Calibri"/>
                  <a:ea typeface="Calibri"/>
                  <a:cs typeface="Calibri"/>
                  <a:sym typeface="Calibri"/>
                </a:rPr>
                <a:t>Narrative</a:t>
              </a:r>
            </a:p>
          </p:txBody>
        </p:sp>
        <p:sp>
          <p:nvSpPr>
            <p:cNvPr id="689" name="Shape 689"/>
            <p:cNvSpPr/>
            <p:nvPr/>
          </p:nvSpPr>
          <p:spPr>
            <a:xfrm>
              <a:off x="0" y="3643012"/>
              <a:ext cx="5132140" cy="856800"/>
            </a:xfrm>
            <a:prstGeom prst="rect">
              <a:avLst/>
            </a:prstGeom>
            <a:solidFill>
              <a:schemeClr val="lt1">
                <a:alpha val="89803"/>
              </a:schemeClr>
            </a:solidFill>
            <a:ln w="9525"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90" name="Shape 690"/>
            <p:cNvSpPr/>
            <p:nvPr/>
          </p:nvSpPr>
          <p:spPr>
            <a:xfrm>
              <a:off x="369793" y="3141172"/>
              <a:ext cx="4989512" cy="1003680"/>
            </a:xfrm>
            <a:prstGeom prst="roundRect">
              <a:avLst>
                <a:gd name="adj" fmla="val 16667"/>
              </a:avLst>
            </a:prstGeom>
            <a:gradFill>
              <a:gsLst>
                <a:gs pos="0">
                  <a:srgbClr val="3E7FCE"/>
                </a:gs>
                <a:gs pos="100000">
                  <a:srgbClr val="BFDCFF"/>
                </a:gs>
              </a:gsLst>
              <a:lin ang="16200000" scaled="0"/>
            </a:gradFill>
            <a:ln>
              <a:noFill/>
            </a:ln>
          </p:spPr>
          <p:txBody>
            <a:bodyPr lIns="91425" tIns="91425" rIns="91425" bIns="91425" anchor="ctr" anchorCtr="0">
              <a:noAutofit/>
            </a:bodyPr>
            <a:lstStyle/>
            <a:p>
              <a:pPr>
                <a:spcBef>
                  <a:spcPts val="0"/>
                </a:spcBef>
                <a:buNone/>
              </a:pPr>
              <a:endParaRPr/>
            </a:p>
          </p:txBody>
        </p:sp>
        <p:sp>
          <p:nvSpPr>
            <p:cNvPr id="691" name="Shape 691"/>
            <p:cNvSpPr txBox="1"/>
            <p:nvPr/>
          </p:nvSpPr>
          <p:spPr>
            <a:xfrm>
              <a:off x="418789" y="3190167"/>
              <a:ext cx="4891519" cy="905688"/>
            </a:xfrm>
            <a:prstGeom prst="rect">
              <a:avLst/>
            </a:prstGeom>
            <a:noFill/>
            <a:ln>
              <a:noFill/>
            </a:ln>
          </p:spPr>
          <p:txBody>
            <a:bodyPr lIns="188575" tIns="0" rIns="188575" bIns="0" anchor="ctr" anchorCtr="0">
              <a:noAutofit/>
            </a:bodyPr>
            <a:lstStyle/>
            <a:p>
              <a:pPr marL="0" marR="0" lvl="0" indent="0" algn="l" rtl="0">
                <a:lnSpc>
                  <a:spcPct val="90000"/>
                </a:lnSpc>
                <a:spcBef>
                  <a:spcPts val="0"/>
                </a:spcBef>
                <a:spcAft>
                  <a:spcPts val="1190"/>
                </a:spcAft>
                <a:buSzPct val="25000"/>
                <a:buNone/>
              </a:pPr>
              <a:r>
                <a:rPr lang="en" sz="3400" b="0" i="0" u="none" strike="noStrike" cap="none" baseline="0">
                  <a:solidFill>
                    <a:schemeClr val="lt1"/>
                  </a:solidFill>
                  <a:latin typeface="Calibri"/>
                  <a:ea typeface="Calibri"/>
                  <a:cs typeface="Calibri"/>
                  <a:sym typeface="Calibri"/>
                </a:rPr>
                <a:t>Research Simulation</a:t>
              </a:r>
            </a:p>
          </p:txBody>
        </p:sp>
      </p:gr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graphicFrame>
        <p:nvGraphicFramePr>
          <p:cNvPr id="697" name="Shape 697"/>
          <p:cNvGraphicFramePr/>
          <p:nvPr/>
        </p:nvGraphicFramePr>
        <p:xfrm>
          <a:off x="152400" y="100012"/>
          <a:ext cx="4950050" cy="4373920"/>
        </p:xfrm>
        <a:graphic>
          <a:graphicData uri="http://schemas.openxmlformats.org/drawingml/2006/table">
            <a:tbl>
              <a:tblPr>
                <a:noFill/>
                <a:tableStyleId>{DAD1F015-6730-43D6-B846-BDE303BD22A4}</a:tableStyleId>
              </a:tblPr>
              <a:tblGrid>
                <a:gridCol w="4950050"/>
              </a:tblGrid>
              <a:tr h="281950">
                <a:tc>
                  <a:txBody>
                    <a:bodyPr/>
                    <a:lstStyle/>
                    <a:p>
                      <a:pPr marL="0" marR="0" lvl="0" indent="0" algn="ctr" rtl="0">
                        <a:spcBef>
                          <a:spcPts val="0"/>
                        </a:spcBef>
                        <a:buNone/>
                      </a:pPr>
                      <a:endParaRPr sz="1400" b="1" u="none" strike="noStrike" cap="none" baseline="0"/>
                    </a:p>
                  </a:txBody>
                  <a:tcPr marL="91450" marR="91450" marT="34300" marB="34300"/>
                </a:tc>
              </a:tr>
              <a:tr h="2665800">
                <a:tc>
                  <a:txBody>
                    <a:bodyPr/>
                    <a:lstStyle/>
                    <a:p>
                      <a:pPr marL="0" marR="0" lvl="0" indent="0" algn="l" rtl="0">
                        <a:spcBef>
                          <a:spcPts val="0"/>
                        </a:spcBef>
                        <a:buSzPct val="25000"/>
                        <a:buNone/>
                      </a:pPr>
                      <a:r>
                        <a:rPr lang="en" sz="2400" u="none" strike="noStrike" cap="none" baseline="0"/>
                        <a:t>The </a:t>
                      </a:r>
                      <a:r>
                        <a:rPr lang="en" sz="2400" b="1" u="none" strike="noStrike" cap="none" baseline="0"/>
                        <a:t>Literature Task</a:t>
                      </a:r>
                      <a:r>
                        <a:rPr lang="en" sz="2400" u="none" strike="noStrike" cap="none" baseline="0"/>
                        <a:t> plays an important role in honing students’ ability to </a:t>
                      </a:r>
                      <a:r>
                        <a:rPr lang="en" sz="2400" u="none" strike="noStrike" cap="none" baseline="0">
                          <a:solidFill>
                            <a:srgbClr val="6D9EEB"/>
                          </a:solidFill>
                        </a:rPr>
                        <a:t>read complex text closely</a:t>
                      </a:r>
                      <a:r>
                        <a:rPr lang="en" sz="2400" u="none" strike="noStrike" cap="none" baseline="0"/>
                        <a:t>, a skill that research reveals as the most significant factor differentiating college-ready from non-college-ready students.  This task will ask students to carefully </a:t>
                      </a:r>
                      <a:r>
                        <a:rPr lang="en" sz="2400" u="none" strike="noStrike" cap="none" baseline="0">
                          <a:solidFill>
                            <a:srgbClr val="6D9EEB"/>
                          </a:solidFill>
                        </a:rPr>
                        <a:t>consider literature worthy of close study </a:t>
                      </a:r>
                      <a:r>
                        <a:rPr lang="en" sz="2400" u="none" strike="noStrike" cap="none" baseline="0"/>
                        <a:t>and </a:t>
                      </a:r>
                      <a:r>
                        <a:rPr lang="en" sz="2400" u="none" strike="noStrike" cap="none" baseline="0">
                          <a:solidFill>
                            <a:srgbClr val="6D9EEB"/>
                          </a:solidFill>
                        </a:rPr>
                        <a:t>compose an analytical essay. </a:t>
                      </a:r>
                    </a:p>
                  </a:txBody>
                  <a:tcPr marL="91450" marR="91450" marT="34300" marB="34300"/>
                </a:tc>
              </a:tr>
            </a:tbl>
          </a:graphicData>
        </a:graphic>
      </p:graphicFrame>
      <p:sp>
        <p:nvSpPr>
          <p:cNvPr id="698" name="Shape 698"/>
          <p:cNvSpPr txBox="1"/>
          <p:nvPr/>
        </p:nvSpPr>
        <p:spPr>
          <a:xfrm>
            <a:off x="4709875" y="897850"/>
            <a:ext cx="4337699" cy="3845999"/>
          </a:xfrm>
          <a:prstGeom prst="rect">
            <a:avLst/>
          </a:prstGeom>
          <a:noFill/>
          <a:ln>
            <a:noFill/>
          </a:ln>
        </p:spPr>
        <p:txBody>
          <a:bodyPr lIns="91425" tIns="91425" rIns="91425" bIns="91425" anchor="t" anchorCtr="0">
            <a:noAutofit/>
          </a:bodyPr>
          <a:lstStyle/>
          <a:p>
            <a:pPr lvl="0" rtl="0">
              <a:lnSpc>
                <a:spcPct val="80000"/>
              </a:lnSpc>
              <a:spcBef>
                <a:spcPts val="360"/>
              </a:spcBef>
              <a:buNone/>
            </a:pPr>
            <a:endParaRPr sz="1800">
              <a:solidFill>
                <a:schemeClr val="dk1"/>
              </a:solidFill>
              <a:latin typeface="Calibri"/>
              <a:ea typeface="Calibri"/>
              <a:cs typeface="Calibri"/>
              <a:sym typeface="Calibri"/>
            </a:endParaRPr>
          </a:p>
          <a:p>
            <a:pPr marL="342900" lvl="0" indent="-258445" rtl="0">
              <a:lnSpc>
                <a:spcPct val="80000"/>
              </a:lnSpc>
              <a:spcBef>
                <a:spcPts val="266"/>
              </a:spcBef>
              <a:buClr>
                <a:schemeClr val="dk1"/>
              </a:buClr>
              <a:buFont typeface="Arial"/>
              <a:buNone/>
            </a:pPr>
            <a:endParaRPr sz="1350">
              <a:solidFill>
                <a:schemeClr val="dk1"/>
              </a:solidFill>
              <a:latin typeface="Calibri"/>
              <a:ea typeface="Calibri"/>
              <a:cs typeface="Calibri"/>
              <a:sym typeface="Calibri"/>
            </a:endParaRPr>
          </a:p>
          <a:p>
            <a:pPr>
              <a:spcBef>
                <a:spcPts val="0"/>
              </a:spcBef>
              <a:buNone/>
            </a:pPr>
            <a:endParaRPr/>
          </a:p>
        </p:txBody>
      </p:sp>
      <p:pic>
        <p:nvPicPr>
          <p:cNvPr id="699" name="Shape 699"/>
          <p:cNvPicPr preferRelativeResize="0"/>
          <p:nvPr/>
        </p:nvPicPr>
        <p:blipFill>
          <a:blip r:embed="rId3">
            <a:alphaModFix/>
          </a:blip>
          <a:stretch>
            <a:fillRect/>
          </a:stretch>
        </p:blipFill>
        <p:spPr>
          <a:xfrm>
            <a:off x="5634950" y="456325"/>
            <a:ext cx="3026899" cy="3026899"/>
          </a:xfrm>
          <a:prstGeom prst="rect">
            <a:avLst/>
          </a:prstGeom>
          <a:noFill/>
          <a:ln>
            <a:noFill/>
          </a:ln>
        </p:spPr>
      </p:pic>
      <p:sp>
        <p:nvSpPr>
          <p:cNvPr id="700" name="Shape 700"/>
          <p:cNvSpPr txBox="1"/>
          <p:nvPr/>
        </p:nvSpPr>
        <p:spPr>
          <a:xfrm>
            <a:off x="4709875" y="218650"/>
            <a:ext cx="4337699" cy="618300"/>
          </a:xfrm>
          <a:prstGeom prst="rect">
            <a:avLst/>
          </a:prstGeom>
          <a:solidFill>
            <a:srgbClr val="6D9EEB"/>
          </a:solidFill>
          <a:ln>
            <a:noFill/>
          </a:ln>
        </p:spPr>
        <p:txBody>
          <a:bodyPr lIns="188575" tIns="0" rIns="188575" bIns="0" anchor="ctr" anchorCtr="0">
            <a:noAutofit/>
          </a:bodyPr>
          <a:lstStyle/>
          <a:p>
            <a:pPr marL="0" marR="0" lvl="0" indent="0" algn="ctr" rtl="0">
              <a:lnSpc>
                <a:spcPct val="90000"/>
              </a:lnSpc>
              <a:spcBef>
                <a:spcPts val="0"/>
              </a:spcBef>
              <a:spcAft>
                <a:spcPts val="1190"/>
              </a:spcAft>
              <a:buSzPct val="25000"/>
              <a:buNone/>
            </a:pPr>
            <a:r>
              <a:rPr lang="en" sz="3400" b="0" i="0" u="none" strike="noStrike" cap="none" baseline="0">
                <a:solidFill>
                  <a:schemeClr val="lt1"/>
                </a:solidFill>
                <a:latin typeface="Calibri"/>
                <a:ea typeface="Calibri"/>
                <a:cs typeface="Calibri"/>
                <a:sym typeface="Calibri"/>
              </a:rPr>
              <a:t>Literary Analysis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graphicFrame>
        <p:nvGraphicFramePr>
          <p:cNvPr id="705" name="Shape 705"/>
          <p:cNvGraphicFramePr/>
          <p:nvPr/>
        </p:nvGraphicFramePr>
        <p:xfrm>
          <a:off x="152400" y="100012"/>
          <a:ext cx="5135650" cy="4663285"/>
        </p:xfrm>
        <a:graphic>
          <a:graphicData uri="http://schemas.openxmlformats.org/drawingml/2006/table">
            <a:tbl>
              <a:tblPr>
                <a:noFill/>
                <a:tableStyleId>{9B44D3CA-9B4E-4E31-8E3B-86DF0072C290}</a:tableStyleId>
              </a:tblPr>
              <a:tblGrid>
                <a:gridCol w="5135650"/>
              </a:tblGrid>
              <a:tr h="265400">
                <a:tc>
                  <a:txBody>
                    <a:bodyPr/>
                    <a:lstStyle/>
                    <a:p>
                      <a:pPr marL="0" marR="0" lvl="0" indent="0" algn="ctr" rtl="0">
                        <a:spcBef>
                          <a:spcPts val="0"/>
                        </a:spcBef>
                        <a:buNone/>
                      </a:pPr>
                      <a:endParaRPr sz="1400" b="1" u="none" strike="noStrike" cap="none" baseline="0"/>
                    </a:p>
                  </a:txBody>
                  <a:tcPr marL="91450" marR="91450" marT="34300" marB="34300"/>
                </a:tc>
              </a:tr>
              <a:tr h="4381325">
                <a:tc>
                  <a:txBody>
                    <a:bodyPr/>
                    <a:lstStyle/>
                    <a:p>
                      <a:pPr marL="0" marR="0" lvl="0" indent="0" algn="l" rtl="0">
                        <a:spcBef>
                          <a:spcPts val="0"/>
                        </a:spcBef>
                        <a:buSzPct val="25000"/>
                        <a:buNone/>
                      </a:pPr>
                      <a:r>
                        <a:rPr lang="en" sz="2400" u="none" strike="noStrike" cap="none" baseline="0"/>
                        <a:t>The </a:t>
                      </a:r>
                      <a:r>
                        <a:rPr lang="en" sz="2400" b="1" u="none" strike="noStrike" cap="none" baseline="0"/>
                        <a:t>Narrative Task </a:t>
                      </a:r>
                      <a:r>
                        <a:rPr lang="en" sz="2400" u="none" strike="noStrike" cap="none" baseline="0"/>
                        <a:t>broadens the way in which students may use this type of writing.  Narrative writing can be used to </a:t>
                      </a:r>
                      <a:r>
                        <a:rPr lang="en" sz="2400" u="none" strike="noStrike" cap="none" baseline="0">
                          <a:solidFill>
                            <a:srgbClr val="6D9EEB"/>
                          </a:solidFill>
                        </a:rPr>
                        <a:t>convey experiences or events, real or imaginary.</a:t>
                      </a:r>
                      <a:r>
                        <a:rPr lang="en" sz="2400" u="none" strike="noStrike" cap="none" baseline="0"/>
                        <a:t>  In this task, students may  be asked to </a:t>
                      </a:r>
                      <a:r>
                        <a:rPr lang="en" sz="2400" u="none" strike="noStrike" cap="none" baseline="0">
                          <a:solidFill>
                            <a:srgbClr val="6D9EEB"/>
                          </a:solidFill>
                        </a:rPr>
                        <a:t>write a story, detail a scientific process, write a historical account </a:t>
                      </a:r>
                      <a:r>
                        <a:rPr lang="en" sz="2400" u="none" strike="noStrike" cap="none" baseline="0"/>
                        <a:t>of important figures,</a:t>
                      </a:r>
                      <a:r>
                        <a:rPr lang="en" sz="2400" u="none" strike="noStrike" cap="none" baseline="0">
                          <a:solidFill>
                            <a:srgbClr val="6D9EEB"/>
                          </a:solidFill>
                        </a:rPr>
                        <a:t> or to describe an account of events, scenes or objects</a:t>
                      </a:r>
                      <a:r>
                        <a:rPr lang="en" sz="2400">
                          <a:solidFill>
                            <a:srgbClr val="6D9EEB"/>
                          </a:solidFill>
                        </a:rPr>
                        <a:t>.</a:t>
                      </a:r>
                    </a:p>
                  </a:txBody>
                  <a:tcPr marL="91450" marR="91450" marT="34300" marB="34300"/>
                </a:tc>
              </a:tr>
            </a:tbl>
          </a:graphicData>
        </a:graphic>
      </p:graphicFrame>
      <p:pic>
        <p:nvPicPr>
          <p:cNvPr id="706" name="Shape 706"/>
          <p:cNvPicPr preferRelativeResize="0"/>
          <p:nvPr/>
        </p:nvPicPr>
        <p:blipFill>
          <a:blip r:embed="rId3">
            <a:alphaModFix/>
          </a:blip>
          <a:stretch>
            <a:fillRect/>
          </a:stretch>
        </p:blipFill>
        <p:spPr>
          <a:xfrm>
            <a:off x="5758700" y="1744775"/>
            <a:ext cx="2856825" cy="1904550"/>
          </a:xfrm>
          <a:prstGeom prst="rect">
            <a:avLst/>
          </a:prstGeom>
          <a:noFill/>
          <a:ln>
            <a:noFill/>
          </a:ln>
        </p:spPr>
      </p:pic>
      <p:sp>
        <p:nvSpPr>
          <p:cNvPr id="707" name="Shape 707"/>
          <p:cNvSpPr txBox="1"/>
          <p:nvPr/>
        </p:nvSpPr>
        <p:spPr>
          <a:xfrm>
            <a:off x="5192725" y="218650"/>
            <a:ext cx="3854999" cy="618300"/>
          </a:xfrm>
          <a:prstGeom prst="rect">
            <a:avLst/>
          </a:prstGeom>
          <a:solidFill>
            <a:srgbClr val="6D9EEB"/>
          </a:solidFill>
          <a:ln>
            <a:noFill/>
          </a:ln>
        </p:spPr>
        <p:txBody>
          <a:bodyPr lIns="188575" tIns="0" rIns="188575" bIns="0" anchor="ctr" anchorCtr="0">
            <a:noAutofit/>
          </a:bodyPr>
          <a:lstStyle/>
          <a:p>
            <a:pPr marL="0" marR="0" lvl="0" indent="0" algn="ctr" rtl="0">
              <a:lnSpc>
                <a:spcPct val="90000"/>
              </a:lnSpc>
              <a:spcBef>
                <a:spcPts val="0"/>
              </a:spcBef>
              <a:spcAft>
                <a:spcPts val="1190"/>
              </a:spcAft>
              <a:buSzPct val="25000"/>
              <a:buNone/>
            </a:pPr>
            <a:r>
              <a:rPr lang="en" sz="3400">
                <a:solidFill>
                  <a:schemeClr val="lt1"/>
                </a:solidFill>
                <a:latin typeface="Calibri"/>
                <a:ea typeface="Calibri"/>
                <a:cs typeface="Calibri"/>
                <a:sym typeface="Calibri"/>
              </a:rPr>
              <a:t>Narrative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aphicFrame>
        <p:nvGraphicFramePr>
          <p:cNvPr id="712" name="Shape 712"/>
          <p:cNvGraphicFramePr/>
          <p:nvPr/>
        </p:nvGraphicFramePr>
        <p:xfrm>
          <a:off x="0" y="-12"/>
          <a:ext cx="6109175" cy="4936610"/>
        </p:xfrm>
        <a:graphic>
          <a:graphicData uri="http://schemas.openxmlformats.org/drawingml/2006/table">
            <a:tbl>
              <a:tblPr>
                <a:noFill/>
                <a:tableStyleId>{C224D98D-F557-4EEF-8A14-D5A4084D0F8B}</a:tableStyleId>
              </a:tblPr>
              <a:tblGrid>
                <a:gridCol w="6109175"/>
              </a:tblGrid>
              <a:tr h="281950">
                <a:tc>
                  <a:txBody>
                    <a:bodyPr/>
                    <a:lstStyle/>
                    <a:p>
                      <a:pPr marL="0" marR="0" lvl="0" indent="0" algn="l" rtl="0">
                        <a:spcBef>
                          <a:spcPts val="0"/>
                        </a:spcBef>
                        <a:buNone/>
                      </a:pPr>
                      <a:endParaRPr sz="1400" b="1" u="none" strike="noStrike" cap="none" baseline="0"/>
                    </a:p>
                  </a:txBody>
                  <a:tcPr marL="91450" marR="91450" marT="34300" marB="34300"/>
                </a:tc>
              </a:tr>
              <a:tr h="4654650">
                <a:tc>
                  <a:txBody>
                    <a:bodyPr/>
                    <a:lstStyle/>
                    <a:p>
                      <a:pPr marL="0" marR="0" lvl="0" indent="0" algn="l" rtl="0">
                        <a:spcBef>
                          <a:spcPts val="0"/>
                        </a:spcBef>
                        <a:buSzPct val="25000"/>
                        <a:buNone/>
                      </a:pPr>
                      <a:r>
                        <a:rPr lang="en" sz="2400" u="none" strike="noStrike" cap="none" baseline="0"/>
                        <a:t>The </a:t>
                      </a:r>
                      <a:r>
                        <a:rPr lang="en" sz="2400" b="1" u="none" strike="noStrike" cap="none" baseline="0"/>
                        <a:t>Research Simulation Task</a:t>
                      </a:r>
                      <a:r>
                        <a:rPr lang="en" sz="2400" u="none" strike="noStrike" cap="none" baseline="0"/>
                        <a:t> is an assessment component worthy of student preparation because it asks students to exercise the career- and college-readiness </a:t>
                      </a:r>
                      <a:r>
                        <a:rPr lang="en" sz="2400" u="none" strike="noStrike" cap="none" baseline="0">
                          <a:solidFill>
                            <a:srgbClr val="6D9EEB"/>
                          </a:solidFill>
                        </a:rPr>
                        <a:t>skills of observations, deduction, and proper use and evaluation for evidence across text types.   </a:t>
                      </a:r>
                    </a:p>
                    <a:p>
                      <a:pPr marL="0" marR="0" lvl="0" indent="0" algn="l" rtl="0">
                        <a:spcBef>
                          <a:spcPts val="0"/>
                        </a:spcBef>
                        <a:buSzPct val="25000"/>
                        <a:buNone/>
                      </a:pPr>
                      <a:r>
                        <a:rPr lang="en" sz="2400" u="none" strike="noStrike" cap="none" baseline="0"/>
                        <a:t>In this task, students will </a:t>
                      </a:r>
                      <a:r>
                        <a:rPr lang="en" sz="2400" u="none" strike="noStrike" cap="none" baseline="0">
                          <a:solidFill>
                            <a:srgbClr val="6D9EEB"/>
                          </a:solidFill>
                        </a:rPr>
                        <a:t>analyze an information topic presented through several articles of multimedia stimuli,</a:t>
                      </a:r>
                      <a:r>
                        <a:rPr lang="en" sz="2400" u="none" strike="noStrike" cap="none" baseline="0"/>
                        <a:t> the first text being an anchor text that introduces the topic.   </a:t>
                      </a:r>
                    </a:p>
                  </a:txBody>
                  <a:tcPr marL="91450" marR="91450" marT="34300" marB="34300"/>
                </a:tc>
              </a:tr>
            </a:tbl>
          </a:graphicData>
        </a:graphic>
      </p:graphicFrame>
      <p:pic>
        <p:nvPicPr>
          <p:cNvPr id="713" name="Shape 713"/>
          <p:cNvPicPr preferRelativeResize="0"/>
          <p:nvPr/>
        </p:nvPicPr>
        <p:blipFill>
          <a:blip r:embed="rId3">
            <a:alphaModFix/>
          </a:blip>
          <a:stretch>
            <a:fillRect/>
          </a:stretch>
        </p:blipFill>
        <p:spPr>
          <a:xfrm>
            <a:off x="6109162" y="1700200"/>
            <a:ext cx="2619375" cy="1743075"/>
          </a:xfrm>
          <a:prstGeom prst="rect">
            <a:avLst/>
          </a:prstGeom>
          <a:noFill/>
          <a:ln>
            <a:noFill/>
          </a:ln>
        </p:spPr>
      </p:pic>
      <p:sp>
        <p:nvSpPr>
          <p:cNvPr id="714" name="Shape 714"/>
          <p:cNvSpPr txBox="1"/>
          <p:nvPr/>
        </p:nvSpPr>
        <p:spPr>
          <a:xfrm>
            <a:off x="5795675" y="218650"/>
            <a:ext cx="3297900" cy="618300"/>
          </a:xfrm>
          <a:prstGeom prst="rect">
            <a:avLst/>
          </a:prstGeom>
          <a:solidFill>
            <a:srgbClr val="6D9EEB"/>
          </a:solidFill>
          <a:ln>
            <a:noFill/>
          </a:ln>
        </p:spPr>
        <p:txBody>
          <a:bodyPr lIns="188575" tIns="0" rIns="188575" bIns="0" anchor="ctr" anchorCtr="0">
            <a:noAutofit/>
          </a:bodyPr>
          <a:lstStyle/>
          <a:p>
            <a:pPr marL="0" marR="0" lvl="0" indent="0" rtl="0">
              <a:lnSpc>
                <a:spcPct val="90000"/>
              </a:lnSpc>
              <a:spcBef>
                <a:spcPts val="0"/>
              </a:spcBef>
              <a:spcAft>
                <a:spcPts val="1190"/>
              </a:spcAft>
              <a:buSzPct val="25000"/>
              <a:buNone/>
            </a:pPr>
            <a:r>
              <a:rPr lang="en" sz="2800">
                <a:solidFill>
                  <a:schemeClr val="lt1"/>
                </a:solidFill>
                <a:latin typeface="Calibri"/>
                <a:ea typeface="Calibri"/>
                <a:cs typeface="Calibri"/>
                <a:sym typeface="Calibri"/>
              </a:rPr>
              <a:t>Research Simulation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164775" y="205975"/>
            <a:ext cx="8888099" cy="8574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 sz="2400" b="1" i="0" u="none" strike="noStrike" cap="none" baseline="0">
                <a:solidFill>
                  <a:schemeClr val="dk1"/>
                </a:solidFill>
                <a:latin typeface="Calibri"/>
                <a:ea typeface="Calibri"/>
                <a:cs typeface="Calibri"/>
                <a:sym typeface="Calibri"/>
              </a:rPr>
              <a:t>Sixth Grade Practice Test Items</a:t>
            </a:r>
            <a:r>
              <a:rPr lang="en" sz="2400" b="1">
                <a:solidFill>
                  <a:schemeClr val="dk1"/>
                </a:solidFill>
                <a:latin typeface="Calibri"/>
                <a:ea typeface="Calibri"/>
                <a:cs typeface="Calibri"/>
                <a:sym typeface="Calibri"/>
              </a:rPr>
              <a:t>-</a:t>
            </a:r>
            <a:r>
              <a:rPr lang="en" sz="2400" b="1" i="0" u="none" strike="noStrike" cap="none" baseline="0">
                <a:solidFill>
                  <a:schemeClr val="dk1"/>
                </a:solidFill>
                <a:latin typeface="Calibri"/>
                <a:ea typeface="Calibri"/>
                <a:cs typeface="Calibri"/>
                <a:sym typeface="Calibri"/>
              </a:rPr>
              <a:t>Research Simulation Task</a:t>
            </a:r>
          </a:p>
        </p:txBody>
      </p:sp>
      <p:sp>
        <p:nvSpPr>
          <p:cNvPr id="720" name="Shape 720"/>
          <p:cNvSpPr txBox="1">
            <a:spLocks noGrp="1"/>
          </p:cNvSpPr>
          <p:nvPr>
            <p:ph type="sldNum" idx="12"/>
          </p:nvPr>
        </p:nvSpPr>
        <p:spPr>
          <a:xfrm>
            <a:off x="0" y="4926806"/>
            <a:ext cx="609599" cy="216693"/>
          </a:xfrm>
          <a:prstGeom prst="rect">
            <a:avLst/>
          </a:prstGeom>
          <a:noFill/>
          <a:ln>
            <a:noFill/>
          </a:ln>
        </p:spPr>
        <p:txBody>
          <a:bodyPr lIns="89875" tIns="44925" rIns="89875" bIns="44925" anchor="t" anchorCtr="0">
            <a:noAutofit/>
          </a:bodyPr>
          <a:lstStyle/>
          <a:p>
            <a:pPr marL="0" marR="0" lvl="0" indent="0" algn="ctr" rtl="0">
              <a:lnSpc>
                <a:spcPct val="90000"/>
              </a:lnSpc>
              <a:spcBef>
                <a:spcPts val="0"/>
              </a:spcBef>
              <a:buSzPct val="25000"/>
              <a:buNone/>
            </a:pPr>
            <a:r>
              <a:rPr lang="en"/>
              <a:t> </a:t>
            </a:r>
          </a:p>
        </p:txBody>
      </p:sp>
      <p:pic>
        <p:nvPicPr>
          <p:cNvPr id="721" name="Shape 721"/>
          <p:cNvPicPr preferRelativeResize="0">
            <a:picLocks noGrp="1"/>
          </p:cNvPicPr>
          <p:nvPr>
            <p:ph type="body" idx="1"/>
          </p:nvPr>
        </p:nvPicPr>
        <p:blipFill rotWithShape="1">
          <a:blip r:embed="rId3">
            <a:alphaModFix/>
          </a:blip>
          <a:srcRect t="5650" b="5650"/>
          <a:stretch/>
        </p:blipFill>
        <p:spPr>
          <a:xfrm>
            <a:off x="457200" y="1200150"/>
            <a:ext cx="8229600" cy="3394472"/>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sz="3600">
                <a:latin typeface="Calibri"/>
                <a:ea typeface="Calibri"/>
                <a:cs typeface="Calibri"/>
                <a:sym typeface="Calibri"/>
              </a:rPr>
              <a:t>Using These Modules</a:t>
            </a:r>
          </a:p>
        </p:txBody>
      </p:sp>
      <p:sp>
        <p:nvSpPr>
          <p:cNvPr id="536" name="Shape 536"/>
          <p:cNvSpPr txBox="1">
            <a:spLocks noGrp="1"/>
          </p:cNvSpPr>
          <p:nvPr>
            <p:ph type="body" idx="1"/>
          </p:nvPr>
        </p:nvSpPr>
        <p:spPr>
          <a:xfrm>
            <a:off x="82300" y="869150"/>
            <a:ext cx="8956500" cy="4143300"/>
          </a:xfrm>
          <a:prstGeom prst="rect">
            <a:avLst/>
          </a:prstGeom>
        </p:spPr>
        <p:txBody>
          <a:bodyPr lIns="91425" tIns="91425" rIns="91425" bIns="91425" anchor="t" anchorCtr="0">
            <a:noAutofit/>
          </a:bodyPr>
          <a:lstStyle/>
          <a:p>
            <a:pPr marL="0" lvl="0" indent="0" rtl="0">
              <a:spcBef>
                <a:spcPts val="0"/>
              </a:spcBef>
              <a:buClr>
                <a:schemeClr val="dk1"/>
              </a:buClr>
              <a:buSzPct val="78571"/>
              <a:buFont typeface="Arial"/>
              <a:buNone/>
            </a:pPr>
            <a:r>
              <a:rPr lang="en" b="1">
                <a:solidFill>
                  <a:srgbClr val="333333"/>
                </a:solidFill>
              </a:rPr>
              <a:t>Description</a:t>
            </a:r>
            <a:r>
              <a:rPr lang="en">
                <a:solidFill>
                  <a:srgbClr val="333333"/>
                </a:solidFill>
              </a:rPr>
              <a:t>: </a:t>
            </a:r>
            <a:r>
              <a:rPr lang="en">
                <a:solidFill>
                  <a:schemeClr val="dk1"/>
                </a:solidFill>
              </a:rPr>
              <a:t>The PARCC assessment brings a new face to Colorado’s state assessment for literacy.</a:t>
            </a:r>
            <a:r>
              <a:rPr lang="en">
                <a:solidFill>
                  <a:srgbClr val="333333"/>
                </a:solidFill>
              </a:rPr>
              <a:t>Modules 3 and 4 were designed in increase understanding about the PARCC assessment for ELA and literacy. Within Module 3, </a:t>
            </a:r>
            <a:r>
              <a:rPr lang="en">
                <a:solidFill>
                  <a:schemeClr val="dk1"/>
                </a:solidFill>
              </a:rPr>
              <a:t>teachers will find details about test types and items found on the PARCC assessment. Included here are sample test items as well as questions to guide thinking and conversation.</a:t>
            </a:r>
            <a:r>
              <a:rPr lang="en">
                <a:solidFill>
                  <a:srgbClr val="333333"/>
                </a:solidFill>
              </a:rPr>
              <a:t> </a:t>
            </a:r>
            <a:r>
              <a:rPr lang="en">
                <a:solidFill>
                  <a:schemeClr val="dk1"/>
                </a:solidFill>
              </a:rPr>
              <a:t>When teachers engage students in rigorous learning experiences that are tied to standards, they are preparing students for the PARCC assessment. </a:t>
            </a:r>
            <a:r>
              <a:rPr lang="en">
                <a:solidFill>
                  <a:srgbClr val="333333"/>
                </a:solidFill>
              </a:rPr>
              <a:t>Module 4  </a:t>
            </a:r>
            <a:r>
              <a:rPr lang="en">
                <a:solidFill>
                  <a:schemeClr val="dk1"/>
                </a:solidFill>
              </a:rPr>
              <a:t>explores both the comprehension and critical thinking strategies students will use to demonstrate mastery of the standards as measured by PARCC, and the concept of rigor itself. This module includes readings, video, and questions to guide thinking and conversation.</a:t>
            </a:r>
          </a:p>
          <a:p>
            <a:pPr marL="0" lvl="0" indent="0" rtl="0">
              <a:lnSpc>
                <a:spcPct val="115000"/>
              </a:lnSpc>
              <a:spcBef>
                <a:spcPts val="600"/>
              </a:spcBef>
              <a:buClr>
                <a:schemeClr val="dk1"/>
              </a:buClr>
              <a:buFont typeface="Arial"/>
              <a:buNone/>
            </a:pPr>
            <a:endParaRPr b="1">
              <a:solidFill>
                <a:schemeClr val="dk1"/>
              </a:solidFill>
            </a:endParaRPr>
          </a:p>
          <a:p>
            <a:pPr marL="0" lvl="0" indent="0" rtl="0">
              <a:lnSpc>
                <a:spcPct val="115000"/>
              </a:lnSpc>
              <a:spcBef>
                <a:spcPts val="600"/>
              </a:spcBef>
              <a:buClr>
                <a:schemeClr val="dk1"/>
              </a:buClr>
              <a:buSzPct val="78571"/>
              <a:buFont typeface="Arial"/>
              <a:buNone/>
            </a:pPr>
            <a:r>
              <a:rPr lang="en" b="1">
                <a:solidFill>
                  <a:srgbClr val="333333"/>
                </a:solidFill>
              </a:rPr>
              <a:t>Suggestions for Use: </a:t>
            </a:r>
            <a:r>
              <a:rPr lang="en">
                <a:solidFill>
                  <a:schemeClr val="dk1"/>
                </a:solidFill>
              </a:rPr>
              <a:t>Content within these modules may be presented to large groups, may be used by small groups or teams, or may  be viewed by individuals to build their own understanding. Module contains facilitating questions that are intended to support thinking and processing of content. Handouts are included as slides, and are indicated within the notes section.</a:t>
            </a:r>
          </a:p>
          <a:p>
            <a:pPr lvl="0" rtl="0">
              <a:lnSpc>
                <a:spcPct val="115000"/>
              </a:lnSpc>
              <a:spcBef>
                <a:spcPts val="600"/>
              </a:spcBef>
              <a:buClr>
                <a:schemeClr val="dk1"/>
              </a:buClr>
              <a:buSzPct val="78571"/>
              <a:buFont typeface="Arial"/>
              <a:buNone/>
            </a:pPr>
            <a:r>
              <a:rPr lang="en">
                <a:solidFill>
                  <a:schemeClr val="dk1"/>
                </a:solidFill>
              </a:rPr>
              <a:t> </a:t>
            </a:r>
          </a:p>
          <a:p>
            <a:pPr marL="0" lvl="0" indent="0" rtl="0">
              <a:spcBef>
                <a:spcPts val="0"/>
              </a:spcBef>
              <a:buClr>
                <a:schemeClr val="dk1"/>
              </a:buClr>
              <a:buSzPct val="78571"/>
              <a:buFont typeface="Arial"/>
              <a:buNone/>
            </a:pPr>
            <a:r>
              <a:rPr lang="en" b="1">
                <a:solidFill>
                  <a:srgbClr val="333333"/>
                </a:solidFill>
              </a:rPr>
              <a:t>Target Audience:</a:t>
            </a:r>
            <a:r>
              <a:rPr lang="en">
                <a:solidFill>
                  <a:srgbClr val="333333"/>
                </a:solidFill>
              </a:rPr>
              <a:t> Both Modules 3 and 4 may  be used by teachers K-12 as well as by specialists, coaches and administrators. </a:t>
            </a:r>
          </a:p>
          <a:p>
            <a:pPr lvl="0" rtl="0">
              <a:spcBef>
                <a:spcPts val="0"/>
              </a:spcBef>
              <a:buClr>
                <a:schemeClr val="dk1"/>
              </a:buClr>
              <a:buFont typeface="Arial"/>
              <a:buNone/>
            </a:pPr>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57200" y="205978"/>
            <a:ext cx="8229600" cy="8572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400" b="1">
                <a:solidFill>
                  <a:schemeClr val="dk1"/>
                </a:solidFill>
                <a:latin typeface="Calibri"/>
                <a:ea typeface="Calibri"/>
                <a:cs typeface="Calibri"/>
                <a:sym typeface="Calibri"/>
              </a:rPr>
              <a:t>Sixth Grade Practice Test Items-Research Simulation Task</a:t>
            </a:r>
          </a:p>
        </p:txBody>
      </p:sp>
      <p:sp>
        <p:nvSpPr>
          <p:cNvPr id="728" name="Shape 728"/>
          <p:cNvSpPr txBox="1">
            <a:spLocks noGrp="1"/>
          </p:cNvSpPr>
          <p:nvPr>
            <p:ph type="sldNum" idx="12"/>
          </p:nvPr>
        </p:nvSpPr>
        <p:spPr>
          <a:xfrm>
            <a:off x="0" y="4926806"/>
            <a:ext cx="609599" cy="216693"/>
          </a:xfrm>
          <a:prstGeom prst="rect">
            <a:avLst/>
          </a:prstGeom>
          <a:noFill/>
          <a:ln>
            <a:noFill/>
          </a:ln>
        </p:spPr>
        <p:txBody>
          <a:bodyPr lIns="89875" tIns="44925" rIns="89875" bIns="44925" anchor="t" anchorCtr="0">
            <a:noAutofit/>
          </a:bodyPr>
          <a:lstStyle/>
          <a:p>
            <a:pPr marL="0" marR="0" lvl="0" indent="0" algn="ctr" rtl="0">
              <a:lnSpc>
                <a:spcPct val="90000"/>
              </a:lnSpc>
              <a:spcBef>
                <a:spcPts val="0"/>
              </a:spcBef>
              <a:buSzPct val="25000"/>
              <a:buNone/>
            </a:pPr>
            <a:r>
              <a:rPr lang="en"/>
              <a:t> </a:t>
            </a:r>
          </a:p>
        </p:txBody>
      </p:sp>
      <p:pic>
        <p:nvPicPr>
          <p:cNvPr id="729" name="Shape 729"/>
          <p:cNvPicPr preferRelativeResize="0">
            <a:picLocks noGrp="1"/>
          </p:cNvPicPr>
          <p:nvPr>
            <p:ph type="body" idx="1"/>
          </p:nvPr>
        </p:nvPicPr>
        <p:blipFill rotWithShape="1">
          <a:blip r:embed="rId3">
            <a:alphaModFix/>
          </a:blip>
          <a:srcRect t="1729" b="1728"/>
          <a:stretch/>
        </p:blipFill>
        <p:spPr>
          <a:xfrm>
            <a:off x="457200" y="1200150"/>
            <a:ext cx="8229600" cy="3394472"/>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457200" y="205978"/>
            <a:ext cx="8229600" cy="8572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400" b="1">
                <a:solidFill>
                  <a:schemeClr val="dk1"/>
                </a:solidFill>
                <a:latin typeface="Calibri"/>
                <a:ea typeface="Calibri"/>
                <a:cs typeface="Calibri"/>
                <a:sym typeface="Calibri"/>
              </a:rPr>
              <a:t>Sixth Grade Practice Test Items-Research Simulation Task</a:t>
            </a:r>
          </a:p>
        </p:txBody>
      </p:sp>
      <p:sp>
        <p:nvSpPr>
          <p:cNvPr id="736" name="Shape 736"/>
          <p:cNvSpPr txBox="1">
            <a:spLocks noGrp="1"/>
          </p:cNvSpPr>
          <p:nvPr>
            <p:ph type="sldNum" idx="12"/>
          </p:nvPr>
        </p:nvSpPr>
        <p:spPr>
          <a:xfrm>
            <a:off x="0" y="4926806"/>
            <a:ext cx="609599" cy="216693"/>
          </a:xfrm>
          <a:prstGeom prst="rect">
            <a:avLst/>
          </a:prstGeom>
          <a:noFill/>
          <a:ln>
            <a:noFill/>
          </a:ln>
        </p:spPr>
        <p:txBody>
          <a:bodyPr lIns="89875" tIns="44925" rIns="89875" bIns="44925" anchor="t" anchorCtr="0">
            <a:noAutofit/>
          </a:bodyPr>
          <a:lstStyle/>
          <a:p>
            <a:pPr marL="0" marR="0" lvl="0" indent="0" algn="ctr" rtl="0">
              <a:lnSpc>
                <a:spcPct val="90000"/>
              </a:lnSpc>
              <a:spcBef>
                <a:spcPts val="0"/>
              </a:spcBef>
              <a:buSzPct val="25000"/>
              <a:buNone/>
            </a:pPr>
            <a:r>
              <a:rPr lang="en"/>
              <a:t> </a:t>
            </a:r>
          </a:p>
        </p:txBody>
      </p:sp>
      <p:pic>
        <p:nvPicPr>
          <p:cNvPr id="737" name="Shape 737"/>
          <p:cNvPicPr preferRelativeResize="0">
            <a:picLocks noGrp="1"/>
          </p:cNvPicPr>
          <p:nvPr>
            <p:ph type="body" idx="1"/>
          </p:nvPr>
        </p:nvPicPr>
        <p:blipFill rotWithShape="1">
          <a:blip r:embed="rId3">
            <a:alphaModFix/>
          </a:blip>
          <a:srcRect l="5402" r="5403"/>
          <a:stretch/>
        </p:blipFill>
        <p:spPr>
          <a:xfrm>
            <a:off x="381000" y="1200150"/>
            <a:ext cx="8305799" cy="3394472"/>
          </a:xfrm>
          <a:prstGeom prst="rect">
            <a:avLst/>
          </a:prstGeom>
          <a:noFill/>
          <a:ln>
            <a:noFill/>
          </a:ln>
        </p:spPr>
      </p:pic>
      <p:pic>
        <p:nvPicPr>
          <p:cNvPr id="738" name="Shape 738"/>
          <p:cNvPicPr preferRelativeResize="0"/>
          <p:nvPr/>
        </p:nvPicPr>
        <p:blipFill rotWithShape="1">
          <a:blip r:embed="rId4">
            <a:alphaModFix/>
          </a:blip>
          <a:srcRect/>
          <a:stretch/>
        </p:blipFill>
        <p:spPr>
          <a:xfrm>
            <a:off x="152400" y="1200150"/>
            <a:ext cx="8686800" cy="3400281"/>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457200" y="205978"/>
            <a:ext cx="8229600" cy="8572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2400" b="1">
                <a:solidFill>
                  <a:schemeClr val="dk1"/>
                </a:solidFill>
                <a:latin typeface="Calibri"/>
                <a:ea typeface="Calibri"/>
                <a:cs typeface="Calibri"/>
                <a:sym typeface="Calibri"/>
              </a:rPr>
              <a:t>Sixth Grade Practice Test Items-Research Simulation Task</a:t>
            </a:r>
          </a:p>
        </p:txBody>
      </p:sp>
      <p:pic>
        <p:nvPicPr>
          <p:cNvPr id="745" name="Shape 745"/>
          <p:cNvPicPr preferRelativeResize="0">
            <a:picLocks noGrp="1"/>
          </p:cNvPicPr>
          <p:nvPr>
            <p:ph type="body" idx="1"/>
          </p:nvPr>
        </p:nvPicPr>
        <p:blipFill rotWithShape="1">
          <a:blip r:embed="rId3">
            <a:alphaModFix/>
          </a:blip>
          <a:srcRect t="2955" b="2955"/>
          <a:stretch/>
        </p:blipFill>
        <p:spPr>
          <a:xfrm>
            <a:off x="457200" y="1200150"/>
            <a:ext cx="8229600" cy="3394472"/>
          </a:xfrm>
          <a:prstGeom prst="rect">
            <a:avLst/>
          </a:prstGeom>
          <a:noFill/>
          <a:ln>
            <a:noFill/>
          </a:ln>
        </p:spPr>
      </p:pic>
      <p:sp>
        <p:nvSpPr>
          <p:cNvPr id="746" name="Shape 746"/>
          <p:cNvSpPr txBox="1">
            <a:spLocks noGrp="1"/>
          </p:cNvSpPr>
          <p:nvPr>
            <p:ph type="sldNum" idx="12"/>
          </p:nvPr>
        </p:nvSpPr>
        <p:spPr>
          <a:xfrm>
            <a:off x="0" y="4926806"/>
            <a:ext cx="609599" cy="216693"/>
          </a:xfrm>
          <a:prstGeom prst="rect">
            <a:avLst/>
          </a:prstGeom>
          <a:noFill/>
          <a:ln>
            <a:noFill/>
          </a:ln>
        </p:spPr>
        <p:txBody>
          <a:bodyPr lIns="89875" tIns="44925" rIns="89875" bIns="44925" anchor="t" anchorCtr="0">
            <a:noAutofit/>
          </a:bodyPr>
          <a:lstStyle/>
          <a:p>
            <a:pPr marL="0" marR="0" lvl="0" indent="0" algn="ctr" rtl="0">
              <a:lnSpc>
                <a:spcPct val="90000"/>
              </a:lnSpc>
              <a:spcBef>
                <a:spcPts val="0"/>
              </a:spcBef>
              <a:buSzPct val="25000"/>
              <a:buNone/>
            </a:pPr>
            <a:r>
              <a:rPr lang="en"/>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ctrTitle"/>
          </p:nvPr>
        </p:nvSpPr>
        <p:spPr>
          <a:xfrm>
            <a:off x="685800" y="1597818"/>
            <a:ext cx="7772400" cy="1102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PARCC for Literacy:</a:t>
            </a:r>
          </a:p>
          <a:p>
            <a:pPr marL="0" marR="0" lvl="0" indent="0" algn="ctr" rtl="0">
              <a:spcBef>
                <a:spcPts val="0"/>
              </a:spcBef>
              <a:buClr>
                <a:schemeClr val="dk1"/>
              </a:buClr>
              <a:buSzPct val="25000"/>
              <a:buFont typeface="Calibri"/>
              <a:buNone/>
            </a:pPr>
            <a:r>
              <a:rPr lang="en" sz="4000">
                <a:solidFill>
                  <a:schemeClr val="dk1"/>
                </a:solidFill>
                <a:latin typeface="Calibri"/>
                <a:ea typeface="Calibri"/>
                <a:cs typeface="Calibri"/>
                <a:sym typeface="Calibri"/>
              </a:rPr>
              <a:t>PARCC Assessment Design</a:t>
            </a:r>
          </a:p>
        </p:txBody>
      </p:sp>
      <p:sp>
        <p:nvSpPr>
          <p:cNvPr id="542" name="Shape 542"/>
          <p:cNvSpPr txBox="1">
            <a:spLocks noGrp="1"/>
          </p:cNvSpPr>
          <p:nvPr>
            <p:ph type="subTitle" idx="1"/>
          </p:nvPr>
        </p:nvSpPr>
        <p:spPr>
          <a:xfrm>
            <a:off x="3272750" y="3141375"/>
            <a:ext cx="2481000" cy="13145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 sz="1800" b="1" i="0" u="none" strike="noStrike" cap="none" baseline="0">
                <a:solidFill>
                  <a:srgbClr val="888888"/>
                </a:solidFill>
                <a:latin typeface="Calibri"/>
                <a:ea typeface="Calibri"/>
                <a:cs typeface="Calibri"/>
                <a:sym typeface="Calibri"/>
              </a:rPr>
              <a:t>Texts Worth Reading</a:t>
            </a:r>
          </a:p>
          <a:p>
            <a:pPr marL="0" marR="0" lvl="0" indent="0" algn="ctr" rtl="0">
              <a:spcBef>
                <a:spcPts val="640"/>
              </a:spcBef>
              <a:buClr>
                <a:srgbClr val="888888"/>
              </a:buClr>
              <a:buSzPct val="25000"/>
              <a:buFont typeface="Arial"/>
              <a:buNone/>
            </a:pPr>
            <a:r>
              <a:rPr lang="en" sz="1800" b="1" i="0" u="none" strike="noStrike" cap="none" baseline="0">
                <a:solidFill>
                  <a:srgbClr val="888888"/>
                </a:solidFill>
                <a:latin typeface="Calibri"/>
                <a:ea typeface="Calibri"/>
                <a:cs typeface="Calibri"/>
                <a:sym typeface="Calibri"/>
              </a:rPr>
              <a:t>Problems Worth Solving</a:t>
            </a:r>
          </a:p>
          <a:p>
            <a:pPr marL="0" marR="0" lvl="0" indent="0" algn="ctr" rtl="0">
              <a:spcBef>
                <a:spcPts val="640"/>
              </a:spcBef>
              <a:buClr>
                <a:srgbClr val="888888"/>
              </a:buClr>
              <a:buSzPct val="25000"/>
              <a:buFont typeface="Arial"/>
              <a:buNone/>
            </a:pPr>
            <a:r>
              <a:rPr lang="en" sz="1800" b="1" i="0" u="none" strike="noStrike" cap="none" baseline="0">
                <a:solidFill>
                  <a:srgbClr val="888888"/>
                </a:solidFill>
                <a:latin typeface="Calibri"/>
                <a:ea typeface="Calibri"/>
                <a:cs typeface="Calibri"/>
                <a:sym typeface="Calibri"/>
              </a:rPr>
              <a:t>Tests Worth Taking </a:t>
            </a:r>
          </a:p>
          <a:p>
            <a:pPr marL="0" marR="0" lvl="0" indent="0" algn="ctr" rtl="0">
              <a:spcBef>
                <a:spcPts val="640"/>
              </a:spcBef>
              <a:buClr>
                <a:srgbClr val="888888"/>
              </a:buClr>
              <a:buFont typeface="Arial"/>
              <a:buNone/>
            </a:pPr>
            <a:endParaRPr sz="1800" b="0" i="0" u="none" strike="noStrike" cap="none" baseline="0">
              <a:solidFill>
                <a:srgbClr val="888888"/>
              </a:solidFill>
              <a:latin typeface="Calibri"/>
              <a:ea typeface="Calibri"/>
              <a:cs typeface="Calibri"/>
              <a:sym typeface="Calibri"/>
            </a:endParaRPr>
          </a:p>
        </p:txBody>
      </p:sp>
      <p:pic>
        <p:nvPicPr>
          <p:cNvPr id="543" name="Shape 543"/>
          <p:cNvPicPr preferRelativeResize="0"/>
          <p:nvPr/>
        </p:nvPicPr>
        <p:blipFill rotWithShape="1">
          <a:blip r:embed="rId3">
            <a:alphaModFix/>
          </a:blip>
          <a:srcRect/>
          <a:stretch/>
        </p:blipFill>
        <p:spPr>
          <a:xfrm>
            <a:off x="4724400" y="188843"/>
            <a:ext cx="3657600" cy="1143000"/>
          </a:xfrm>
          <a:prstGeom prst="rect">
            <a:avLst/>
          </a:prstGeom>
          <a:solidFill>
            <a:schemeClr val="lt1">
              <a:alpha val="20000"/>
            </a:schemeClr>
          </a:solidFill>
          <a:ln>
            <a:noFill/>
          </a:ln>
        </p:spPr>
      </p:pic>
      <p:sp>
        <p:nvSpPr>
          <p:cNvPr id="544" name="Shape 544"/>
          <p:cNvSpPr txBox="1"/>
          <p:nvPr/>
        </p:nvSpPr>
        <p:spPr>
          <a:xfrm>
            <a:off x="521150" y="360875"/>
            <a:ext cx="2979299" cy="971100"/>
          </a:xfrm>
          <a:prstGeom prst="rect">
            <a:avLst/>
          </a:prstGeom>
          <a:noFill/>
          <a:ln>
            <a:noFill/>
          </a:ln>
        </p:spPr>
        <p:txBody>
          <a:bodyPr lIns="91425" tIns="91425" rIns="91425" bIns="91425" anchor="t" anchorCtr="0">
            <a:noAutofit/>
          </a:bodyPr>
          <a:lstStyle/>
          <a:p>
            <a:pPr lvl="0" rtl="0">
              <a:spcBef>
                <a:spcPts val="0"/>
              </a:spcBef>
              <a:buNone/>
            </a:pPr>
            <a:r>
              <a:rPr lang="en" sz="3000" b="1">
                <a:solidFill>
                  <a:schemeClr val="dk1"/>
                </a:solidFill>
              </a:rPr>
              <a:t>Module 3</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Purpose </a:t>
            </a:r>
            <a:r>
              <a:rPr lang="en" sz="4400">
                <a:solidFill>
                  <a:schemeClr val="dk1"/>
                </a:solidFill>
                <a:latin typeface="Calibri"/>
                <a:ea typeface="Calibri"/>
                <a:cs typeface="Calibri"/>
                <a:sym typeface="Calibri"/>
              </a:rPr>
              <a:t>F</a:t>
            </a:r>
            <a:r>
              <a:rPr lang="en" sz="4400" b="0" i="0" u="none" strike="noStrike" cap="none" baseline="0">
                <a:solidFill>
                  <a:schemeClr val="dk1"/>
                </a:solidFill>
                <a:latin typeface="Calibri"/>
                <a:ea typeface="Calibri"/>
                <a:cs typeface="Calibri"/>
                <a:sym typeface="Calibri"/>
              </a:rPr>
              <a:t>or </a:t>
            </a:r>
            <a:r>
              <a:rPr lang="en" sz="4400">
                <a:solidFill>
                  <a:schemeClr val="dk1"/>
                </a:solidFill>
                <a:latin typeface="Calibri"/>
                <a:ea typeface="Calibri"/>
                <a:cs typeface="Calibri"/>
                <a:sym typeface="Calibri"/>
              </a:rPr>
              <a:t>T</a:t>
            </a:r>
            <a:r>
              <a:rPr lang="en" sz="4400" b="0" i="0" u="none" strike="noStrike" cap="none" baseline="0">
                <a:solidFill>
                  <a:schemeClr val="dk1"/>
                </a:solidFill>
                <a:latin typeface="Calibri"/>
                <a:ea typeface="Calibri"/>
                <a:cs typeface="Calibri"/>
                <a:sym typeface="Calibri"/>
              </a:rPr>
              <a:t>his Module</a:t>
            </a:r>
          </a:p>
        </p:txBody>
      </p:sp>
      <p:sp>
        <p:nvSpPr>
          <p:cNvPr id="551" name="Shape 551"/>
          <p:cNvSpPr txBox="1">
            <a:spLocks noGrp="1"/>
          </p:cNvSpPr>
          <p:nvPr>
            <p:ph type="body" idx="1"/>
          </p:nvPr>
        </p:nvSpPr>
        <p:spPr>
          <a:xfrm>
            <a:off x="457200" y="1200150"/>
            <a:ext cx="8229600" cy="3394472"/>
          </a:xfrm>
          <a:prstGeom prst="rect">
            <a:avLst/>
          </a:prstGeom>
          <a:noFill/>
          <a:ln>
            <a:noFill/>
          </a:ln>
        </p:spPr>
        <p:txBody>
          <a:bodyPr lIns="91425" tIns="45700" rIns="91425" bIns="45700" anchor="t" anchorCtr="0">
            <a:noAutofit/>
          </a:bodyPr>
          <a:lstStyle/>
          <a:p>
            <a:pPr marL="342900" marR="0" lvl="0" indent="-393700" algn="l" rtl="0">
              <a:spcBef>
                <a:spcPts val="0"/>
              </a:spcBef>
              <a:buClr>
                <a:schemeClr val="dk1"/>
              </a:buClr>
              <a:buSzPct val="100000"/>
              <a:buFont typeface="Arial"/>
              <a:buChar char="•"/>
            </a:pPr>
            <a:r>
              <a:rPr lang="en" sz="4800" b="0" i="0" u="none" strike="noStrike" cap="none" baseline="0">
                <a:solidFill>
                  <a:schemeClr val="dk1"/>
                </a:solidFill>
                <a:latin typeface="Calibri"/>
                <a:ea typeface="Calibri"/>
                <a:cs typeface="Calibri"/>
                <a:sym typeface="Calibri"/>
              </a:rPr>
              <a:t>To </a:t>
            </a:r>
            <a:r>
              <a:rPr lang="en" sz="4800">
                <a:solidFill>
                  <a:schemeClr val="dk1"/>
                </a:solidFill>
                <a:latin typeface="Calibri"/>
                <a:ea typeface="Calibri"/>
                <a:cs typeface="Calibri"/>
                <a:sym typeface="Calibri"/>
              </a:rPr>
              <a:t>understand </a:t>
            </a:r>
            <a:r>
              <a:rPr lang="en" sz="4800" b="0" i="0" u="none" strike="noStrike" cap="none" baseline="0">
                <a:solidFill>
                  <a:schemeClr val="dk1"/>
                </a:solidFill>
                <a:latin typeface="Calibri"/>
                <a:ea typeface="Calibri"/>
                <a:cs typeface="Calibri"/>
                <a:sym typeface="Calibri"/>
              </a:rPr>
              <a:t>the design of the PARCC</a:t>
            </a:r>
            <a:r>
              <a:rPr lang="en" sz="4800">
                <a:solidFill>
                  <a:schemeClr val="dk1"/>
                </a:solidFill>
                <a:latin typeface="Calibri"/>
                <a:ea typeface="Calibri"/>
                <a:cs typeface="Calibri"/>
                <a:sym typeface="Calibri"/>
              </a:rPr>
              <a:t> </a:t>
            </a:r>
            <a:r>
              <a:rPr lang="en" sz="4800" b="0" i="0" u="none" strike="noStrike" cap="none" baseline="0">
                <a:solidFill>
                  <a:schemeClr val="dk1"/>
                </a:solidFill>
                <a:latin typeface="Calibri"/>
                <a:ea typeface="Calibri"/>
                <a:cs typeface="Calibri"/>
                <a:sym typeface="Calibri"/>
              </a:rPr>
              <a:t>ELA/Literacy Assessment</a:t>
            </a:r>
          </a:p>
          <a:p>
            <a:pPr marL="0" marR="0" lvl="0" indent="0" algn="l" rtl="0">
              <a:spcBef>
                <a:spcPts val="800"/>
              </a:spcBef>
              <a:buNone/>
            </a:pPr>
            <a:endParaRPr sz="3000"/>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0" b="0" i="0" u="none" strike="noStrike" cap="none" baseline="0">
                <a:solidFill>
                  <a:schemeClr val="dk1"/>
                </a:solidFill>
                <a:latin typeface="Calibri"/>
                <a:ea typeface="Calibri"/>
                <a:cs typeface="Calibri"/>
                <a:sym typeface="Calibri"/>
              </a:rPr>
              <a:t/>
            </a:r>
            <a:br>
              <a:rPr lang="en" sz="3950" b="0" i="0" u="none" strike="noStrike" cap="none" baseline="0">
                <a:solidFill>
                  <a:schemeClr val="dk1"/>
                </a:solidFill>
                <a:latin typeface="Calibri"/>
                <a:ea typeface="Calibri"/>
                <a:cs typeface="Calibri"/>
                <a:sym typeface="Calibri"/>
              </a:rPr>
            </a:br>
            <a:endParaRPr lang="en" sz="3950" b="0" i="0" u="none" strike="noStrike" cap="none" baseline="0">
              <a:solidFill>
                <a:schemeClr val="dk1"/>
              </a:solidFill>
              <a:latin typeface="Calibri"/>
              <a:ea typeface="Calibri"/>
              <a:cs typeface="Calibri"/>
              <a:sym typeface="Calibri"/>
            </a:endParaRPr>
          </a:p>
        </p:txBody>
      </p:sp>
      <p:sp>
        <p:nvSpPr>
          <p:cNvPr id="558" name="Shape 558"/>
          <p:cNvSpPr txBox="1">
            <a:spLocks noGrp="1"/>
          </p:cNvSpPr>
          <p:nvPr>
            <p:ph type="body" idx="1"/>
          </p:nvPr>
        </p:nvSpPr>
        <p:spPr>
          <a:xfrm>
            <a:off x="457200" y="1200150"/>
            <a:ext cx="4038599" cy="3394500"/>
          </a:xfrm>
          <a:prstGeom prst="rect">
            <a:avLst/>
          </a:prstGeom>
          <a:noFill/>
          <a:ln>
            <a:noFill/>
          </a:ln>
        </p:spPr>
        <p:txBody>
          <a:bodyPr lIns="91425" tIns="45700" rIns="91425" bIns="45700" anchor="t" anchorCtr="0">
            <a:noAutofit/>
          </a:bodyPr>
          <a:lstStyle/>
          <a:p>
            <a:pPr marL="457200" marR="0" lvl="1" indent="0" algn="l" rtl="0">
              <a:spcBef>
                <a:spcPts val="0"/>
              </a:spcBef>
              <a:buClr>
                <a:schemeClr val="dk1"/>
              </a:buClr>
              <a:buSzPct val="25000"/>
              <a:buFont typeface="Arial"/>
              <a:buNone/>
            </a:pPr>
            <a:r>
              <a:rPr lang="en" sz="3000" b="1" i="1" u="none" strike="noStrike" cap="none" baseline="0">
                <a:solidFill>
                  <a:schemeClr val="dk1"/>
                </a:solidFill>
                <a:latin typeface="Calibri"/>
                <a:ea typeface="Calibri"/>
                <a:cs typeface="Calibri"/>
                <a:sym typeface="Calibri"/>
              </a:rPr>
              <a:t>What would an ideal test</a:t>
            </a:r>
            <a:r>
              <a:rPr lang="en" sz="3000" b="1" i="1">
                <a:solidFill>
                  <a:schemeClr val="dk1"/>
                </a:solidFill>
                <a:latin typeface="Calibri"/>
                <a:ea typeface="Calibri"/>
                <a:cs typeface="Calibri"/>
                <a:sym typeface="Calibri"/>
              </a:rPr>
              <a:t> tell you about students’ literacy achievement?</a:t>
            </a:r>
          </a:p>
          <a:p>
            <a:pPr marL="457200" marR="0" lvl="1" indent="0" algn="l" rtl="0">
              <a:spcBef>
                <a:spcPts val="0"/>
              </a:spcBef>
              <a:buClr>
                <a:schemeClr val="dk1"/>
              </a:buClr>
              <a:buFont typeface="Arial"/>
              <a:buNone/>
            </a:pPr>
            <a:endParaRPr sz="3000" b="1" i="1">
              <a:solidFill>
                <a:schemeClr val="dk1"/>
              </a:solidFill>
              <a:latin typeface="Calibri"/>
              <a:ea typeface="Calibri"/>
              <a:cs typeface="Calibri"/>
              <a:sym typeface="Calibri"/>
            </a:endParaRPr>
          </a:p>
          <a:p>
            <a:pPr marL="457200" marR="0" lvl="1" indent="0" algn="l" rtl="0">
              <a:spcBef>
                <a:spcPts val="590"/>
              </a:spcBef>
              <a:buClr>
                <a:schemeClr val="dk1"/>
              </a:buClr>
              <a:buFont typeface="Arial"/>
              <a:buNone/>
            </a:pPr>
            <a:endParaRPr sz="3000"/>
          </a:p>
          <a:p>
            <a:pPr marL="457200" marR="0" lvl="1" indent="0" algn="l" rtl="0">
              <a:spcBef>
                <a:spcPts val="518"/>
              </a:spcBef>
              <a:buClr>
                <a:schemeClr val="dk1"/>
              </a:buClr>
              <a:buFont typeface="Arial"/>
              <a:buNone/>
            </a:pPr>
            <a:endParaRPr sz="2600" b="0" i="0" u="none" strike="noStrike" cap="none" baseline="0">
              <a:solidFill>
                <a:schemeClr val="dk1"/>
              </a:solidFill>
              <a:latin typeface="Calibri"/>
              <a:ea typeface="Calibri"/>
              <a:cs typeface="Calibri"/>
              <a:sym typeface="Calibri"/>
            </a:endParaRPr>
          </a:p>
        </p:txBody>
      </p:sp>
      <p:pic>
        <p:nvPicPr>
          <p:cNvPr id="559" name="Shape 559"/>
          <p:cNvPicPr preferRelativeResize="0"/>
          <p:nvPr/>
        </p:nvPicPr>
        <p:blipFill rotWithShape="1">
          <a:blip r:embed="rId3">
            <a:alphaModFix/>
          </a:blip>
          <a:srcRect/>
          <a:stretch/>
        </p:blipFill>
        <p:spPr>
          <a:xfrm>
            <a:off x="4648200" y="1063225"/>
            <a:ext cx="4038599" cy="3531299"/>
          </a:xfrm>
          <a:prstGeom prst="rect">
            <a:avLst/>
          </a:prstGeom>
          <a:noFill/>
          <a:ln>
            <a:noFill/>
          </a:ln>
        </p:spPr>
      </p:pic>
      <p:sp>
        <p:nvSpPr>
          <p:cNvPr id="560" name="Shape 560"/>
          <p:cNvSpPr txBox="1">
            <a:spLocks noGrp="1"/>
          </p:cNvSpPr>
          <p:nvPr>
            <p:ph type="body" idx="2"/>
          </p:nvPr>
        </p:nvSpPr>
        <p:spPr>
          <a:xfrm>
            <a:off x="4648200" y="1200150"/>
            <a:ext cx="4038599" cy="33945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457200" y="1200150"/>
            <a:ext cx="8229600" cy="3394472"/>
          </a:xfrm>
          <a:prstGeom prst="rect">
            <a:avLst/>
          </a:prstGeom>
          <a:noFill/>
          <a:ln>
            <a:noFill/>
          </a:ln>
        </p:spPr>
        <p:txBody>
          <a:bodyPr lIns="91425" tIns="45700" rIns="91425" bIns="45700" anchor="t" anchorCtr="0">
            <a:noAutofit/>
          </a:bodyPr>
          <a:lstStyle/>
          <a:p>
            <a:pPr marL="0" marR="0" lvl="1" indent="0" algn="l" rtl="0">
              <a:spcBef>
                <a:spcPts val="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grpSp>
        <p:nvGrpSpPr>
          <p:cNvPr id="567" name="Shape 567"/>
          <p:cNvGrpSpPr/>
          <p:nvPr/>
        </p:nvGrpSpPr>
        <p:grpSpPr>
          <a:xfrm>
            <a:off x="3078438" y="228600"/>
            <a:ext cx="3749121" cy="4571999"/>
            <a:chOff x="2164038" y="0"/>
            <a:chExt cx="3749121" cy="6095999"/>
          </a:xfrm>
        </p:grpSpPr>
        <p:sp>
          <p:nvSpPr>
            <p:cNvPr id="568" name="Shape 568"/>
            <p:cNvSpPr/>
            <p:nvPr/>
          </p:nvSpPr>
          <p:spPr>
            <a:xfrm>
              <a:off x="2978992" y="0"/>
              <a:ext cx="2934166" cy="2934614"/>
            </a:xfrm>
            <a:custGeom>
              <a:avLst/>
              <a:gdLst/>
              <a:ahLst/>
              <a:cxnLst/>
              <a:rect l="0" t="0" r="0" b="0"/>
              <a:pathLst>
                <a:path w="120000" h="120000" extrusionOk="0">
                  <a:moveTo>
                    <a:pt x="6309" y="60000"/>
                  </a:moveTo>
                  <a:lnTo>
                    <a:pt x="6309" y="60000"/>
                  </a:lnTo>
                  <a:cubicBezTo>
                    <a:pt x="6309" y="32575"/>
                    <a:pt x="28641" y="9944"/>
                    <a:pt x="57142" y="8485"/>
                  </a:cubicBezTo>
                  <a:cubicBezTo>
                    <a:pt x="85644" y="7025"/>
                    <a:pt x="110352" y="27248"/>
                    <a:pt x="113385" y="54517"/>
                  </a:cubicBezTo>
                  <a:cubicBezTo>
                    <a:pt x="116419" y="81786"/>
                    <a:pt x="96717" y="106569"/>
                    <a:pt x="68538" y="110931"/>
                  </a:cubicBezTo>
                  <a:lnTo>
                    <a:pt x="68100" y="119207"/>
                  </a:lnTo>
                  <a:lnTo>
                    <a:pt x="57619" y="104946"/>
                  </a:lnTo>
                  <a:lnTo>
                    <a:pt x="69685" y="89282"/>
                  </a:lnTo>
                  <a:lnTo>
                    <a:pt x="69247" y="97546"/>
                  </a:lnTo>
                  <a:cubicBezTo>
                    <a:pt x="91719" y="93290"/>
                    <a:pt x="106615" y="74527"/>
                    <a:pt x="103366" y="54571"/>
                  </a:cubicBezTo>
                  <a:cubicBezTo>
                    <a:pt x="100117" y="34615"/>
                    <a:pt x="79828" y="20256"/>
                    <a:pt x="56896" y="21684"/>
                  </a:cubicBezTo>
                  <a:cubicBezTo>
                    <a:pt x="33964" y="23112"/>
                    <a:pt x="16193" y="39841"/>
                    <a:pt x="16193" y="60000"/>
                  </a:cubicBezTo>
                  <a:close/>
                </a:path>
              </a:pathLst>
            </a:custGeom>
            <a:solidFill>
              <a:srgbClr val="BF504D"/>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69" name="Shape 569"/>
            <p:cNvSpPr/>
            <p:nvPr/>
          </p:nvSpPr>
          <p:spPr>
            <a:xfrm>
              <a:off x="3627539" y="1059483"/>
              <a:ext cx="1630459" cy="815034"/>
            </a:xfrm>
            <a:prstGeom prst="rect">
              <a:avLst/>
            </a:prstGeom>
            <a:noFill/>
            <a:ln>
              <a:noFill/>
            </a:ln>
          </p:spPr>
          <p:txBody>
            <a:bodyPr lIns="91425" tIns="91425" rIns="91425" bIns="91425" anchor="ctr" anchorCtr="0">
              <a:noAutofit/>
            </a:bodyPr>
            <a:lstStyle/>
            <a:p>
              <a:pPr>
                <a:spcBef>
                  <a:spcPts val="0"/>
                </a:spcBef>
                <a:buNone/>
              </a:pPr>
              <a:endParaRPr/>
            </a:p>
          </p:txBody>
        </p:sp>
        <p:sp>
          <p:nvSpPr>
            <p:cNvPr id="570" name="Shape 570"/>
            <p:cNvSpPr txBox="1"/>
            <p:nvPr/>
          </p:nvSpPr>
          <p:spPr>
            <a:xfrm>
              <a:off x="3627539" y="1059483"/>
              <a:ext cx="1630459" cy="815034"/>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840"/>
                </a:spcAft>
                <a:buSzPct val="25000"/>
                <a:buNone/>
              </a:pPr>
              <a:r>
                <a:rPr lang="en" sz="2400" b="1" i="0" u="none" strike="noStrike" cap="none" baseline="0">
                  <a:solidFill>
                    <a:schemeClr val="dk1"/>
                  </a:solidFill>
                  <a:latin typeface="Calibri"/>
                  <a:ea typeface="Calibri"/>
                  <a:cs typeface="Calibri"/>
                  <a:sym typeface="Calibri"/>
                </a:rPr>
                <a:t>Tests worth taking</a:t>
              </a:r>
            </a:p>
          </p:txBody>
        </p:sp>
        <p:sp>
          <p:nvSpPr>
            <p:cNvPr id="571" name="Shape 571"/>
            <p:cNvSpPr/>
            <p:nvPr/>
          </p:nvSpPr>
          <p:spPr>
            <a:xfrm>
              <a:off x="2164038" y="1686152"/>
              <a:ext cx="2934166" cy="2934614"/>
            </a:xfrm>
            <a:custGeom>
              <a:avLst/>
              <a:gdLst/>
              <a:ahLst/>
              <a:cxnLst/>
              <a:rect l="0" t="0" r="0" b="0"/>
              <a:pathLst>
                <a:path w="120000" h="120000" extrusionOk="0">
                  <a:moveTo>
                    <a:pt x="91392" y="18149"/>
                  </a:moveTo>
                  <a:lnTo>
                    <a:pt x="84072" y="27907"/>
                  </a:lnTo>
                  <a:cubicBezTo>
                    <a:pt x="69374" y="19430"/>
                    <a:pt x="50318" y="19485"/>
                    <a:pt x="35684" y="28048"/>
                  </a:cubicBezTo>
                  <a:cubicBezTo>
                    <a:pt x="21051" y="36610"/>
                    <a:pt x="13678" y="52019"/>
                    <a:pt x="16964" y="67173"/>
                  </a:cubicBezTo>
                  <a:cubicBezTo>
                    <a:pt x="20249" y="82328"/>
                    <a:pt x="33556" y="94289"/>
                    <a:pt x="50752" y="97546"/>
                  </a:cubicBezTo>
                  <a:lnTo>
                    <a:pt x="50314" y="89282"/>
                  </a:lnTo>
                  <a:lnTo>
                    <a:pt x="62380" y="104946"/>
                  </a:lnTo>
                  <a:lnTo>
                    <a:pt x="51899" y="119207"/>
                  </a:lnTo>
                  <a:lnTo>
                    <a:pt x="51461" y="110931"/>
                  </a:lnTo>
                  <a:lnTo>
                    <a:pt x="51461" y="110931"/>
                  </a:lnTo>
                  <a:cubicBezTo>
                    <a:pt x="29557" y="107541"/>
                    <a:pt x="12079" y="91554"/>
                    <a:pt x="7477" y="70701"/>
                  </a:cubicBezTo>
                  <a:cubicBezTo>
                    <a:pt x="2875" y="49847"/>
                    <a:pt x="12096" y="28421"/>
                    <a:pt x="30683" y="16781"/>
                  </a:cubicBezTo>
                  <a:cubicBezTo>
                    <a:pt x="49270" y="5141"/>
                    <a:pt x="73394" y="5684"/>
                    <a:pt x="91392" y="18149"/>
                  </a:cubicBezTo>
                  <a:close/>
                </a:path>
              </a:pathLst>
            </a:custGeom>
            <a:solidFill>
              <a:srgbClr val="BB9952"/>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72" name="Shape 572"/>
            <p:cNvSpPr/>
            <p:nvPr/>
          </p:nvSpPr>
          <p:spPr>
            <a:xfrm>
              <a:off x="2815891" y="2755391"/>
              <a:ext cx="1630459" cy="815034"/>
            </a:xfrm>
            <a:prstGeom prst="rect">
              <a:avLst/>
            </a:prstGeom>
            <a:noFill/>
            <a:ln>
              <a:noFill/>
            </a:ln>
          </p:spPr>
          <p:txBody>
            <a:bodyPr lIns="91425" tIns="91425" rIns="91425" bIns="91425" anchor="ctr" anchorCtr="0">
              <a:noAutofit/>
            </a:bodyPr>
            <a:lstStyle/>
            <a:p>
              <a:pPr>
                <a:spcBef>
                  <a:spcPts val="0"/>
                </a:spcBef>
                <a:buNone/>
              </a:pPr>
              <a:endParaRPr/>
            </a:p>
          </p:txBody>
        </p:sp>
        <p:sp>
          <p:nvSpPr>
            <p:cNvPr id="573" name="Shape 573"/>
            <p:cNvSpPr txBox="1"/>
            <p:nvPr/>
          </p:nvSpPr>
          <p:spPr>
            <a:xfrm>
              <a:off x="2815891" y="2755391"/>
              <a:ext cx="1630459" cy="815034"/>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840"/>
                </a:spcAft>
                <a:buSzPct val="25000"/>
                <a:buNone/>
              </a:pPr>
              <a:r>
                <a:rPr lang="en" sz="2400" b="1" i="0" u="none" strike="noStrike" cap="none" baseline="0">
                  <a:solidFill>
                    <a:schemeClr val="dk1"/>
                  </a:solidFill>
                  <a:latin typeface="Calibri"/>
                  <a:ea typeface="Calibri"/>
                  <a:cs typeface="Calibri"/>
                  <a:sym typeface="Calibri"/>
                </a:rPr>
                <a:t>Texts worth reading </a:t>
              </a:r>
            </a:p>
          </p:txBody>
        </p:sp>
        <p:sp>
          <p:nvSpPr>
            <p:cNvPr id="574" name="Shape 574"/>
            <p:cNvSpPr/>
            <p:nvPr/>
          </p:nvSpPr>
          <p:spPr>
            <a:xfrm>
              <a:off x="3187828" y="3574083"/>
              <a:ext cx="2520904" cy="2521915"/>
            </a:xfrm>
            <a:prstGeom prst="blockArc">
              <a:avLst>
                <a:gd name="adj1" fmla="val 13500000"/>
                <a:gd name="adj2" fmla="val 10800000"/>
                <a:gd name="adj3" fmla="val 12740"/>
              </a:avLst>
            </a:prstGeom>
            <a:solidFill>
              <a:srgbClr val="99B958"/>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75" name="Shape 575"/>
            <p:cNvSpPr/>
            <p:nvPr/>
          </p:nvSpPr>
          <p:spPr>
            <a:xfrm>
              <a:off x="3631398" y="4453737"/>
              <a:ext cx="1630459" cy="815034"/>
            </a:xfrm>
            <a:prstGeom prst="rect">
              <a:avLst/>
            </a:prstGeom>
            <a:noFill/>
            <a:ln>
              <a:noFill/>
            </a:ln>
          </p:spPr>
          <p:txBody>
            <a:bodyPr lIns="91425" tIns="91425" rIns="91425" bIns="91425" anchor="ctr" anchorCtr="0">
              <a:noAutofit/>
            </a:bodyPr>
            <a:lstStyle/>
            <a:p>
              <a:pPr>
                <a:spcBef>
                  <a:spcPts val="0"/>
                </a:spcBef>
                <a:buNone/>
              </a:pPr>
              <a:endParaRPr/>
            </a:p>
          </p:txBody>
        </p:sp>
        <p:sp>
          <p:nvSpPr>
            <p:cNvPr id="576" name="Shape 576"/>
            <p:cNvSpPr txBox="1"/>
            <p:nvPr/>
          </p:nvSpPr>
          <p:spPr>
            <a:xfrm>
              <a:off x="3631398" y="4453737"/>
              <a:ext cx="1630459" cy="815034"/>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0"/>
                </a:spcAft>
                <a:buSzPct val="25000"/>
                <a:buNone/>
              </a:pPr>
              <a:r>
                <a:rPr lang="en" sz="2400" b="1" i="0" u="none" strike="noStrike" cap="none" baseline="0">
                  <a:solidFill>
                    <a:schemeClr val="dk1"/>
                  </a:solidFill>
                  <a:latin typeface="Calibri"/>
                  <a:ea typeface="Calibri"/>
                  <a:cs typeface="Calibri"/>
                  <a:sym typeface="Calibri"/>
                </a:rPr>
                <a:t>Problems worth solving</a:t>
              </a:r>
            </a:p>
            <a:p>
              <a:pPr marL="0" marR="0" lvl="0" indent="0" algn="ctr" rtl="0">
                <a:lnSpc>
                  <a:spcPct val="90000"/>
                </a:lnSpc>
                <a:spcBef>
                  <a:spcPts val="840"/>
                </a:spcBef>
                <a:spcAft>
                  <a:spcPts val="560"/>
                </a:spcAft>
                <a:buNone/>
              </a:pPr>
              <a:endParaRPr sz="1600" b="0" i="0" u="none" strike="noStrike" cap="none" baseline="0">
                <a:solidFill>
                  <a:schemeClr val="dk1"/>
                </a:solidFill>
                <a:latin typeface="Calibri"/>
                <a:ea typeface="Calibri"/>
                <a:cs typeface="Calibri"/>
                <a:sym typeface="Calibri"/>
              </a:endParaRPr>
            </a:p>
          </p:txBody>
        </p:sp>
      </p:grpSp>
      <p:sp>
        <p:nvSpPr>
          <p:cNvPr id="577" name="Shape 577"/>
          <p:cNvSpPr txBox="1"/>
          <p:nvPr/>
        </p:nvSpPr>
        <p:spPr>
          <a:xfrm rot="-2482461">
            <a:off x="-188434" y="1318726"/>
            <a:ext cx="4608213" cy="917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800" b="1" i="0" u="none" strike="noStrike" cap="none" baseline="0">
                <a:solidFill>
                  <a:schemeClr val="dk1"/>
                </a:solidFill>
                <a:latin typeface="Calibri"/>
                <a:ea typeface="Calibri"/>
                <a:cs typeface="Calibri"/>
                <a:sym typeface="Calibri"/>
              </a:rPr>
              <a:t>The </a:t>
            </a:r>
            <a:r>
              <a:rPr lang="en" sz="4800" b="1">
                <a:solidFill>
                  <a:schemeClr val="dk1"/>
                </a:solidFill>
                <a:latin typeface="Calibri"/>
                <a:ea typeface="Calibri"/>
                <a:cs typeface="Calibri"/>
                <a:sym typeface="Calibri"/>
              </a:rPr>
              <a:t>PARCC Vi</a:t>
            </a:r>
            <a:r>
              <a:rPr lang="en" sz="4800" b="1" i="0" u="none" strike="noStrike" cap="none" baseline="0">
                <a:solidFill>
                  <a:schemeClr val="dk1"/>
                </a:solidFill>
                <a:latin typeface="Calibri"/>
                <a:ea typeface="Calibri"/>
                <a:cs typeface="Calibri"/>
                <a:sym typeface="Calibri"/>
              </a:rPr>
              <a:t>sion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PARCC Assessments will…</a:t>
            </a:r>
          </a:p>
        </p:txBody>
      </p:sp>
      <p:sp>
        <p:nvSpPr>
          <p:cNvPr id="584" name="Shape 584"/>
          <p:cNvSpPr txBox="1">
            <a:spLocks noGrp="1"/>
          </p:cNvSpPr>
          <p:nvPr>
            <p:ph type="body" idx="1"/>
          </p:nvPr>
        </p:nvSpPr>
        <p:spPr>
          <a:xfrm>
            <a:off x="231250" y="1200150"/>
            <a:ext cx="8755499" cy="33945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333"/>
              <a:buFont typeface="Arial"/>
              <a:buChar char="•"/>
            </a:pPr>
            <a:r>
              <a:rPr lang="en" sz="2950" b="1" i="0" u="none" strike="noStrike" cap="none" baseline="0">
                <a:solidFill>
                  <a:schemeClr val="dk1"/>
                </a:solidFill>
                <a:latin typeface="Calibri"/>
                <a:ea typeface="Calibri"/>
                <a:cs typeface="Calibri"/>
                <a:sym typeface="Calibri"/>
              </a:rPr>
              <a:t>Measure</a:t>
            </a:r>
            <a:r>
              <a:rPr lang="en" sz="2950" b="0" i="0" u="none" strike="noStrike" cap="none" baseline="0">
                <a:solidFill>
                  <a:schemeClr val="dk1"/>
                </a:solidFill>
                <a:latin typeface="Calibri"/>
                <a:ea typeface="Calibri"/>
                <a:cs typeface="Calibri"/>
                <a:sym typeface="Calibri"/>
              </a:rPr>
              <a:t> problem-solving and critical thinking skills</a:t>
            </a:r>
          </a:p>
          <a:p>
            <a:pPr marL="342900" marR="0" lvl="0" indent="-342900" algn="l" rtl="0">
              <a:lnSpc>
                <a:spcPct val="90000"/>
              </a:lnSpc>
              <a:spcBef>
                <a:spcPts val="590"/>
              </a:spcBef>
              <a:buClr>
                <a:schemeClr val="dk1"/>
              </a:buClr>
              <a:buSzPct val="98333"/>
              <a:buFont typeface="Arial"/>
              <a:buChar char="•"/>
            </a:pPr>
            <a:r>
              <a:rPr lang="en" sz="2950" b="0" i="0" u="none" strike="noStrike" cap="none" baseline="0">
                <a:solidFill>
                  <a:schemeClr val="dk1"/>
                </a:solidFill>
                <a:latin typeface="Calibri"/>
                <a:ea typeface="Calibri"/>
                <a:cs typeface="Calibri"/>
                <a:sym typeface="Calibri"/>
              </a:rPr>
              <a:t>Give </a:t>
            </a:r>
            <a:r>
              <a:rPr lang="en" sz="2950" b="1" i="0" u="none" strike="noStrike" cap="none" baseline="0">
                <a:solidFill>
                  <a:schemeClr val="dk1"/>
                </a:solidFill>
                <a:latin typeface="Calibri"/>
                <a:ea typeface="Calibri"/>
                <a:cs typeface="Calibri"/>
                <a:sym typeface="Calibri"/>
              </a:rPr>
              <a:t>timely feedback</a:t>
            </a:r>
            <a:r>
              <a:rPr lang="en" sz="2950" b="0" i="0" u="none" strike="noStrike" cap="none" baseline="0">
                <a:solidFill>
                  <a:schemeClr val="dk1"/>
                </a:solidFill>
                <a:latin typeface="Calibri"/>
                <a:ea typeface="Calibri"/>
                <a:cs typeface="Calibri"/>
                <a:sym typeface="Calibri"/>
              </a:rPr>
              <a:t> to teachers and students allowing teachers to better meet student needs</a:t>
            </a:r>
          </a:p>
          <a:p>
            <a:pPr marL="342900" marR="0" lvl="0" indent="-342900" algn="l" rtl="0">
              <a:lnSpc>
                <a:spcPct val="90000"/>
              </a:lnSpc>
              <a:spcBef>
                <a:spcPts val="590"/>
              </a:spcBef>
              <a:buClr>
                <a:schemeClr val="dk1"/>
              </a:buClr>
              <a:buSzPct val="98333"/>
              <a:buFont typeface="Arial"/>
              <a:buChar char="•"/>
            </a:pPr>
            <a:r>
              <a:rPr lang="en" sz="2950" b="0" i="0" u="none" strike="noStrike" cap="none" baseline="0">
                <a:solidFill>
                  <a:schemeClr val="dk1"/>
                </a:solidFill>
                <a:latin typeface="Calibri"/>
                <a:ea typeface="Calibri"/>
                <a:cs typeface="Calibri"/>
                <a:sym typeface="Calibri"/>
              </a:rPr>
              <a:t>Determine whether students are </a:t>
            </a:r>
            <a:r>
              <a:rPr lang="en" sz="2950" b="1" i="0" u="none" strike="noStrike" cap="none" baseline="0">
                <a:solidFill>
                  <a:schemeClr val="dk1"/>
                </a:solidFill>
                <a:latin typeface="Calibri"/>
                <a:ea typeface="Calibri"/>
                <a:cs typeface="Calibri"/>
                <a:sym typeface="Calibri"/>
              </a:rPr>
              <a:t>on track for college or career</a:t>
            </a:r>
          </a:p>
          <a:p>
            <a:pPr marL="342900" marR="0" lvl="0" indent="-342900" algn="l" rtl="0">
              <a:lnSpc>
                <a:spcPct val="90000"/>
              </a:lnSpc>
              <a:spcBef>
                <a:spcPts val="590"/>
              </a:spcBef>
              <a:buClr>
                <a:schemeClr val="dk1"/>
              </a:buClr>
              <a:buSzPct val="98333"/>
              <a:buFont typeface="Arial"/>
              <a:buChar char="•"/>
            </a:pPr>
            <a:r>
              <a:rPr lang="en" sz="2950" b="0" i="0" u="none" strike="noStrike" cap="none" baseline="0">
                <a:solidFill>
                  <a:schemeClr val="dk1"/>
                </a:solidFill>
                <a:latin typeface="Calibri"/>
                <a:ea typeface="Calibri"/>
                <a:cs typeface="Calibri"/>
                <a:sym typeface="Calibri"/>
              </a:rPr>
              <a:t>Include a </a:t>
            </a:r>
            <a:r>
              <a:rPr lang="en" sz="2950" b="1" i="0" u="none" strike="noStrike" cap="none" baseline="0">
                <a:solidFill>
                  <a:schemeClr val="dk1"/>
                </a:solidFill>
                <a:latin typeface="Calibri"/>
                <a:ea typeface="Calibri"/>
                <a:cs typeface="Calibri"/>
                <a:sym typeface="Calibri"/>
              </a:rPr>
              <a:t>writing component</a:t>
            </a:r>
            <a:r>
              <a:rPr lang="en" sz="2950" b="0" i="0" u="none" strike="noStrike" cap="none" baseline="0">
                <a:solidFill>
                  <a:schemeClr val="dk1"/>
                </a:solidFill>
                <a:latin typeface="Calibri"/>
                <a:ea typeface="Calibri"/>
                <a:cs typeface="Calibri"/>
                <a:sym typeface="Calibri"/>
              </a:rPr>
              <a:t> at every grade level</a:t>
            </a:r>
          </a:p>
          <a:p>
            <a:pPr marL="342900" marR="0" lvl="0" indent="-342900" algn="l" rtl="0">
              <a:lnSpc>
                <a:spcPct val="90000"/>
              </a:lnSpc>
              <a:spcBef>
                <a:spcPts val="590"/>
              </a:spcBef>
              <a:buClr>
                <a:schemeClr val="dk1"/>
              </a:buClr>
              <a:buSzPct val="98333"/>
              <a:buFont typeface="Arial"/>
              <a:buChar char="•"/>
            </a:pPr>
            <a:r>
              <a:rPr lang="en" sz="2950" b="0" i="0" u="none" strike="noStrike" cap="none" baseline="0">
                <a:solidFill>
                  <a:schemeClr val="dk1"/>
                </a:solidFill>
                <a:latin typeface="Calibri"/>
                <a:ea typeface="Calibri"/>
                <a:cs typeface="Calibri"/>
                <a:sym typeface="Calibri"/>
              </a:rPr>
              <a:t>Allow </a:t>
            </a:r>
            <a:r>
              <a:rPr lang="en" sz="2950" b="1" i="0" u="none" strike="noStrike" cap="none" baseline="0">
                <a:solidFill>
                  <a:schemeClr val="dk1"/>
                </a:solidFill>
                <a:latin typeface="Calibri"/>
                <a:ea typeface="Calibri"/>
                <a:cs typeface="Calibri"/>
                <a:sym typeface="Calibri"/>
              </a:rPr>
              <a:t>comparison</a:t>
            </a:r>
            <a:r>
              <a:rPr lang="en" sz="2950" b="0" i="0" u="none" strike="noStrike" cap="none" baseline="0">
                <a:solidFill>
                  <a:schemeClr val="dk1"/>
                </a:solidFill>
                <a:latin typeface="Calibri"/>
                <a:ea typeface="Calibri"/>
                <a:cs typeface="Calibri"/>
                <a:sym typeface="Calibri"/>
              </a:rPr>
              <a:t> across schools, districts and states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4">
                                            <p:txEl>
                                              <p:pRg st="0" end="0"/>
                                            </p:txEl>
                                          </p:spTgt>
                                        </p:tgtEl>
                                        <p:attrNameLst>
                                          <p:attrName>style.visibility</p:attrName>
                                        </p:attrNameLst>
                                      </p:cBhvr>
                                      <p:to>
                                        <p:strVal val="visible"/>
                                      </p:to>
                                    </p:set>
                                    <p:animEffect transition="in" filter="fade">
                                      <p:cBhvr>
                                        <p:cTn id="7" dur="500"/>
                                        <p:tgtEl>
                                          <p:spTgt spid="5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4">
                                            <p:txEl>
                                              <p:pRg st="1" end="1"/>
                                            </p:txEl>
                                          </p:spTgt>
                                        </p:tgtEl>
                                        <p:attrNameLst>
                                          <p:attrName>style.visibility</p:attrName>
                                        </p:attrNameLst>
                                      </p:cBhvr>
                                      <p:to>
                                        <p:strVal val="visible"/>
                                      </p:to>
                                    </p:set>
                                    <p:animEffect transition="in" filter="fade">
                                      <p:cBhvr>
                                        <p:cTn id="12" dur="500"/>
                                        <p:tgtEl>
                                          <p:spTgt spid="5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4">
                                            <p:txEl>
                                              <p:pRg st="2" end="2"/>
                                            </p:txEl>
                                          </p:spTgt>
                                        </p:tgtEl>
                                        <p:attrNameLst>
                                          <p:attrName>style.visibility</p:attrName>
                                        </p:attrNameLst>
                                      </p:cBhvr>
                                      <p:to>
                                        <p:strVal val="visible"/>
                                      </p:to>
                                    </p:set>
                                    <p:animEffect transition="in" filter="fade">
                                      <p:cBhvr>
                                        <p:cTn id="17" dur="500"/>
                                        <p:tgtEl>
                                          <p:spTgt spid="5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4">
                                            <p:txEl>
                                              <p:pRg st="3" end="3"/>
                                            </p:txEl>
                                          </p:spTgt>
                                        </p:tgtEl>
                                        <p:attrNameLst>
                                          <p:attrName>style.visibility</p:attrName>
                                        </p:attrNameLst>
                                      </p:cBhvr>
                                      <p:to>
                                        <p:strVal val="visible"/>
                                      </p:to>
                                    </p:set>
                                    <p:animEffect transition="in" filter="fade">
                                      <p:cBhvr>
                                        <p:cTn id="22" dur="500"/>
                                        <p:tgtEl>
                                          <p:spTgt spid="5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4">
                                            <p:txEl>
                                              <p:pRg st="4" end="4"/>
                                            </p:txEl>
                                          </p:spTgt>
                                        </p:tgtEl>
                                        <p:attrNameLst>
                                          <p:attrName>style.visibility</p:attrName>
                                        </p:attrNameLst>
                                      </p:cBhvr>
                                      <p:to>
                                        <p:strVal val="visible"/>
                                      </p:to>
                                    </p:set>
                                    <p:animEffect transition="in" filter="fade">
                                      <p:cBhvr>
                                        <p:cTn id="27" dur="500"/>
                                        <p:tgtEl>
                                          <p:spTgt spid="5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591" name="Shape 591"/>
          <p:cNvSpPr txBox="1">
            <a:spLocks noGrp="1"/>
          </p:cNvSpPr>
          <p:nvPr>
            <p:ph type="body" idx="1"/>
          </p:nvPr>
        </p:nvSpPr>
        <p:spPr>
          <a:xfrm>
            <a:off x="4067375" y="1200150"/>
            <a:ext cx="4876199" cy="33945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3600" b="0" i="0" u="none" strike="noStrike" cap="none" baseline="0">
                <a:solidFill>
                  <a:schemeClr val="dk1"/>
                </a:solidFill>
                <a:latin typeface="Calibri"/>
                <a:ea typeface="Calibri"/>
                <a:cs typeface="Calibri"/>
                <a:sym typeface="Calibri"/>
              </a:rPr>
              <a:t>In what ways </a:t>
            </a:r>
            <a:r>
              <a:rPr lang="en" sz="3600">
                <a:solidFill>
                  <a:schemeClr val="dk1"/>
                </a:solidFill>
                <a:latin typeface="Calibri"/>
                <a:ea typeface="Calibri"/>
                <a:cs typeface="Calibri"/>
                <a:sym typeface="Calibri"/>
              </a:rPr>
              <a:t>might</a:t>
            </a:r>
            <a:r>
              <a:rPr lang="en" sz="3600" b="0" i="0" u="none" strike="noStrike" cap="none" baseline="0">
                <a:solidFill>
                  <a:schemeClr val="dk1"/>
                </a:solidFill>
                <a:latin typeface="Calibri"/>
                <a:ea typeface="Calibri"/>
                <a:cs typeface="Calibri"/>
                <a:sym typeface="Calibri"/>
              </a:rPr>
              <a:t> the PARCC vision capture your own vision of the </a:t>
            </a:r>
            <a:r>
              <a:rPr lang="en" sz="3600">
                <a:solidFill>
                  <a:schemeClr val="dk1"/>
                </a:solidFill>
                <a:latin typeface="Calibri"/>
                <a:ea typeface="Calibri"/>
                <a:cs typeface="Calibri"/>
                <a:sym typeface="Calibri"/>
              </a:rPr>
              <a:t>“ideal test”?</a:t>
            </a:r>
          </a:p>
          <a:p>
            <a:pPr marL="0" marR="0" lvl="0" indent="0" algn="l" rtl="0">
              <a:spcBef>
                <a:spcPts val="0"/>
              </a:spcBef>
              <a:buClr>
                <a:schemeClr val="dk1"/>
              </a:buClr>
              <a:buSzPct val="25000"/>
              <a:buFont typeface="Arial"/>
              <a:buNone/>
            </a:pPr>
            <a:r>
              <a:rPr lang="en" sz="3600">
                <a:solidFill>
                  <a:schemeClr val="dk1"/>
                </a:solidFill>
                <a:latin typeface="Calibri"/>
                <a:ea typeface="Calibri"/>
                <a:cs typeface="Calibri"/>
                <a:sym typeface="Calibri"/>
              </a:rPr>
              <a:t>In what ways is it different?</a:t>
            </a:r>
          </a:p>
        </p:txBody>
      </p:sp>
      <p:grpSp>
        <p:nvGrpSpPr>
          <p:cNvPr id="592" name="Shape 592"/>
          <p:cNvGrpSpPr/>
          <p:nvPr/>
        </p:nvGrpSpPr>
        <p:grpSpPr>
          <a:xfrm>
            <a:off x="741871" y="962546"/>
            <a:ext cx="3397182" cy="3610568"/>
            <a:chOff x="645368" y="28995"/>
            <a:chExt cx="2747862" cy="4467971"/>
          </a:xfrm>
        </p:grpSpPr>
        <p:sp>
          <p:nvSpPr>
            <p:cNvPr id="593" name="Shape 593"/>
            <p:cNvSpPr/>
            <p:nvPr/>
          </p:nvSpPr>
          <p:spPr>
            <a:xfrm>
              <a:off x="1242676" y="28995"/>
              <a:ext cx="2150554" cy="2150880"/>
            </a:xfrm>
            <a:custGeom>
              <a:avLst/>
              <a:gdLst/>
              <a:ahLst/>
              <a:cxnLst/>
              <a:rect l="0" t="0" r="0" b="0"/>
              <a:pathLst>
                <a:path w="120000" h="120000" extrusionOk="0">
                  <a:moveTo>
                    <a:pt x="5499" y="60000"/>
                  </a:moveTo>
                  <a:lnTo>
                    <a:pt x="5499" y="60000"/>
                  </a:lnTo>
                  <a:cubicBezTo>
                    <a:pt x="5499" y="32429"/>
                    <a:pt x="28402" y="9731"/>
                    <a:pt x="57499" y="8466"/>
                  </a:cubicBezTo>
                  <a:cubicBezTo>
                    <a:pt x="86596" y="7201"/>
                    <a:pt x="111601" y="27816"/>
                    <a:pt x="114271" y="55271"/>
                  </a:cubicBezTo>
                  <a:cubicBezTo>
                    <a:pt x="116941" y="82726"/>
                    <a:pt x="96332" y="107315"/>
                    <a:pt x="67480" y="111099"/>
                  </a:cubicBezTo>
                  <a:lnTo>
                    <a:pt x="67096" y="119417"/>
                  </a:lnTo>
                  <a:lnTo>
                    <a:pt x="57924" y="104961"/>
                  </a:lnTo>
                  <a:lnTo>
                    <a:pt x="68477" y="89492"/>
                  </a:lnTo>
                  <a:lnTo>
                    <a:pt x="68093" y="97809"/>
                  </a:lnTo>
                  <a:lnTo>
                    <a:pt x="68093" y="97809"/>
                  </a:lnTo>
                  <a:cubicBezTo>
                    <a:pt x="92002" y="94223"/>
                    <a:pt x="108431" y="75661"/>
                    <a:pt x="105566" y="55469"/>
                  </a:cubicBezTo>
                  <a:cubicBezTo>
                    <a:pt x="102702" y="35278"/>
                    <a:pt x="81536" y="20453"/>
                    <a:pt x="57289" y="21655"/>
                  </a:cubicBezTo>
                  <a:cubicBezTo>
                    <a:pt x="33041" y="22856"/>
                    <a:pt x="14113" y="39666"/>
                    <a:pt x="14113" y="59999"/>
                  </a:cubicBezTo>
                  <a:close/>
                </a:path>
              </a:pathLst>
            </a:custGeom>
            <a:solidFill>
              <a:srgbClr val="BF504D"/>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4" name="Shape 594"/>
            <p:cNvSpPr/>
            <p:nvPr/>
          </p:nvSpPr>
          <p:spPr>
            <a:xfrm>
              <a:off x="1718019" y="805527"/>
              <a:ext cx="1195021" cy="597367"/>
            </a:xfrm>
            <a:prstGeom prst="rect">
              <a:avLst/>
            </a:prstGeom>
            <a:noFill/>
            <a:ln>
              <a:noFill/>
            </a:ln>
          </p:spPr>
          <p:txBody>
            <a:bodyPr lIns="91425" tIns="91425" rIns="91425" bIns="91425" anchor="ctr" anchorCtr="0">
              <a:noAutofit/>
            </a:bodyPr>
            <a:lstStyle/>
            <a:p>
              <a:pPr>
                <a:spcBef>
                  <a:spcPts val="0"/>
                </a:spcBef>
                <a:buNone/>
              </a:pPr>
              <a:endParaRPr/>
            </a:p>
          </p:txBody>
        </p:sp>
        <p:sp>
          <p:nvSpPr>
            <p:cNvPr id="595" name="Shape 595"/>
            <p:cNvSpPr txBox="1"/>
            <p:nvPr/>
          </p:nvSpPr>
          <p:spPr>
            <a:xfrm>
              <a:off x="1718019" y="805527"/>
              <a:ext cx="1195021" cy="597367"/>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840"/>
                </a:spcAft>
                <a:buSzPct val="25000"/>
                <a:buNone/>
              </a:pPr>
              <a:r>
                <a:rPr lang="en" sz="2000" b="1" i="0" u="none" strike="noStrike" cap="none" baseline="0">
                  <a:solidFill>
                    <a:schemeClr val="dk1"/>
                  </a:solidFill>
                  <a:latin typeface="Calibri"/>
                  <a:ea typeface="Calibri"/>
                  <a:cs typeface="Calibri"/>
                  <a:sym typeface="Calibri"/>
                </a:rPr>
                <a:t>Tests worth</a:t>
              </a:r>
              <a:r>
                <a:rPr lang="en" sz="2400" b="1" i="0" u="none" strike="noStrike" cap="none" baseline="0">
                  <a:solidFill>
                    <a:schemeClr val="dk1"/>
                  </a:solidFill>
                  <a:latin typeface="Calibri"/>
                  <a:ea typeface="Calibri"/>
                  <a:cs typeface="Calibri"/>
                  <a:sym typeface="Calibri"/>
                </a:rPr>
                <a:t> </a:t>
              </a:r>
              <a:r>
                <a:rPr lang="en" sz="2000" b="1" i="0" u="none" strike="noStrike" cap="none" baseline="0">
                  <a:solidFill>
                    <a:schemeClr val="dk1"/>
                  </a:solidFill>
                  <a:latin typeface="Calibri"/>
                  <a:ea typeface="Calibri"/>
                  <a:cs typeface="Calibri"/>
                  <a:sym typeface="Calibri"/>
                </a:rPr>
                <a:t>taking</a:t>
              </a:r>
            </a:p>
          </p:txBody>
        </p:sp>
        <p:sp>
          <p:nvSpPr>
            <p:cNvPr id="596" name="Shape 596"/>
            <p:cNvSpPr/>
            <p:nvPr/>
          </p:nvSpPr>
          <p:spPr>
            <a:xfrm>
              <a:off x="645368" y="1264836"/>
              <a:ext cx="2150554" cy="2150880"/>
            </a:xfrm>
            <a:custGeom>
              <a:avLst/>
              <a:gdLst/>
              <a:ahLst/>
              <a:cxnLst/>
              <a:rect l="0" t="0" r="0" b="0"/>
              <a:pathLst>
                <a:path w="120000" h="120000" extrusionOk="0">
                  <a:moveTo>
                    <a:pt x="88678" y="16131"/>
                  </a:moveTo>
                  <a:lnTo>
                    <a:pt x="82028" y="26303"/>
                  </a:lnTo>
                  <a:lnTo>
                    <a:pt x="82028" y="26303"/>
                  </a:lnTo>
                  <a:cubicBezTo>
                    <a:pt x="66085" y="19000"/>
                    <a:pt x="46495" y="20261"/>
                    <a:pt x="32073" y="29520"/>
                  </a:cubicBezTo>
                  <a:cubicBezTo>
                    <a:pt x="17652" y="38779"/>
                    <a:pt x="11118" y="54290"/>
                    <a:pt x="15411" y="69073"/>
                  </a:cubicBezTo>
                  <a:cubicBezTo>
                    <a:pt x="19704" y="83857"/>
                    <a:pt x="34016" y="95126"/>
                    <a:pt x="51906" y="97809"/>
                  </a:cubicBezTo>
                  <a:lnTo>
                    <a:pt x="51522" y="89492"/>
                  </a:lnTo>
                  <a:lnTo>
                    <a:pt x="62075" y="104961"/>
                  </a:lnTo>
                  <a:lnTo>
                    <a:pt x="52903" y="119417"/>
                  </a:lnTo>
                  <a:lnTo>
                    <a:pt x="52519" y="111099"/>
                  </a:lnTo>
                  <a:lnTo>
                    <a:pt x="52519" y="111099"/>
                  </a:lnTo>
                  <a:cubicBezTo>
                    <a:pt x="30529" y="108215"/>
                    <a:pt x="12584" y="92993"/>
                    <a:pt x="7154" y="72617"/>
                  </a:cubicBezTo>
                  <a:cubicBezTo>
                    <a:pt x="1724" y="52241"/>
                    <a:pt x="9894" y="30784"/>
                    <a:pt x="27808" y="18372"/>
                  </a:cubicBezTo>
                  <a:cubicBezTo>
                    <a:pt x="45722" y="5960"/>
                    <a:pt x="69800" y="5074"/>
                    <a:pt x="88678" y="16131"/>
                  </a:cubicBezTo>
                  <a:close/>
                </a:path>
              </a:pathLst>
            </a:custGeom>
            <a:solidFill>
              <a:srgbClr val="BB9952"/>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7" name="Shape 597"/>
            <p:cNvSpPr/>
            <p:nvPr/>
          </p:nvSpPr>
          <p:spPr>
            <a:xfrm>
              <a:off x="1123133" y="2048517"/>
              <a:ext cx="1195021" cy="597367"/>
            </a:xfrm>
            <a:prstGeom prst="rect">
              <a:avLst/>
            </a:prstGeom>
            <a:noFill/>
            <a:ln>
              <a:noFill/>
            </a:ln>
          </p:spPr>
          <p:txBody>
            <a:bodyPr lIns="91425" tIns="91425" rIns="91425" bIns="91425" anchor="ctr" anchorCtr="0">
              <a:noAutofit/>
            </a:bodyPr>
            <a:lstStyle/>
            <a:p>
              <a:pPr>
                <a:spcBef>
                  <a:spcPts val="0"/>
                </a:spcBef>
                <a:buNone/>
              </a:pPr>
              <a:endParaRPr/>
            </a:p>
          </p:txBody>
        </p:sp>
        <p:sp>
          <p:nvSpPr>
            <p:cNvPr id="598" name="Shape 598"/>
            <p:cNvSpPr txBox="1"/>
            <p:nvPr/>
          </p:nvSpPr>
          <p:spPr>
            <a:xfrm>
              <a:off x="1123133" y="2048517"/>
              <a:ext cx="1195021" cy="597367"/>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840"/>
                </a:spcAft>
                <a:buSzPct val="25000"/>
                <a:buNone/>
              </a:pPr>
              <a:r>
                <a:rPr lang="en" sz="2000" b="1" i="0" u="none" strike="noStrike" cap="none" baseline="0">
                  <a:solidFill>
                    <a:schemeClr val="dk1"/>
                  </a:solidFill>
                  <a:latin typeface="Calibri"/>
                  <a:ea typeface="Calibri"/>
                  <a:cs typeface="Calibri"/>
                  <a:sym typeface="Calibri"/>
                </a:rPr>
                <a:t>Texts worth reading</a:t>
              </a:r>
              <a:r>
                <a:rPr lang="en" sz="2400" b="1" i="0" u="none" strike="noStrike" cap="none" baseline="0">
                  <a:solidFill>
                    <a:schemeClr val="dk1"/>
                  </a:solidFill>
                  <a:latin typeface="Calibri"/>
                  <a:ea typeface="Calibri"/>
                  <a:cs typeface="Calibri"/>
                  <a:sym typeface="Calibri"/>
                </a:rPr>
                <a:t> </a:t>
              </a:r>
            </a:p>
          </p:txBody>
        </p:sp>
        <p:sp>
          <p:nvSpPr>
            <p:cNvPr id="599" name="Shape 599"/>
            <p:cNvSpPr/>
            <p:nvPr/>
          </p:nvSpPr>
          <p:spPr>
            <a:xfrm>
              <a:off x="1395740" y="2648566"/>
              <a:ext cx="1847658" cy="1848399"/>
            </a:xfrm>
            <a:prstGeom prst="blockArc">
              <a:avLst>
                <a:gd name="adj1" fmla="val 13500000"/>
                <a:gd name="adj2" fmla="val 10800000"/>
                <a:gd name="adj3" fmla="val 12740"/>
              </a:avLst>
            </a:prstGeom>
            <a:solidFill>
              <a:srgbClr val="99B958"/>
            </a:solidFill>
            <a:ln w="2540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0" name="Shape 600"/>
            <p:cNvSpPr/>
            <p:nvPr/>
          </p:nvSpPr>
          <p:spPr>
            <a:xfrm>
              <a:off x="1720847" y="3293294"/>
              <a:ext cx="1195021" cy="597367"/>
            </a:xfrm>
            <a:prstGeom prst="rect">
              <a:avLst/>
            </a:prstGeom>
            <a:noFill/>
            <a:ln>
              <a:noFill/>
            </a:ln>
          </p:spPr>
          <p:txBody>
            <a:bodyPr lIns="91425" tIns="91425" rIns="91425" bIns="91425" anchor="ctr" anchorCtr="0">
              <a:noAutofit/>
            </a:bodyPr>
            <a:lstStyle/>
            <a:p>
              <a:pPr>
                <a:spcBef>
                  <a:spcPts val="0"/>
                </a:spcBef>
                <a:buNone/>
              </a:pPr>
              <a:endParaRPr/>
            </a:p>
          </p:txBody>
        </p:sp>
        <p:sp>
          <p:nvSpPr>
            <p:cNvPr id="601" name="Shape 601"/>
            <p:cNvSpPr txBox="1"/>
            <p:nvPr/>
          </p:nvSpPr>
          <p:spPr>
            <a:xfrm>
              <a:off x="1718026" y="3415711"/>
              <a:ext cx="1194899" cy="597300"/>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0"/>
                </a:spcAft>
                <a:buSzPct val="25000"/>
                <a:buNone/>
              </a:pPr>
              <a:r>
                <a:rPr lang="en" sz="2000" b="1" i="0" u="none" strike="noStrike" cap="none" baseline="0">
                  <a:solidFill>
                    <a:schemeClr val="dk1"/>
                  </a:solidFill>
                  <a:latin typeface="Calibri"/>
                  <a:ea typeface="Calibri"/>
                  <a:cs typeface="Calibri"/>
                  <a:sym typeface="Calibri"/>
                </a:rPr>
                <a:t>Problems worth solving</a:t>
              </a:r>
            </a:p>
            <a:p>
              <a:pPr marL="0" marR="0" lvl="0" indent="0" algn="ctr" rtl="0">
                <a:lnSpc>
                  <a:spcPct val="90000"/>
                </a:lnSpc>
                <a:spcBef>
                  <a:spcPts val="840"/>
                </a:spcBef>
                <a:spcAft>
                  <a:spcPts val="560"/>
                </a:spcAft>
                <a:buNone/>
              </a:pPr>
              <a:endParaRPr sz="1600" b="0" i="0" u="none" strike="noStrike" cap="none" baseline="0">
                <a:solidFill>
                  <a:schemeClr val="dk1"/>
                </a:solidFill>
                <a:latin typeface="Calibri"/>
                <a:ea typeface="Calibri"/>
                <a:cs typeface="Calibri"/>
                <a:sym typeface="Calibri"/>
              </a:endParaRP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graphicFrame>
        <p:nvGraphicFramePr>
          <p:cNvPr id="608" name="Shape 608"/>
          <p:cNvGraphicFramePr/>
          <p:nvPr/>
        </p:nvGraphicFramePr>
        <p:xfrm>
          <a:off x="152400" y="171450"/>
          <a:ext cx="8839200" cy="4857725"/>
        </p:xfrm>
        <a:graphic>
          <a:graphicData uri="http://schemas.openxmlformats.org/drawingml/2006/table">
            <a:tbl>
              <a:tblPr firstRow="1" bandRow="1">
                <a:noFill/>
                <a:tableStyleId>{F2E9D821-021D-4D60-9A51-A223B30FF447}</a:tableStyleId>
              </a:tblPr>
              <a:tblGrid>
                <a:gridCol w="4419600"/>
                <a:gridCol w="4419600"/>
              </a:tblGrid>
              <a:tr h="715550">
                <a:tc>
                  <a:txBody>
                    <a:bodyPr/>
                    <a:lstStyle/>
                    <a:p>
                      <a:pPr marL="0" marR="0" lvl="0" indent="0" algn="l" rtl="0">
                        <a:spcBef>
                          <a:spcPts val="0"/>
                        </a:spcBef>
                        <a:buSzPct val="25000"/>
                        <a:buNone/>
                      </a:pPr>
                      <a:r>
                        <a:rPr lang="en" sz="1400" u="none" strike="noStrike" cap="none" baseline="0"/>
                        <a:t>Full Name</a:t>
                      </a:r>
                    </a:p>
                  </a:txBody>
                  <a:tcPr marL="91450" marR="91450" marT="34300" marB="34300"/>
                </a:tc>
                <a:tc>
                  <a:txBody>
                    <a:bodyPr/>
                    <a:lstStyle/>
                    <a:p>
                      <a:pPr marL="0" marR="0" lvl="0" indent="0" algn="l" rtl="0">
                        <a:spcBef>
                          <a:spcPts val="0"/>
                        </a:spcBef>
                        <a:buSzPct val="25000"/>
                        <a:buNone/>
                      </a:pPr>
                      <a:r>
                        <a:rPr lang="en" sz="1400" u="none" strike="noStrike" cap="none" baseline="0"/>
                        <a:t>Key Points</a:t>
                      </a:r>
                    </a:p>
                  </a:txBody>
                  <a:tcPr marL="91450" marR="91450" marT="34300" marB="34300"/>
                </a:tc>
              </a:tr>
              <a:tr h="4142175">
                <a:tc>
                  <a:txBody>
                    <a:bodyPr/>
                    <a:lstStyle/>
                    <a:p>
                      <a:pPr marL="0" marR="0" lvl="0" indent="0" algn="l" rtl="0">
                        <a:spcBef>
                          <a:spcPts val="0"/>
                        </a:spcBef>
                        <a:buSzPct val="25000"/>
                        <a:buNone/>
                      </a:pPr>
                      <a:r>
                        <a:rPr lang="en" sz="3300" b="1" u="none" strike="noStrike" cap="none" baseline="0"/>
                        <a:t>P</a:t>
                      </a:r>
                      <a:r>
                        <a:rPr lang="en" sz="2400" u="none" strike="noStrike" cap="none" baseline="0"/>
                        <a:t>artnership for</a:t>
                      </a:r>
                    </a:p>
                    <a:p>
                      <a:pPr marL="0" marR="0" lvl="0" indent="0" algn="l" rtl="0">
                        <a:spcBef>
                          <a:spcPts val="0"/>
                        </a:spcBef>
                        <a:buSzPct val="25000"/>
                        <a:buNone/>
                      </a:pPr>
                      <a:r>
                        <a:rPr lang="en" sz="3300" b="1" u="none" strike="noStrike" cap="none" baseline="0"/>
                        <a:t>A</a:t>
                      </a:r>
                      <a:r>
                        <a:rPr lang="en" sz="2400" u="none" strike="noStrike" cap="none" baseline="0"/>
                        <a:t>ssessment of </a:t>
                      </a:r>
                    </a:p>
                    <a:p>
                      <a:pPr marL="0" marR="0" lvl="0" indent="0" algn="l" rtl="0">
                        <a:spcBef>
                          <a:spcPts val="0"/>
                        </a:spcBef>
                        <a:buSzPct val="25000"/>
                        <a:buNone/>
                      </a:pPr>
                      <a:r>
                        <a:rPr lang="en" sz="3300" b="1" u="none" strike="noStrike" cap="none" baseline="0"/>
                        <a:t>R</a:t>
                      </a:r>
                      <a:r>
                        <a:rPr lang="en" sz="2400" u="none" strike="noStrike" cap="none" baseline="0"/>
                        <a:t>eadiness for</a:t>
                      </a:r>
                    </a:p>
                    <a:p>
                      <a:pPr marL="0" marR="0" lvl="0" indent="0" algn="l" rtl="0">
                        <a:spcBef>
                          <a:spcPts val="0"/>
                        </a:spcBef>
                        <a:buSzPct val="25000"/>
                        <a:buNone/>
                      </a:pPr>
                      <a:r>
                        <a:rPr lang="en" sz="3300" b="1" u="none" strike="noStrike" cap="none" baseline="0"/>
                        <a:t>C</a:t>
                      </a:r>
                      <a:r>
                        <a:rPr lang="en" sz="2400" u="none" strike="noStrike" cap="none" baseline="0"/>
                        <a:t>ollege and </a:t>
                      </a:r>
                    </a:p>
                    <a:p>
                      <a:pPr marL="0" marR="0" lvl="0" indent="0" algn="l" rtl="0">
                        <a:spcBef>
                          <a:spcPts val="0"/>
                        </a:spcBef>
                        <a:buSzPct val="25000"/>
                        <a:buNone/>
                      </a:pPr>
                      <a:r>
                        <a:rPr lang="en" sz="3300" b="1" u="none" strike="noStrike" cap="none" baseline="0"/>
                        <a:t>C</a:t>
                      </a:r>
                      <a:r>
                        <a:rPr lang="en" sz="2400" u="none" strike="noStrike" cap="none" baseline="0"/>
                        <a:t>areers</a:t>
                      </a:r>
                    </a:p>
                  </a:txBody>
                  <a:tcPr marL="91450" marR="91450" marT="34300" marB="34300"/>
                </a:tc>
                <a:tc>
                  <a:txBody>
                    <a:bodyPr/>
                    <a:lstStyle/>
                    <a:p>
                      <a:pPr marL="0" marR="0" lvl="0" indent="0" algn="l" rtl="0">
                        <a:spcBef>
                          <a:spcPts val="0"/>
                        </a:spcBef>
                        <a:buSzPct val="25000"/>
                        <a:buNone/>
                      </a:pPr>
                      <a:r>
                        <a:rPr lang="en" sz="2000" u="none" strike="noStrike" cap="none" baseline="0"/>
                        <a:t>In August of 2012, Colorado  decided to adopt PARCC</a:t>
                      </a:r>
                    </a:p>
                    <a:p>
                      <a:pPr marL="0" marR="0" lvl="0" indent="0" algn="l" rtl="0">
                        <a:spcBef>
                          <a:spcPts val="0"/>
                        </a:spcBef>
                        <a:buNone/>
                      </a:pPr>
                      <a:endParaRPr sz="2000" u="none" strike="noStrike" cap="none" baseline="0"/>
                    </a:p>
                    <a:p>
                      <a:pPr marL="0" marR="0" lvl="0" indent="0" algn="l" rtl="0">
                        <a:spcBef>
                          <a:spcPts val="0"/>
                        </a:spcBef>
                        <a:buSzPct val="25000"/>
                        <a:buNone/>
                      </a:pPr>
                      <a:r>
                        <a:rPr lang="en" sz="2000" u="none" strike="noStrike" cap="none" baseline="0"/>
                        <a:t>Aligned to CCSS (which are all part of CAS)</a:t>
                      </a:r>
                    </a:p>
                    <a:p>
                      <a:pPr marL="0" marR="0" lvl="0" indent="0" algn="l" rtl="0">
                        <a:spcBef>
                          <a:spcPts val="0"/>
                        </a:spcBef>
                        <a:buNone/>
                      </a:pPr>
                      <a:endParaRPr sz="2000" u="none" strike="noStrike" cap="none" baseline="0"/>
                    </a:p>
                    <a:p>
                      <a:pPr marL="0" marR="0" lvl="0" indent="0" algn="l" rtl="0">
                        <a:spcBef>
                          <a:spcPts val="0"/>
                        </a:spcBef>
                        <a:buSzPct val="25000"/>
                        <a:buNone/>
                      </a:pPr>
                      <a:r>
                        <a:rPr lang="en" sz="2000" u="none" strike="noStrike" cap="none" baseline="0"/>
                        <a:t>18 governing states and 5 participating states</a:t>
                      </a:r>
                    </a:p>
                    <a:p>
                      <a:pPr marL="0" marR="0" lvl="0" indent="0" algn="l" rtl="0">
                        <a:spcBef>
                          <a:spcPts val="0"/>
                        </a:spcBef>
                        <a:buNone/>
                      </a:pPr>
                      <a:endParaRPr sz="2000" u="none" strike="noStrike" cap="none" baseline="0"/>
                    </a:p>
                    <a:p>
                      <a:pPr marL="0" marR="0" lvl="0" indent="0" algn="l" rtl="0">
                        <a:spcBef>
                          <a:spcPts val="0"/>
                        </a:spcBef>
                        <a:buSzPct val="25000"/>
                        <a:buNone/>
                      </a:pPr>
                      <a:r>
                        <a:rPr lang="en" sz="2000" u="none" strike="noStrike" cap="none" baseline="0"/>
                        <a:t>Assessments in Math and  ELA/Literacy </a:t>
                      </a:r>
                    </a:p>
                    <a:p>
                      <a:pPr marL="0" marR="0" lvl="0" indent="0" algn="l" rtl="0">
                        <a:spcBef>
                          <a:spcPts val="0"/>
                        </a:spcBef>
                        <a:buNone/>
                      </a:pPr>
                      <a:endParaRPr sz="2000" u="none" strike="noStrike" cap="none" baseline="0"/>
                    </a:p>
                    <a:p>
                      <a:pPr marL="0" marR="0" lvl="0" indent="0" algn="l" rtl="0">
                        <a:spcBef>
                          <a:spcPts val="0"/>
                        </a:spcBef>
                        <a:buSzPct val="25000"/>
                        <a:buNone/>
                      </a:pPr>
                      <a:r>
                        <a:rPr lang="en" sz="2000" u="none" strike="noStrike" cap="none" baseline="0"/>
                        <a:t>ELA test includes cross content literacy and oral  communication</a:t>
                      </a:r>
                    </a:p>
                  </a:txBody>
                  <a:tcPr marL="91450" marR="91450" marT="34300" marB="34300"/>
                </a:tc>
              </a:tr>
            </a:tbl>
          </a:graphicData>
        </a:graphic>
      </p:graphicFrame>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1427</Words>
  <Application>Microsoft Office PowerPoint</Application>
  <PresentationFormat>On-screen Show (16:9)</PresentationFormat>
  <Paragraphs>175</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simple-light</vt:lpstr>
      <vt:lpstr>Office Theme</vt:lpstr>
      <vt:lpstr>1_Office Theme</vt:lpstr>
      <vt:lpstr>PARCC for ELA and Literacy </vt:lpstr>
      <vt:lpstr>Using These Modules</vt:lpstr>
      <vt:lpstr>PARCC for Literacy: PARCC Assessment Design</vt:lpstr>
      <vt:lpstr>Purpose For This Module</vt:lpstr>
      <vt:lpstr> </vt:lpstr>
      <vt:lpstr>PowerPoint Presentation</vt:lpstr>
      <vt:lpstr>PARCC Assessments will…</vt:lpstr>
      <vt:lpstr>PowerPoint Presentation</vt:lpstr>
      <vt:lpstr>PowerPoint Presentation</vt:lpstr>
      <vt:lpstr>A Pathway Toward College and Career Readiness</vt:lpstr>
      <vt:lpstr>PowerPoint Presentation</vt:lpstr>
      <vt:lpstr>Summative Components</vt:lpstr>
      <vt:lpstr>Three Innovative Item Types That Showcase Students’ Command of Evidence with Complex Texts</vt:lpstr>
      <vt:lpstr>PowerPoint Presentation</vt:lpstr>
      <vt:lpstr>PowerPoint Presentation</vt:lpstr>
      <vt:lpstr>PowerPoint Presentation</vt:lpstr>
      <vt:lpstr>PowerPoint Presentation</vt:lpstr>
      <vt:lpstr>PowerPoint Presentation</vt:lpstr>
      <vt:lpstr>Sixth Grade Practice Test Items-Research Simulation Task</vt:lpstr>
      <vt:lpstr>Sixth Grade Practice Test Items-Research Simulation Task</vt:lpstr>
      <vt:lpstr>Sixth Grade Practice Test Items-Research Simulation Task</vt:lpstr>
      <vt:lpstr>Sixth Grade Practice Test Items-Research Simulation 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Colorado Academic Standards</dc:title>
  <dc:creator>Colsman, Melissa</dc:creator>
  <cp:lastModifiedBy>Huffman, Anna</cp:lastModifiedBy>
  <cp:revision>9</cp:revision>
  <dcterms:modified xsi:type="dcterms:W3CDTF">2015-02-11T17:54:15Z</dcterms:modified>
</cp:coreProperties>
</file>