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63" r:id="rId2"/>
    <p:sldId id="264" r:id="rId3"/>
    <p:sldId id="330" r:id="rId4"/>
    <p:sldId id="273" r:id="rId5"/>
    <p:sldId id="290" r:id="rId6"/>
    <p:sldId id="311" r:id="rId7"/>
    <p:sldId id="312" r:id="rId8"/>
    <p:sldId id="313" r:id="rId9"/>
    <p:sldId id="314" r:id="rId10"/>
    <p:sldId id="315" r:id="rId11"/>
    <p:sldId id="316" r:id="rId12"/>
    <p:sldId id="317" r:id="rId13"/>
    <p:sldId id="323" r:id="rId14"/>
    <p:sldId id="331" r:id="rId15"/>
    <p:sldId id="310" r:id="rId16"/>
    <p:sldId id="285" r:id="rId17"/>
    <p:sldId id="274" r:id="rId18"/>
    <p:sldId id="300" r:id="rId19"/>
    <p:sldId id="282" r:id="rId20"/>
    <p:sldId id="283" r:id="rId21"/>
    <p:sldId id="281" r:id="rId22"/>
    <p:sldId id="304" r:id="rId23"/>
    <p:sldId id="276" r:id="rId24"/>
    <p:sldId id="291" r:id="rId25"/>
    <p:sldId id="332" r:id="rId26"/>
    <p:sldId id="297" r:id="rId27"/>
    <p:sldId id="298" r:id="rId28"/>
    <p:sldId id="294" r:id="rId29"/>
    <p:sldId id="299" r:id="rId30"/>
    <p:sldId id="296" r:id="rId31"/>
    <p:sldId id="309" r:id="rId32"/>
    <p:sldId id="275" r:id="rId33"/>
    <p:sldId id="286" r:id="rId34"/>
    <p:sldId id="288" r:id="rId35"/>
    <p:sldId id="287" r:id="rId36"/>
    <p:sldId id="308" r:id="rId37"/>
    <p:sldId id="280" r:id="rId38"/>
    <p:sldId id="272" r:id="rId39"/>
    <p:sldId id="289" r:id="rId40"/>
    <p:sldId id="303" r:id="rId41"/>
    <p:sldId id="277" r:id="rId42"/>
    <p:sldId id="301" r:id="rId43"/>
    <p:sldId id="302" r:id="rId44"/>
    <p:sldId id="305" r:id="rId45"/>
    <p:sldId id="284" r:id="rId46"/>
    <p:sldId id="306" r:id="rId47"/>
    <p:sldId id="278" r:id="rId48"/>
    <p:sldId id="307" r:id="rId49"/>
    <p:sldId id="279" r:id="rId50"/>
    <p:sldId id="329" r:id="rId51"/>
    <p:sldId id="324" r:id="rId52"/>
    <p:sldId id="325" r:id="rId53"/>
    <p:sldId id="326" r:id="rId54"/>
    <p:sldId id="327" r:id="rId55"/>
    <p:sldId id="328" r:id="rId56"/>
    <p:sldId id="26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ton, Will" initials="WM" lastIdx="1" clrIdx="0">
    <p:extLst>
      <p:ext uri="{19B8F6BF-5375-455C-9EA6-DF929625EA0E}">
        <p15:presenceInfo xmlns:p15="http://schemas.microsoft.com/office/powerpoint/2012/main" userId="Morton, Will" providerId="None"/>
      </p:ext>
    </p:extLst>
  </p:cmAuthor>
  <p:cmAuthor id="2" name="Loerzel, Sara" initials="LS" lastIdx="1" clrIdx="1">
    <p:extLst>
      <p:ext uri="{19B8F6BF-5375-455C-9EA6-DF929625EA0E}">
        <p15:presenceInfo xmlns:p15="http://schemas.microsoft.com/office/powerpoint/2012/main" userId="S-1-5-21-170422339-1359699126-1544898942-14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4" autoAdjust="0"/>
  </p:normalViewPr>
  <p:slideViewPr>
    <p:cSldViewPr snapToGrid="0">
      <p:cViewPr varScale="1">
        <p:scale>
          <a:sx n="103" d="100"/>
          <a:sy n="103" d="100"/>
        </p:scale>
        <p:origin x="1752"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D6D23-B87A-4160-B74B-D65E089AF24C}" type="doc">
      <dgm:prSet loTypeId="urn:microsoft.com/office/officeart/2005/8/layout/process3" loCatId="process" qsTypeId="urn:microsoft.com/office/officeart/2005/8/quickstyle/simple1" qsCatId="simple" csTypeId="urn:microsoft.com/office/officeart/2005/8/colors/accent3_3" csCatId="accent3" phldr="1"/>
      <dgm:spPr/>
    </dgm:pt>
    <dgm:pt modelId="{EECF5B71-560F-4BBD-BE2D-26D9A226F509}">
      <dgm:prSet phldrT="[Text]" custT="1"/>
      <dgm:spPr/>
      <dgm:t>
        <a:bodyPr/>
        <a:lstStyle/>
        <a:p>
          <a:r>
            <a:rPr lang="en-US" sz="1800" dirty="0" smtClean="0">
              <a:latin typeface="Trebuchet MS" panose="020B0603020202020204" pitchFamily="34" charset="0"/>
            </a:rPr>
            <a:t>School</a:t>
          </a:r>
          <a:endParaRPr lang="en-US" sz="1800" dirty="0">
            <a:latin typeface="Trebuchet MS" panose="020B0603020202020204" pitchFamily="34" charset="0"/>
          </a:endParaRPr>
        </a:p>
      </dgm:t>
    </dgm:pt>
    <dgm:pt modelId="{8D272B11-EECE-408F-AB2B-44A52EF6302F}" type="parTrans" cxnId="{8CB9BCF6-7079-454B-AEE8-4E517407DF7E}">
      <dgm:prSet/>
      <dgm:spPr/>
      <dgm:t>
        <a:bodyPr/>
        <a:lstStyle/>
        <a:p>
          <a:endParaRPr lang="en-US" sz="1800"/>
        </a:p>
      </dgm:t>
    </dgm:pt>
    <dgm:pt modelId="{5E570180-0401-4AD2-BEF9-E11633560893}" type="sibTrans" cxnId="{8CB9BCF6-7079-454B-AEE8-4E517407DF7E}">
      <dgm:prSet custT="1"/>
      <dgm:spPr/>
      <dgm:t>
        <a:bodyPr/>
        <a:lstStyle/>
        <a:p>
          <a:endParaRPr lang="en-US" sz="1800" dirty="0"/>
        </a:p>
      </dgm:t>
    </dgm:pt>
    <dgm:pt modelId="{C794F7DD-CCE2-4523-B298-B361C8522CE5}">
      <dgm:prSet phldrT="[Text]" custT="1"/>
      <dgm:spPr/>
      <dgm:t>
        <a:bodyPr/>
        <a:lstStyle/>
        <a:p>
          <a:r>
            <a:rPr lang="en-US" sz="1800" dirty="0" smtClean="0">
              <a:latin typeface="Trebuchet MS" panose="020B0603020202020204" pitchFamily="34" charset="0"/>
            </a:rPr>
            <a:t>District</a:t>
          </a:r>
          <a:endParaRPr lang="en-US" sz="1800" dirty="0">
            <a:latin typeface="Trebuchet MS" panose="020B0603020202020204" pitchFamily="34" charset="0"/>
          </a:endParaRPr>
        </a:p>
      </dgm:t>
    </dgm:pt>
    <dgm:pt modelId="{7C0A02A7-89D1-4D06-9037-FAE3B080EE39}" type="parTrans" cxnId="{D0B210AD-C904-460F-ABFA-9FD2C899F44E}">
      <dgm:prSet/>
      <dgm:spPr/>
      <dgm:t>
        <a:bodyPr/>
        <a:lstStyle/>
        <a:p>
          <a:endParaRPr lang="en-US" sz="1800"/>
        </a:p>
      </dgm:t>
    </dgm:pt>
    <dgm:pt modelId="{C167F2DB-42DE-4F6D-AA2C-D2ABE09DD124}" type="sibTrans" cxnId="{D0B210AD-C904-460F-ABFA-9FD2C899F44E}">
      <dgm:prSet custT="1"/>
      <dgm:spPr/>
      <dgm:t>
        <a:bodyPr/>
        <a:lstStyle/>
        <a:p>
          <a:endParaRPr lang="en-US" sz="1800" dirty="0"/>
        </a:p>
      </dgm:t>
    </dgm:pt>
    <dgm:pt modelId="{F456BCC0-2C4A-4028-BC03-9BB378CA0021}">
      <dgm:prSet phldrT="[Text]" custT="1"/>
      <dgm:spPr/>
      <dgm:t>
        <a:bodyPr/>
        <a:lstStyle/>
        <a:p>
          <a:r>
            <a:rPr lang="en-US" sz="1800" dirty="0" smtClean="0">
              <a:latin typeface="Trebuchet MS" panose="020B0603020202020204" pitchFamily="34" charset="0"/>
            </a:rPr>
            <a:t>CDE</a:t>
          </a:r>
          <a:endParaRPr lang="en-US" sz="1800" dirty="0">
            <a:latin typeface="Trebuchet MS" panose="020B0603020202020204" pitchFamily="34" charset="0"/>
          </a:endParaRPr>
        </a:p>
      </dgm:t>
    </dgm:pt>
    <dgm:pt modelId="{DEDDB832-8305-4684-BF6D-8E0558BCF020}" type="parTrans" cxnId="{257E296D-A9CC-4C47-B098-2C785368B1DE}">
      <dgm:prSet/>
      <dgm:spPr/>
      <dgm:t>
        <a:bodyPr/>
        <a:lstStyle/>
        <a:p>
          <a:endParaRPr lang="en-US" sz="1800"/>
        </a:p>
      </dgm:t>
    </dgm:pt>
    <dgm:pt modelId="{554F1739-2FF0-4F5B-B2B6-A94F06F5A61F}" type="sibTrans" cxnId="{257E296D-A9CC-4C47-B098-2C785368B1DE}">
      <dgm:prSet/>
      <dgm:spPr/>
      <dgm:t>
        <a:bodyPr/>
        <a:lstStyle/>
        <a:p>
          <a:endParaRPr lang="en-US" sz="1800"/>
        </a:p>
      </dgm:t>
    </dgm:pt>
    <dgm:pt modelId="{DF94AE63-AE23-426D-ABDA-B47F743AF4A4}">
      <dgm:prSet custT="1"/>
      <dgm:spPr/>
      <dgm:t>
        <a:bodyPr/>
        <a:lstStyle/>
        <a:p>
          <a:pPr marL="0" indent="0"/>
          <a:r>
            <a:rPr lang="en-US" sz="1800" dirty="0" smtClean="0">
              <a:latin typeface="Trebuchet MS" panose="020B0603020202020204" pitchFamily="34" charset="0"/>
            </a:rPr>
            <a:t>SAC</a:t>
          </a:r>
          <a:endParaRPr lang="en-US" sz="1800" dirty="0">
            <a:latin typeface="Trebuchet MS" panose="020B0603020202020204" pitchFamily="34" charset="0"/>
          </a:endParaRPr>
        </a:p>
      </dgm:t>
    </dgm:pt>
    <dgm:pt modelId="{D1C51217-21E2-42D2-8782-C532E4DC195A}" type="parTrans" cxnId="{68E4BEE8-DD30-4C5B-8FD4-65D90CFE4DC0}">
      <dgm:prSet/>
      <dgm:spPr/>
      <dgm:t>
        <a:bodyPr/>
        <a:lstStyle/>
        <a:p>
          <a:endParaRPr lang="en-US" sz="1800"/>
        </a:p>
      </dgm:t>
    </dgm:pt>
    <dgm:pt modelId="{E702B8D4-219B-4CF2-8984-61BF67562065}" type="sibTrans" cxnId="{68E4BEE8-DD30-4C5B-8FD4-65D90CFE4DC0}">
      <dgm:prSet/>
      <dgm:spPr/>
      <dgm:t>
        <a:bodyPr/>
        <a:lstStyle/>
        <a:p>
          <a:endParaRPr lang="en-US" sz="1800"/>
        </a:p>
      </dgm:t>
    </dgm:pt>
    <dgm:pt modelId="{D7EBD053-9DCF-43C1-B65E-2D2BD8D35215}">
      <dgm:prSet custT="1"/>
      <dgm:spPr/>
      <dgm:t>
        <a:bodyPr/>
        <a:lstStyle/>
        <a:p>
          <a:pPr marL="341313" indent="-120650"/>
          <a:r>
            <a:rPr lang="en-US" sz="1800" dirty="0" smtClean="0">
              <a:latin typeface="Trebuchet MS" panose="020B0603020202020204" pitchFamily="34" charset="0"/>
            </a:rPr>
            <a:t>Test Administrators</a:t>
          </a:r>
          <a:endParaRPr lang="en-US" sz="1800" dirty="0">
            <a:latin typeface="Trebuchet MS" panose="020B0603020202020204" pitchFamily="34" charset="0"/>
          </a:endParaRPr>
        </a:p>
      </dgm:t>
    </dgm:pt>
    <dgm:pt modelId="{4BB7B854-7051-479F-961C-01E6DD95C934}" type="parTrans" cxnId="{913E233A-8F4C-4C44-B769-3BB6187F40C9}">
      <dgm:prSet/>
      <dgm:spPr/>
      <dgm:t>
        <a:bodyPr/>
        <a:lstStyle/>
        <a:p>
          <a:endParaRPr lang="en-US" sz="1800"/>
        </a:p>
      </dgm:t>
    </dgm:pt>
    <dgm:pt modelId="{35FB61EB-D0C2-48B0-A5BD-C487783328FE}" type="sibTrans" cxnId="{913E233A-8F4C-4C44-B769-3BB6187F40C9}">
      <dgm:prSet/>
      <dgm:spPr/>
      <dgm:t>
        <a:bodyPr/>
        <a:lstStyle/>
        <a:p>
          <a:endParaRPr lang="en-US" sz="1800"/>
        </a:p>
      </dgm:t>
    </dgm:pt>
    <dgm:pt modelId="{BBDB5094-75E2-4854-97DA-44EA88A4E973}">
      <dgm:prSet custT="1"/>
      <dgm:spPr/>
      <dgm:t>
        <a:bodyPr/>
        <a:lstStyle/>
        <a:p>
          <a:r>
            <a:rPr lang="en-US" sz="1800" dirty="0" smtClean="0">
              <a:latin typeface="Trebuchet MS" panose="020B0603020202020204" pitchFamily="34" charset="0"/>
            </a:rPr>
            <a:t>DAC</a:t>
          </a:r>
          <a:endParaRPr lang="en-US" sz="1800" dirty="0">
            <a:latin typeface="Trebuchet MS" panose="020B0603020202020204" pitchFamily="34" charset="0"/>
          </a:endParaRPr>
        </a:p>
      </dgm:t>
    </dgm:pt>
    <dgm:pt modelId="{C704E8C9-7914-4EFF-9F7A-05ECBD389555}" type="parTrans" cxnId="{6C40D7B7-A329-45D5-A4AC-88ECFF5F6D15}">
      <dgm:prSet/>
      <dgm:spPr/>
      <dgm:t>
        <a:bodyPr/>
        <a:lstStyle/>
        <a:p>
          <a:endParaRPr lang="en-US" sz="1800"/>
        </a:p>
      </dgm:t>
    </dgm:pt>
    <dgm:pt modelId="{B697461B-0EF3-4E11-B930-52ED885670D9}" type="sibTrans" cxnId="{6C40D7B7-A329-45D5-A4AC-88ECFF5F6D15}">
      <dgm:prSet/>
      <dgm:spPr/>
      <dgm:t>
        <a:bodyPr/>
        <a:lstStyle/>
        <a:p>
          <a:endParaRPr lang="en-US" sz="1800"/>
        </a:p>
      </dgm:t>
    </dgm:pt>
    <dgm:pt modelId="{39F523DC-80CA-4387-B25C-BF50178552FB}">
      <dgm:prSet custT="1"/>
      <dgm:spPr/>
      <dgm:t>
        <a:bodyPr/>
        <a:lstStyle/>
        <a:p>
          <a:r>
            <a:rPr lang="en-US" sz="1800" dirty="0" smtClean="0">
              <a:latin typeface="Trebuchet MS" panose="020B0603020202020204" pitchFamily="34" charset="0"/>
            </a:rPr>
            <a:t>District Technology Coordinator</a:t>
          </a:r>
          <a:endParaRPr lang="en-US" sz="1800" dirty="0">
            <a:latin typeface="Trebuchet MS" panose="020B0603020202020204" pitchFamily="34" charset="0"/>
          </a:endParaRPr>
        </a:p>
      </dgm:t>
    </dgm:pt>
    <dgm:pt modelId="{E0639E62-2A08-458D-A846-0CC944D81073}" type="parTrans" cxnId="{7A2D974A-ABE3-450C-A8B4-81D967E94396}">
      <dgm:prSet/>
      <dgm:spPr/>
      <dgm:t>
        <a:bodyPr/>
        <a:lstStyle/>
        <a:p>
          <a:endParaRPr lang="en-US" sz="1800"/>
        </a:p>
      </dgm:t>
    </dgm:pt>
    <dgm:pt modelId="{6425EFA4-846C-4168-B502-1C08279968DA}" type="sibTrans" cxnId="{7A2D974A-ABE3-450C-A8B4-81D967E94396}">
      <dgm:prSet/>
      <dgm:spPr/>
      <dgm:t>
        <a:bodyPr/>
        <a:lstStyle/>
        <a:p>
          <a:endParaRPr lang="en-US" sz="1800"/>
        </a:p>
      </dgm:t>
    </dgm:pt>
    <dgm:pt modelId="{071E85C3-B239-404C-8485-5DF25B6DEF01}">
      <dgm:prSet custT="1"/>
      <dgm:spPr/>
      <dgm:t>
        <a:bodyPr/>
        <a:lstStyle/>
        <a:p>
          <a:pPr marL="341313" indent="-107950"/>
          <a:r>
            <a:rPr lang="en-US" sz="1800" dirty="0" smtClean="0">
              <a:latin typeface="Trebuchet MS" panose="020B0603020202020204" pitchFamily="34" charset="0"/>
            </a:rPr>
            <a:t>Proctors</a:t>
          </a:r>
          <a:endParaRPr lang="en-US" sz="1800" dirty="0">
            <a:latin typeface="Trebuchet MS" panose="020B0603020202020204" pitchFamily="34" charset="0"/>
          </a:endParaRPr>
        </a:p>
      </dgm:t>
    </dgm:pt>
    <dgm:pt modelId="{5CB623C5-0214-4ED2-9A3C-C17AD5F97B3C}" type="parTrans" cxnId="{9FF2B225-5B80-4351-BD49-F71AC76D7B6F}">
      <dgm:prSet/>
      <dgm:spPr/>
      <dgm:t>
        <a:bodyPr/>
        <a:lstStyle/>
        <a:p>
          <a:endParaRPr lang="en-US" sz="1800"/>
        </a:p>
      </dgm:t>
    </dgm:pt>
    <dgm:pt modelId="{47BC1E20-0883-4185-BB16-82651E0171C4}" type="sibTrans" cxnId="{9FF2B225-5B80-4351-BD49-F71AC76D7B6F}">
      <dgm:prSet/>
      <dgm:spPr/>
      <dgm:t>
        <a:bodyPr/>
        <a:lstStyle/>
        <a:p>
          <a:endParaRPr lang="en-US" sz="1800"/>
        </a:p>
      </dgm:t>
    </dgm:pt>
    <dgm:pt modelId="{908D4A31-612A-40F7-AAA3-0AC48FE43C30}">
      <dgm:prSet custT="1"/>
      <dgm:spPr/>
      <dgm:t>
        <a:bodyPr/>
        <a:lstStyle/>
        <a:p>
          <a:pPr marL="341313" indent="-107950"/>
          <a:r>
            <a:rPr lang="en-US" sz="1800" dirty="0" smtClean="0">
              <a:latin typeface="Trebuchet MS" panose="020B0603020202020204" pitchFamily="34" charset="0"/>
            </a:rPr>
            <a:t>School Technology Coordinator</a:t>
          </a:r>
          <a:endParaRPr lang="en-US" sz="1800" dirty="0">
            <a:latin typeface="Trebuchet MS" panose="020B0603020202020204" pitchFamily="34" charset="0"/>
          </a:endParaRPr>
        </a:p>
      </dgm:t>
    </dgm:pt>
    <dgm:pt modelId="{56F98EEC-92CF-4BC1-A06C-70CBB7141082}" type="parTrans" cxnId="{662EA833-B33B-4EF1-904C-42C55A1779C7}">
      <dgm:prSet/>
      <dgm:spPr/>
      <dgm:t>
        <a:bodyPr/>
        <a:lstStyle/>
        <a:p>
          <a:endParaRPr lang="en-US" sz="1800"/>
        </a:p>
      </dgm:t>
    </dgm:pt>
    <dgm:pt modelId="{B99AC0AA-896D-4774-AB5C-B0866F06B5F6}" type="sibTrans" cxnId="{662EA833-B33B-4EF1-904C-42C55A1779C7}">
      <dgm:prSet/>
      <dgm:spPr/>
      <dgm:t>
        <a:bodyPr/>
        <a:lstStyle/>
        <a:p>
          <a:endParaRPr lang="en-US" sz="1800"/>
        </a:p>
      </dgm:t>
    </dgm:pt>
    <dgm:pt modelId="{E175393B-D565-4795-A022-0FCAF39B8E3B}">
      <dgm:prSet custT="1"/>
      <dgm:spPr/>
      <dgm:t>
        <a:bodyPr/>
        <a:lstStyle/>
        <a:p>
          <a:r>
            <a:rPr lang="en-US" sz="1800" dirty="0" smtClean="0">
              <a:latin typeface="Trebuchet MS" panose="020B0603020202020204" pitchFamily="34" charset="0"/>
            </a:rPr>
            <a:t>Sensitive Data</a:t>
          </a:r>
          <a:endParaRPr lang="en-US" sz="1800" dirty="0">
            <a:latin typeface="Trebuchet MS" panose="020B0603020202020204" pitchFamily="34" charset="0"/>
          </a:endParaRPr>
        </a:p>
      </dgm:t>
    </dgm:pt>
    <dgm:pt modelId="{086DD69D-462B-4D70-87FF-5DA42022D2F3}" type="parTrans" cxnId="{CE032600-DA42-4724-9573-95E5938CCE3F}">
      <dgm:prSet/>
      <dgm:spPr/>
      <dgm:t>
        <a:bodyPr/>
        <a:lstStyle/>
        <a:p>
          <a:endParaRPr lang="en-US" sz="1800"/>
        </a:p>
      </dgm:t>
    </dgm:pt>
    <dgm:pt modelId="{EF663921-646F-471C-8013-75AFF423022C}" type="sibTrans" cxnId="{CE032600-DA42-4724-9573-95E5938CCE3F}">
      <dgm:prSet/>
      <dgm:spPr/>
      <dgm:t>
        <a:bodyPr/>
        <a:lstStyle/>
        <a:p>
          <a:endParaRPr lang="en-US" sz="1800"/>
        </a:p>
      </dgm:t>
    </dgm:pt>
    <dgm:pt modelId="{AB032B39-EDC0-46C1-86BD-0AD48AF9D219}">
      <dgm:prSet custT="1"/>
      <dgm:spPr/>
      <dgm:t>
        <a:bodyPr/>
        <a:lstStyle/>
        <a:p>
          <a:r>
            <a:rPr lang="en-US" sz="1800" dirty="0" smtClean="0">
              <a:latin typeface="Trebuchet MS" panose="020B0603020202020204" pitchFamily="34" charset="0"/>
            </a:rPr>
            <a:t>Sara </a:t>
          </a:r>
          <a:endParaRPr lang="en-US" sz="1800" dirty="0">
            <a:latin typeface="Trebuchet MS" panose="020B0603020202020204" pitchFamily="34" charset="0"/>
          </a:endParaRPr>
        </a:p>
      </dgm:t>
    </dgm:pt>
    <dgm:pt modelId="{9259301B-F4A4-47D3-AE19-F246929906B2}" type="parTrans" cxnId="{D178BFC0-55F1-4FC7-BD27-FF74D5664ED6}">
      <dgm:prSet/>
      <dgm:spPr/>
      <dgm:t>
        <a:bodyPr/>
        <a:lstStyle/>
        <a:p>
          <a:endParaRPr lang="en-US" sz="1800"/>
        </a:p>
      </dgm:t>
    </dgm:pt>
    <dgm:pt modelId="{C3A6BA17-EAB7-4740-84B5-EF6ADF426287}" type="sibTrans" cxnId="{D178BFC0-55F1-4FC7-BD27-FF74D5664ED6}">
      <dgm:prSet/>
      <dgm:spPr/>
      <dgm:t>
        <a:bodyPr/>
        <a:lstStyle/>
        <a:p>
          <a:endParaRPr lang="en-US" sz="1800"/>
        </a:p>
      </dgm:t>
    </dgm:pt>
    <dgm:pt modelId="{E7FD375F-3EFF-4BE5-9B07-0AA4627A3680}">
      <dgm:prSet custT="1"/>
      <dgm:spPr/>
      <dgm:t>
        <a:bodyPr/>
        <a:lstStyle/>
        <a:p>
          <a:r>
            <a:rPr lang="en-US" sz="1800" dirty="0" smtClean="0">
              <a:latin typeface="Trebuchet MS" panose="020B0603020202020204" pitchFamily="34" charset="0"/>
            </a:rPr>
            <a:t>Mindy</a:t>
          </a:r>
          <a:endParaRPr lang="en-US" sz="1800" dirty="0">
            <a:latin typeface="Trebuchet MS" panose="020B0603020202020204" pitchFamily="34" charset="0"/>
          </a:endParaRPr>
        </a:p>
      </dgm:t>
    </dgm:pt>
    <dgm:pt modelId="{E510C15B-04A2-4874-8818-FE0BFD8AE6A7}" type="parTrans" cxnId="{86C0B44C-DA88-403E-B6C6-57B6816F6F64}">
      <dgm:prSet/>
      <dgm:spPr/>
      <dgm:t>
        <a:bodyPr/>
        <a:lstStyle/>
        <a:p>
          <a:endParaRPr lang="en-US" sz="1800"/>
        </a:p>
      </dgm:t>
    </dgm:pt>
    <dgm:pt modelId="{80FD0C19-480A-4087-8DF3-C2427BCE1DC6}" type="sibTrans" cxnId="{86C0B44C-DA88-403E-B6C6-57B6816F6F64}">
      <dgm:prSet/>
      <dgm:spPr/>
      <dgm:t>
        <a:bodyPr/>
        <a:lstStyle/>
        <a:p>
          <a:endParaRPr lang="en-US" sz="1800"/>
        </a:p>
      </dgm:t>
    </dgm:pt>
    <dgm:pt modelId="{1F739B73-B4F3-4CFD-90D6-CB93F7895279}">
      <dgm:prSet custT="1"/>
      <dgm:spPr/>
      <dgm:t>
        <a:bodyPr/>
        <a:lstStyle/>
        <a:p>
          <a:r>
            <a:rPr lang="en-US" sz="1800" dirty="0" smtClean="0">
              <a:latin typeface="Trebuchet MS" panose="020B0603020202020204" pitchFamily="34" charset="0"/>
            </a:rPr>
            <a:t>Jasmine</a:t>
          </a:r>
          <a:endParaRPr lang="en-US" sz="1800" dirty="0">
            <a:latin typeface="Trebuchet MS" panose="020B0603020202020204" pitchFamily="34" charset="0"/>
          </a:endParaRPr>
        </a:p>
      </dgm:t>
    </dgm:pt>
    <dgm:pt modelId="{E0977D48-1A03-4C80-A322-3EA528C2A5C3}" type="parTrans" cxnId="{BE1ED642-90BF-45BF-9182-91FBB0553B31}">
      <dgm:prSet/>
      <dgm:spPr/>
      <dgm:t>
        <a:bodyPr/>
        <a:lstStyle/>
        <a:p>
          <a:endParaRPr lang="en-US" sz="1800"/>
        </a:p>
      </dgm:t>
    </dgm:pt>
    <dgm:pt modelId="{504D505A-54BE-49EA-8B52-1144CF469622}" type="sibTrans" cxnId="{BE1ED642-90BF-45BF-9182-91FBB0553B31}">
      <dgm:prSet/>
      <dgm:spPr/>
      <dgm:t>
        <a:bodyPr/>
        <a:lstStyle/>
        <a:p>
          <a:endParaRPr lang="en-US" sz="1800"/>
        </a:p>
      </dgm:t>
    </dgm:pt>
    <dgm:pt modelId="{F5FC0739-8C60-4BDD-BF4C-34163C1056E6}">
      <dgm:prSet custT="1"/>
      <dgm:spPr/>
      <dgm:t>
        <a:bodyPr/>
        <a:lstStyle/>
        <a:p>
          <a:r>
            <a:rPr lang="en-US" sz="1800" dirty="0" smtClean="0">
              <a:latin typeface="Trebuchet MS" panose="020B0603020202020204" pitchFamily="34" charset="0"/>
            </a:rPr>
            <a:t>Heather</a:t>
          </a:r>
          <a:endParaRPr lang="en-US" sz="1800" dirty="0">
            <a:latin typeface="Trebuchet MS" panose="020B0603020202020204" pitchFamily="34" charset="0"/>
          </a:endParaRPr>
        </a:p>
      </dgm:t>
    </dgm:pt>
    <dgm:pt modelId="{657ADD1B-0ED7-4ADF-B760-78594A707477}" type="parTrans" cxnId="{303F2424-F830-4071-9317-86097086E63B}">
      <dgm:prSet/>
      <dgm:spPr/>
      <dgm:t>
        <a:bodyPr/>
        <a:lstStyle/>
        <a:p>
          <a:endParaRPr lang="en-US" sz="1800"/>
        </a:p>
      </dgm:t>
    </dgm:pt>
    <dgm:pt modelId="{C4F4162B-A466-4AF7-A9CD-73858B0FAFAE}" type="sibTrans" cxnId="{303F2424-F830-4071-9317-86097086E63B}">
      <dgm:prSet/>
      <dgm:spPr/>
      <dgm:t>
        <a:bodyPr/>
        <a:lstStyle/>
        <a:p>
          <a:endParaRPr lang="en-US" sz="1800"/>
        </a:p>
      </dgm:t>
    </dgm:pt>
    <dgm:pt modelId="{6719250E-B31C-4898-9792-6802A94DFA0E}">
      <dgm:prSet custT="1"/>
      <dgm:spPr/>
      <dgm:t>
        <a:bodyPr/>
        <a:lstStyle/>
        <a:p>
          <a:r>
            <a:rPr lang="en-US" sz="1800" dirty="0" smtClean="0">
              <a:latin typeface="Trebuchet MS" panose="020B0603020202020204" pitchFamily="34" charset="0"/>
            </a:rPr>
            <a:t>Data Respondents</a:t>
          </a:r>
          <a:endParaRPr lang="en-US" sz="1800" dirty="0">
            <a:latin typeface="Trebuchet MS" panose="020B0603020202020204" pitchFamily="34" charset="0"/>
          </a:endParaRPr>
        </a:p>
      </dgm:t>
    </dgm:pt>
    <dgm:pt modelId="{ADA95B70-1CA8-4F86-95A8-94CF43B83049}" type="parTrans" cxnId="{61E07DB4-BB91-4A84-BDD0-D711489B1C42}">
      <dgm:prSet/>
      <dgm:spPr/>
      <dgm:t>
        <a:bodyPr/>
        <a:lstStyle/>
        <a:p>
          <a:endParaRPr lang="en-US"/>
        </a:p>
      </dgm:t>
    </dgm:pt>
    <dgm:pt modelId="{45DEA9A8-758D-4F16-8200-755D5CD77B0C}" type="sibTrans" cxnId="{61E07DB4-BB91-4A84-BDD0-D711489B1C42}">
      <dgm:prSet/>
      <dgm:spPr/>
      <dgm:t>
        <a:bodyPr/>
        <a:lstStyle/>
        <a:p>
          <a:endParaRPr lang="en-US"/>
        </a:p>
      </dgm:t>
    </dgm:pt>
    <dgm:pt modelId="{4F96DD76-2E52-480F-A2D0-40E24D7D2FC2}">
      <dgm:prSet custT="1"/>
      <dgm:spPr/>
      <dgm:t>
        <a:bodyPr/>
        <a:lstStyle/>
        <a:p>
          <a:r>
            <a:rPr lang="en-US" sz="1800" dirty="0" smtClean="0">
              <a:latin typeface="Trebuchet MS" panose="020B0603020202020204" pitchFamily="34" charset="0"/>
            </a:rPr>
            <a:t>Collin</a:t>
          </a:r>
          <a:endParaRPr lang="en-US" sz="1800" dirty="0">
            <a:latin typeface="Trebuchet MS" panose="020B0603020202020204" pitchFamily="34" charset="0"/>
          </a:endParaRPr>
        </a:p>
      </dgm:t>
    </dgm:pt>
    <dgm:pt modelId="{8669A50C-E110-4985-BD0B-75B5B0F0A948}" type="parTrans" cxnId="{86339031-093C-4A13-B1D4-CBCB17F0BCCD}">
      <dgm:prSet/>
      <dgm:spPr/>
      <dgm:t>
        <a:bodyPr/>
        <a:lstStyle/>
        <a:p>
          <a:endParaRPr lang="en-US"/>
        </a:p>
      </dgm:t>
    </dgm:pt>
    <dgm:pt modelId="{3F9E9484-9CD9-4620-B801-8710CF39B347}" type="sibTrans" cxnId="{86339031-093C-4A13-B1D4-CBCB17F0BCCD}">
      <dgm:prSet/>
      <dgm:spPr/>
      <dgm:t>
        <a:bodyPr/>
        <a:lstStyle/>
        <a:p>
          <a:endParaRPr lang="en-US"/>
        </a:p>
      </dgm:t>
    </dgm:pt>
    <dgm:pt modelId="{2D9D91DE-1C42-43FE-AE8C-279AC0C407F5}">
      <dgm:prSet custT="1"/>
      <dgm:spPr/>
      <dgm:t>
        <a:bodyPr/>
        <a:lstStyle/>
        <a:p>
          <a:r>
            <a:rPr lang="en-US" sz="1800" dirty="0" smtClean="0">
              <a:latin typeface="Trebuchet MS" panose="020B0603020202020204" pitchFamily="34" charset="0"/>
            </a:rPr>
            <a:t>Jared</a:t>
          </a:r>
          <a:endParaRPr lang="en-US" sz="1800" dirty="0">
            <a:latin typeface="Trebuchet MS" panose="020B0603020202020204" pitchFamily="34" charset="0"/>
          </a:endParaRPr>
        </a:p>
      </dgm:t>
    </dgm:pt>
    <dgm:pt modelId="{E6972431-7442-451B-BE7E-C5B72E8E1BD6}" type="parTrans" cxnId="{A1E13F43-8DE3-4E98-BA8F-3905FDE7EACC}">
      <dgm:prSet/>
      <dgm:spPr/>
      <dgm:t>
        <a:bodyPr/>
        <a:lstStyle/>
        <a:p>
          <a:endParaRPr lang="en-US"/>
        </a:p>
      </dgm:t>
    </dgm:pt>
    <dgm:pt modelId="{4E86C6D7-DDB8-45B6-AF17-109953A866A7}" type="sibTrans" cxnId="{A1E13F43-8DE3-4E98-BA8F-3905FDE7EACC}">
      <dgm:prSet/>
      <dgm:spPr/>
      <dgm:t>
        <a:bodyPr/>
        <a:lstStyle/>
        <a:p>
          <a:endParaRPr lang="en-US"/>
        </a:p>
      </dgm:t>
    </dgm:pt>
    <dgm:pt modelId="{A3800DE6-0E4F-474F-BD59-79BF31D080A4}" type="pres">
      <dgm:prSet presAssocID="{3A9D6D23-B87A-4160-B74B-D65E089AF24C}" presName="linearFlow" presStyleCnt="0">
        <dgm:presLayoutVars>
          <dgm:dir/>
          <dgm:animLvl val="lvl"/>
          <dgm:resizeHandles val="exact"/>
        </dgm:presLayoutVars>
      </dgm:prSet>
      <dgm:spPr/>
    </dgm:pt>
    <dgm:pt modelId="{C9D0C923-0AC7-4E99-97FB-1F4719CB2091}" type="pres">
      <dgm:prSet presAssocID="{EECF5B71-560F-4BBD-BE2D-26D9A226F509}" presName="composite" presStyleCnt="0"/>
      <dgm:spPr/>
    </dgm:pt>
    <dgm:pt modelId="{F665A0AC-22A7-4637-8AFD-3E1242E0C9D8}" type="pres">
      <dgm:prSet presAssocID="{EECF5B71-560F-4BBD-BE2D-26D9A226F509}" presName="parTx" presStyleLbl="node1" presStyleIdx="0" presStyleCnt="3">
        <dgm:presLayoutVars>
          <dgm:chMax val="0"/>
          <dgm:chPref val="0"/>
          <dgm:bulletEnabled val="1"/>
        </dgm:presLayoutVars>
      </dgm:prSet>
      <dgm:spPr/>
      <dgm:t>
        <a:bodyPr/>
        <a:lstStyle/>
        <a:p>
          <a:endParaRPr lang="en-US"/>
        </a:p>
      </dgm:t>
    </dgm:pt>
    <dgm:pt modelId="{DA5AC546-B686-4014-904A-A52D062ABDEF}" type="pres">
      <dgm:prSet presAssocID="{EECF5B71-560F-4BBD-BE2D-26D9A226F509}" presName="parSh" presStyleLbl="node1" presStyleIdx="0" presStyleCnt="3"/>
      <dgm:spPr/>
      <dgm:t>
        <a:bodyPr/>
        <a:lstStyle/>
        <a:p>
          <a:endParaRPr lang="en-US"/>
        </a:p>
      </dgm:t>
    </dgm:pt>
    <dgm:pt modelId="{E6FED0C6-E871-40ED-A02F-A9A02197C7F7}" type="pres">
      <dgm:prSet presAssocID="{EECF5B71-560F-4BBD-BE2D-26D9A226F509}" presName="desTx" presStyleLbl="fgAcc1" presStyleIdx="0" presStyleCnt="3" custScaleX="126849">
        <dgm:presLayoutVars>
          <dgm:bulletEnabled val="1"/>
        </dgm:presLayoutVars>
      </dgm:prSet>
      <dgm:spPr/>
      <dgm:t>
        <a:bodyPr/>
        <a:lstStyle/>
        <a:p>
          <a:endParaRPr lang="en-US"/>
        </a:p>
      </dgm:t>
    </dgm:pt>
    <dgm:pt modelId="{8F67E71A-3081-4E03-A875-2827DEA69D54}" type="pres">
      <dgm:prSet presAssocID="{5E570180-0401-4AD2-BEF9-E11633560893}" presName="sibTrans" presStyleLbl="sibTrans2D1" presStyleIdx="0" presStyleCnt="2"/>
      <dgm:spPr>
        <a:prstGeom prst="leftRightArrow">
          <a:avLst/>
        </a:prstGeom>
      </dgm:spPr>
      <dgm:t>
        <a:bodyPr/>
        <a:lstStyle/>
        <a:p>
          <a:endParaRPr lang="en-US"/>
        </a:p>
      </dgm:t>
    </dgm:pt>
    <dgm:pt modelId="{89DB3164-140F-4021-8CBA-119074CF75FD}" type="pres">
      <dgm:prSet presAssocID="{5E570180-0401-4AD2-BEF9-E11633560893}" presName="connTx" presStyleLbl="sibTrans2D1" presStyleIdx="0" presStyleCnt="2"/>
      <dgm:spPr/>
      <dgm:t>
        <a:bodyPr/>
        <a:lstStyle/>
        <a:p>
          <a:endParaRPr lang="en-US"/>
        </a:p>
      </dgm:t>
    </dgm:pt>
    <dgm:pt modelId="{3CDD45E4-5EF1-4B0C-9102-7C5117E92324}" type="pres">
      <dgm:prSet presAssocID="{C794F7DD-CCE2-4523-B298-B361C8522CE5}" presName="composite" presStyleCnt="0"/>
      <dgm:spPr/>
    </dgm:pt>
    <dgm:pt modelId="{10D03FB1-A8F2-4A7F-B973-ACBEEB237E13}" type="pres">
      <dgm:prSet presAssocID="{C794F7DD-CCE2-4523-B298-B361C8522CE5}" presName="parTx" presStyleLbl="node1" presStyleIdx="0" presStyleCnt="3">
        <dgm:presLayoutVars>
          <dgm:chMax val="0"/>
          <dgm:chPref val="0"/>
          <dgm:bulletEnabled val="1"/>
        </dgm:presLayoutVars>
      </dgm:prSet>
      <dgm:spPr/>
      <dgm:t>
        <a:bodyPr/>
        <a:lstStyle/>
        <a:p>
          <a:endParaRPr lang="en-US"/>
        </a:p>
      </dgm:t>
    </dgm:pt>
    <dgm:pt modelId="{EACB6191-360F-49BA-B30F-3C6586E6F8A3}" type="pres">
      <dgm:prSet presAssocID="{C794F7DD-CCE2-4523-B298-B361C8522CE5}" presName="parSh" presStyleLbl="node1" presStyleIdx="1" presStyleCnt="3"/>
      <dgm:spPr/>
      <dgm:t>
        <a:bodyPr/>
        <a:lstStyle/>
        <a:p>
          <a:endParaRPr lang="en-US"/>
        </a:p>
      </dgm:t>
    </dgm:pt>
    <dgm:pt modelId="{B3B8F5CC-3C9B-4E48-87F4-E3122A2B044A}" type="pres">
      <dgm:prSet presAssocID="{C794F7DD-CCE2-4523-B298-B361C8522CE5}" presName="desTx" presStyleLbl="fgAcc1" presStyleIdx="1" presStyleCnt="3" custScaleX="124319">
        <dgm:presLayoutVars>
          <dgm:bulletEnabled val="1"/>
        </dgm:presLayoutVars>
      </dgm:prSet>
      <dgm:spPr/>
      <dgm:t>
        <a:bodyPr/>
        <a:lstStyle/>
        <a:p>
          <a:endParaRPr lang="en-US"/>
        </a:p>
      </dgm:t>
    </dgm:pt>
    <dgm:pt modelId="{F6BDF79A-01A6-4514-BF1F-9F346FDF6D07}" type="pres">
      <dgm:prSet presAssocID="{C167F2DB-42DE-4F6D-AA2C-D2ABE09DD124}" presName="sibTrans" presStyleLbl="sibTrans2D1" presStyleIdx="1" presStyleCnt="2"/>
      <dgm:spPr>
        <a:prstGeom prst="leftRightArrow">
          <a:avLst/>
        </a:prstGeom>
      </dgm:spPr>
      <dgm:t>
        <a:bodyPr/>
        <a:lstStyle/>
        <a:p>
          <a:endParaRPr lang="en-US"/>
        </a:p>
      </dgm:t>
    </dgm:pt>
    <dgm:pt modelId="{43102BDC-361C-4917-AE6F-7C44FE4C5B75}" type="pres">
      <dgm:prSet presAssocID="{C167F2DB-42DE-4F6D-AA2C-D2ABE09DD124}" presName="connTx" presStyleLbl="sibTrans2D1" presStyleIdx="1" presStyleCnt="2"/>
      <dgm:spPr/>
      <dgm:t>
        <a:bodyPr/>
        <a:lstStyle/>
        <a:p>
          <a:endParaRPr lang="en-US"/>
        </a:p>
      </dgm:t>
    </dgm:pt>
    <dgm:pt modelId="{712DC451-7B15-403B-BFAC-5264ADE2CE12}" type="pres">
      <dgm:prSet presAssocID="{F456BCC0-2C4A-4028-BC03-9BB378CA0021}" presName="composite" presStyleCnt="0"/>
      <dgm:spPr/>
    </dgm:pt>
    <dgm:pt modelId="{60B44B1C-E40D-4ABD-BDB0-72B3107D9DEF}" type="pres">
      <dgm:prSet presAssocID="{F456BCC0-2C4A-4028-BC03-9BB378CA0021}" presName="parTx" presStyleLbl="node1" presStyleIdx="1" presStyleCnt="3">
        <dgm:presLayoutVars>
          <dgm:chMax val="0"/>
          <dgm:chPref val="0"/>
          <dgm:bulletEnabled val="1"/>
        </dgm:presLayoutVars>
      </dgm:prSet>
      <dgm:spPr/>
      <dgm:t>
        <a:bodyPr/>
        <a:lstStyle/>
        <a:p>
          <a:endParaRPr lang="en-US"/>
        </a:p>
      </dgm:t>
    </dgm:pt>
    <dgm:pt modelId="{C9388FA8-FB80-4AAF-A68F-85C8D45AD7C9}" type="pres">
      <dgm:prSet presAssocID="{F456BCC0-2C4A-4028-BC03-9BB378CA0021}" presName="parSh" presStyleLbl="node1" presStyleIdx="2" presStyleCnt="3"/>
      <dgm:spPr/>
      <dgm:t>
        <a:bodyPr/>
        <a:lstStyle/>
        <a:p>
          <a:endParaRPr lang="en-US"/>
        </a:p>
      </dgm:t>
    </dgm:pt>
    <dgm:pt modelId="{A966E240-B63B-473E-89FC-2D37BE5CF27A}" type="pres">
      <dgm:prSet presAssocID="{F456BCC0-2C4A-4028-BC03-9BB378CA0021}" presName="desTx" presStyleLbl="fgAcc1" presStyleIdx="2" presStyleCnt="3" custScaleX="111436">
        <dgm:presLayoutVars>
          <dgm:bulletEnabled val="1"/>
        </dgm:presLayoutVars>
      </dgm:prSet>
      <dgm:spPr/>
      <dgm:t>
        <a:bodyPr/>
        <a:lstStyle/>
        <a:p>
          <a:endParaRPr lang="en-US"/>
        </a:p>
      </dgm:t>
    </dgm:pt>
  </dgm:ptLst>
  <dgm:cxnLst>
    <dgm:cxn modelId="{BE1ED642-90BF-45BF-9182-91FBB0553B31}" srcId="{F456BCC0-2C4A-4028-BC03-9BB378CA0021}" destId="{1F739B73-B4F3-4CFD-90D6-CB93F7895279}" srcOrd="5" destOrd="0" parTransId="{E0977D48-1A03-4C80-A322-3EA528C2A5C3}" sibTransId="{504D505A-54BE-49EA-8B52-1144CF469622}"/>
    <dgm:cxn modelId="{7A725EB9-5D92-42DE-BF5D-062A7F8F1CAA}" type="presOf" srcId="{5E570180-0401-4AD2-BEF9-E11633560893}" destId="{8F67E71A-3081-4E03-A875-2827DEA69D54}" srcOrd="0" destOrd="0" presId="urn:microsoft.com/office/officeart/2005/8/layout/process3"/>
    <dgm:cxn modelId="{BB1B5B90-F7F7-4E5C-BB4F-4E7629AA3F12}" type="presOf" srcId="{EECF5B71-560F-4BBD-BE2D-26D9A226F509}" destId="{DA5AC546-B686-4014-904A-A52D062ABDEF}" srcOrd="1" destOrd="0" presId="urn:microsoft.com/office/officeart/2005/8/layout/process3"/>
    <dgm:cxn modelId="{7A2D974A-ABE3-450C-A8B4-81D967E94396}" srcId="{BBDB5094-75E2-4854-97DA-44EA88A4E973}" destId="{39F523DC-80CA-4387-B25C-BF50178552FB}" srcOrd="1" destOrd="0" parTransId="{E0639E62-2A08-458D-A846-0CC944D81073}" sibTransId="{6425EFA4-846C-4168-B502-1C08279968DA}"/>
    <dgm:cxn modelId="{37048566-FD92-494D-8D8C-F314986DBDD8}" type="presOf" srcId="{E7FD375F-3EFF-4BE5-9B07-0AA4627A3680}" destId="{A966E240-B63B-473E-89FC-2D37BE5CF27A}" srcOrd="0" destOrd="1" presId="urn:microsoft.com/office/officeart/2005/8/layout/process3"/>
    <dgm:cxn modelId="{913E233A-8F4C-4C44-B769-3BB6187F40C9}" srcId="{DF94AE63-AE23-426D-ABDA-B47F743AF4A4}" destId="{D7EBD053-9DCF-43C1-B65E-2D2BD8D35215}" srcOrd="0" destOrd="0" parTransId="{4BB7B854-7051-479F-961C-01E6DD95C934}" sibTransId="{35FB61EB-D0C2-48B0-A5BD-C487783328FE}"/>
    <dgm:cxn modelId="{D7359500-BD83-464E-BA9A-A0D5CF78259E}" type="presOf" srcId="{F456BCC0-2C4A-4028-BC03-9BB378CA0021}" destId="{60B44B1C-E40D-4ABD-BDB0-72B3107D9DEF}" srcOrd="0" destOrd="0" presId="urn:microsoft.com/office/officeart/2005/8/layout/process3"/>
    <dgm:cxn modelId="{A1E13F43-8DE3-4E98-BA8F-3905FDE7EACC}" srcId="{F456BCC0-2C4A-4028-BC03-9BB378CA0021}" destId="{2D9D91DE-1C42-43FE-AE8C-279AC0C407F5}" srcOrd="3" destOrd="0" parTransId="{E6972431-7442-451B-BE7E-C5B72E8E1BD6}" sibTransId="{4E86C6D7-DDB8-45B6-AF17-109953A866A7}"/>
    <dgm:cxn modelId="{303F2424-F830-4071-9317-86097086E63B}" srcId="{F456BCC0-2C4A-4028-BC03-9BB378CA0021}" destId="{F5FC0739-8C60-4BDD-BF4C-34163C1056E6}" srcOrd="2" destOrd="0" parTransId="{657ADD1B-0ED7-4ADF-B760-78594A707477}" sibTransId="{C4F4162B-A466-4AF7-A9CD-73858B0FAFAE}"/>
    <dgm:cxn modelId="{D178BFC0-55F1-4FC7-BD27-FF74D5664ED6}" srcId="{F456BCC0-2C4A-4028-BC03-9BB378CA0021}" destId="{AB032B39-EDC0-46C1-86BD-0AD48AF9D219}" srcOrd="0" destOrd="0" parTransId="{9259301B-F4A4-47D3-AE19-F246929906B2}" sibTransId="{C3A6BA17-EAB7-4740-84B5-EF6ADF426287}"/>
    <dgm:cxn modelId="{9BC4CA8D-1D6A-473C-919E-5091CDA20D80}" type="presOf" srcId="{F456BCC0-2C4A-4028-BC03-9BB378CA0021}" destId="{C9388FA8-FB80-4AAF-A68F-85C8D45AD7C9}" srcOrd="1" destOrd="0" presId="urn:microsoft.com/office/officeart/2005/8/layout/process3"/>
    <dgm:cxn modelId="{26F3391D-4E0D-49E3-8BB8-281FA89D892D}" type="presOf" srcId="{EECF5B71-560F-4BBD-BE2D-26D9A226F509}" destId="{F665A0AC-22A7-4637-8AFD-3E1242E0C9D8}" srcOrd="0" destOrd="0" presId="urn:microsoft.com/office/officeart/2005/8/layout/process3"/>
    <dgm:cxn modelId="{6ED00D7D-D6C9-4177-9053-7ECCD85663E3}" type="presOf" srcId="{908D4A31-612A-40F7-AAA3-0AC48FE43C30}" destId="{E6FED0C6-E871-40ED-A02F-A9A02197C7F7}" srcOrd="0" destOrd="3" presId="urn:microsoft.com/office/officeart/2005/8/layout/process3"/>
    <dgm:cxn modelId="{88BAED81-2D60-4BD7-B278-BB82BBD74263}" type="presOf" srcId="{6719250E-B31C-4898-9792-6802A94DFA0E}" destId="{B3B8F5CC-3C9B-4E48-87F4-E3122A2B044A}" srcOrd="0" destOrd="3" presId="urn:microsoft.com/office/officeart/2005/8/layout/process3"/>
    <dgm:cxn modelId="{B81888BB-2864-4DAC-A3B0-7D30EF724F1E}" type="presOf" srcId="{C794F7DD-CCE2-4523-B298-B361C8522CE5}" destId="{10D03FB1-A8F2-4A7F-B973-ACBEEB237E13}" srcOrd="0" destOrd="0" presId="urn:microsoft.com/office/officeart/2005/8/layout/process3"/>
    <dgm:cxn modelId="{823B1F3E-7CE9-45B9-90EE-21A4E27AB0AF}" type="presOf" srcId="{39F523DC-80CA-4387-B25C-BF50178552FB}" destId="{B3B8F5CC-3C9B-4E48-87F4-E3122A2B044A}" srcOrd="0" destOrd="2" presId="urn:microsoft.com/office/officeart/2005/8/layout/process3"/>
    <dgm:cxn modelId="{723BF6C2-D706-4D6C-A046-F0927446F4AC}" type="presOf" srcId="{DF94AE63-AE23-426D-ABDA-B47F743AF4A4}" destId="{E6FED0C6-E871-40ED-A02F-A9A02197C7F7}" srcOrd="0" destOrd="0" presId="urn:microsoft.com/office/officeart/2005/8/layout/process3"/>
    <dgm:cxn modelId="{BB487224-6E3E-4CE9-8816-2E96821B220E}" type="presOf" srcId="{D7EBD053-9DCF-43C1-B65E-2D2BD8D35215}" destId="{E6FED0C6-E871-40ED-A02F-A9A02197C7F7}" srcOrd="0" destOrd="1" presId="urn:microsoft.com/office/officeart/2005/8/layout/process3"/>
    <dgm:cxn modelId="{21522C18-A1DF-4557-8D72-2EE32481DB55}" type="presOf" srcId="{F5FC0739-8C60-4BDD-BF4C-34163C1056E6}" destId="{A966E240-B63B-473E-89FC-2D37BE5CF27A}" srcOrd="0" destOrd="2" presId="urn:microsoft.com/office/officeart/2005/8/layout/process3"/>
    <dgm:cxn modelId="{CE032600-DA42-4724-9573-95E5938CCE3F}" srcId="{BBDB5094-75E2-4854-97DA-44EA88A4E973}" destId="{E175393B-D565-4795-A022-0FCAF39B8E3B}" srcOrd="0" destOrd="0" parTransId="{086DD69D-462B-4D70-87FF-5DA42022D2F3}" sibTransId="{EF663921-646F-471C-8013-75AFF423022C}"/>
    <dgm:cxn modelId="{9FF2B225-5B80-4351-BD49-F71AC76D7B6F}" srcId="{DF94AE63-AE23-426D-ABDA-B47F743AF4A4}" destId="{071E85C3-B239-404C-8485-5DF25B6DEF01}" srcOrd="1" destOrd="0" parTransId="{5CB623C5-0214-4ED2-9A3C-C17AD5F97B3C}" sibTransId="{47BC1E20-0883-4185-BB16-82651E0171C4}"/>
    <dgm:cxn modelId="{AEC53A84-5FD4-47C9-829F-3239915CBD1F}" type="presOf" srcId="{AB032B39-EDC0-46C1-86BD-0AD48AF9D219}" destId="{A966E240-B63B-473E-89FC-2D37BE5CF27A}" srcOrd="0" destOrd="0" presId="urn:microsoft.com/office/officeart/2005/8/layout/process3"/>
    <dgm:cxn modelId="{8CB9BCF6-7079-454B-AEE8-4E517407DF7E}" srcId="{3A9D6D23-B87A-4160-B74B-D65E089AF24C}" destId="{EECF5B71-560F-4BBD-BE2D-26D9A226F509}" srcOrd="0" destOrd="0" parTransId="{8D272B11-EECE-408F-AB2B-44A52EF6302F}" sibTransId="{5E570180-0401-4AD2-BEF9-E11633560893}"/>
    <dgm:cxn modelId="{AE6EB288-2B1F-4CE5-8BF1-554D417361A4}" type="presOf" srcId="{BBDB5094-75E2-4854-97DA-44EA88A4E973}" destId="{B3B8F5CC-3C9B-4E48-87F4-E3122A2B044A}" srcOrd="0" destOrd="0" presId="urn:microsoft.com/office/officeart/2005/8/layout/process3"/>
    <dgm:cxn modelId="{86339031-093C-4A13-B1D4-CBCB17F0BCCD}" srcId="{F456BCC0-2C4A-4028-BC03-9BB378CA0021}" destId="{4F96DD76-2E52-480F-A2D0-40E24D7D2FC2}" srcOrd="4" destOrd="0" parTransId="{8669A50C-E110-4985-BD0B-75B5B0F0A948}" sibTransId="{3F9E9484-9CD9-4620-B801-8710CF39B347}"/>
    <dgm:cxn modelId="{D0B210AD-C904-460F-ABFA-9FD2C899F44E}" srcId="{3A9D6D23-B87A-4160-B74B-D65E089AF24C}" destId="{C794F7DD-CCE2-4523-B298-B361C8522CE5}" srcOrd="1" destOrd="0" parTransId="{7C0A02A7-89D1-4D06-9037-FAE3B080EE39}" sibTransId="{C167F2DB-42DE-4F6D-AA2C-D2ABE09DD124}"/>
    <dgm:cxn modelId="{3AC0762B-9686-42F4-A234-E99983D4E36D}" type="presOf" srcId="{C167F2DB-42DE-4F6D-AA2C-D2ABE09DD124}" destId="{43102BDC-361C-4917-AE6F-7C44FE4C5B75}" srcOrd="1" destOrd="0" presId="urn:microsoft.com/office/officeart/2005/8/layout/process3"/>
    <dgm:cxn modelId="{85B63BF8-E3DD-4925-BAD6-3AC49A9267C0}" type="presOf" srcId="{4F96DD76-2E52-480F-A2D0-40E24D7D2FC2}" destId="{A966E240-B63B-473E-89FC-2D37BE5CF27A}" srcOrd="0" destOrd="4" presId="urn:microsoft.com/office/officeart/2005/8/layout/process3"/>
    <dgm:cxn modelId="{C01944B2-6F42-4BDD-931A-2AB87FCCB085}" type="presOf" srcId="{2D9D91DE-1C42-43FE-AE8C-279AC0C407F5}" destId="{A966E240-B63B-473E-89FC-2D37BE5CF27A}" srcOrd="0" destOrd="3" presId="urn:microsoft.com/office/officeart/2005/8/layout/process3"/>
    <dgm:cxn modelId="{2A1E79C2-DE61-47F6-A590-F78E5C190EA6}" type="presOf" srcId="{C794F7DD-CCE2-4523-B298-B361C8522CE5}" destId="{EACB6191-360F-49BA-B30F-3C6586E6F8A3}" srcOrd="1" destOrd="0" presId="urn:microsoft.com/office/officeart/2005/8/layout/process3"/>
    <dgm:cxn modelId="{09D9F0C5-3820-4876-AF40-C478ACA8CDEA}" type="presOf" srcId="{C167F2DB-42DE-4F6D-AA2C-D2ABE09DD124}" destId="{F6BDF79A-01A6-4514-BF1F-9F346FDF6D07}" srcOrd="0" destOrd="0" presId="urn:microsoft.com/office/officeart/2005/8/layout/process3"/>
    <dgm:cxn modelId="{86C0B44C-DA88-403E-B6C6-57B6816F6F64}" srcId="{F456BCC0-2C4A-4028-BC03-9BB378CA0021}" destId="{E7FD375F-3EFF-4BE5-9B07-0AA4627A3680}" srcOrd="1" destOrd="0" parTransId="{E510C15B-04A2-4874-8818-FE0BFD8AE6A7}" sibTransId="{80FD0C19-480A-4087-8DF3-C2427BCE1DC6}"/>
    <dgm:cxn modelId="{6C40D7B7-A329-45D5-A4AC-88ECFF5F6D15}" srcId="{C794F7DD-CCE2-4523-B298-B361C8522CE5}" destId="{BBDB5094-75E2-4854-97DA-44EA88A4E973}" srcOrd="0" destOrd="0" parTransId="{C704E8C9-7914-4EFF-9F7A-05ECBD389555}" sibTransId="{B697461B-0EF3-4E11-B930-52ED885670D9}"/>
    <dgm:cxn modelId="{662EA833-B33B-4EF1-904C-42C55A1779C7}" srcId="{DF94AE63-AE23-426D-ABDA-B47F743AF4A4}" destId="{908D4A31-612A-40F7-AAA3-0AC48FE43C30}" srcOrd="2" destOrd="0" parTransId="{56F98EEC-92CF-4BC1-A06C-70CBB7141082}" sibTransId="{B99AC0AA-896D-4774-AB5C-B0866F06B5F6}"/>
    <dgm:cxn modelId="{C83B5E04-3411-41FA-BF00-530BB0349BF3}" type="presOf" srcId="{3A9D6D23-B87A-4160-B74B-D65E089AF24C}" destId="{A3800DE6-0E4F-474F-BD59-79BF31D080A4}" srcOrd="0" destOrd="0" presId="urn:microsoft.com/office/officeart/2005/8/layout/process3"/>
    <dgm:cxn modelId="{90C6D5CB-068F-4F20-ADCD-CA946D8D423D}" type="presOf" srcId="{E175393B-D565-4795-A022-0FCAF39B8E3B}" destId="{B3B8F5CC-3C9B-4E48-87F4-E3122A2B044A}" srcOrd="0" destOrd="1" presId="urn:microsoft.com/office/officeart/2005/8/layout/process3"/>
    <dgm:cxn modelId="{6399EE63-7228-448C-90FE-6BB206AE2B26}" type="presOf" srcId="{1F739B73-B4F3-4CFD-90D6-CB93F7895279}" destId="{A966E240-B63B-473E-89FC-2D37BE5CF27A}" srcOrd="0" destOrd="5" presId="urn:microsoft.com/office/officeart/2005/8/layout/process3"/>
    <dgm:cxn modelId="{E41BF316-0409-44F2-8912-36238D0467B8}" type="presOf" srcId="{071E85C3-B239-404C-8485-5DF25B6DEF01}" destId="{E6FED0C6-E871-40ED-A02F-A9A02197C7F7}" srcOrd="0" destOrd="2" presId="urn:microsoft.com/office/officeart/2005/8/layout/process3"/>
    <dgm:cxn modelId="{257E296D-A9CC-4C47-B098-2C785368B1DE}" srcId="{3A9D6D23-B87A-4160-B74B-D65E089AF24C}" destId="{F456BCC0-2C4A-4028-BC03-9BB378CA0021}" srcOrd="2" destOrd="0" parTransId="{DEDDB832-8305-4684-BF6D-8E0558BCF020}" sibTransId="{554F1739-2FF0-4F5B-B2B6-A94F06F5A61F}"/>
    <dgm:cxn modelId="{68E4BEE8-DD30-4C5B-8FD4-65D90CFE4DC0}" srcId="{EECF5B71-560F-4BBD-BE2D-26D9A226F509}" destId="{DF94AE63-AE23-426D-ABDA-B47F743AF4A4}" srcOrd="0" destOrd="0" parTransId="{D1C51217-21E2-42D2-8782-C532E4DC195A}" sibTransId="{E702B8D4-219B-4CF2-8984-61BF67562065}"/>
    <dgm:cxn modelId="{61E07DB4-BB91-4A84-BDD0-D711489B1C42}" srcId="{BBDB5094-75E2-4854-97DA-44EA88A4E973}" destId="{6719250E-B31C-4898-9792-6802A94DFA0E}" srcOrd="2" destOrd="0" parTransId="{ADA95B70-1CA8-4F86-95A8-94CF43B83049}" sibTransId="{45DEA9A8-758D-4F16-8200-755D5CD77B0C}"/>
    <dgm:cxn modelId="{00FA6A0F-2E88-4A2F-AA74-156352CFC1AF}" type="presOf" srcId="{5E570180-0401-4AD2-BEF9-E11633560893}" destId="{89DB3164-140F-4021-8CBA-119074CF75FD}" srcOrd="1" destOrd="0" presId="urn:microsoft.com/office/officeart/2005/8/layout/process3"/>
    <dgm:cxn modelId="{11785405-F78F-4390-BDA3-3E5D32D3912C}" type="presParOf" srcId="{A3800DE6-0E4F-474F-BD59-79BF31D080A4}" destId="{C9D0C923-0AC7-4E99-97FB-1F4719CB2091}" srcOrd="0" destOrd="0" presId="urn:microsoft.com/office/officeart/2005/8/layout/process3"/>
    <dgm:cxn modelId="{5603A5EA-908B-4D1C-BB24-4F7FDE8815CD}" type="presParOf" srcId="{C9D0C923-0AC7-4E99-97FB-1F4719CB2091}" destId="{F665A0AC-22A7-4637-8AFD-3E1242E0C9D8}" srcOrd="0" destOrd="0" presId="urn:microsoft.com/office/officeart/2005/8/layout/process3"/>
    <dgm:cxn modelId="{B49AA56B-DDC6-4D24-9615-97C391285E73}" type="presParOf" srcId="{C9D0C923-0AC7-4E99-97FB-1F4719CB2091}" destId="{DA5AC546-B686-4014-904A-A52D062ABDEF}" srcOrd="1" destOrd="0" presId="urn:microsoft.com/office/officeart/2005/8/layout/process3"/>
    <dgm:cxn modelId="{F5A6264F-894F-427B-BA8B-5D7920D1EC03}" type="presParOf" srcId="{C9D0C923-0AC7-4E99-97FB-1F4719CB2091}" destId="{E6FED0C6-E871-40ED-A02F-A9A02197C7F7}" srcOrd="2" destOrd="0" presId="urn:microsoft.com/office/officeart/2005/8/layout/process3"/>
    <dgm:cxn modelId="{A5BA3BFC-7D14-4741-9469-3F21F963DEC7}" type="presParOf" srcId="{A3800DE6-0E4F-474F-BD59-79BF31D080A4}" destId="{8F67E71A-3081-4E03-A875-2827DEA69D54}" srcOrd="1" destOrd="0" presId="urn:microsoft.com/office/officeart/2005/8/layout/process3"/>
    <dgm:cxn modelId="{060BC689-1267-477B-8B6E-B0876DD7AB56}" type="presParOf" srcId="{8F67E71A-3081-4E03-A875-2827DEA69D54}" destId="{89DB3164-140F-4021-8CBA-119074CF75FD}" srcOrd="0" destOrd="0" presId="urn:microsoft.com/office/officeart/2005/8/layout/process3"/>
    <dgm:cxn modelId="{49C36B2C-FB86-4B3D-BEC1-8AA168EC603C}" type="presParOf" srcId="{A3800DE6-0E4F-474F-BD59-79BF31D080A4}" destId="{3CDD45E4-5EF1-4B0C-9102-7C5117E92324}" srcOrd="2" destOrd="0" presId="urn:microsoft.com/office/officeart/2005/8/layout/process3"/>
    <dgm:cxn modelId="{A3A53B86-6395-488A-AC91-840DD154288C}" type="presParOf" srcId="{3CDD45E4-5EF1-4B0C-9102-7C5117E92324}" destId="{10D03FB1-A8F2-4A7F-B973-ACBEEB237E13}" srcOrd="0" destOrd="0" presId="urn:microsoft.com/office/officeart/2005/8/layout/process3"/>
    <dgm:cxn modelId="{7E62B9D7-2F00-4248-B04E-D17A4D5D0FEE}" type="presParOf" srcId="{3CDD45E4-5EF1-4B0C-9102-7C5117E92324}" destId="{EACB6191-360F-49BA-B30F-3C6586E6F8A3}" srcOrd="1" destOrd="0" presId="urn:microsoft.com/office/officeart/2005/8/layout/process3"/>
    <dgm:cxn modelId="{AE0EBB84-3C83-43A0-BB7F-6DF82BF1832C}" type="presParOf" srcId="{3CDD45E4-5EF1-4B0C-9102-7C5117E92324}" destId="{B3B8F5CC-3C9B-4E48-87F4-E3122A2B044A}" srcOrd="2" destOrd="0" presId="urn:microsoft.com/office/officeart/2005/8/layout/process3"/>
    <dgm:cxn modelId="{CB88E21E-1647-4388-8B24-A873273F20A5}" type="presParOf" srcId="{A3800DE6-0E4F-474F-BD59-79BF31D080A4}" destId="{F6BDF79A-01A6-4514-BF1F-9F346FDF6D07}" srcOrd="3" destOrd="0" presId="urn:microsoft.com/office/officeart/2005/8/layout/process3"/>
    <dgm:cxn modelId="{7BCDD14E-91E8-4770-A64E-46D5B93EE9F4}" type="presParOf" srcId="{F6BDF79A-01A6-4514-BF1F-9F346FDF6D07}" destId="{43102BDC-361C-4917-AE6F-7C44FE4C5B75}" srcOrd="0" destOrd="0" presId="urn:microsoft.com/office/officeart/2005/8/layout/process3"/>
    <dgm:cxn modelId="{FDF095E2-5C92-40E7-A6C4-DA5BE23E8CA8}" type="presParOf" srcId="{A3800DE6-0E4F-474F-BD59-79BF31D080A4}" destId="{712DC451-7B15-403B-BFAC-5264ADE2CE12}" srcOrd="4" destOrd="0" presId="urn:microsoft.com/office/officeart/2005/8/layout/process3"/>
    <dgm:cxn modelId="{B6D5864B-CC64-4AAD-9C1D-906B1A45D152}" type="presParOf" srcId="{712DC451-7B15-403B-BFAC-5264ADE2CE12}" destId="{60B44B1C-E40D-4ABD-BDB0-72B3107D9DEF}" srcOrd="0" destOrd="0" presId="urn:microsoft.com/office/officeart/2005/8/layout/process3"/>
    <dgm:cxn modelId="{CD992C12-671A-4083-AF3D-18CD475831AC}" type="presParOf" srcId="{712DC451-7B15-403B-BFAC-5264ADE2CE12}" destId="{C9388FA8-FB80-4AAF-A68F-85C8D45AD7C9}" srcOrd="1" destOrd="0" presId="urn:microsoft.com/office/officeart/2005/8/layout/process3"/>
    <dgm:cxn modelId="{4D57C076-5A56-411E-A39E-1106F7F023D9}" type="presParOf" srcId="{712DC451-7B15-403B-BFAC-5264ADE2CE12}" destId="{A966E240-B63B-473E-89FC-2D37BE5CF27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AC546-B686-4014-904A-A52D062ABDEF}">
      <dsp:nvSpPr>
        <dsp:cNvPr id="0" name=""/>
        <dsp:cNvSpPr/>
      </dsp:nvSpPr>
      <dsp:spPr>
        <a:xfrm>
          <a:off x="10577" y="-125525"/>
          <a:ext cx="1773571" cy="667128"/>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latin typeface="Trebuchet MS" panose="020B0603020202020204" pitchFamily="34" charset="0"/>
            </a:rPr>
            <a:t>School</a:t>
          </a:r>
          <a:endParaRPr lang="en-US" sz="1800" kern="1200" dirty="0">
            <a:latin typeface="Trebuchet MS" panose="020B0603020202020204" pitchFamily="34" charset="0"/>
          </a:endParaRPr>
        </a:p>
      </dsp:txBody>
      <dsp:txXfrm>
        <a:off x="10577" y="-125525"/>
        <a:ext cx="1773571" cy="444752"/>
      </dsp:txXfrm>
    </dsp:sp>
    <dsp:sp modelId="{E6FED0C6-E871-40ED-A02F-A9A02197C7F7}">
      <dsp:nvSpPr>
        <dsp:cNvPr id="0" name=""/>
        <dsp:cNvSpPr/>
      </dsp:nvSpPr>
      <dsp:spPr>
        <a:xfrm>
          <a:off x="135097" y="319226"/>
          <a:ext cx="2249757" cy="3150000"/>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1" indent="0" algn="l" defTabSz="800100">
            <a:lnSpc>
              <a:spcPct val="90000"/>
            </a:lnSpc>
            <a:spcBef>
              <a:spcPct val="0"/>
            </a:spcBef>
            <a:spcAft>
              <a:spcPct val="15000"/>
            </a:spcAft>
            <a:buChar char="••"/>
          </a:pPr>
          <a:r>
            <a:rPr lang="en-US" sz="1800" kern="1200" dirty="0" smtClean="0">
              <a:latin typeface="Trebuchet MS" panose="020B0603020202020204" pitchFamily="34" charset="0"/>
            </a:rPr>
            <a:t>SAC</a:t>
          </a:r>
          <a:endParaRPr lang="en-US" sz="1800" kern="1200" dirty="0">
            <a:latin typeface="Trebuchet MS" panose="020B0603020202020204" pitchFamily="34" charset="0"/>
          </a:endParaRPr>
        </a:p>
        <a:p>
          <a:pPr marL="341313" lvl="2" indent="-120650" algn="l" defTabSz="800100">
            <a:lnSpc>
              <a:spcPct val="90000"/>
            </a:lnSpc>
            <a:spcBef>
              <a:spcPct val="0"/>
            </a:spcBef>
            <a:spcAft>
              <a:spcPct val="15000"/>
            </a:spcAft>
            <a:buChar char="••"/>
          </a:pPr>
          <a:r>
            <a:rPr lang="en-US" sz="1800" kern="1200" dirty="0" smtClean="0">
              <a:latin typeface="Trebuchet MS" panose="020B0603020202020204" pitchFamily="34" charset="0"/>
            </a:rPr>
            <a:t>Test Administrators</a:t>
          </a:r>
          <a:endParaRPr lang="en-US" sz="1800" kern="1200" dirty="0">
            <a:latin typeface="Trebuchet MS" panose="020B0603020202020204" pitchFamily="34" charset="0"/>
          </a:endParaRPr>
        </a:p>
        <a:p>
          <a:pPr marL="341313" lvl="2" indent="-107950" algn="l" defTabSz="800100">
            <a:lnSpc>
              <a:spcPct val="90000"/>
            </a:lnSpc>
            <a:spcBef>
              <a:spcPct val="0"/>
            </a:spcBef>
            <a:spcAft>
              <a:spcPct val="15000"/>
            </a:spcAft>
            <a:buChar char="••"/>
          </a:pPr>
          <a:r>
            <a:rPr lang="en-US" sz="1800" kern="1200" dirty="0" smtClean="0">
              <a:latin typeface="Trebuchet MS" panose="020B0603020202020204" pitchFamily="34" charset="0"/>
            </a:rPr>
            <a:t>Proctors</a:t>
          </a:r>
          <a:endParaRPr lang="en-US" sz="1800" kern="1200" dirty="0">
            <a:latin typeface="Trebuchet MS" panose="020B0603020202020204" pitchFamily="34" charset="0"/>
          </a:endParaRPr>
        </a:p>
        <a:p>
          <a:pPr marL="341313" lvl="2" indent="-107950" algn="l" defTabSz="800100">
            <a:lnSpc>
              <a:spcPct val="90000"/>
            </a:lnSpc>
            <a:spcBef>
              <a:spcPct val="0"/>
            </a:spcBef>
            <a:spcAft>
              <a:spcPct val="15000"/>
            </a:spcAft>
            <a:buChar char="••"/>
          </a:pPr>
          <a:r>
            <a:rPr lang="en-US" sz="1800" kern="1200" dirty="0" smtClean="0">
              <a:latin typeface="Trebuchet MS" panose="020B0603020202020204" pitchFamily="34" charset="0"/>
            </a:rPr>
            <a:t>School Technology Coordinator</a:t>
          </a:r>
          <a:endParaRPr lang="en-US" sz="1800" kern="1200" dirty="0">
            <a:latin typeface="Trebuchet MS" panose="020B0603020202020204" pitchFamily="34" charset="0"/>
          </a:endParaRPr>
        </a:p>
      </dsp:txBody>
      <dsp:txXfrm>
        <a:off x="200990" y="385119"/>
        <a:ext cx="2117971" cy="3018214"/>
      </dsp:txXfrm>
    </dsp:sp>
    <dsp:sp modelId="{8F67E71A-3081-4E03-A875-2827DEA69D54}">
      <dsp:nvSpPr>
        <dsp:cNvPr id="0" name=""/>
        <dsp:cNvSpPr/>
      </dsp:nvSpPr>
      <dsp:spPr>
        <a:xfrm>
          <a:off x="2112203" y="-123717"/>
          <a:ext cx="695474" cy="441136"/>
        </a:xfrm>
        <a:prstGeom prst="leftRightArrow">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112203" y="-35490"/>
        <a:ext cx="563133" cy="264682"/>
      </dsp:txXfrm>
    </dsp:sp>
    <dsp:sp modelId="{EACB6191-360F-49BA-B30F-3C6586E6F8A3}">
      <dsp:nvSpPr>
        <dsp:cNvPr id="0" name=""/>
        <dsp:cNvSpPr/>
      </dsp:nvSpPr>
      <dsp:spPr>
        <a:xfrm>
          <a:off x="3096365" y="-125525"/>
          <a:ext cx="1773571" cy="667128"/>
        </a:xfrm>
        <a:prstGeom prst="roundRect">
          <a:avLst>
            <a:gd name="adj" fmla="val 10000"/>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latin typeface="Trebuchet MS" panose="020B0603020202020204" pitchFamily="34" charset="0"/>
            </a:rPr>
            <a:t>District</a:t>
          </a:r>
          <a:endParaRPr lang="en-US" sz="1800" kern="1200" dirty="0">
            <a:latin typeface="Trebuchet MS" panose="020B0603020202020204" pitchFamily="34" charset="0"/>
          </a:endParaRPr>
        </a:p>
      </dsp:txBody>
      <dsp:txXfrm>
        <a:off x="3096365" y="-125525"/>
        <a:ext cx="1773571" cy="444752"/>
      </dsp:txXfrm>
    </dsp:sp>
    <dsp:sp modelId="{B3B8F5CC-3C9B-4E48-87F4-E3122A2B044A}">
      <dsp:nvSpPr>
        <dsp:cNvPr id="0" name=""/>
        <dsp:cNvSpPr/>
      </dsp:nvSpPr>
      <dsp:spPr>
        <a:xfrm>
          <a:off x="3243321" y="319226"/>
          <a:ext cx="2204886" cy="3150000"/>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95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DAC</a:t>
          </a:r>
          <a:endParaRPr lang="en-US" sz="1800" kern="1200" dirty="0">
            <a:latin typeface="Trebuchet MS" panose="020B0603020202020204" pitchFamily="34" charset="0"/>
          </a:endParaRPr>
        </a:p>
        <a:p>
          <a:pPr marL="342900" lvl="2"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Sensitive Data</a:t>
          </a:r>
          <a:endParaRPr lang="en-US" sz="1800" kern="1200" dirty="0">
            <a:latin typeface="Trebuchet MS" panose="020B0603020202020204" pitchFamily="34" charset="0"/>
          </a:endParaRPr>
        </a:p>
        <a:p>
          <a:pPr marL="342900" lvl="2"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District Technology Coordinator</a:t>
          </a:r>
          <a:endParaRPr lang="en-US" sz="1800" kern="1200" dirty="0">
            <a:latin typeface="Trebuchet MS" panose="020B0603020202020204" pitchFamily="34" charset="0"/>
          </a:endParaRPr>
        </a:p>
        <a:p>
          <a:pPr marL="342900" lvl="2"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Data Respondents</a:t>
          </a:r>
          <a:endParaRPr lang="en-US" sz="1800" kern="1200" dirty="0">
            <a:latin typeface="Trebuchet MS" panose="020B0603020202020204" pitchFamily="34" charset="0"/>
          </a:endParaRPr>
        </a:p>
      </dsp:txBody>
      <dsp:txXfrm>
        <a:off x="3307900" y="383805"/>
        <a:ext cx="2075728" cy="3020842"/>
      </dsp:txXfrm>
    </dsp:sp>
    <dsp:sp modelId="{F6BDF79A-01A6-4514-BF1F-9F346FDF6D07}">
      <dsp:nvSpPr>
        <dsp:cNvPr id="0" name=""/>
        <dsp:cNvSpPr/>
      </dsp:nvSpPr>
      <dsp:spPr>
        <a:xfrm>
          <a:off x="5192382" y="-123717"/>
          <a:ext cx="683583" cy="441136"/>
        </a:xfrm>
        <a:prstGeom prst="leftRightArrow">
          <a:avLst/>
        </a:prstGeom>
        <a:solidFill>
          <a:schemeClr val="accent3">
            <a:shade val="90000"/>
            <a:hueOff val="0"/>
            <a:satOff val="0"/>
            <a:lumOff val="158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5192382" y="-35490"/>
        <a:ext cx="551242" cy="264682"/>
      </dsp:txXfrm>
    </dsp:sp>
    <dsp:sp modelId="{C9388FA8-FB80-4AAF-A68F-85C8D45AD7C9}">
      <dsp:nvSpPr>
        <dsp:cNvPr id="0" name=""/>
        <dsp:cNvSpPr/>
      </dsp:nvSpPr>
      <dsp:spPr>
        <a:xfrm>
          <a:off x="6159718" y="-125525"/>
          <a:ext cx="1773571" cy="667128"/>
        </a:xfrm>
        <a:prstGeom prst="roundRect">
          <a:avLst>
            <a:gd name="adj" fmla="val 10000"/>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latin typeface="Trebuchet MS" panose="020B0603020202020204" pitchFamily="34" charset="0"/>
            </a:rPr>
            <a:t>CDE</a:t>
          </a:r>
          <a:endParaRPr lang="en-US" sz="1800" kern="1200" dirty="0">
            <a:latin typeface="Trebuchet MS" panose="020B0603020202020204" pitchFamily="34" charset="0"/>
          </a:endParaRPr>
        </a:p>
      </dsp:txBody>
      <dsp:txXfrm>
        <a:off x="6159718" y="-125525"/>
        <a:ext cx="1773571" cy="444752"/>
      </dsp:txXfrm>
    </dsp:sp>
    <dsp:sp modelId="{A966E240-B63B-473E-89FC-2D37BE5CF27A}">
      <dsp:nvSpPr>
        <dsp:cNvPr id="0" name=""/>
        <dsp:cNvSpPr/>
      </dsp:nvSpPr>
      <dsp:spPr>
        <a:xfrm>
          <a:off x="6420918" y="319226"/>
          <a:ext cx="1976397" cy="3150000"/>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190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Sara </a:t>
          </a:r>
          <a:endParaRPr lang="en-US"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Mindy</a:t>
          </a:r>
          <a:endParaRPr lang="en-US"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Heather</a:t>
          </a:r>
          <a:endParaRPr lang="en-US"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Jared</a:t>
          </a:r>
          <a:endParaRPr lang="en-US"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Collin</a:t>
          </a:r>
          <a:endParaRPr lang="en-US"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Trebuchet MS" panose="020B0603020202020204" pitchFamily="34" charset="0"/>
            </a:rPr>
            <a:t>Jasmine</a:t>
          </a:r>
          <a:endParaRPr lang="en-US" sz="1800" kern="1200" dirty="0">
            <a:latin typeface="Trebuchet MS" panose="020B0603020202020204" pitchFamily="34" charset="0"/>
          </a:endParaRPr>
        </a:p>
      </dsp:txBody>
      <dsp:txXfrm>
        <a:off x="6478805" y="377113"/>
        <a:ext cx="1860623" cy="30342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9/21/2018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78320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20</a:t>
            </a:fld>
            <a:endParaRPr lang="en-US"/>
          </a:p>
        </p:txBody>
      </p:sp>
    </p:spTree>
    <p:extLst>
      <p:ext uri="{BB962C8B-B14F-4D97-AF65-F5344CB8AC3E}">
        <p14:creationId xmlns:p14="http://schemas.microsoft.com/office/powerpoint/2010/main" val="84313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Vouchers</a:t>
            </a:r>
            <a:r>
              <a:rPr lang="en-US" baseline="0" dirty="0" smtClean="0"/>
              <a:t> may also be requested on a case-by-case basis for individual students attending traditional brick-and-mortar schools who meet specific criteria:</a:t>
            </a:r>
          </a:p>
          <a:p>
            <a:pPr marL="171450" indent="-171450">
              <a:buFont typeface="Arial" panose="020B0604020202020204" pitchFamily="34" charset="0"/>
              <a:buChar char="•"/>
            </a:pPr>
            <a:r>
              <a:rPr lang="en-US" dirty="0" smtClean="0"/>
              <a:t>The student is unable to take the college entrance exam on either of the Department-designated school dates due to conflicts with legitimate instructional, curricular, or other activities, as determined by the Department; or</a:t>
            </a:r>
          </a:p>
          <a:p>
            <a:pPr marL="171450" indent="-171450">
              <a:buFont typeface="Arial" panose="020B0604020202020204" pitchFamily="34" charset="0"/>
              <a:buChar char="•"/>
            </a:pPr>
            <a:r>
              <a:rPr lang="en-US" dirty="0" smtClean="0"/>
              <a:t>The</a:t>
            </a:r>
            <a:r>
              <a:rPr lang="en-US" baseline="0" dirty="0" smtClean="0"/>
              <a:t> s</a:t>
            </a:r>
            <a:r>
              <a:rPr lang="en-US" dirty="0" smtClean="0"/>
              <a:t>tudent is unable to take the college entrance exam on either of the Department designated school dates due to religious holidays</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24</a:t>
            </a:fld>
            <a:endParaRPr lang="en-US"/>
          </a:p>
        </p:txBody>
      </p:sp>
    </p:spTree>
    <p:extLst>
      <p:ext uri="{BB962C8B-B14F-4D97-AF65-F5344CB8AC3E}">
        <p14:creationId xmlns:p14="http://schemas.microsoft.com/office/powerpoint/2010/main" val="407686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can establish</a:t>
            </a:r>
            <a:r>
              <a:rPr lang="en-US" baseline="0" dirty="0" smtClean="0"/>
              <a:t> a district-wide PSAT schedule, or can allow individual schools to set their own schedule based on the availability of testing rooms and staff.  If allowing individual schools to set their own PSAT schedules, please consider the test security risks of having different students within the district take the tests on different days.</a:t>
            </a:r>
          </a:p>
          <a:p>
            <a:endParaRPr lang="en-US" baseline="0" dirty="0" smtClean="0"/>
          </a:p>
          <a:p>
            <a:r>
              <a:rPr lang="en-US" baseline="0" dirty="0" smtClean="0"/>
              <a:t>There is no PSAT voucher option for virtual schools – all schools must establish a testing center to administer the PSAT exams.</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406488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34</a:t>
            </a:fld>
            <a:endParaRPr lang="en-US"/>
          </a:p>
        </p:txBody>
      </p:sp>
    </p:spTree>
    <p:extLst>
      <p:ext uri="{BB962C8B-B14F-4D97-AF65-F5344CB8AC3E}">
        <p14:creationId xmlns:p14="http://schemas.microsoft.com/office/powerpoint/2010/main" val="264795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a:t>
            </a:r>
            <a:r>
              <a:rPr lang="en-US" dirty="0" smtClean="0"/>
              <a:t>materials that can be ordered are for grades </a:t>
            </a:r>
            <a:r>
              <a:rPr lang="en-US" dirty="0" smtClean="0"/>
              <a:t>1-12 </a:t>
            </a:r>
            <a:r>
              <a:rPr lang="en-US" dirty="0" smtClean="0"/>
              <a:t>as</a:t>
            </a:r>
            <a:r>
              <a:rPr lang="en-US" baseline="0" dirty="0" smtClean="0"/>
              <a:t> well as </a:t>
            </a:r>
            <a:r>
              <a:rPr lang="en-US" baseline="0" dirty="0" smtClean="0"/>
              <a:t>large </a:t>
            </a:r>
            <a:r>
              <a:rPr lang="en-US" baseline="0" dirty="0" smtClean="0"/>
              <a:t>print and braille.</a:t>
            </a:r>
          </a:p>
          <a:p>
            <a:r>
              <a:rPr lang="en-US" baseline="0" dirty="0" smtClean="0"/>
              <a:t>As all kindergarten and Alternate ACCESS tests are paper-based, those are automatically ordered for students upon initial registration.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38</a:t>
            </a:fld>
            <a:endParaRPr lang="en-US"/>
          </a:p>
        </p:txBody>
      </p:sp>
    </p:spTree>
    <p:extLst>
      <p:ext uri="{BB962C8B-B14F-4D97-AF65-F5344CB8AC3E}">
        <p14:creationId xmlns:p14="http://schemas.microsoft.com/office/powerpoint/2010/main" val="192985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45</a:t>
            </a:fld>
            <a:endParaRPr lang="en-US"/>
          </a:p>
        </p:txBody>
      </p:sp>
    </p:spTree>
    <p:extLst>
      <p:ext uri="{BB962C8B-B14F-4D97-AF65-F5344CB8AC3E}">
        <p14:creationId xmlns:p14="http://schemas.microsoft.com/office/powerpoint/2010/main" val="79750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1" indent="-342900"/>
            <a:r>
              <a:rPr lang="en-US" sz="1800" dirty="0" smtClean="0">
                <a:solidFill>
                  <a:schemeClr val="tx1"/>
                </a:solidFill>
              </a:rPr>
              <a:t>PSAT/SAT:</a:t>
            </a:r>
            <a:endParaRPr lang="en-US" sz="1800" baseline="0" dirty="0" smtClean="0">
              <a:solidFill>
                <a:schemeClr val="tx1"/>
              </a:solidFill>
            </a:endParaRPr>
          </a:p>
          <a:p>
            <a:pPr marL="1028700" lvl="1" indent="-342900"/>
            <a:r>
              <a:rPr lang="en-US" sz="1800" dirty="0" smtClean="0">
                <a:solidFill>
                  <a:schemeClr val="tx1"/>
                </a:solidFill>
              </a:rPr>
              <a:t>Fall – Setting the Stage, Winter – Preparing for Testing, and Spring – After Testing</a:t>
            </a:r>
          </a:p>
          <a:p>
            <a:pPr marL="1028700" lvl="1" indent="-342900"/>
            <a:r>
              <a:rPr lang="en-US" sz="1800" dirty="0" smtClean="0"/>
              <a:t>Webinar Training Series – November through January</a:t>
            </a:r>
          </a:p>
          <a:p>
            <a:pPr marL="1028700" lvl="1" indent="-342900"/>
            <a:r>
              <a:rPr lang="en-US" sz="1800" dirty="0" smtClean="0">
                <a:solidFill>
                  <a:schemeClr val="tx1"/>
                </a:solidFill>
              </a:rPr>
              <a:t>Six weeks prior to testing – Test Administration Training – Online Modules</a:t>
            </a:r>
          </a:p>
        </p:txBody>
      </p:sp>
      <p:sp>
        <p:nvSpPr>
          <p:cNvPr id="4" name="Slide Number Placeholder 3"/>
          <p:cNvSpPr>
            <a:spLocks noGrp="1"/>
          </p:cNvSpPr>
          <p:nvPr>
            <p:ph type="sldNum" sz="quarter" idx="10"/>
          </p:nvPr>
        </p:nvSpPr>
        <p:spPr/>
        <p:txBody>
          <a:bodyPr/>
          <a:lstStyle/>
          <a:p>
            <a:fld id="{A995EF9D-2794-47AA-B87D-5B456456569E}" type="slidenum">
              <a:rPr lang="en-US" smtClean="0"/>
              <a:t>47</a:t>
            </a:fld>
            <a:endParaRPr lang="en-US"/>
          </a:p>
        </p:txBody>
      </p:sp>
    </p:spTree>
    <p:extLst>
      <p:ext uri="{BB962C8B-B14F-4D97-AF65-F5344CB8AC3E}">
        <p14:creationId xmlns:p14="http://schemas.microsoft.com/office/powerpoint/2010/main" val="3773040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schoolreadiness" TargetMode="External"/><Relationship Id="rId2" Type="http://schemas.openxmlformats.org/officeDocument/2006/relationships/hyperlink" Target="http://www.cde.state.co.us/coloradoliterac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de.state.co.us/assessment/cma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avocet.pearson.com/CO/Home" TargetMode="External"/><Relationship Id="rId4" Type="http://schemas.openxmlformats.org/officeDocument/2006/relationships/hyperlink" Target="https://co.pearsonaccessnext.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collegeboard.org/colorad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12reports.collegeboard.org/login" TargetMode="External"/><Relationship Id="rId2" Type="http://schemas.openxmlformats.org/officeDocument/2006/relationships/hyperlink" Target="http://www.collegeboard.org/" TargetMode="External"/><Relationship Id="rId1" Type="http://schemas.openxmlformats.org/officeDocument/2006/relationships/slideLayout" Target="../slideLayouts/slideLayout2.xml"/><Relationship Id="rId4" Type="http://schemas.openxmlformats.org/officeDocument/2006/relationships/hyperlink" Target="https://www.collegeboard.org/students-with-disabilities/ssd-onlin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ccount.collegeboard.org/login" TargetMode="External"/><Relationship Id="rId2" Type="http://schemas.openxmlformats.org/officeDocument/2006/relationships/hyperlink" Target="http://www.collegeboard.or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igfuture.collegeboard.org/" TargetMode="External"/><Relationship Id="rId2" Type="http://schemas.openxmlformats.org/officeDocument/2006/relationships/hyperlink" Target="https://studentscores.collegeboard.org/" TargetMode="External"/><Relationship Id="rId1" Type="http://schemas.openxmlformats.org/officeDocument/2006/relationships/slideLayout" Target="../slideLayouts/slideLayout2.xml"/><Relationship Id="rId5" Type="http://schemas.openxmlformats.org/officeDocument/2006/relationships/hyperlink" Target="https://www.khanacademy.org/" TargetMode="External"/><Relationship Id="rId4" Type="http://schemas.openxmlformats.org/officeDocument/2006/relationships/hyperlink" Target="https://collegeboard.roadtripnatio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coloradoadministratorsupport@collegeboard.org" TargetMode="External"/><Relationship Id="rId2" Type="http://schemas.openxmlformats.org/officeDocument/2006/relationships/hyperlink" Target="mailto:Anthony_j@cde.state.co.us" TargetMode="External"/><Relationship Id="rId1" Type="http://schemas.openxmlformats.org/officeDocument/2006/relationships/slideLayout" Target="../slideLayouts/slideLayout2.xml"/><Relationship Id="rId5" Type="http://schemas.openxmlformats.org/officeDocument/2006/relationships/hyperlink" Target="mailto:kdoubleday@collegeboard.org" TargetMode="External"/><Relationship Id="rId4" Type="http://schemas.openxmlformats.org/officeDocument/2006/relationships/hyperlink" Target="mailto:sorlowski@collegeboard.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de.state.co.us/assessment/newassess-coaltel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ynamiclearningmaps.org/colorado" TargetMode="External"/><Relationship Id="rId5" Type="http://schemas.openxmlformats.org/officeDocument/2006/relationships/hyperlink" Target="https://co.pearsonaccessnext.com/" TargetMode="External"/><Relationship Id="rId4" Type="http://schemas.openxmlformats.org/officeDocument/2006/relationships/hyperlink" Target="http://avocet.pearson.com/CO/Hom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ida.wisc.ed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drcedirect.com/all/eca-portal-ui/welcome/WID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accountability" TargetMode="External"/><Relationship Id="rId2" Type="http://schemas.openxmlformats.org/officeDocument/2006/relationships/hyperlink" Target="http://www.cde.state.co.us/assessment" TargetMode="External"/><Relationship Id="rId1" Type="http://schemas.openxmlformats.org/officeDocument/2006/relationships/slideLayout" Target="../slideLayouts/slideLayout2.xml"/><Relationship Id="rId4" Type="http://schemas.openxmlformats.org/officeDocument/2006/relationships/hyperlink" Target="https://enetlearning.adobeconnect.com/psn17hc1wek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cde.state.co.us/assessment/conae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bonner_c@cde.state.co.us" TargetMode="External"/><Relationship Id="rId2" Type="http://schemas.openxmlformats.org/officeDocument/2006/relationships/hyperlink" Target="http://www.cde.state.co.us/assessment/2019naeppermissiontoreleasede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de.state.co.us/assessment/cmas_acronym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de.state.co.us/assessment/ausyncu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de.state.co.us/assessment/annual_trng_require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DAC Training</a:t>
            </a:r>
            <a:br>
              <a:rPr lang="en-US" dirty="0" smtClean="0"/>
            </a:br>
            <a:r>
              <a:rPr lang="en-US" dirty="0" smtClean="0"/>
              <a:t>2018-19</a:t>
            </a:r>
            <a:endParaRPr lang="en-US" dirty="0"/>
          </a:p>
        </p:txBody>
      </p:sp>
      <p:sp>
        <p:nvSpPr>
          <p:cNvPr id="3" name="Subtitle 2"/>
          <p:cNvSpPr>
            <a:spLocks noGrp="1"/>
          </p:cNvSpPr>
          <p:nvPr>
            <p:ph type="subTitle" idx="1"/>
          </p:nvPr>
        </p:nvSpPr>
        <p:spPr>
          <a:xfrm>
            <a:off x="1143000" y="5093063"/>
            <a:ext cx="6858000" cy="718077"/>
          </a:xfrm>
        </p:spPr>
        <p:txBody>
          <a:bodyPr>
            <a:normAutofit fontScale="92500" lnSpcReduction="20000"/>
          </a:bodyPr>
          <a:lstStyle/>
          <a:p>
            <a:r>
              <a:rPr lang="en-US" dirty="0" smtClean="0"/>
              <a:t>CDE Assessment</a:t>
            </a:r>
          </a:p>
          <a:p>
            <a:r>
              <a:rPr lang="en-US" dirty="0" smtClean="0"/>
              <a:t>September 2018</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 Responsibilities</a:t>
            </a:r>
            <a:endParaRPr lang="en-US" dirty="0"/>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1800" dirty="0">
                <a:solidFill>
                  <a:srgbClr val="000000"/>
                </a:solidFill>
              </a:rPr>
              <a:t>As the DAC, you are CDE’s main point of contact for the district</a:t>
            </a:r>
          </a:p>
          <a:p>
            <a:pPr marL="1028700" lvl="1" indent="-342900"/>
            <a:r>
              <a:rPr lang="en-US" sz="1800" dirty="0">
                <a:solidFill>
                  <a:srgbClr val="000000"/>
                </a:solidFill>
              </a:rPr>
              <a:t>Disseminate information from CDE and assessment vendors to the appropriate people within your school district</a:t>
            </a:r>
          </a:p>
          <a:p>
            <a:pPr marL="342900" indent="-342900">
              <a:buFont typeface="Arial" panose="020B0604020202020204" pitchFamily="34" charset="0"/>
              <a:buChar char="•"/>
            </a:pPr>
            <a:r>
              <a:rPr lang="en-US" sz="1800" dirty="0">
                <a:solidFill>
                  <a:srgbClr val="000000"/>
                </a:solidFill>
              </a:rPr>
              <a:t>Create district-specific timelines within state </a:t>
            </a:r>
            <a:r>
              <a:rPr lang="en-US" sz="1800" dirty="0" smtClean="0">
                <a:solidFill>
                  <a:srgbClr val="000000"/>
                </a:solidFill>
              </a:rPr>
              <a:t>windows</a:t>
            </a:r>
          </a:p>
          <a:p>
            <a:pPr marL="1028700" lvl="1" indent="-342900"/>
            <a:r>
              <a:rPr lang="en-US" sz="1800" dirty="0" smtClean="0">
                <a:solidFill>
                  <a:srgbClr val="000000"/>
                </a:solidFill>
              </a:rPr>
              <a:t>Allow </a:t>
            </a:r>
            <a:r>
              <a:rPr lang="en-US" sz="1800" dirty="0">
                <a:solidFill>
                  <a:srgbClr val="000000"/>
                </a:solidFill>
              </a:rPr>
              <a:t>time to get materials to/from schools and still meet the state </a:t>
            </a:r>
            <a:r>
              <a:rPr lang="en-US" sz="1800" dirty="0" smtClean="0">
                <a:solidFill>
                  <a:srgbClr val="000000"/>
                </a:solidFill>
              </a:rPr>
              <a:t>deadlines</a:t>
            </a:r>
          </a:p>
          <a:p>
            <a:pPr marL="1028700" lvl="1" indent="-342900"/>
            <a:r>
              <a:rPr lang="en-US" sz="1800" dirty="0" smtClean="0">
                <a:solidFill>
                  <a:srgbClr val="000000"/>
                </a:solidFill>
              </a:rPr>
              <a:t>Follow </a:t>
            </a:r>
            <a:r>
              <a:rPr lang="en-US" sz="1800" dirty="0">
                <a:solidFill>
                  <a:srgbClr val="000000"/>
                </a:solidFill>
              </a:rPr>
              <a:t>policies and procedures to ensure standardized administration of state </a:t>
            </a:r>
            <a:r>
              <a:rPr lang="en-US" sz="1800" dirty="0" smtClean="0">
                <a:solidFill>
                  <a:srgbClr val="000000"/>
                </a:solidFill>
              </a:rPr>
              <a:t>assessments</a:t>
            </a:r>
            <a:endParaRPr lang="en-US" sz="1800" dirty="0">
              <a:solidFill>
                <a:srgbClr val="000000"/>
              </a:solidFill>
            </a:endParaRPr>
          </a:p>
          <a:p>
            <a:pPr marL="342900" indent="-342900">
              <a:buFont typeface="Arial" panose="020B0604020202020204" pitchFamily="34" charset="0"/>
              <a:buChar char="•"/>
            </a:pPr>
            <a:r>
              <a:rPr lang="en-US" sz="1800" dirty="0">
                <a:solidFill>
                  <a:srgbClr val="000000"/>
                </a:solidFill>
              </a:rPr>
              <a:t>Work with </a:t>
            </a:r>
            <a:r>
              <a:rPr lang="en-US" sz="1800" dirty="0" smtClean="0">
                <a:solidFill>
                  <a:srgbClr val="000000"/>
                </a:solidFill>
              </a:rPr>
              <a:t>the DTC </a:t>
            </a:r>
            <a:r>
              <a:rPr lang="en-US" sz="1800" dirty="0">
                <a:solidFill>
                  <a:srgbClr val="000000"/>
                </a:solidFill>
              </a:rPr>
              <a:t>to prepare for computer-based testing (CBT)</a:t>
            </a:r>
          </a:p>
          <a:p>
            <a:pPr marL="342900" indent="-342900">
              <a:buFont typeface="Arial" panose="020B0604020202020204" pitchFamily="34" charset="0"/>
              <a:buChar char="•"/>
            </a:pPr>
            <a:r>
              <a:rPr lang="en-US" sz="1800" dirty="0">
                <a:solidFill>
                  <a:srgbClr val="000000"/>
                </a:solidFill>
              </a:rPr>
              <a:t>Communicate with Data Respondents regarding assessment-related collections such as </a:t>
            </a:r>
            <a:r>
              <a:rPr lang="en-US" sz="1800" dirty="0" smtClean="0">
                <a:solidFill>
                  <a:srgbClr val="000000"/>
                </a:solidFill>
              </a:rPr>
              <a:t>optional Student </a:t>
            </a:r>
            <a:r>
              <a:rPr lang="en-US" sz="1800" dirty="0">
                <a:solidFill>
                  <a:srgbClr val="000000"/>
                </a:solidFill>
              </a:rPr>
              <a:t>Biographical Data (SBD) </a:t>
            </a:r>
            <a:r>
              <a:rPr lang="en-US" sz="1800" dirty="0" smtClean="0">
                <a:solidFill>
                  <a:srgbClr val="000000"/>
                </a:solidFill>
              </a:rPr>
              <a:t>reviews</a:t>
            </a:r>
            <a:endParaRPr lang="en-US" sz="1800" dirty="0">
              <a:solidFill>
                <a:srgbClr val="000000"/>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10</a:t>
            </a:fld>
            <a:endParaRPr lang="en-US" dirty="0"/>
          </a:p>
        </p:txBody>
      </p:sp>
    </p:spTree>
    <p:extLst>
      <p:ext uri="{BB962C8B-B14F-4D97-AF65-F5344CB8AC3E}">
        <p14:creationId xmlns:p14="http://schemas.microsoft.com/office/powerpoint/2010/main" val="333588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 Responsibilities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1800" dirty="0">
                <a:solidFill>
                  <a:srgbClr val="000000"/>
                </a:solidFill>
              </a:rPr>
              <a:t>Ensure standardized procedures are followed during all state testing</a:t>
            </a:r>
          </a:p>
          <a:p>
            <a:pPr lvl="1"/>
            <a:r>
              <a:rPr lang="en-US" sz="1800" dirty="0">
                <a:solidFill>
                  <a:srgbClr val="000000"/>
                </a:solidFill>
              </a:rPr>
              <a:t>If irregularities occur, immediately report them to CDE</a:t>
            </a:r>
          </a:p>
          <a:p>
            <a:pPr marL="342900" indent="-342900">
              <a:buFont typeface="Arial" panose="020B0604020202020204" pitchFamily="34" charset="0"/>
              <a:buChar char="•"/>
            </a:pPr>
            <a:r>
              <a:rPr lang="en-US" sz="1800" dirty="0">
                <a:solidFill>
                  <a:srgbClr val="000000"/>
                </a:solidFill>
              </a:rPr>
              <a:t>Verify accuracy of student registrations for assessment administration (includes </a:t>
            </a:r>
            <a:r>
              <a:rPr lang="en-US" sz="1800" dirty="0" smtClean="0">
                <a:solidFill>
                  <a:srgbClr val="000000"/>
                </a:solidFill>
              </a:rPr>
              <a:t>accommodations, demographic information, and invalidation coding) </a:t>
            </a:r>
            <a:endParaRPr lang="en-US" sz="1800" dirty="0">
              <a:solidFill>
                <a:srgbClr val="000000"/>
              </a:solidFill>
            </a:endParaRPr>
          </a:p>
          <a:p>
            <a:pPr marL="342900" indent="-342900">
              <a:buFont typeface="Arial" panose="020B0604020202020204" pitchFamily="34" charset="0"/>
              <a:buChar char="•"/>
            </a:pPr>
            <a:r>
              <a:rPr lang="en-US" sz="1800" dirty="0">
                <a:solidFill>
                  <a:srgbClr val="000000"/>
                </a:solidFill>
              </a:rPr>
              <a:t>Facilitate the submission of Unique Accommodation Requests (UAR) from schools to CDE</a:t>
            </a:r>
          </a:p>
          <a:p>
            <a:pPr lvl="1"/>
            <a:r>
              <a:rPr lang="en-US" sz="1800" dirty="0">
                <a:solidFill>
                  <a:srgbClr val="000000"/>
                </a:solidFill>
              </a:rPr>
              <a:t>Check to ensure that all requirements are met prior to submission to CDE</a:t>
            </a:r>
          </a:p>
          <a:p>
            <a:pPr lvl="1"/>
            <a:r>
              <a:rPr lang="en-US" sz="1800" dirty="0">
                <a:solidFill>
                  <a:srgbClr val="000000"/>
                </a:solidFill>
              </a:rPr>
              <a:t>Appropriate data is included with every UAR</a:t>
            </a:r>
          </a:p>
          <a:p>
            <a:pPr marL="342900" indent="-342900">
              <a:buFont typeface="Arial" panose="020B0604020202020204" pitchFamily="34" charset="0"/>
              <a:buChar char="•"/>
            </a:pPr>
            <a:r>
              <a:rPr lang="en-US" sz="1800" dirty="0">
                <a:solidFill>
                  <a:srgbClr val="000000"/>
                </a:solidFill>
              </a:rPr>
              <a:t>Monitor submission of accommodation requests for </a:t>
            </a:r>
            <a:r>
              <a:rPr lang="en-US" sz="1800" dirty="0" smtClean="0">
                <a:solidFill>
                  <a:srgbClr val="000000"/>
                </a:solidFill>
              </a:rPr>
              <a:t>PSAT and SAT</a:t>
            </a:r>
          </a:p>
          <a:p>
            <a:pPr marL="342900" indent="-342900">
              <a:buFont typeface="Arial" panose="020B0604020202020204" pitchFamily="34" charset="0"/>
              <a:buChar char="•"/>
            </a:pPr>
            <a:r>
              <a:rPr lang="en-US" sz="1800" b="1" dirty="0">
                <a:solidFill>
                  <a:srgbClr val="000000"/>
                </a:solidFill>
              </a:rPr>
              <a:t>Share report and score interpretation information throughout district</a:t>
            </a:r>
          </a:p>
          <a:p>
            <a:pPr marL="342900" indent="-342900">
              <a:buFont typeface="Arial" panose="020B0604020202020204" pitchFamily="34" charset="0"/>
              <a:buChar char="•"/>
            </a:pPr>
            <a:endParaRPr lang="en-US" sz="1800" dirty="0">
              <a:solidFill>
                <a:srgbClr val="000000"/>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11</a:t>
            </a:fld>
            <a:endParaRPr lang="en-US" dirty="0"/>
          </a:p>
        </p:txBody>
      </p:sp>
    </p:spTree>
    <p:extLst>
      <p:ext uri="{BB962C8B-B14F-4D97-AF65-F5344CB8AC3E}">
        <p14:creationId xmlns:p14="http://schemas.microsoft.com/office/powerpoint/2010/main" val="289442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 Managed through other CDE Offices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smtClean="0">
                <a:solidFill>
                  <a:schemeClr val="tx1"/>
                </a:solidFill>
              </a:rPr>
              <a:t>READ Act</a:t>
            </a:r>
          </a:p>
          <a:p>
            <a:pPr marL="1028700" lvl="1" indent="-342900"/>
            <a:r>
              <a:rPr lang="en-US" dirty="0" smtClean="0"/>
              <a:t>Office of Literacy</a:t>
            </a:r>
          </a:p>
          <a:p>
            <a:pPr marL="1028700" lvl="1" indent="-342900"/>
            <a:r>
              <a:rPr lang="en-US" dirty="0">
                <a:hlinkClick r:id="rId2"/>
              </a:rPr>
              <a:t>http://</a:t>
            </a:r>
            <a:r>
              <a:rPr lang="en-US" dirty="0" smtClean="0">
                <a:hlinkClick r:id="rId2"/>
              </a:rPr>
              <a:t>www.cde.state.co.us/coloradoliteracy</a:t>
            </a:r>
            <a:r>
              <a:rPr lang="en-US" dirty="0" smtClean="0"/>
              <a:t> </a:t>
            </a:r>
          </a:p>
          <a:p>
            <a:pPr marL="342900" indent="-342900">
              <a:buFont typeface="Arial" panose="020B0604020202020204" pitchFamily="34" charset="0"/>
              <a:buChar char="•"/>
            </a:pPr>
            <a:r>
              <a:rPr lang="en-US" sz="2000" dirty="0" smtClean="0">
                <a:solidFill>
                  <a:schemeClr val="tx1"/>
                </a:solidFill>
              </a:rPr>
              <a:t>Kindergarten Readiness</a:t>
            </a:r>
          </a:p>
          <a:p>
            <a:pPr marL="1028700" lvl="1" indent="-342900"/>
            <a:r>
              <a:rPr lang="en-US" dirty="0" smtClean="0"/>
              <a:t>Early Learning and School Readiness</a:t>
            </a:r>
          </a:p>
          <a:p>
            <a:pPr marL="1028700" lvl="1" indent="-342900"/>
            <a:r>
              <a:rPr lang="en-US" dirty="0">
                <a:hlinkClick r:id="rId3"/>
              </a:rPr>
              <a:t>http://</a:t>
            </a:r>
            <a:r>
              <a:rPr lang="en-US" dirty="0" smtClean="0">
                <a:hlinkClick r:id="rId3"/>
              </a:rPr>
              <a:t>www.cde.state.co.us/schoolreadiness</a:t>
            </a:r>
            <a:r>
              <a:rPr lang="en-US" dirty="0" smtClean="0"/>
              <a:t>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12</a:t>
            </a:fld>
            <a:endParaRPr lang="en-US" dirty="0"/>
          </a:p>
        </p:txBody>
      </p:sp>
    </p:spTree>
    <p:extLst>
      <p:ext uri="{BB962C8B-B14F-4D97-AF65-F5344CB8AC3E}">
        <p14:creationId xmlns:p14="http://schemas.microsoft.com/office/powerpoint/2010/main" val="325676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Assessment Accommodations</a:t>
            </a:r>
            <a:endParaRPr lang="en-US" dirty="0"/>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1800" dirty="0">
                <a:solidFill>
                  <a:srgbClr val="000000"/>
                </a:solidFill>
              </a:rPr>
              <a:t>Assessment accommodations are changes made to assessment procedures that provide a student with access to comprehensible information and an equal opportunity to demonstrate knowledge and skills without affecting the reliability or validity of the assessment</a:t>
            </a:r>
          </a:p>
          <a:p>
            <a:pPr marL="1028700" lvl="1" indent="-342900">
              <a:spcBef>
                <a:spcPts val="0"/>
              </a:spcBef>
            </a:pPr>
            <a:r>
              <a:rPr lang="en-US" sz="1800" dirty="0" smtClean="0">
                <a:solidFill>
                  <a:srgbClr val="000000"/>
                </a:solidFill>
              </a:rPr>
              <a:t>Available to some students as documented in IEP, 504, or EL plans</a:t>
            </a:r>
          </a:p>
          <a:p>
            <a:pPr marL="342900" indent="-342900">
              <a:buFont typeface="Arial" panose="020B0604020202020204" pitchFamily="34" charset="0"/>
              <a:buChar char="•"/>
            </a:pPr>
            <a:r>
              <a:rPr lang="en-US" sz="1800" dirty="0">
                <a:solidFill>
                  <a:schemeClr val="tx1"/>
                </a:solidFill>
              </a:rPr>
              <a:t>Unique Accommodations</a:t>
            </a:r>
          </a:p>
          <a:p>
            <a:pPr marL="1028700" lvl="1" indent="-342900">
              <a:spcBef>
                <a:spcPts val="0"/>
              </a:spcBef>
            </a:pPr>
            <a:r>
              <a:rPr lang="en-US" sz="1800" dirty="0" smtClean="0"/>
              <a:t>Accommodations </a:t>
            </a:r>
            <a:r>
              <a:rPr lang="en-US" sz="1800" dirty="0"/>
              <a:t>that may change the construct measured by the test</a:t>
            </a:r>
          </a:p>
          <a:p>
            <a:pPr marL="1485900" lvl="2" indent="-342900">
              <a:spcBef>
                <a:spcPts val="0"/>
              </a:spcBef>
            </a:pPr>
            <a:r>
              <a:rPr lang="en-US" dirty="0"/>
              <a:t>Reading of the ELA (reading) test (Auditory Presentation)</a:t>
            </a:r>
          </a:p>
          <a:p>
            <a:pPr marL="1485900" lvl="2" indent="-342900">
              <a:spcBef>
                <a:spcPts val="0"/>
              </a:spcBef>
            </a:pPr>
            <a:r>
              <a:rPr lang="en-US" dirty="0"/>
              <a:t>A scribe on the ELA (writing) test (ELA Constructed Response Scribe)</a:t>
            </a:r>
          </a:p>
          <a:p>
            <a:pPr marL="1485900" lvl="2" indent="-342900">
              <a:spcBef>
                <a:spcPts val="0"/>
              </a:spcBef>
            </a:pPr>
            <a:r>
              <a:rPr lang="en-US" dirty="0"/>
              <a:t>Using a calculator on non-calculator sections of the math test</a:t>
            </a:r>
          </a:p>
          <a:p>
            <a:pPr marL="1028700" lvl="1" indent="-342900">
              <a:spcBef>
                <a:spcPts val="0"/>
              </a:spcBef>
            </a:pPr>
            <a:r>
              <a:rPr lang="en-US" sz="1800" dirty="0"/>
              <a:t>Available to a very small number of students who meet very specific criteria</a:t>
            </a:r>
          </a:p>
          <a:p>
            <a:pPr marL="1028700" lvl="1" indent="-342900">
              <a:spcBef>
                <a:spcPts val="0"/>
              </a:spcBef>
            </a:pPr>
            <a:r>
              <a:rPr lang="en-US" sz="1800" dirty="0" smtClean="0"/>
              <a:t>UAR </a:t>
            </a:r>
            <a:r>
              <a:rPr lang="en-US" sz="1800" dirty="0"/>
              <a:t>forms must be submitted to the CDE Assessment Unit</a:t>
            </a:r>
          </a:p>
          <a:p>
            <a:pPr marL="1485900" lvl="2" indent="-342900">
              <a:spcBef>
                <a:spcPts val="0"/>
              </a:spcBef>
            </a:pPr>
            <a:r>
              <a:rPr lang="en-US" dirty="0"/>
              <a:t>Providing these unique accommodations without approval may result in invalidation or suppression of test scores</a:t>
            </a:r>
          </a:p>
          <a:p>
            <a:pPr marL="342900" indent="-342900">
              <a:buFont typeface="Arial" panose="020B0604020202020204" pitchFamily="34" charset="0"/>
              <a:buChar char="•"/>
            </a:pPr>
            <a:r>
              <a:rPr lang="en-US" sz="1800" dirty="0" smtClean="0">
                <a:solidFill>
                  <a:srgbClr val="000000"/>
                </a:solidFill>
              </a:rPr>
              <a:t>Accommodations should not provide an unfair advantage to any student</a:t>
            </a:r>
          </a:p>
          <a:p>
            <a:pPr marL="1028700" lvl="1" indent="-342900">
              <a:spcBef>
                <a:spcPts val="0"/>
              </a:spcBef>
            </a:pPr>
            <a:r>
              <a:rPr lang="en-US" sz="1800" dirty="0" smtClean="0">
                <a:solidFill>
                  <a:srgbClr val="000000"/>
                </a:solidFill>
              </a:rPr>
              <a:t>Providing an accommodation for the sole purpose of increasing test scores is not ethical</a:t>
            </a:r>
          </a:p>
        </p:txBody>
      </p:sp>
      <p:sp>
        <p:nvSpPr>
          <p:cNvPr id="4" name="Slide Number Placeholder 3"/>
          <p:cNvSpPr>
            <a:spLocks noGrp="1"/>
          </p:cNvSpPr>
          <p:nvPr>
            <p:ph type="sldNum" sz="quarter" idx="4"/>
          </p:nvPr>
        </p:nvSpPr>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363373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Assessment Accommodations</a:t>
            </a:r>
            <a:endParaRPr lang="en-US" dirty="0"/>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2000" dirty="0" smtClean="0">
                <a:solidFill>
                  <a:srgbClr val="000000"/>
                </a:solidFill>
              </a:rPr>
              <a:t>Resources</a:t>
            </a:r>
          </a:p>
          <a:p>
            <a:pPr marL="1028700" lvl="1" indent="-342900">
              <a:spcBef>
                <a:spcPts val="0"/>
              </a:spcBef>
            </a:pPr>
            <a:r>
              <a:rPr lang="en-US" i="1" dirty="0" smtClean="0">
                <a:solidFill>
                  <a:srgbClr val="000000"/>
                </a:solidFill>
              </a:rPr>
              <a:t>Section 6.0 </a:t>
            </a:r>
            <a:r>
              <a:rPr lang="en-US" dirty="0" smtClean="0">
                <a:solidFill>
                  <a:srgbClr val="000000"/>
                </a:solidFill>
              </a:rPr>
              <a:t>of the </a:t>
            </a:r>
            <a:r>
              <a:rPr lang="en-US" i="1" dirty="0" smtClean="0">
                <a:solidFill>
                  <a:srgbClr val="000000"/>
                </a:solidFill>
              </a:rPr>
              <a:t>CMAS </a:t>
            </a:r>
            <a:r>
              <a:rPr lang="en-US" i="1" dirty="0">
                <a:solidFill>
                  <a:srgbClr val="000000"/>
                </a:solidFill>
              </a:rPr>
              <a:t>and </a:t>
            </a:r>
            <a:r>
              <a:rPr lang="en-US" i="1" dirty="0" err="1">
                <a:solidFill>
                  <a:srgbClr val="000000"/>
                </a:solidFill>
              </a:rPr>
              <a:t>CoAlt</a:t>
            </a:r>
            <a:r>
              <a:rPr lang="en-US" i="1" dirty="0">
                <a:solidFill>
                  <a:srgbClr val="000000"/>
                </a:solidFill>
              </a:rPr>
              <a:t> Procedures Manual</a:t>
            </a:r>
          </a:p>
          <a:p>
            <a:pPr marL="1028700" lvl="1" indent="-342900">
              <a:spcBef>
                <a:spcPts val="0"/>
              </a:spcBef>
            </a:pPr>
            <a:r>
              <a:rPr lang="en-US" dirty="0" err="1" smtClean="0">
                <a:solidFill>
                  <a:srgbClr val="000000"/>
                </a:solidFill>
              </a:rPr>
              <a:t>CoAlt</a:t>
            </a:r>
            <a:r>
              <a:rPr lang="en-US" dirty="0">
                <a:solidFill>
                  <a:srgbClr val="000000"/>
                </a:solidFill>
              </a:rPr>
              <a:t>: DLM ELA </a:t>
            </a:r>
            <a:r>
              <a:rPr lang="en-US" dirty="0" smtClean="0">
                <a:solidFill>
                  <a:srgbClr val="000000"/>
                </a:solidFill>
              </a:rPr>
              <a:t>and </a:t>
            </a:r>
            <a:r>
              <a:rPr lang="en-US" dirty="0">
                <a:solidFill>
                  <a:srgbClr val="000000"/>
                </a:solidFill>
              </a:rPr>
              <a:t>Math </a:t>
            </a:r>
            <a:r>
              <a:rPr lang="en-US" i="1" dirty="0">
                <a:solidFill>
                  <a:srgbClr val="000000"/>
                </a:solidFill>
              </a:rPr>
              <a:t>Accessibility Manual</a:t>
            </a:r>
          </a:p>
          <a:p>
            <a:pPr marL="1028700" lvl="1" indent="-342900">
              <a:spcBef>
                <a:spcPts val="0"/>
              </a:spcBef>
            </a:pPr>
            <a:r>
              <a:rPr lang="en-US" i="1" dirty="0" smtClean="0">
                <a:solidFill>
                  <a:srgbClr val="000000"/>
                </a:solidFill>
              </a:rPr>
              <a:t>ACCESS for ELLs 2.0 Accessibility and Accommodations Supplement</a:t>
            </a:r>
            <a:r>
              <a:rPr lang="en-US" sz="2400" i="1" dirty="0" smtClean="0">
                <a:solidFill>
                  <a:srgbClr val="000000"/>
                </a:solidFill>
              </a:rPr>
              <a:t> </a:t>
            </a:r>
            <a:endParaRPr lang="en-US" sz="2400" i="1" dirty="0">
              <a:solidFill>
                <a:srgbClr val="000000"/>
              </a:solidFill>
            </a:endParaRPr>
          </a:p>
          <a:p>
            <a:pPr marL="1028700" lvl="1" indent="-342900">
              <a:spcBef>
                <a:spcPts val="0"/>
              </a:spcBef>
            </a:pPr>
            <a:r>
              <a:rPr lang="en-US" i="1" dirty="0" smtClean="0">
                <a:solidFill>
                  <a:schemeClr val="tx1"/>
                </a:solidFill>
                <a:cs typeface="Courier New" panose="02070309020205020404" pitchFamily="49" charset="0"/>
              </a:rPr>
              <a:t>PSAT Coordinator’s Manual</a:t>
            </a:r>
          </a:p>
          <a:p>
            <a:pPr marL="1028700" lvl="1" indent="-342900">
              <a:spcBef>
                <a:spcPts val="0"/>
              </a:spcBef>
            </a:pPr>
            <a:r>
              <a:rPr lang="en-US" i="1" dirty="0" smtClean="0">
                <a:solidFill>
                  <a:schemeClr val="tx1"/>
                </a:solidFill>
                <a:cs typeface="Courier New" panose="02070309020205020404" pitchFamily="49" charset="0"/>
              </a:rPr>
              <a:t>SAT SSD Coordinator’s Manual</a:t>
            </a:r>
          </a:p>
          <a:p>
            <a:pPr marL="342900" indent="-342900">
              <a:spcBef>
                <a:spcPts val="0"/>
              </a:spcBef>
              <a:buFont typeface="Arial" panose="020B0604020202020204" pitchFamily="34" charset="0"/>
              <a:buChar char="•"/>
            </a:pPr>
            <a:r>
              <a:rPr lang="en-US" sz="2000" dirty="0" smtClean="0">
                <a:solidFill>
                  <a:schemeClr val="tx1"/>
                </a:solidFill>
                <a:cs typeface="Courier New" panose="02070309020205020404" pitchFamily="49" charset="0"/>
              </a:rPr>
              <a:t>Reminders</a:t>
            </a:r>
          </a:p>
          <a:p>
            <a:pPr marL="1028700" lvl="1" indent="-342900">
              <a:spcBef>
                <a:spcPts val="0"/>
              </a:spcBef>
            </a:pPr>
            <a:r>
              <a:rPr lang="en-US" dirty="0">
                <a:solidFill>
                  <a:srgbClr val="000000"/>
                </a:solidFill>
              </a:rPr>
              <a:t>§22-7-1006.3(4)(c): Native language accommodations are available to students in an English language development program for less than 5 years when appropriate</a:t>
            </a:r>
          </a:p>
          <a:p>
            <a:pPr marL="1028700" lvl="1" indent="-342900">
              <a:spcBef>
                <a:spcPts val="0"/>
              </a:spcBef>
            </a:pPr>
            <a:r>
              <a:rPr lang="en-US" dirty="0" smtClean="0">
                <a:solidFill>
                  <a:srgbClr val="000000"/>
                </a:solidFill>
              </a:rPr>
              <a:t>The following educational plan types do not provide eligibility </a:t>
            </a:r>
            <a:r>
              <a:rPr lang="en-US" dirty="0">
                <a:solidFill>
                  <a:srgbClr val="000000"/>
                </a:solidFill>
              </a:rPr>
              <a:t>for </a:t>
            </a:r>
            <a:r>
              <a:rPr lang="en-US" dirty="0" smtClean="0">
                <a:solidFill>
                  <a:srgbClr val="000000"/>
                </a:solidFill>
              </a:rPr>
              <a:t>accommodations on state assessments</a:t>
            </a:r>
          </a:p>
          <a:p>
            <a:pPr marL="1485900" lvl="2" indent="-342900">
              <a:spcBef>
                <a:spcPts val="0"/>
              </a:spcBef>
            </a:pPr>
            <a:r>
              <a:rPr lang="en-US" sz="2000" dirty="0">
                <a:solidFill>
                  <a:srgbClr val="000000"/>
                </a:solidFill>
              </a:rPr>
              <a:t>READ </a:t>
            </a:r>
            <a:r>
              <a:rPr lang="en-US" sz="2000" dirty="0" smtClean="0">
                <a:solidFill>
                  <a:srgbClr val="000000"/>
                </a:solidFill>
              </a:rPr>
              <a:t>Act</a:t>
            </a:r>
          </a:p>
          <a:p>
            <a:pPr marL="1485900" lvl="2" indent="-342900">
              <a:spcBef>
                <a:spcPts val="0"/>
              </a:spcBef>
            </a:pPr>
            <a:r>
              <a:rPr lang="en-US" sz="2000" dirty="0" smtClean="0">
                <a:solidFill>
                  <a:srgbClr val="000000"/>
                </a:solidFill>
              </a:rPr>
              <a:t>Advanced Learning Plans (ALP)</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200380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CMAS</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133959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Measures of Academic Success (CMAS)</a:t>
            </a:r>
            <a:endParaRPr lang="en-US" dirty="0"/>
          </a:p>
        </p:txBody>
      </p:sp>
      <p:sp>
        <p:nvSpPr>
          <p:cNvPr id="3" name="Content Placeholder 2"/>
          <p:cNvSpPr>
            <a:spLocks noGrp="1"/>
          </p:cNvSpPr>
          <p:nvPr>
            <p:ph idx="1"/>
          </p:nvPr>
        </p:nvSpPr>
        <p:spPr>
          <a:xfrm>
            <a:off x="628650" y="1463039"/>
            <a:ext cx="8421346" cy="5258437"/>
          </a:xfrm>
        </p:spPr>
        <p:txBody>
          <a:bodyPr>
            <a:noAutofit/>
          </a:bodyPr>
          <a:lstStyle/>
          <a:p>
            <a:r>
              <a:rPr lang="en-US" sz="1800" dirty="0" smtClean="0">
                <a:solidFill>
                  <a:schemeClr val="tx1"/>
                </a:solidFill>
              </a:rPr>
              <a:t>About CMAS</a:t>
            </a:r>
          </a:p>
          <a:p>
            <a:pPr marL="342900" indent="-342900">
              <a:buFont typeface="Arial" panose="020B0604020202020204" pitchFamily="34" charset="0"/>
              <a:buChar char="•"/>
            </a:pPr>
            <a:r>
              <a:rPr lang="en-US" sz="1800" dirty="0" smtClean="0">
                <a:solidFill>
                  <a:schemeClr val="tx1"/>
                </a:solidFill>
              </a:rPr>
              <a:t>Colorado’s standards-based summative assessments designed to measure the Colorado Academic Standards (CAS)</a:t>
            </a:r>
          </a:p>
          <a:p>
            <a:pPr marL="1028700" lvl="1" indent="-342900"/>
            <a:r>
              <a:rPr lang="en-US" sz="1800" dirty="0">
                <a:solidFill>
                  <a:schemeClr val="tx1"/>
                </a:solidFill>
              </a:rPr>
              <a:t>Collaboratively developed by the Colorado Department of Education, the Colorado educator community, and Colorado’s assessment contractor, Pearson</a:t>
            </a:r>
          </a:p>
          <a:p>
            <a:pPr marL="342900" indent="-342900">
              <a:buFont typeface="Arial" panose="020B0604020202020204" pitchFamily="34" charset="0"/>
              <a:buChar char="•"/>
            </a:pPr>
            <a:r>
              <a:rPr lang="en-US" sz="1800" dirty="0" smtClean="0">
                <a:solidFill>
                  <a:schemeClr val="tx1"/>
                </a:solidFill>
              </a:rPr>
              <a:t>Administered to all public school students, regardless of language background or ability, to provide the opportunity to demonstrate content knowledge</a:t>
            </a:r>
          </a:p>
          <a:p>
            <a:pPr marL="1028700" lvl="1" indent="-342900"/>
            <a:r>
              <a:rPr lang="en-US" sz="1800" dirty="0" smtClean="0"/>
              <a:t>Math – grades 3 through 8</a:t>
            </a:r>
          </a:p>
          <a:p>
            <a:pPr marL="1028700" lvl="1" indent="-342900"/>
            <a:r>
              <a:rPr lang="en-US" sz="1800" dirty="0" smtClean="0"/>
              <a:t>ELA – grades 3 through 8</a:t>
            </a:r>
          </a:p>
          <a:p>
            <a:pPr marL="1485900" lvl="2" indent="-342900"/>
            <a:r>
              <a:rPr lang="en-US" dirty="0" smtClean="0"/>
              <a:t>CSLA – eligible NEP/LEP ELs in grades 3 and 4</a:t>
            </a:r>
          </a:p>
          <a:p>
            <a:pPr marL="1028700" lvl="1" indent="-342900"/>
            <a:r>
              <a:rPr lang="en-US" sz="1800" dirty="0" smtClean="0"/>
              <a:t>Science – grades 5, 8, and 11</a:t>
            </a:r>
          </a:p>
          <a:p>
            <a:pPr marL="1028700" lvl="1" indent="-342900"/>
            <a:r>
              <a:rPr lang="en-US" sz="1800" dirty="0" smtClean="0"/>
              <a:t>Social studies* – grades 4, 7, and 11</a:t>
            </a:r>
          </a:p>
          <a:p>
            <a:pPr marL="342900" indent="-342900">
              <a:buFont typeface="Arial" panose="020B0604020202020204" pitchFamily="34" charset="0"/>
              <a:buChar char="•"/>
            </a:pPr>
            <a:r>
              <a:rPr lang="en-US" sz="1800" dirty="0" smtClean="0">
                <a:solidFill>
                  <a:schemeClr val="tx1"/>
                </a:solidFill>
              </a:rPr>
              <a:t>Testing window: April 8 – 26, 2019</a:t>
            </a:r>
          </a:p>
          <a:p>
            <a:pPr marL="342900" indent="-342900">
              <a:buFont typeface="Arial" panose="020B0604020202020204" pitchFamily="34" charset="0"/>
              <a:buChar char="•"/>
            </a:pPr>
            <a:r>
              <a:rPr lang="en-US" sz="1800" dirty="0" smtClean="0">
                <a:solidFill>
                  <a:schemeClr val="tx1"/>
                </a:solidFill>
              </a:rPr>
              <a:t>Testing format: online or paper-based</a:t>
            </a:r>
            <a:endParaRPr lang="en-US" sz="1800" dirty="0" smtClean="0">
              <a:solidFill>
                <a:schemeClr val="tx1"/>
              </a:solidFill>
              <a:latin typeface="+mn-lt"/>
            </a:endParaRPr>
          </a:p>
          <a:p>
            <a:r>
              <a:rPr lang="en-US" sz="1800" dirty="0" smtClean="0">
                <a:solidFill>
                  <a:schemeClr val="tx1"/>
                </a:solidFill>
                <a:latin typeface="+mn-lt"/>
              </a:rPr>
              <a:t>*</a:t>
            </a:r>
            <a:r>
              <a:rPr lang="en-US" sz="1800" dirty="0">
                <a:solidFill>
                  <a:schemeClr val="tx1"/>
                </a:solidFill>
                <a:latin typeface="+mn-lt"/>
              </a:rPr>
              <a:t>Only students at sampled schools (about 1/3 of schools across the state each year)</a:t>
            </a:r>
          </a:p>
        </p:txBody>
      </p:sp>
      <p:sp>
        <p:nvSpPr>
          <p:cNvPr id="4" name="Slide Number Placeholder 3"/>
          <p:cNvSpPr>
            <a:spLocks noGrp="1"/>
          </p:cNvSpPr>
          <p:nvPr>
            <p:ph type="sldNum" sz="quarter" idx="4"/>
          </p:nvPr>
        </p:nvSpPr>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348761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CMAS Online Systems</a:t>
            </a:r>
            <a:endParaRPr lang="en-US" dirty="0"/>
          </a:p>
        </p:txBody>
      </p:sp>
      <p:sp>
        <p:nvSpPr>
          <p:cNvPr id="3" name="Content Placeholder 2"/>
          <p:cNvSpPr>
            <a:spLocks noGrp="1"/>
          </p:cNvSpPr>
          <p:nvPr>
            <p:ph idx="1"/>
          </p:nvPr>
        </p:nvSpPr>
        <p:spPr>
          <a:xfrm>
            <a:off x="628650" y="1463040"/>
            <a:ext cx="7886700" cy="4816462"/>
          </a:xfrm>
        </p:spPr>
        <p:txBody>
          <a:bodyPr>
            <a:normAutofit lnSpcReduction="10000"/>
          </a:bodyPr>
          <a:lstStyle/>
          <a:p>
            <a:pPr marL="342900" indent="-342900">
              <a:buFont typeface="Arial" panose="020B0604020202020204" pitchFamily="34" charset="0"/>
              <a:buChar char="•"/>
            </a:pPr>
            <a:r>
              <a:rPr lang="en-US" dirty="0" smtClean="0">
                <a:solidFill>
                  <a:schemeClr val="tx1"/>
                </a:solidFill>
              </a:rPr>
              <a:t>PearsonAccess</a:t>
            </a:r>
            <a:r>
              <a:rPr lang="en-US" baseline="30000" dirty="0" smtClean="0">
                <a:solidFill>
                  <a:schemeClr val="tx1"/>
                </a:solidFill>
              </a:rPr>
              <a:t>next</a:t>
            </a:r>
          </a:p>
          <a:p>
            <a:pPr marL="1028700" lvl="1" indent="-342900"/>
            <a:r>
              <a:rPr lang="en-US" dirty="0" smtClean="0">
                <a:solidFill>
                  <a:schemeClr val="tx1"/>
                </a:solidFill>
              </a:rPr>
              <a:t>The assessment management system used by administrators and teachers</a:t>
            </a:r>
          </a:p>
          <a:p>
            <a:pPr marL="1028700" lvl="1" indent="-342900"/>
            <a:r>
              <a:rPr lang="en-US" dirty="0" smtClean="0">
                <a:solidFill>
                  <a:schemeClr val="tx1"/>
                </a:solidFill>
              </a:rPr>
              <a:t>Used to</a:t>
            </a:r>
          </a:p>
          <a:p>
            <a:pPr marL="1485900" lvl="2" indent="-342900"/>
            <a:r>
              <a:rPr lang="en-US" dirty="0" smtClean="0"/>
              <a:t>Register students for testing (online AND paper-based)</a:t>
            </a:r>
          </a:p>
          <a:p>
            <a:pPr marL="1485900" lvl="2" indent="-342900"/>
            <a:r>
              <a:rPr lang="en-US" dirty="0" smtClean="0"/>
              <a:t>Order CMAS materials</a:t>
            </a:r>
          </a:p>
          <a:p>
            <a:pPr marL="1485900" lvl="2" indent="-342900"/>
            <a:r>
              <a:rPr lang="en-US" dirty="0" smtClean="0"/>
              <a:t>Create online test sessions</a:t>
            </a:r>
          </a:p>
          <a:p>
            <a:pPr marL="1485900" lvl="2" indent="-342900"/>
            <a:r>
              <a:rPr lang="en-US" dirty="0" smtClean="0"/>
              <a:t>Code tests after testing (e.g., absent, misadministration, parent excuse)</a:t>
            </a:r>
          </a:p>
          <a:p>
            <a:pPr marL="342900" indent="-342900">
              <a:buFont typeface="Arial" panose="020B0604020202020204" pitchFamily="34" charset="0"/>
              <a:buChar char="•"/>
            </a:pPr>
            <a:r>
              <a:rPr lang="en-US" dirty="0" smtClean="0">
                <a:solidFill>
                  <a:schemeClr val="tx1"/>
                </a:solidFill>
              </a:rPr>
              <a:t>TestNav</a:t>
            </a:r>
          </a:p>
          <a:p>
            <a:pPr marL="1028700" lvl="1" indent="-342900"/>
            <a:r>
              <a:rPr lang="en-US" dirty="0" smtClean="0">
                <a:solidFill>
                  <a:schemeClr val="tx1"/>
                </a:solidFill>
              </a:rPr>
              <a:t>The application used by students to access online CMAS assessments</a:t>
            </a:r>
          </a:p>
          <a:p>
            <a:pPr marL="1028700" lvl="1" indent="-342900"/>
            <a:r>
              <a:rPr lang="en-US" dirty="0" smtClean="0">
                <a:solidFill>
                  <a:schemeClr val="tx1"/>
                </a:solidFill>
              </a:rPr>
              <a:t>Used to</a:t>
            </a:r>
          </a:p>
          <a:p>
            <a:pPr marL="1485900" lvl="2" indent="-342900"/>
            <a:r>
              <a:rPr lang="en-US" dirty="0" smtClean="0"/>
              <a:t>Take online assessments during the state assessment window</a:t>
            </a:r>
          </a:p>
          <a:p>
            <a:pPr marL="1485900" lvl="2" indent="-342900"/>
            <a:r>
              <a:rPr lang="en-US" dirty="0" smtClean="0"/>
              <a:t>Access student practice resources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224239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CMAS Testing Window Options</a:t>
            </a:r>
            <a:endParaRPr lang="en-US" dirty="0"/>
          </a:p>
        </p:txBody>
      </p:sp>
      <p:sp>
        <p:nvSpPr>
          <p:cNvPr id="3" name="Content Placeholder 2"/>
          <p:cNvSpPr>
            <a:spLocks noGrp="1"/>
          </p:cNvSpPr>
          <p:nvPr>
            <p:ph idx="1"/>
          </p:nvPr>
        </p:nvSpPr>
        <p:spPr>
          <a:xfrm>
            <a:off x="628650" y="1463040"/>
            <a:ext cx="7814595" cy="4373738"/>
          </a:xfrm>
        </p:spPr>
        <p:txBody>
          <a:bodyPr>
            <a:noAutofit/>
          </a:bodyPr>
          <a:lstStyle/>
          <a:p>
            <a:pPr marL="342900" indent="-342900">
              <a:spcBef>
                <a:spcPts val="500"/>
              </a:spcBef>
              <a:buFont typeface="Arial" panose="020B0604020202020204" pitchFamily="34" charset="0"/>
              <a:buChar char="•"/>
            </a:pPr>
            <a:r>
              <a:rPr lang="en-US" sz="1800" dirty="0" smtClean="0">
                <a:solidFill>
                  <a:schemeClr val="tx1"/>
                </a:solidFill>
              </a:rPr>
              <a:t>Extended testing window: </a:t>
            </a:r>
            <a:r>
              <a:rPr lang="en-US" sz="1800" b="1" dirty="0" smtClean="0">
                <a:solidFill>
                  <a:schemeClr val="tx1"/>
                </a:solidFill>
              </a:rPr>
              <a:t>Online</a:t>
            </a:r>
            <a:r>
              <a:rPr lang="en-US" sz="1800" dirty="0" smtClean="0">
                <a:solidFill>
                  <a:schemeClr val="tx1"/>
                </a:solidFill>
              </a:rPr>
              <a:t> Math and ELA</a:t>
            </a:r>
          </a:p>
          <a:p>
            <a:pPr marL="1028700" lvl="1" indent="-342900"/>
            <a:r>
              <a:rPr lang="en-US" sz="1800" dirty="0" smtClean="0"/>
              <a:t>Available only to districts needing more time to complete testing due to limited device numbers</a:t>
            </a:r>
          </a:p>
          <a:p>
            <a:pPr marL="1028700" lvl="1" indent="-342900"/>
            <a:r>
              <a:rPr lang="en-US" sz="1800" dirty="0" smtClean="0"/>
              <a:t>One additional week</a:t>
            </a:r>
          </a:p>
          <a:p>
            <a:pPr marL="1485900" lvl="2" indent="-342900"/>
            <a:r>
              <a:rPr lang="en-US" dirty="0" smtClean="0"/>
              <a:t>April 1 – 26, 2019</a:t>
            </a:r>
          </a:p>
          <a:p>
            <a:pPr marL="1028700" lvl="1" indent="-342900"/>
            <a:r>
              <a:rPr lang="en-US" sz="1800" dirty="0" smtClean="0"/>
              <a:t>Two additional weeks</a:t>
            </a:r>
            <a:endParaRPr lang="en-US" sz="1800" dirty="0"/>
          </a:p>
          <a:p>
            <a:pPr marL="1485900" lvl="2" indent="-342900"/>
            <a:r>
              <a:rPr lang="en-US" dirty="0" smtClean="0"/>
              <a:t>Option 1: March 25 – April 26, 2019</a:t>
            </a:r>
          </a:p>
          <a:p>
            <a:pPr marL="1485900" lvl="2" indent="-342900"/>
            <a:r>
              <a:rPr lang="en-US" dirty="0" smtClean="0"/>
              <a:t>Option 2: March 18 – 22 and April 1 – 26, 2019</a:t>
            </a:r>
          </a:p>
          <a:p>
            <a:pPr marL="342900" indent="-342900">
              <a:spcBef>
                <a:spcPts val="500"/>
              </a:spcBef>
              <a:buFont typeface="Arial" panose="020B0604020202020204" pitchFamily="34" charset="0"/>
              <a:buChar char="•"/>
            </a:pPr>
            <a:r>
              <a:rPr lang="en-US" sz="1800" dirty="0" smtClean="0">
                <a:solidFill>
                  <a:schemeClr val="tx1"/>
                </a:solidFill>
              </a:rPr>
              <a:t>Early testing window: </a:t>
            </a:r>
            <a:r>
              <a:rPr lang="en-US" sz="1800" b="1" dirty="0" smtClean="0">
                <a:solidFill>
                  <a:schemeClr val="tx1"/>
                </a:solidFill>
              </a:rPr>
              <a:t>High School </a:t>
            </a:r>
            <a:r>
              <a:rPr lang="en-US" sz="1800" dirty="0" smtClean="0">
                <a:solidFill>
                  <a:schemeClr val="tx1"/>
                </a:solidFill>
              </a:rPr>
              <a:t>Science and Social Studies</a:t>
            </a:r>
          </a:p>
          <a:p>
            <a:pPr marL="1028700" lvl="1" indent="-342900"/>
            <a:r>
              <a:rPr lang="en-US" sz="1800" dirty="0" smtClean="0"/>
              <a:t>Option 1: March 25 – April 15, 2019</a:t>
            </a:r>
          </a:p>
          <a:p>
            <a:pPr marL="1028700" lvl="1" indent="-342900"/>
            <a:r>
              <a:rPr lang="en-US" sz="1800" dirty="0" smtClean="0"/>
              <a:t>Option 2: April 1 – 19, 2019</a:t>
            </a:r>
          </a:p>
          <a:p>
            <a:pPr marL="1028700" lvl="1" indent="-342900"/>
            <a:endParaRPr lang="en-US" sz="18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18</a:t>
            </a:fld>
            <a:endParaRPr lang="en-US" dirty="0"/>
          </a:p>
        </p:txBody>
      </p:sp>
    </p:spTree>
    <p:extLst>
      <p:ext uri="{BB962C8B-B14F-4D97-AF65-F5344CB8AC3E}">
        <p14:creationId xmlns:p14="http://schemas.microsoft.com/office/powerpoint/2010/main" val="329610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CMAS Forms</a:t>
            </a:r>
            <a:endParaRPr lang="en-US" dirty="0"/>
          </a:p>
        </p:txBody>
      </p:sp>
      <p:sp>
        <p:nvSpPr>
          <p:cNvPr id="3" name="Content Placeholder 2"/>
          <p:cNvSpPr>
            <a:spLocks noGrp="1"/>
          </p:cNvSpPr>
          <p:nvPr>
            <p:ph idx="1"/>
          </p:nvPr>
        </p:nvSpPr>
        <p:spPr>
          <a:xfrm>
            <a:off x="628650" y="1463039"/>
            <a:ext cx="7886700" cy="4797801"/>
          </a:xfrm>
        </p:spPr>
        <p:txBody>
          <a:bodyPr>
            <a:normAutofit fontScale="85000" lnSpcReduction="20000"/>
          </a:bodyPr>
          <a:lstStyle/>
          <a:p>
            <a:r>
              <a:rPr lang="en-US" dirty="0" smtClean="0">
                <a:solidFill>
                  <a:schemeClr val="tx1"/>
                </a:solidFill>
              </a:rPr>
              <a:t>The following forms (used for </a:t>
            </a:r>
            <a:r>
              <a:rPr lang="en-US" b="1" dirty="0" smtClean="0">
                <a:solidFill>
                  <a:schemeClr val="tx1"/>
                </a:solidFill>
              </a:rPr>
              <a:t>both</a:t>
            </a:r>
            <a:r>
              <a:rPr lang="en-US" dirty="0" smtClean="0">
                <a:solidFill>
                  <a:schemeClr val="tx1"/>
                </a:solidFill>
              </a:rPr>
              <a:t> CMAS and </a:t>
            </a:r>
            <a:r>
              <a:rPr lang="en-US" dirty="0" err="1" smtClean="0">
                <a:solidFill>
                  <a:schemeClr val="tx1"/>
                </a:solidFill>
              </a:rPr>
              <a:t>CoAlt</a:t>
            </a:r>
            <a:r>
              <a:rPr lang="en-US" dirty="0" smtClean="0">
                <a:solidFill>
                  <a:schemeClr val="tx1"/>
                </a:solidFill>
              </a:rPr>
              <a:t>) must be sent to CDE:</a:t>
            </a:r>
          </a:p>
          <a:p>
            <a:pPr marL="342900" indent="-342900">
              <a:buFont typeface="Arial" panose="020B0604020202020204" pitchFamily="34" charset="0"/>
              <a:buChar char="•"/>
            </a:pPr>
            <a:r>
              <a:rPr lang="en-US" sz="2200" dirty="0" smtClean="0">
                <a:solidFill>
                  <a:schemeClr val="tx1"/>
                </a:solidFill>
              </a:rPr>
              <a:t>Between CMAS Regional Training and December 15</a:t>
            </a:r>
          </a:p>
          <a:p>
            <a:pPr marL="1028700" lvl="1" indent="-342900"/>
            <a:r>
              <a:rPr lang="en-US" sz="2200" dirty="0" smtClean="0"/>
              <a:t>Paper testing selections (by school, grade, content area)</a:t>
            </a:r>
          </a:p>
          <a:p>
            <a:pPr marL="1028700" lvl="1" indent="-342900"/>
            <a:r>
              <a:rPr lang="en-US" sz="2200" dirty="0" smtClean="0"/>
              <a:t>District’s CMAS testing dates</a:t>
            </a:r>
          </a:p>
          <a:p>
            <a:pPr marL="1028700" lvl="1" indent="-342900"/>
            <a:r>
              <a:rPr lang="en-US" sz="2200" dirty="0" smtClean="0"/>
              <a:t>Transfer request contact</a:t>
            </a:r>
          </a:p>
          <a:p>
            <a:pPr marL="342900" indent="-342900">
              <a:buFont typeface="Arial" panose="020B0604020202020204" pitchFamily="34" charset="0"/>
              <a:buChar char="•"/>
            </a:pPr>
            <a:r>
              <a:rPr lang="en-US" sz="2200" dirty="0" smtClean="0">
                <a:solidFill>
                  <a:schemeClr val="tx1"/>
                </a:solidFill>
              </a:rPr>
              <a:t>Between UAR Training and December 15</a:t>
            </a:r>
          </a:p>
          <a:p>
            <a:pPr marL="1028700" lvl="1" indent="-342900"/>
            <a:r>
              <a:rPr lang="en-US" sz="2200" dirty="0" smtClean="0"/>
              <a:t>UAR forms</a:t>
            </a:r>
          </a:p>
          <a:p>
            <a:pPr marL="342900" indent="-342900">
              <a:buFont typeface="Arial" panose="020B0604020202020204" pitchFamily="34" charset="0"/>
              <a:buChar char="•"/>
            </a:pPr>
            <a:r>
              <a:rPr lang="en-US" sz="2200" dirty="0" smtClean="0">
                <a:solidFill>
                  <a:schemeClr val="tx1"/>
                </a:solidFill>
              </a:rPr>
              <a:t>Before Testing</a:t>
            </a:r>
          </a:p>
          <a:p>
            <a:pPr marL="1028700" lvl="1" indent="-342900"/>
            <a:r>
              <a:rPr lang="en-US" sz="2200" dirty="0" smtClean="0"/>
              <a:t>Verification of District Training</a:t>
            </a:r>
          </a:p>
          <a:p>
            <a:pPr marL="1028700" lvl="1" indent="-342900"/>
            <a:r>
              <a:rPr lang="en-US" sz="2200" dirty="0" smtClean="0"/>
              <a:t>DAC’s signed Security Agreement</a:t>
            </a:r>
          </a:p>
          <a:p>
            <a:pPr marL="342900" indent="-342900">
              <a:buFont typeface="Arial" panose="020B0604020202020204" pitchFamily="34" charset="0"/>
              <a:buChar char="•"/>
            </a:pPr>
            <a:r>
              <a:rPr lang="en-US" sz="2200" dirty="0" smtClean="0">
                <a:solidFill>
                  <a:schemeClr val="tx1"/>
                </a:solidFill>
              </a:rPr>
              <a:t>During Testing</a:t>
            </a:r>
          </a:p>
          <a:p>
            <a:pPr marL="1028700" lvl="1" indent="-342900"/>
            <a:r>
              <a:rPr lang="en-US" sz="2200" dirty="0" smtClean="0"/>
              <a:t>Testing Irregularity or Security Breach Reports</a:t>
            </a:r>
          </a:p>
          <a:p>
            <a:pPr marL="342900" indent="-342900">
              <a:buFont typeface="Arial" panose="020B0604020202020204" pitchFamily="34" charset="0"/>
              <a:buChar char="•"/>
            </a:pPr>
            <a:r>
              <a:rPr lang="en-US" sz="2200" dirty="0" smtClean="0">
                <a:solidFill>
                  <a:schemeClr val="tx1"/>
                </a:solidFill>
              </a:rPr>
              <a:t>After Testing</a:t>
            </a:r>
          </a:p>
          <a:p>
            <a:pPr marL="1028700" lvl="1" indent="-342900"/>
            <a:r>
              <a:rPr lang="en-US" sz="2200" dirty="0" smtClean="0"/>
              <a:t>Post-test Compliance</a:t>
            </a:r>
            <a:endParaRPr lang="en-US" sz="22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363984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smtClean="0">
                <a:solidFill>
                  <a:schemeClr val="tx1"/>
                </a:solidFill>
              </a:rPr>
              <a:t>General information</a:t>
            </a:r>
          </a:p>
          <a:p>
            <a:pPr marL="342900" indent="-342900">
              <a:buFont typeface="Arial" panose="020B0604020202020204" pitchFamily="34" charset="0"/>
              <a:buChar char="•"/>
            </a:pPr>
            <a:r>
              <a:rPr lang="en-US" dirty="0" smtClean="0">
                <a:solidFill>
                  <a:schemeClr val="tx1"/>
                </a:solidFill>
              </a:rPr>
              <a:t>CMAS</a:t>
            </a:r>
          </a:p>
          <a:p>
            <a:pPr marL="342900" indent="-342900">
              <a:buFont typeface="Arial" panose="020B0604020202020204" pitchFamily="34" charset="0"/>
              <a:buChar char="•"/>
            </a:pPr>
            <a:r>
              <a:rPr lang="en-US" dirty="0">
                <a:solidFill>
                  <a:schemeClr val="tx1"/>
                </a:solidFill>
              </a:rPr>
              <a:t>PSAT/SAT</a:t>
            </a:r>
          </a:p>
          <a:p>
            <a:pPr marL="342900" indent="-342900">
              <a:buFont typeface="Arial" panose="020B0604020202020204" pitchFamily="34" charset="0"/>
              <a:buChar char="•"/>
            </a:pPr>
            <a:r>
              <a:rPr lang="en-US" dirty="0" err="1" smtClean="0">
                <a:solidFill>
                  <a:schemeClr val="tx1"/>
                </a:solidFill>
              </a:rPr>
              <a:t>CoAlt</a:t>
            </a: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ACCESS for ELLs</a:t>
            </a:r>
          </a:p>
          <a:p>
            <a:pPr marL="342900" indent="-342900">
              <a:buFont typeface="Arial" panose="020B0604020202020204" pitchFamily="34" charset="0"/>
              <a:buChar char="•"/>
            </a:pPr>
            <a:r>
              <a:rPr lang="en-US" dirty="0" smtClean="0">
                <a:solidFill>
                  <a:schemeClr val="tx1"/>
                </a:solidFill>
              </a:rPr>
              <a:t>NAEP</a:t>
            </a:r>
          </a:p>
          <a:p>
            <a:pPr marL="342900" indent="-342900">
              <a:buFont typeface="Arial" panose="020B0604020202020204" pitchFamily="34" charset="0"/>
              <a:buChar char="•"/>
            </a:pPr>
            <a:r>
              <a:rPr lang="en-US" dirty="0" smtClean="0">
                <a:solidFill>
                  <a:schemeClr val="tx1"/>
                </a:solidFill>
              </a:rPr>
              <a:t>Data Pipeline</a:t>
            </a:r>
          </a:p>
          <a:p>
            <a:pPr marL="342900" indent="-342900">
              <a:buFont typeface="Arial" panose="020B0604020202020204" pitchFamily="34" charset="0"/>
              <a:buChar char="•"/>
            </a:pPr>
            <a:r>
              <a:rPr lang="en-US" dirty="0" smtClean="0">
                <a:solidFill>
                  <a:schemeClr val="tx1"/>
                </a:solidFill>
              </a:rPr>
              <a:t>Trainings</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Questions gathering</a:t>
            </a:r>
          </a:p>
          <a:p>
            <a:pPr marL="342900" indent="-342900">
              <a:buFont typeface="Arial" panose="020B0604020202020204" pitchFamily="34" charset="0"/>
              <a:buChar char="•"/>
            </a:pPr>
            <a:r>
              <a:rPr lang="en-US" dirty="0" smtClean="0">
                <a:solidFill>
                  <a:schemeClr val="tx1"/>
                </a:solidFill>
              </a:rPr>
              <a:t>Overview of a DAC’s Year</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640771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CMAS Resources</a:t>
            </a:r>
            <a:endParaRPr lang="en-US" dirty="0"/>
          </a:p>
        </p:txBody>
      </p:sp>
      <p:sp>
        <p:nvSpPr>
          <p:cNvPr id="3" name="Content Placeholder 2"/>
          <p:cNvSpPr>
            <a:spLocks noGrp="1"/>
          </p:cNvSpPr>
          <p:nvPr>
            <p:ph idx="1"/>
          </p:nvPr>
        </p:nvSpPr>
        <p:spPr>
          <a:xfrm>
            <a:off x="77768" y="1480132"/>
            <a:ext cx="4955706" cy="4442104"/>
          </a:xfrm>
        </p:spPr>
        <p:txBody>
          <a:bodyPr numCol="1">
            <a:noAutofit/>
          </a:bodyPr>
          <a:lstStyle/>
          <a:p>
            <a:pPr marL="342900" indent="-342900">
              <a:buFont typeface="Arial" panose="020B0604020202020204" pitchFamily="34" charset="0"/>
              <a:buChar char="•"/>
            </a:pPr>
            <a:r>
              <a:rPr lang="en-US" sz="1800" dirty="0" smtClean="0">
                <a:solidFill>
                  <a:schemeClr val="tx1"/>
                </a:solidFill>
              </a:rPr>
              <a:t>CDE Assessment CMAS Page</a:t>
            </a:r>
          </a:p>
          <a:p>
            <a:pPr marL="573088" lvl="1" indent="-223838"/>
            <a:r>
              <a:rPr lang="en-US" sz="1800" dirty="0">
                <a:hlinkClick r:id="rId3"/>
              </a:rPr>
              <a:t>http://</a:t>
            </a:r>
            <a:r>
              <a:rPr lang="en-US" sz="1800" dirty="0" smtClean="0">
                <a:hlinkClick r:id="rId3"/>
              </a:rPr>
              <a:t>www.cde.state.co.us/assessment/cmas</a:t>
            </a:r>
            <a:r>
              <a:rPr lang="en-US" sz="1800" dirty="0" smtClean="0"/>
              <a:t> </a:t>
            </a:r>
            <a:endParaRPr lang="en-US" sz="1800" dirty="0"/>
          </a:p>
          <a:p>
            <a:pPr marL="573088" lvl="1" indent="-223838"/>
            <a:r>
              <a:rPr lang="en-US" sz="1800" dirty="0" smtClean="0"/>
              <a:t>General Information</a:t>
            </a:r>
          </a:p>
          <a:p>
            <a:pPr marL="573088" lvl="1" indent="-223838"/>
            <a:r>
              <a:rPr lang="en-US" sz="1800" dirty="0" smtClean="0"/>
              <a:t>Data and Results</a:t>
            </a:r>
          </a:p>
          <a:p>
            <a:pPr marL="573088" lvl="1" indent="-223838"/>
            <a:r>
              <a:rPr lang="en-US" sz="1800" dirty="0" smtClean="0"/>
              <a:t>Spanish Language Arts</a:t>
            </a: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r>
              <a:rPr lang="en-US" sz="1800" dirty="0" smtClean="0">
                <a:solidFill>
                  <a:schemeClr val="tx1"/>
                </a:solidFill>
              </a:rPr>
              <a:t>Spring 2019 CMAS and </a:t>
            </a:r>
            <a:r>
              <a:rPr lang="en-US" sz="1800" dirty="0" err="1" smtClean="0">
                <a:solidFill>
                  <a:schemeClr val="tx1"/>
                </a:solidFill>
              </a:rPr>
              <a:t>CoAlt</a:t>
            </a:r>
            <a:r>
              <a:rPr lang="en-US" sz="1800" dirty="0" smtClean="0">
                <a:solidFill>
                  <a:schemeClr val="tx1"/>
                </a:solidFill>
              </a:rPr>
              <a:t> </a:t>
            </a:r>
            <a:br>
              <a:rPr lang="en-US" sz="1800" dirty="0" smtClean="0">
                <a:solidFill>
                  <a:schemeClr val="tx1"/>
                </a:solidFill>
              </a:rPr>
            </a:br>
            <a:r>
              <a:rPr lang="en-US" sz="1800" dirty="0" smtClean="0">
                <a:solidFill>
                  <a:schemeClr val="tx1"/>
                </a:solidFill>
              </a:rPr>
              <a:t>Procedures Manual</a:t>
            </a:r>
          </a:p>
          <a:p>
            <a:pPr marL="573088" lvl="1" indent="-223838"/>
            <a:r>
              <a:rPr lang="en-US" sz="1800" dirty="0" smtClean="0"/>
              <a:t>Before, During, and After Testing Activities</a:t>
            </a:r>
          </a:p>
          <a:p>
            <a:pPr marL="573088" lvl="1" indent="-223838"/>
            <a:r>
              <a:rPr lang="en-US" sz="1800" dirty="0" smtClean="0">
                <a:solidFill>
                  <a:schemeClr val="tx1"/>
                </a:solidFill>
              </a:rPr>
              <a:t>Administrative Considerations, Accessibility Features, and Accommodations</a:t>
            </a:r>
          </a:p>
          <a:p>
            <a:pPr marL="573088" lvl="1" indent="-223838"/>
            <a:r>
              <a:rPr lang="en-US" sz="1800" dirty="0" smtClean="0"/>
              <a:t>Data Activities</a:t>
            </a:r>
            <a:endParaRPr lang="en-US" sz="1800" dirty="0" smtClean="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20</a:t>
            </a:fld>
            <a:endParaRPr lang="en-US" dirty="0"/>
          </a:p>
        </p:txBody>
      </p:sp>
      <p:sp>
        <p:nvSpPr>
          <p:cNvPr id="5" name="TextBox 4"/>
          <p:cNvSpPr txBox="1"/>
          <p:nvPr/>
        </p:nvSpPr>
        <p:spPr>
          <a:xfrm>
            <a:off x="4742916" y="1480132"/>
            <a:ext cx="4298534" cy="2970044"/>
          </a:xfrm>
          <a:prstGeom prst="rect">
            <a:avLst/>
          </a:prstGeom>
          <a:noFill/>
        </p:spPr>
        <p:txBody>
          <a:bodyPr wrap="square" rtlCol="0">
            <a:spAutoFit/>
          </a:bodyPr>
          <a:lstStyle/>
          <a:p>
            <a:pPr marL="342900" indent="-342900">
              <a:buFont typeface="Arial" panose="020B0604020202020204" pitchFamily="34" charset="0"/>
              <a:buChar char="•"/>
            </a:pPr>
            <a:r>
              <a:rPr lang="en-US" sz="1900" dirty="0" err="1" smtClean="0"/>
              <a:t>PearsonAccess</a:t>
            </a:r>
            <a:r>
              <a:rPr lang="en-US" sz="1900" baseline="30000" dirty="0" err="1" smtClean="0"/>
              <a:t>next</a:t>
            </a:r>
            <a:endParaRPr lang="en-US" sz="1900" baseline="30000" dirty="0" smtClean="0"/>
          </a:p>
          <a:p>
            <a:pPr marL="573088" indent="-230188">
              <a:buFont typeface="Arial" panose="020B0604020202020204" pitchFamily="34" charset="0"/>
              <a:buChar char="•"/>
            </a:pPr>
            <a:r>
              <a:rPr lang="en-US" dirty="0" smtClean="0">
                <a:hlinkClick r:id="rId4"/>
              </a:rPr>
              <a:t>https</a:t>
            </a:r>
            <a:r>
              <a:rPr lang="en-US" dirty="0">
                <a:hlinkClick r:id="rId4"/>
              </a:rPr>
              <a:t>://</a:t>
            </a:r>
            <a:r>
              <a:rPr lang="en-US" dirty="0" smtClean="0">
                <a:hlinkClick r:id="rId4"/>
              </a:rPr>
              <a:t>co.pearsonaccessnext.com</a:t>
            </a:r>
            <a:endParaRPr lang="en-US" dirty="0" smtClean="0"/>
          </a:p>
          <a:p>
            <a:pPr marL="573088" indent="-230188">
              <a:buFont typeface="Arial" panose="020B0604020202020204" pitchFamily="34" charset="0"/>
              <a:buChar char="•"/>
            </a:pPr>
            <a:r>
              <a:rPr lang="en-US" dirty="0" smtClean="0"/>
              <a:t>Student Resources</a:t>
            </a:r>
          </a:p>
          <a:p>
            <a:pPr marL="573088" indent="-230188">
              <a:buFont typeface="Arial" panose="020B0604020202020204" pitchFamily="34" charset="0"/>
              <a:buChar char="•"/>
            </a:pPr>
            <a:r>
              <a:rPr lang="en-US" dirty="0" smtClean="0"/>
              <a:t>Educator Resources</a:t>
            </a:r>
          </a:p>
          <a:p>
            <a:pPr marL="573088" indent="-230188">
              <a:buFont typeface="Arial" panose="020B0604020202020204" pitchFamily="34" charset="0"/>
              <a:buChar char="•"/>
            </a:pPr>
            <a:r>
              <a:rPr lang="en-US" dirty="0" smtClean="0"/>
              <a:t>Support </a:t>
            </a:r>
            <a:r>
              <a:rPr lang="en-US" dirty="0"/>
              <a:t>&gt; Documentation</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Avocet</a:t>
            </a:r>
          </a:p>
          <a:p>
            <a:pPr marL="573088" lvl="1" indent="-227013">
              <a:buFont typeface="Arial" panose="020B0604020202020204" pitchFamily="34" charset="0"/>
              <a:buChar char="•"/>
            </a:pPr>
            <a:r>
              <a:rPr lang="en-US" dirty="0" smtClean="0">
                <a:hlinkClick r:id="rId5"/>
              </a:rPr>
              <a:t>http</a:t>
            </a:r>
            <a:r>
              <a:rPr lang="en-US" dirty="0">
                <a:hlinkClick r:id="rId5"/>
              </a:rPr>
              <a:t>://</a:t>
            </a:r>
            <a:r>
              <a:rPr lang="en-US" dirty="0" smtClean="0">
                <a:hlinkClick r:id="rId5"/>
              </a:rPr>
              <a:t>avocet.pearson.com/CO/Home</a:t>
            </a:r>
            <a:endParaRPr lang="en-US" dirty="0" smtClean="0"/>
          </a:p>
          <a:p>
            <a:pPr marL="573088" lvl="1" indent="-227013">
              <a:buFont typeface="Arial" panose="020B0604020202020204" pitchFamily="34" charset="0"/>
              <a:buChar char="•"/>
            </a:pPr>
            <a:r>
              <a:rPr lang="en-US" dirty="0" smtClean="0"/>
              <a:t>Online</a:t>
            </a:r>
            <a:r>
              <a:rPr lang="en-US" dirty="0"/>
              <a:t>, searchable topic index</a:t>
            </a:r>
          </a:p>
        </p:txBody>
      </p:sp>
    </p:spTree>
    <p:extLst>
      <p:ext uri="{BB962C8B-B14F-4D97-AF65-F5344CB8AC3E}">
        <p14:creationId xmlns:p14="http://schemas.microsoft.com/office/powerpoint/2010/main" val="218524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CMAS Contacts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98907847"/>
              </p:ext>
            </p:extLst>
          </p:nvPr>
        </p:nvGraphicFramePr>
        <p:xfrm>
          <a:off x="137160" y="1345026"/>
          <a:ext cx="8869680" cy="4901165"/>
        </p:xfrm>
        <a:graphic>
          <a:graphicData uri="http://schemas.openxmlformats.org/drawingml/2006/table">
            <a:tbl>
              <a:tblPr firstRow="1" bandRow="1">
                <a:tableStyleId>{5C22544A-7EE6-4342-B048-85BDC9FD1C3A}</a:tableStyleId>
              </a:tblPr>
              <a:tblGrid>
                <a:gridCol w="3716993"/>
                <a:gridCol w="2179178"/>
                <a:gridCol w="2973509"/>
              </a:tblGrid>
              <a:tr h="485964">
                <a:tc>
                  <a:txBody>
                    <a:bodyPr/>
                    <a:lstStyle/>
                    <a:p>
                      <a:r>
                        <a:rPr lang="en-US" dirty="0" smtClean="0"/>
                        <a:t>Questions about…</a:t>
                      </a:r>
                      <a:endParaRPr lang="en-US" dirty="0"/>
                    </a:p>
                  </a:txBody>
                  <a:tcPr/>
                </a:tc>
                <a:tc>
                  <a:txBody>
                    <a:bodyPr/>
                    <a:lstStyle/>
                    <a:p>
                      <a:r>
                        <a:rPr lang="en-US" dirty="0" smtClean="0"/>
                        <a:t>Contact</a:t>
                      </a:r>
                      <a:endParaRPr lang="en-US" dirty="0"/>
                    </a:p>
                  </a:txBody>
                  <a:tcPr/>
                </a:tc>
                <a:tc>
                  <a:txBody>
                    <a:bodyPr/>
                    <a:lstStyle/>
                    <a:p>
                      <a:r>
                        <a:rPr lang="en-US" dirty="0" smtClean="0"/>
                        <a:t>Phone/Email</a:t>
                      </a:r>
                      <a:endParaRPr lang="en-US" dirty="0"/>
                    </a:p>
                  </a:txBody>
                  <a:tcPr/>
                </a:tc>
              </a:tr>
              <a:tr h="645634">
                <a:tc>
                  <a:txBody>
                    <a:bodyPr/>
                    <a:lstStyle/>
                    <a:p>
                      <a:pPr marL="285750" indent="-285750">
                        <a:buFont typeface="Arial" panose="020B0604020202020204" pitchFamily="34" charset="0"/>
                        <a:buChar char="•"/>
                      </a:pPr>
                      <a:r>
                        <a:rPr lang="en-US" dirty="0" smtClean="0"/>
                        <a:t>CMAS Administration</a:t>
                      </a:r>
                    </a:p>
                    <a:p>
                      <a:pPr marL="285750" indent="-285750">
                        <a:buFont typeface="Arial" panose="020B0604020202020204" pitchFamily="34" charset="0"/>
                        <a:buChar char="•"/>
                      </a:pPr>
                      <a:r>
                        <a:rPr lang="en-US" dirty="0" smtClean="0"/>
                        <a:t>DAC</a:t>
                      </a:r>
                      <a:r>
                        <a:rPr lang="en-US" baseline="0" dirty="0" smtClean="0"/>
                        <a:t> Account in </a:t>
                      </a:r>
                      <a:r>
                        <a:rPr lang="en-US" dirty="0" err="1" smtClean="0"/>
                        <a:t>PearsonAccess</a:t>
                      </a:r>
                      <a:r>
                        <a:rPr lang="en-US" baseline="30000" dirty="0" err="1" smtClean="0"/>
                        <a:t>next</a:t>
                      </a:r>
                      <a:endParaRPr lang="en-US" dirty="0"/>
                    </a:p>
                  </a:txBody>
                  <a:tcPr/>
                </a:tc>
                <a:tc>
                  <a:txBody>
                    <a:bodyPr/>
                    <a:lstStyle/>
                    <a:p>
                      <a:r>
                        <a:rPr lang="en-US" b="0" dirty="0" smtClean="0"/>
                        <a:t>Sara Loerzel</a:t>
                      </a:r>
                      <a:r>
                        <a:rPr lang="en-US" dirty="0" smtClean="0"/>
                        <a:t/>
                      </a:r>
                      <a:br>
                        <a:rPr lang="en-US" dirty="0" smtClean="0"/>
                      </a:br>
                      <a:r>
                        <a:rPr lang="en-US" dirty="0" smtClean="0"/>
                        <a:t>Assessment Unit</a:t>
                      </a:r>
                      <a:endParaRPr lang="en-US" dirty="0"/>
                    </a:p>
                  </a:txBody>
                  <a:tcPr/>
                </a:tc>
                <a:tc>
                  <a:txBody>
                    <a:bodyPr/>
                    <a:lstStyle/>
                    <a:p>
                      <a:r>
                        <a:rPr lang="en-US" dirty="0" smtClean="0"/>
                        <a:t>303-866-3266</a:t>
                      </a:r>
                    </a:p>
                    <a:p>
                      <a:r>
                        <a:rPr lang="en-US" dirty="0" smtClean="0">
                          <a:solidFill>
                            <a:srgbClr val="0070C0"/>
                          </a:solidFill>
                        </a:rPr>
                        <a:t>loerzel_s@cde.state.co.us</a:t>
                      </a:r>
                      <a:r>
                        <a:rPr lang="en-US" dirty="0" smtClean="0"/>
                        <a:t> </a:t>
                      </a:r>
                      <a:endParaRPr lang="en-US" dirty="0"/>
                    </a:p>
                  </a:txBody>
                  <a:tcPr/>
                </a:tc>
              </a:tr>
              <a:tr h="618609">
                <a:tc>
                  <a:txBody>
                    <a:bodyPr/>
                    <a:lstStyle/>
                    <a:p>
                      <a:pPr marL="285750" indent="-285750">
                        <a:buFont typeface="Arial" panose="020B0604020202020204" pitchFamily="34" charset="0"/>
                        <a:buChar char="•"/>
                      </a:pPr>
                      <a:r>
                        <a:rPr lang="en-US" dirty="0" smtClean="0"/>
                        <a:t>CMAS Data (reports </a:t>
                      </a:r>
                      <a:r>
                        <a:rPr lang="en-US" baseline="0" dirty="0" smtClean="0"/>
                        <a:t>available through </a:t>
                      </a:r>
                      <a:r>
                        <a:rPr lang="en-US" dirty="0" err="1" smtClean="0"/>
                        <a:t>PearsonAccess</a:t>
                      </a:r>
                      <a:r>
                        <a:rPr lang="en-US" baseline="30000" dirty="0" err="1" smtClean="0"/>
                        <a:t>next</a:t>
                      </a:r>
                      <a:r>
                        <a:rPr lang="en-US" baseline="0" dirty="0" smtClean="0"/>
                        <a:t>)</a:t>
                      </a:r>
                      <a:endParaRPr lang="en-US" dirty="0"/>
                    </a:p>
                  </a:txBody>
                  <a:tcPr/>
                </a:tc>
                <a:tc>
                  <a:txBody>
                    <a:bodyPr/>
                    <a:lstStyle/>
                    <a:p>
                      <a:r>
                        <a:rPr lang="en-US" dirty="0" smtClean="0"/>
                        <a:t>Jasmine Carey</a:t>
                      </a:r>
                      <a:br>
                        <a:rPr lang="en-US" dirty="0" smtClean="0"/>
                      </a:br>
                      <a:r>
                        <a:rPr lang="en-US" dirty="0" smtClean="0"/>
                        <a:t>Assessment Unit</a:t>
                      </a:r>
                      <a:endParaRPr lang="en-US" dirty="0"/>
                    </a:p>
                  </a:txBody>
                  <a:tcPr/>
                </a:tc>
                <a:tc>
                  <a:txBody>
                    <a:bodyPr/>
                    <a:lstStyle/>
                    <a:p>
                      <a:r>
                        <a:rPr lang="en-US" dirty="0" smtClean="0"/>
                        <a:t>303-866-6634</a:t>
                      </a:r>
                    </a:p>
                    <a:p>
                      <a:r>
                        <a:rPr lang="en-US" dirty="0" smtClean="0">
                          <a:solidFill>
                            <a:srgbClr val="0070C0"/>
                          </a:solidFill>
                        </a:rPr>
                        <a:t>carey_j@cde.state.co.us</a:t>
                      </a:r>
                      <a:endParaRPr lang="en-US" dirty="0">
                        <a:solidFill>
                          <a:srgbClr val="0070C0"/>
                        </a:solidFill>
                      </a:endParaRPr>
                    </a:p>
                  </a:txBody>
                  <a:tcPr/>
                </a:tc>
              </a:tr>
              <a:tr h="638238">
                <a:tc>
                  <a:txBody>
                    <a:bodyPr/>
                    <a:lstStyle/>
                    <a:p>
                      <a:pPr marL="285750" indent="-285750">
                        <a:buFont typeface="Arial" panose="020B0604020202020204" pitchFamily="34" charset="0"/>
                        <a:buChar char="•"/>
                      </a:pPr>
                      <a:r>
                        <a:rPr lang="en-US" dirty="0" smtClean="0"/>
                        <a:t>Technology</a:t>
                      </a:r>
                      <a:endParaRPr lang="en-US" dirty="0"/>
                    </a:p>
                  </a:txBody>
                  <a:tcPr/>
                </a:tc>
                <a:tc>
                  <a:txBody>
                    <a:bodyPr/>
                    <a:lstStyle/>
                    <a:p>
                      <a:r>
                        <a:rPr lang="en-US" dirty="0" smtClean="0"/>
                        <a:t>Collin Bonner</a:t>
                      </a:r>
                      <a:br>
                        <a:rPr lang="en-US" dirty="0" smtClean="0"/>
                      </a:br>
                      <a:r>
                        <a:rPr lang="en-US" dirty="0" smtClean="0"/>
                        <a:t>Assessment Unit</a:t>
                      </a:r>
                      <a:endParaRPr lang="en-US" dirty="0"/>
                    </a:p>
                  </a:txBody>
                  <a:tcPr/>
                </a:tc>
                <a:tc>
                  <a:txBody>
                    <a:bodyPr/>
                    <a:lstStyle/>
                    <a:p>
                      <a:r>
                        <a:rPr lang="en-US" dirty="0" smtClean="0"/>
                        <a:t>303-866-6752</a:t>
                      </a:r>
                    </a:p>
                    <a:p>
                      <a:r>
                        <a:rPr lang="en-US" dirty="0" smtClean="0">
                          <a:solidFill>
                            <a:srgbClr val="0070C0"/>
                          </a:solidFill>
                        </a:rPr>
                        <a:t>bonner_j@cde.state.co.us</a:t>
                      </a:r>
                      <a:endParaRPr lang="en-US" dirty="0">
                        <a:solidFill>
                          <a:srgbClr val="0070C0"/>
                        </a:solidFill>
                      </a:endParaRPr>
                    </a:p>
                  </a:txBody>
                  <a:tcPr/>
                </a:tc>
              </a:tr>
              <a:tr h="657866">
                <a:tc>
                  <a:txBody>
                    <a:bodyPr/>
                    <a:lstStyle/>
                    <a:p>
                      <a:pPr marL="285750" indent="-285750">
                        <a:buFont typeface="Arial" panose="020B0604020202020204" pitchFamily="34" charset="0"/>
                        <a:buChar char="•"/>
                      </a:pPr>
                      <a:r>
                        <a:rPr lang="en-US" dirty="0" smtClean="0"/>
                        <a:t>Using </a:t>
                      </a:r>
                      <a:r>
                        <a:rPr lang="en-US" dirty="0" err="1" smtClean="0"/>
                        <a:t>PearsonAccess</a:t>
                      </a:r>
                      <a:r>
                        <a:rPr lang="en-US" baseline="30000" dirty="0" err="1" smtClean="0"/>
                        <a:t>next</a:t>
                      </a:r>
                      <a:endParaRPr lang="en-US" baseline="30000" dirty="0" smtClean="0"/>
                    </a:p>
                    <a:p>
                      <a:pPr marL="285750" indent="-285750">
                        <a:buFont typeface="Arial" panose="020B0604020202020204" pitchFamily="34" charset="0"/>
                        <a:buChar char="•"/>
                      </a:pPr>
                      <a:r>
                        <a:rPr lang="en-US" dirty="0" smtClean="0"/>
                        <a:t>TestNav and Device Setup</a:t>
                      </a:r>
                      <a:endParaRPr lang="en-US" dirty="0"/>
                    </a:p>
                  </a:txBody>
                  <a:tcPr/>
                </a:tc>
                <a:tc>
                  <a:txBody>
                    <a:bodyPr/>
                    <a:lstStyle/>
                    <a:p>
                      <a:r>
                        <a:rPr lang="en-US" dirty="0" smtClean="0"/>
                        <a:t>Pearson Customer Support</a:t>
                      </a:r>
                      <a:endParaRPr lang="en-US" dirty="0"/>
                    </a:p>
                  </a:txBody>
                  <a:tcPr/>
                </a:tc>
                <a:tc>
                  <a:txBody>
                    <a:bodyPr/>
                    <a:lstStyle/>
                    <a:p>
                      <a:r>
                        <a:rPr lang="en-US" dirty="0" smtClean="0"/>
                        <a:t>888-687-4759</a:t>
                      </a:r>
                      <a:endParaRPr lang="en-US" dirty="0"/>
                    </a:p>
                  </a:txBody>
                  <a:tcPr/>
                </a:tc>
              </a:tr>
              <a:tr h="907811">
                <a:tc>
                  <a:txBody>
                    <a:bodyPr/>
                    <a:lstStyle/>
                    <a:p>
                      <a:pPr marL="285750" indent="-285750">
                        <a:buFont typeface="Arial" panose="020B0604020202020204" pitchFamily="34" charset="0"/>
                        <a:buChar char="•"/>
                      </a:pPr>
                      <a:r>
                        <a:rPr lang="en-US" dirty="0" smtClean="0"/>
                        <a:t>CMAS Growth</a:t>
                      </a:r>
                      <a:endParaRPr lang="en-US" dirty="0"/>
                    </a:p>
                  </a:txBody>
                  <a:tcPr/>
                </a:tc>
                <a:tc>
                  <a:txBody>
                    <a:bodyPr/>
                    <a:lstStyle/>
                    <a:p>
                      <a:r>
                        <a:rPr lang="en-US" dirty="0" smtClean="0"/>
                        <a:t>Dan Jorgensen</a:t>
                      </a:r>
                      <a:r>
                        <a:rPr lang="en-US" baseline="0" dirty="0" smtClean="0"/>
                        <a:t/>
                      </a:r>
                      <a:br>
                        <a:rPr lang="en-US" baseline="0" dirty="0" smtClean="0"/>
                      </a:br>
                      <a:r>
                        <a:rPr lang="en-US" baseline="0" dirty="0" smtClean="0"/>
                        <a:t>Accountability and </a:t>
                      </a:r>
                      <a:br>
                        <a:rPr lang="en-US" baseline="0" dirty="0" smtClean="0"/>
                      </a:br>
                      <a:r>
                        <a:rPr lang="en-US" baseline="0" dirty="0" smtClean="0"/>
                        <a:t>Data Analysis Unit</a:t>
                      </a:r>
                      <a:endParaRPr lang="en-US" dirty="0"/>
                    </a:p>
                  </a:txBody>
                  <a:tcPr/>
                </a:tc>
                <a:tc>
                  <a:txBody>
                    <a:bodyPr/>
                    <a:lstStyle/>
                    <a:p>
                      <a:r>
                        <a:rPr lang="en-US" dirty="0" smtClean="0"/>
                        <a:t>303-866-6763</a:t>
                      </a:r>
                    </a:p>
                    <a:p>
                      <a:r>
                        <a:rPr lang="en-US" dirty="0" smtClean="0">
                          <a:solidFill>
                            <a:srgbClr val="0070C0"/>
                          </a:solidFill>
                        </a:rPr>
                        <a:t>jorgensen_d@cde.state.co.us</a:t>
                      </a:r>
                      <a:endParaRPr lang="en-US" dirty="0">
                        <a:solidFill>
                          <a:srgbClr val="0070C0"/>
                        </a:solidFill>
                      </a:endParaRPr>
                    </a:p>
                  </a:txBody>
                  <a:tcPr/>
                </a:tc>
              </a:tr>
              <a:tr h="917141">
                <a:tc>
                  <a:txBody>
                    <a:bodyPr/>
                    <a:lstStyle/>
                    <a:p>
                      <a:pPr marL="285750" indent="-285750">
                        <a:buFont typeface="Arial" panose="020B0604020202020204" pitchFamily="34" charset="0"/>
                        <a:buChar char="•"/>
                      </a:pPr>
                      <a:r>
                        <a:rPr lang="en-US" dirty="0" smtClean="0"/>
                        <a:t>District and School Performance Frameworks (DPFs and SPFs)</a:t>
                      </a:r>
                      <a:endParaRPr lang="en-US" dirty="0"/>
                    </a:p>
                  </a:txBody>
                  <a:tcPr/>
                </a:tc>
                <a:tc>
                  <a:txBody>
                    <a:bodyPr/>
                    <a:lstStyle/>
                    <a:p>
                      <a:r>
                        <a:rPr lang="en-US" dirty="0" smtClean="0"/>
                        <a:t>Jessica Watson</a:t>
                      </a:r>
                      <a:br>
                        <a:rPr lang="en-US" dirty="0" smtClean="0"/>
                      </a:br>
                      <a:r>
                        <a:rPr lang="en-US" dirty="0" smtClean="0"/>
                        <a:t>Accountability</a:t>
                      </a:r>
                      <a:r>
                        <a:rPr lang="en-US" baseline="0" dirty="0" smtClean="0"/>
                        <a:t> and </a:t>
                      </a:r>
                      <a:br>
                        <a:rPr lang="en-US" baseline="0" dirty="0" smtClean="0"/>
                      </a:br>
                      <a:r>
                        <a:rPr lang="en-US" baseline="0" dirty="0" smtClean="0"/>
                        <a:t>Data Analysis Unit</a:t>
                      </a:r>
                      <a:endParaRPr lang="en-US" dirty="0"/>
                    </a:p>
                  </a:txBody>
                  <a:tcPr/>
                </a:tc>
                <a:tc>
                  <a:txBody>
                    <a:bodyPr/>
                    <a:lstStyle/>
                    <a:p>
                      <a:r>
                        <a:rPr lang="en-US" dirty="0" smtClean="0"/>
                        <a:t>303-866-6778</a:t>
                      </a:r>
                    </a:p>
                    <a:p>
                      <a:r>
                        <a:rPr lang="en-US" dirty="0" smtClean="0">
                          <a:solidFill>
                            <a:srgbClr val="0070C0"/>
                          </a:solidFill>
                        </a:rPr>
                        <a:t>watson_j@cde.state.co.us</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304389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PSAT/SAT</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1071095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PSAT/SAT</a:t>
            </a:r>
            <a:endParaRPr lang="en-US" dirty="0"/>
          </a:p>
        </p:txBody>
      </p:sp>
      <p:sp>
        <p:nvSpPr>
          <p:cNvPr id="3" name="Content Placeholder 2"/>
          <p:cNvSpPr>
            <a:spLocks noGrp="1"/>
          </p:cNvSpPr>
          <p:nvPr>
            <p:ph idx="1"/>
          </p:nvPr>
        </p:nvSpPr>
        <p:spPr>
          <a:xfrm>
            <a:off x="182880" y="1360490"/>
            <a:ext cx="8778240" cy="5360986"/>
          </a:xfrm>
        </p:spPr>
        <p:txBody>
          <a:bodyPr>
            <a:noAutofit/>
          </a:bodyPr>
          <a:lstStyle/>
          <a:p>
            <a:r>
              <a:rPr lang="en-US" sz="1800" dirty="0" smtClean="0">
                <a:solidFill>
                  <a:schemeClr val="tx1"/>
                </a:solidFill>
              </a:rPr>
              <a:t>About PSAT/SAT</a:t>
            </a:r>
          </a:p>
          <a:p>
            <a:pPr marL="342900" indent="-342900">
              <a:buFont typeface="Arial" panose="020B0604020202020204" pitchFamily="34" charset="0"/>
              <a:buChar char="•"/>
            </a:pPr>
            <a:r>
              <a:rPr lang="en-US" sz="1800" dirty="0" smtClean="0">
                <a:solidFill>
                  <a:schemeClr val="tx1"/>
                </a:solidFill>
              </a:rPr>
              <a:t>Summative ELA and math assessments for high school students in grades 9 through </a:t>
            </a:r>
            <a:r>
              <a:rPr lang="en-US" sz="1800" dirty="0">
                <a:solidFill>
                  <a:schemeClr val="tx1"/>
                </a:solidFill>
              </a:rPr>
              <a:t>11. College Board is the PSAT/SAT vendor</a:t>
            </a:r>
          </a:p>
          <a:p>
            <a:pPr marL="1028700" lvl="1" indent="-342900"/>
            <a:r>
              <a:rPr lang="en-US" sz="1800" dirty="0" smtClean="0">
                <a:solidFill>
                  <a:schemeClr val="tx1"/>
                </a:solidFill>
                <a:latin typeface="Trebuchet MS" panose="020B0603020202020204" pitchFamily="34" charset="0"/>
              </a:rPr>
              <a:t>PSAT </a:t>
            </a:r>
            <a:r>
              <a:rPr lang="en-US" sz="1800" dirty="0">
                <a:solidFill>
                  <a:schemeClr val="tx1"/>
                </a:solidFill>
                <a:latin typeface="Trebuchet MS" panose="020B0603020202020204" pitchFamily="34" charset="0"/>
              </a:rPr>
              <a:t>8/9 </a:t>
            </a:r>
            <a:r>
              <a:rPr lang="en-US" sz="1800" dirty="0" smtClean="0">
                <a:solidFill>
                  <a:schemeClr val="tx1"/>
                </a:solidFill>
                <a:latin typeface="Trebuchet MS" panose="020B0603020202020204" pitchFamily="34" charset="0"/>
              </a:rPr>
              <a:t>administered </a:t>
            </a:r>
            <a:r>
              <a:rPr lang="en-US" sz="1800" dirty="0">
                <a:solidFill>
                  <a:schemeClr val="tx1"/>
                </a:solidFill>
                <a:latin typeface="Trebuchet MS" panose="020B0603020202020204" pitchFamily="34" charset="0"/>
              </a:rPr>
              <a:t>to all* students in </a:t>
            </a:r>
            <a:r>
              <a:rPr lang="en-US" sz="1800" dirty="0" smtClean="0">
                <a:solidFill>
                  <a:schemeClr val="tx1"/>
                </a:solidFill>
                <a:latin typeface="Trebuchet MS" panose="020B0603020202020204" pitchFamily="34" charset="0"/>
              </a:rPr>
              <a:t>grade 9</a:t>
            </a:r>
            <a:endParaRPr lang="en-US" sz="1800" dirty="0">
              <a:solidFill>
                <a:schemeClr val="tx1"/>
              </a:solidFill>
              <a:latin typeface="Trebuchet MS" panose="020B0603020202020204" pitchFamily="34" charset="0"/>
            </a:endParaRPr>
          </a:p>
          <a:p>
            <a:pPr marL="1028700" lvl="1" indent="-342900"/>
            <a:r>
              <a:rPr lang="en-US" sz="1800" dirty="0" smtClean="0">
                <a:solidFill>
                  <a:schemeClr val="tx1"/>
                </a:solidFill>
                <a:latin typeface="Trebuchet MS" panose="020B0603020202020204" pitchFamily="34" charset="0"/>
              </a:rPr>
              <a:t>PSAT </a:t>
            </a:r>
            <a:r>
              <a:rPr lang="en-US" sz="1800" dirty="0">
                <a:solidFill>
                  <a:schemeClr val="tx1"/>
                </a:solidFill>
                <a:latin typeface="Trebuchet MS" panose="020B0603020202020204" pitchFamily="34" charset="0"/>
              </a:rPr>
              <a:t>10 </a:t>
            </a:r>
            <a:r>
              <a:rPr lang="en-US" sz="1800" dirty="0" smtClean="0">
                <a:solidFill>
                  <a:schemeClr val="tx1"/>
                </a:solidFill>
                <a:latin typeface="Trebuchet MS" panose="020B0603020202020204" pitchFamily="34" charset="0"/>
              </a:rPr>
              <a:t>administered </a:t>
            </a:r>
            <a:r>
              <a:rPr lang="en-US" sz="1800" dirty="0">
                <a:solidFill>
                  <a:schemeClr val="tx1"/>
                </a:solidFill>
                <a:latin typeface="Trebuchet MS" panose="020B0603020202020204" pitchFamily="34" charset="0"/>
              </a:rPr>
              <a:t>to all* students in </a:t>
            </a:r>
            <a:r>
              <a:rPr lang="en-US" sz="1800" dirty="0" smtClean="0">
                <a:solidFill>
                  <a:schemeClr val="tx1"/>
                </a:solidFill>
                <a:latin typeface="Trebuchet MS" panose="020B0603020202020204" pitchFamily="34" charset="0"/>
              </a:rPr>
              <a:t>grade 10</a:t>
            </a:r>
            <a:endParaRPr lang="en-US" sz="1800" dirty="0">
              <a:solidFill>
                <a:schemeClr val="tx1"/>
              </a:solidFill>
              <a:latin typeface="Trebuchet MS" panose="020B0603020202020204" pitchFamily="34" charset="0"/>
            </a:endParaRPr>
          </a:p>
          <a:p>
            <a:pPr marL="1485900" lvl="2" indent="-342900"/>
            <a:r>
              <a:rPr lang="en-US" dirty="0">
                <a:latin typeface="Trebuchet MS" panose="020B0603020202020204" pitchFamily="34" charset="0"/>
              </a:rPr>
              <a:t>A</a:t>
            </a:r>
            <a:r>
              <a:rPr lang="en-US" dirty="0" smtClean="0">
                <a:latin typeface="Trebuchet MS" panose="020B0603020202020204" pitchFamily="34" charset="0"/>
              </a:rPr>
              <a:t>ligned </a:t>
            </a:r>
            <a:r>
              <a:rPr lang="en-US" dirty="0">
                <a:latin typeface="Trebuchet MS" panose="020B0603020202020204" pitchFamily="34" charset="0"/>
              </a:rPr>
              <a:t>to both the </a:t>
            </a:r>
            <a:r>
              <a:rPr lang="en-US" dirty="0" smtClean="0">
                <a:latin typeface="Trebuchet MS" panose="020B0603020202020204" pitchFamily="34" charset="0"/>
              </a:rPr>
              <a:t>CAS and </a:t>
            </a:r>
            <a:r>
              <a:rPr lang="en-US" dirty="0">
                <a:latin typeface="Trebuchet MS" panose="020B0603020202020204" pitchFamily="34" charset="0"/>
              </a:rPr>
              <a:t>the </a:t>
            </a:r>
            <a:r>
              <a:rPr lang="en-US" dirty="0" smtClean="0">
                <a:latin typeface="Trebuchet MS" panose="020B0603020202020204" pitchFamily="34" charset="0"/>
              </a:rPr>
              <a:t>11</a:t>
            </a:r>
            <a:r>
              <a:rPr lang="en-US" baseline="30000" dirty="0" smtClean="0">
                <a:latin typeface="Trebuchet MS" panose="020B0603020202020204" pitchFamily="34" charset="0"/>
              </a:rPr>
              <a:t>th</a:t>
            </a:r>
            <a:r>
              <a:rPr lang="en-US" dirty="0" smtClean="0">
                <a:latin typeface="Trebuchet MS" panose="020B0603020202020204" pitchFamily="34" charset="0"/>
              </a:rPr>
              <a:t> grade </a:t>
            </a:r>
            <a:r>
              <a:rPr lang="en-US" dirty="0">
                <a:latin typeface="Trebuchet MS" panose="020B0603020202020204" pitchFamily="34" charset="0"/>
              </a:rPr>
              <a:t>College Entrance Exam </a:t>
            </a:r>
            <a:endParaRPr lang="en-US" dirty="0" smtClean="0">
              <a:latin typeface="Trebuchet MS" panose="020B0603020202020204" pitchFamily="34" charset="0"/>
            </a:endParaRPr>
          </a:p>
          <a:p>
            <a:pPr marL="1028700" lvl="1" indent="-342900"/>
            <a:r>
              <a:rPr lang="en-US" sz="1800" dirty="0" smtClean="0">
                <a:solidFill>
                  <a:schemeClr val="tx1"/>
                </a:solidFill>
                <a:latin typeface="Trebuchet MS" panose="020B0603020202020204" pitchFamily="34" charset="0"/>
              </a:rPr>
              <a:t>SAT administered </a:t>
            </a:r>
            <a:r>
              <a:rPr lang="en-US" sz="1800" dirty="0">
                <a:solidFill>
                  <a:schemeClr val="tx1"/>
                </a:solidFill>
                <a:latin typeface="Trebuchet MS" panose="020B0603020202020204" pitchFamily="34" charset="0"/>
              </a:rPr>
              <a:t>to all* students in </a:t>
            </a:r>
            <a:r>
              <a:rPr lang="en-US" sz="1800" dirty="0" smtClean="0">
                <a:solidFill>
                  <a:schemeClr val="tx1"/>
                </a:solidFill>
                <a:latin typeface="Trebuchet MS" panose="020B0603020202020204" pitchFamily="34" charset="0"/>
              </a:rPr>
              <a:t>grade 11 </a:t>
            </a:r>
            <a:endParaRPr lang="en-US" sz="1800" dirty="0">
              <a:solidFill>
                <a:schemeClr val="tx1"/>
              </a:solidFill>
              <a:latin typeface="Trebuchet MS" panose="020B0603020202020204" pitchFamily="34" charset="0"/>
            </a:endParaRPr>
          </a:p>
          <a:p>
            <a:pPr marL="1485900" lvl="2" indent="-342900"/>
            <a:r>
              <a:rPr lang="en-US" dirty="0" smtClean="0">
                <a:latin typeface="Trebuchet MS" panose="020B0603020202020204" pitchFamily="34" charset="0"/>
              </a:rPr>
              <a:t>SAT </a:t>
            </a:r>
            <a:r>
              <a:rPr lang="en-US" dirty="0">
                <a:latin typeface="Trebuchet MS" panose="020B0603020202020204" pitchFamily="34" charset="0"/>
              </a:rPr>
              <a:t>is the state’s selected College Entrance Exam</a:t>
            </a:r>
          </a:p>
          <a:p>
            <a:pPr marL="1485900" lvl="2" indent="-342900"/>
            <a:r>
              <a:rPr lang="en-US" dirty="0">
                <a:latin typeface="Trebuchet MS" panose="020B0603020202020204" pitchFamily="34" charset="0"/>
              </a:rPr>
              <a:t>All Colorado state colleges accept the </a:t>
            </a:r>
            <a:r>
              <a:rPr lang="en-US" dirty="0" smtClean="0">
                <a:latin typeface="Trebuchet MS" panose="020B0603020202020204" pitchFamily="34" charset="0"/>
              </a:rPr>
              <a:t>SAT</a:t>
            </a:r>
          </a:p>
          <a:p>
            <a:pPr marL="1485900" lvl="2" indent="-342900"/>
            <a:r>
              <a:rPr lang="en-US" dirty="0" smtClean="0">
                <a:latin typeface="Trebuchet MS" panose="020B0603020202020204" pitchFamily="34" charset="0"/>
              </a:rPr>
              <a:t>SAT is administered both with and without the optional essay</a:t>
            </a:r>
          </a:p>
          <a:p>
            <a:pPr marL="342900" indent="-342900">
              <a:buFont typeface="Arial" panose="020B0604020202020204" pitchFamily="34" charset="0"/>
              <a:buChar char="•"/>
            </a:pPr>
            <a:r>
              <a:rPr lang="en-US" sz="1800" dirty="0" smtClean="0">
                <a:solidFill>
                  <a:schemeClr val="tx1"/>
                </a:solidFill>
                <a:hlinkClick r:id="rId2"/>
              </a:rPr>
              <a:t>http://collegeboard.org/colorado</a:t>
            </a:r>
            <a:r>
              <a:rPr lang="en-US" sz="1800" dirty="0" smtClean="0">
                <a:solidFill>
                  <a:schemeClr val="tx1"/>
                </a:solidFill>
              </a:rPr>
              <a:t> </a:t>
            </a:r>
          </a:p>
          <a:p>
            <a:pPr marL="1028700" lvl="1" indent="-342900"/>
            <a:r>
              <a:rPr lang="en-US" sz="1800" dirty="0" smtClean="0">
                <a:latin typeface="Trebuchet MS" panose="020B0603020202020204" pitchFamily="34" charset="0"/>
              </a:rPr>
              <a:t>Information and resources</a:t>
            </a:r>
            <a:endParaRPr lang="en-US" sz="1800" dirty="0" smtClean="0">
              <a:solidFill>
                <a:schemeClr val="tx1"/>
              </a:solidFill>
              <a:latin typeface="Trebuchet MS" panose="020B0603020202020204" pitchFamily="34" charset="0"/>
            </a:endParaRPr>
          </a:p>
          <a:p>
            <a:pPr marL="342900" indent="-342900">
              <a:buFont typeface="Arial" panose="020B0604020202020204" pitchFamily="34" charset="0"/>
              <a:buChar char="•"/>
            </a:pPr>
            <a:r>
              <a:rPr lang="en-US" sz="1800" dirty="0" smtClean="0">
                <a:solidFill>
                  <a:schemeClr val="tx1"/>
                </a:solidFill>
              </a:rPr>
              <a:t>Testing format: paper-based</a:t>
            </a:r>
            <a:endParaRPr lang="en-US" sz="1800" dirty="0">
              <a:solidFill>
                <a:schemeClr val="tx1"/>
              </a:solidFill>
            </a:endParaRPr>
          </a:p>
          <a:p>
            <a:endParaRPr lang="en-US" sz="1800" dirty="0">
              <a:solidFill>
                <a:schemeClr val="tx1"/>
              </a:solidFill>
            </a:endParaRPr>
          </a:p>
          <a:p>
            <a:r>
              <a:rPr lang="en-US" sz="1600" dirty="0">
                <a:solidFill>
                  <a:schemeClr val="tx1"/>
                </a:solidFill>
              </a:rPr>
              <a:t>*Students who participate in </a:t>
            </a:r>
            <a:r>
              <a:rPr lang="en-US" sz="1600" dirty="0" err="1">
                <a:solidFill>
                  <a:schemeClr val="tx1"/>
                </a:solidFill>
              </a:rPr>
              <a:t>CoAlt</a:t>
            </a:r>
            <a:r>
              <a:rPr lang="en-US" sz="1600" dirty="0">
                <a:solidFill>
                  <a:schemeClr val="tx1"/>
                </a:solidFill>
              </a:rPr>
              <a:t> </a:t>
            </a:r>
            <a:r>
              <a:rPr lang="en-US" sz="1600" dirty="0" smtClean="0">
                <a:solidFill>
                  <a:schemeClr val="tx1"/>
                </a:solidFill>
              </a:rPr>
              <a:t>take </a:t>
            </a:r>
            <a:r>
              <a:rPr lang="en-US" sz="1600" dirty="0">
                <a:solidFill>
                  <a:schemeClr val="tx1"/>
                </a:solidFill>
              </a:rPr>
              <a:t>the DLM assessment instead of </a:t>
            </a:r>
            <a:r>
              <a:rPr lang="en-US" sz="1600" dirty="0" smtClean="0">
                <a:solidFill>
                  <a:schemeClr val="tx1"/>
                </a:solidFill>
              </a:rPr>
              <a:t>PSAT/SAT</a:t>
            </a:r>
            <a:endParaRPr lang="en-US" sz="16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23</a:t>
            </a:fld>
            <a:endParaRPr lang="en-US" dirty="0"/>
          </a:p>
        </p:txBody>
      </p:sp>
    </p:spTree>
    <p:extLst>
      <p:ext uri="{BB962C8B-B14F-4D97-AF65-F5344CB8AC3E}">
        <p14:creationId xmlns:p14="http://schemas.microsoft.com/office/powerpoint/2010/main" val="29217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Testing Plan</a:t>
            </a:r>
            <a:endParaRPr lang="en-US" dirty="0"/>
          </a:p>
        </p:txBody>
      </p:sp>
      <p:sp>
        <p:nvSpPr>
          <p:cNvPr id="3" name="Content Placeholder 2"/>
          <p:cNvSpPr>
            <a:spLocks noGrp="1"/>
          </p:cNvSpPr>
          <p:nvPr>
            <p:ph idx="1"/>
          </p:nvPr>
        </p:nvSpPr>
        <p:spPr>
          <a:xfrm>
            <a:off x="182880" y="1283579"/>
            <a:ext cx="8778240" cy="4351338"/>
          </a:xfrm>
        </p:spPr>
        <p:txBody>
          <a:bodyPr>
            <a:noAutofit/>
          </a:bodyPr>
          <a:lstStyle/>
          <a:p>
            <a:r>
              <a:rPr lang="en-US" sz="1800" dirty="0" smtClean="0">
                <a:solidFill>
                  <a:schemeClr val="tx1"/>
                </a:solidFill>
                <a:ea typeface="Roboto" panose="02000000000000000000" pitchFamily="2" charset="0"/>
                <a:cs typeface="Roboto" panose="02000000000000000000" pitchFamily="2" charset="0"/>
              </a:rPr>
              <a:t>SAT</a:t>
            </a:r>
            <a:endParaRPr lang="en-US" sz="1800" dirty="0">
              <a:solidFill>
                <a:schemeClr val="tx1"/>
              </a:solidFill>
              <a:ea typeface="Roboto" panose="02000000000000000000" pitchFamily="2" charset="0"/>
              <a:cs typeface="Roboto" panose="02000000000000000000" pitchFamily="2" charset="0"/>
            </a:endParaRPr>
          </a:p>
          <a:p>
            <a:pPr lvl="1"/>
            <a:r>
              <a:rPr lang="en-US" sz="1800" dirty="0">
                <a:latin typeface="Trebuchet MS" panose="020B0603020202020204" pitchFamily="34" charset="0"/>
                <a:ea typeface="Roboto" panose="02000000000000000000" pitchFamily="2" charset="0"/>
                <a:cs typeface="Roboto" panose="02000000000000000000" pitchFamily="2" charset="0"/>
              </a:rPr>
              <a:t>All schools must </a:t>
            </a:r>
            <a:r>
              <a:rPr lang="en-US" sz="1800" dirty="0" smtClean="0">
                <a:latin typeface="Trebuchet MS" panose="020B0603020202020204" pitchFamily="34" charset="0"/>
                <a:ea typeface="Roboto" panose="02000000000000000000" pitchFamily="2" charset="0"/>
                <a:cs typeface="Roboto" panose="02000000000000000000" pitchFamily="2" charset="0"/>
              </a:rPr>
              <a:t>administer the test </a:t>
            </a:r>
            <a:r>
              <a:rPr lang="en-US" sz="1800" dirty="0">
                <a:latin typeface="Trebuchet MS" panose="020B0603020202020204" pitchFamily="34" charset="0"/>
                <a:ea typeface="Roboto" panose="02000000000000000000" pitchFamily="2" charset="0"/>
                <a:cs typeface="Roboto" panose="02000000000000000000" pitchFamily="2" charset="0"/>
              </a:rPr>
              <a:t>on the </a:t>
            </a:r>
            <a:r>
              <a:rPr lang="en-US" sz="1800" dirty="0" smtClean="0">
                <a:latin typeface="Trebuchet MS" panose="020B0603020202020204" pitchFamily="34" charset="0"/>
                <a:ea typeface="Roboto" panose="02000000000000000000" pitchFamily="2" charset="0"/>
                <a:cs typeface="Roboto" panose="02000000000000000000" pitchFamily="2" charset="0"/>
              </a:rPr>
              <a:t>designated dates</a:t>
            </a:r>
          </a:p>
          <a:p>
            <a:pPr lvl="2"/>
            <a:r>
              <a:rPr lang="en-US" dirty="0" smtClean="0">
                <a:latin typeface="Trebuchet MS" panose="020B0603020202020204" pitchFamily="34" charset="0"/>
                <a:ea typeface="Roboto" panose="02000000000000000000" pitchFamily="2" charset="0"/>
                <a:cs typeface="Roboto" panose="02000000000000000000" pitchFamily="2" charset="0"/>
              </a:rPr>
              <a:t>Test date: April 9, 2019</a:t>
            </a:r>
          </a:p>
          <a:p>
            <a:pPr lvl="2"/>
            <a:r>
              <a:rPr lang="en-US" dirty="0" smtClean="0">
                <a:latin typeface="Trebuchet MS" panose="020B0603020202020204" pitchFamily="34" charset="0"/>
                <a:ea typeface="Roboto" panose="02000000000000000000" pitchFamily="2" charset="0"/>
                <a:cs typeface="Roboto" panose="02000000000000000000" pitchFamily="2" charset="0"/>
              </a:rPr>
              <a:t>Make-up test date: April 23, 2019</a:t>
            </a:r>
          </a:p>
          <a:p>
            <a:pPr lvl="2"/>
            <a:r>
              <a:rPr lang="en-US" dirty="0" smtClean="0">
                <a:latin typeface="Trebuchet MS" panose="020B0603020202020204" pitchFamily="34" charset="0"/>
                <a:ea typeface="Roboto" panose="02000000000000000000" pitchFamily="2" charset="0"/>
                <a:cs typeface="Roboto" panose="02000000000000000000" pitchFamily="2" charset="0"/>
              </a:rPr>
              <a:t>Accommodations window: April 9 – 12, 2019</a:t>
            </a:r>
            <a:endParaRPr lang="en-US" dirty="0">
              <a:latin typeface="Trebuchet MS" panose="020B0603020202020204" pitchFamily="34" charset="0"/>
              <a:ea typeface="Roboto" panose="02000000000000000000" pitchFamily="2" charset="0"/>
              <a:cs typeface="Roboto" panose="02000000000000000000" pitchFamily="2" charset="0"/>
            </a:endParaRPr>
          </a:p>
          <a:p>
            <a:pPr lvl="1"/>
            <a:r>
              <a:rPr lang="en-US" sz="1800" dirty="0" smtClean="0">
                <a:latin typeface="Trebuchet MS" panose="020B0603020202020204" pitchFamily="34" charset="0"/>
                <a:ea typeface="Roboto" panose="02000000000000000000" pitchFamily="2" charset="0"/>
                <a:cs typeface="Roboto" panose="02000000000000000000" pitchFamily="2" charset="0"/>
              </a:rPr>
              <a:t>For SAT, virtual </a:t>
            </a:r>
            <a:r>
              <a:rPr lang="en-US" sz="1800" dirty="0">
                <a:latin typeface="Trebuchet MS" panose="020B0603020202020204" pitchFamily="34" charset="0"/>
                <a:ea typeface="Roboto" panose="02000000000000000000" pitchFamily="2" charset="0"/>
                <a:cs typeface="Roboto" panose="02000000000000000000" pitchFamily="2" charset="0"/>
              </a:rPr>
              <a:t>schools may choose to </a:t>
            </a:r>
            <a:endParaRPr lang="en-US" sz="1800" dirty="0" smtClean="0">
              <a:latin typeface="Trebuchet MS" panose="020B0603020202020204" pitchFamily="34" charset="0"/>
              <a:ea typeface="Roboto" panose="02000000000000000000" pitchFamily="2" charset="0"/>
              <a:cs typeface="Roboto" panose="02000000000000000000" pitchFamily="2" charset="0"/>
            </a:endParaRPr>
          </a:p>
          <a:p>
            <a:pPr lvl="2"/>
            <a:r>
              <a:rPr lang="en-US" dirty="0" smtClean="0">
                <a:latin typeface="Trebuchet MS" panose="020B0603020202020204" pitchFamily="34" charset="0"/>
                <a:ea typeface="Roboto" panose="02000000000000000000" pitchFamily="2" charset="0"/>
                <a:cs typeface="Roboto" panose="02000000000000000000" pitchFamily="2" charset="0"/>
              </a:rPr>
              <a:t>Establish testing center(s) to administer the test on the state designated dates in April</a:t>
            </a:r>
          </a:p>
          <a:p>
            <a:pPr lvl="2"/>
            <a:r>
              <a:rPr lang="en-US" dirty="0" smtClean="0">
                <a:latin typeface="Trebuchet MS" panose="020B0603020202020204" pitchFamily="34" charset="0"/>
                <a:ea typeface="Roboto" panose="02000000000000000000" pitchFamily="2" charset="0"/>
                <a:cs typeface="Roboto" panose="02000000000000000000" pitchFamily="2" charset="0"/>
              </a:rPr>
              <a:t>Distribute College Board/state provided vouchers for students to register and test </a:t>
            </a:r>
            <a:r>
              <a:rPr lang="en-US" dirty="0">
                <a:latin typeface="Trebuchet MS" panose="020B0603020202020204" pitchFamily="34" charset="0"/>
                <a:ea typeface="Roboto" panose="02000000000000000000" pitchFamily="2" charset="0"/>
                <a:cs typeface="Roboto" panose="02000000000000000000" pitchFamily="2" charset="0"/>
              </a:rPr>
              <a:t>on the national </a:t>
            </a:r>
            <a:r>
              <a:rPr lang="en-US" dirty="0" smtClean="0">
                <a:latin typeface="Trebuchet MS" panose="020B0603020202020204" pitchFamily="34" charset="0"/>
                <a:ea typeface="Roboto" panose="02000000000000000000" pitchFamily="2" charset="0"/>
                <a:cs typeface="Roboto" panose="02000000000000000000" pitchFamily="2" charset="0"/>
              </a:rPr>
              <a:t>administration date (Saturday, March 9, 2019).  If choosing this option, virtual schools should </a:t>
            </a:r>
            <a:r>
              <a:rPr lang="en-US" dirty="0">
                <a:latin typeface="Trebuchet MS" panose="020B0603020202020204" pitchFamily="34" charset="0"/>
                <a:ea typeface="Roboto" panose="02000000000000000000" pitchFamily="2" charset="0"/>
                <a:cs typeface="Roboto" panose="02000000000000000000" pitchFamily="2" charset="0"/>
              </a:rPr>
              <a:t>also plan to establish </a:t>
            </a:r>
            <a:r>
              <a:rPr lang="en-US" dirty="0" smtClean="0">
                <a:latin typeface="Trebuchet MS" panose="020B0603020202020204" pitchFamily="34" charset="0"/>
                <a:ea typeface="Roboto" panose="02000000000000000000" pitchFamily="2" charset="0"/>
                <a:cs typeface="Roboto" panose="02000000000000000000" pitchFamily="2" charset="0"/>
              </a:rPr>
              <a:t>a testing center for the April 23</a:t>
            </a:r>
            <a:r>
              <a:rPr lang="en-US" baseline="30000" dirty="0" smtClean="0">
                <a:latin typeface="Trebuchet MS" panose="020B0603020202020204" pitchFamily="34" charset="0"/>
                <a:ea typeface="Roboto" panose="02000000000000000000" pitchFamily="2" charset="0"/>
                <a:cs typeface="Roboto" panose="02000000000000000000" pitchFamily="2" charset="0"/>
              </a:rPr>
              <a:t>rd</a:t>
            </a:r>
            <a:r>
              <a:rPr lang="en-US" dirty="0" smtClean="0">
                <a:latin typeface="Trebuchet MS" panose="020B0603020202020204" pitchFamily="34" charset="0"/>
                <a:ea typeface="Roboto" panose="02000000000000000000" pitchFamily="2" charset="0"/>
                <a:cs typeface="Roboto" panose="02000000000000000000" pitchFamily="2" charset="0"/>
              </a:rPr>
              <a:t> make-up date for any students </a:t>
            </a:r>
            <a:r>
              <a:rPr lang="en-US" dirty="0">
                <a:latin typeface="Trebuchet MS" panose="020B0603020202020204" pitchFamily="34" charset="0"/>
                <a:ea typeface="Roboto" panose="02000000000000000000" pitchFamily="2" charset="0"/>
                <a:cs typeface="Roboto" panose="02000000000000000000" pitchFamily="2" charset="0"/>
              </a:rPr>
              <a:t>who miss the Saturday </a:t>
            </a:r>
            <a:r>
              <a:rPr lang="en-US" dirty="0" smtClean="0">
                <a:latin typeface="Trebuchet MS" panose="020B0603020202020204" pitchFamily="34" charset="0"/>
                <a:ea typeface="Roboto" panose="02000000000000000000" pitchFamily="2" charset="0"/>
                <a:cs typeface="Roboto" panose="02000000000000000000" pitchFamily="2" charset="0"/>
              </a:rPr>
              <a:t>administration</a:t>
            </a:r>
          </a:p>
          <a:p>
            <a:pPr lvl="1"/>
            <a:r>
              <a:rPr lang="en-US" sz="2000" dirty="0" smtClean="0">
                <a:solidFill>
                  <a:schemeClr val="tx1"/>
                </a:solidFill>
              </a:rPr>
              <a:t>SAT </a:t>
            </a:r>
            <a:r>
              <a:rPr lang="en-US" sz="2000" dirty="0">
                <a:solidFill>
                  <a:schemeClr val="tx1"/>
                </a:solidFill>
              </a:rPr>
              <a:t>with and without Essay will be administered during the school </a:t>
            </a:r>
            <a:r>
              <a:rPr lang="en-US" sz="2000" dirty="0" smtClean="0">
                <a:solidFill>
                  <a:schemeClr val="tx1"/>
                </a:solidFill>
              </a:rPr>
              <a:t>day</a:t>
            </a:r>
          </a:p>
          <a:p>
            <a:pPr lvl="2"/>
            <a:r>
              <a:rPr lang="en-US" dirty="0" smtClean="0">
                <a:latin typeface="Trebuchet MS" panose="020B0603020202020204" pitchFamily="34" charset="0"/>
              </a:rPr>
              <a:t>Taking </a:t>
            </a:r>
            <a:r>
              <a:rPr lang="en-US" dirty="0">
                <a:latin typeface="Trebuchet MS" panose="020B0603020202020204" pitchFamily="34" charset="0"/>
              </a:rPr>
              <a:t>the optional SAT Essay is a student </a:t>
            </a:r>
            <a:r>
              <a:rPr lang="en-US" dirty="0" smtClean="0">
                <a:latin typeface="Trebuchet MS" panose="020B0603020202020204" pitchFamily="34" charset="0"/>
              </a:rPr>
              <a:t>choice</a:t>
            </a:r>
          </a:p>
          <a:p>
            <a:pPr lvl="2"/>
            <a:r>
              <a:rPr lang="en-US" dirty="0">
                <a:latin typeface="Trebuchet MS" panose="020B0603020202020204" pitchFamily="34" charset="0"/>
              </a:rPr>
              <a:t>Students will have the opportunity to sign up for the essay after winter break</a:t>
            </a:r>
          </a:p>
        </p:txBody>
      </p:sp>
      <p:sp>
        <p:nvSpPr>
          <p:cNvPr id="4" name="Slide Number Placeholder 3"/>
          <p:cNvSpPr>
            <a:spLocks noGrp="1"/>
          </p:cNvSpPr>
          <p:nvPr>
            <p:ph type="sldNum" sz="quarter" idx="4"/>
          </p:nvPr>
        </p:nvSpPr>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241881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PSAT Testing Plan</a:t>
            </a:r>
            <a:endParaRPr lang="en-US" dirty="0"/>
          </a:p>
        </p:txBody>
      </p:sp>
      <p:sp>
        <p:nvSpPr>
          <p:cNvPr id="3" name="Content Placeholder 2"/>
          <p:cNvSpPr>
            <a:spLocks noGrp="1"/>
          </p:cNvSpPr>
          <p:nvPr>
            <p:ph idx="1"/>
          </p:nvPr>
        </p:nvSpPr>
        <p:spPr>
          <a:xfrm>
            <a:off x="182880" y="1463040"/>
            <a:ext cx="8778240" cy="4351338"/>
          </a:xfrm>
        </p:spPr>
        <p:txBody>
          <a:bodyPr>
            <a:noAutofit/>
          </a:bodyPr>
          <a:lstStyle/>
          <a:p>
            <a:r>
              <a:rPr lang="en-US" sz="1800" dirty="0" smtClean="0">
                <a:solidFill>
                  <a:schemeClr val="tx1"/>
                </a:solidFill>
                <a:ea typeface="Roboto" panose="02000000000000000000" pitchFamily="2" charset="0"/>
                <a:cs typeface="Roboto" panose="02000000000000000000" pitchFamily="2" charset="0"/>
              </a:rPr>
              <a:t>PSAT</a:t>
            </a:r>
            <a:endParaRPr lang="en-US" sz="1800" dirty="0">
              <a:solidFill>
                <a:schemeClr val="tx1"/>
              </a:solidFill>
              <a:ea typeface="Roboto" panose="02000000000000000000" pitchFamily="2" charset="0"/>
              <a:cs typeface="Roboto" panose="02000000000000000000" pitchFamily="2" charset="0"/>
            </a:endParaRPr>
          </a:p>
          <a:p>
            <a:pPr lvl="1"/>
            <a:r>
              <a:rPr lang="en-US" sz="1800" dirty="0">
                <a:latin typeface="Trebuchet MS" panose="020B0603020202020204" pitchFamily="34" charset="0"/>
                <a:ea typeface="Roboto" panose="02000000000000000000" pitchFamily="2" charset="0"/>
                <a:cs typeface="Roboto" panose="02000000000000000000" pitchFamily="2" charset="0"/>
              </a:rPr>
              <a:t>Districts may choose any one day for the primary test </a:t>
            </a:r>
            <a:r>
              <a:rPr lang="en-US" sz="1800" dirty="0" smtClean="0">
                <a:latin typeface="Trebuchet MS" panose="020B0603020202020204" pitchFamily="34" charset="0"/>
                <a:ea typeface="Roboto" panose="02000000000000000000" pitchFamily="2" charset="0"/>
                <a:cs typeface="Roboto" panose="02000000000000000000" pitchFamily="2" charset="0"/>
              </a:rPr>
              <a:t>date</a:t>
            </a:r>
          </a:p>
          <a:p>
            <a:pPr lvl="2"/>
            <a:r>
              <a:rPr lang="en-US" dirty="0" smtClean="0">
                <a:latin typeface="Trebuchet MS" panose="020B0603020202020204" pitchFamily="34" charset="0"/>
                <a:ea typeface="Roboto" panose="02000000000000000000" pitchFamily="2" charset="0"/>
                <a:cs typeface="Roboto" panose="02000000000000000000" pitchFamily="2" charset="0"/>
              </a:rPr>
              <a:t>Primary test date options: April 9, 10 or 11, 2019</a:t>
            </a:r>
          </a:p>
          <a:p>
            <a:pPr lvl="3"/>
            <a:r>
              <a:rPr lang="en-US" sz="1800" dirty="0">
                <a:latin typeface="Trebuchet MS" panose="020B0603020202020204" pitchFamily="34" charset="0"/>
                <a:ea typeface="Roboto" panose="02000000000000000000" pitchFamily="2" charset="0"/>
                <a:cs typeface="Roboto" panose="02000000000000000000" pitchFamily="2" charset="0"/>
              </a:rPr>
              <a:t>Grades 9 and 10 may test on the same day or different </a:t>
            </a:r>
            <a:r>
              <a:rPr lang="en-US" sz="1800" dirty="0" smtClean="0">
                <a:latin typeface="Trebuchet MS" panose="020B0603020202020204" pitchFamily="34" charset="0"/>
                <a:ea typeface="Roboto" panose="02000000000000000000" pitchFamily="2" charset="0"/>
                <a:cs typeface="Roboto" panose="02000000000000000000" pitchFamily="2" charset="0"/>
              </a:rPr>
              <a:t>days, but all grade 9 students must test on the same day, and all grade 10 students must test on the same day</a:t>
            </a:r>
            <a:endParaRPr lang="en-US" sz="1800" dirty="0">
              <a:latin typeface="Trebuchet MS" panose="020B0603020202020204" pitchFamily="34" charset="0"/>
              <a:ea typeface="Roboto" panose="02000000000000000000" pitchFamily="2" charset="0"/>
              <a:cs typeface="Roboto" panose="02000000000000000000" pitchFamily="2" charset="0"/>
            </a:endParaRPr>
          </a:p>
          <a:p>
            <a:pPr lvl="2"/>
            <a:r>
              <a:rPr lang="en-US" dirty="0" smtClean="0">
                <a:latin typeface="Trebuchet MS" panose="020B0603020202020204" pitchFamily="34" charset="0"/>
                <a:ea typeface="Roboto" panose="02000000000000000000" pitchFamily="2" charset="0"/>
                <a:cs typeface="Roboto" panose="02000000000000000000" pitchFamily="2" charset="0"/>
              </a:rPr>
              <a:t>Make-up window: April 10 – 19, 2019</a:t>
            </a:r>
          </a:p>
          <a:p>
            <a:pPr lvl="2"/>
            <a:r>
              <a:rPr lang="en-US" dirty="0" smtClean="0">
                <a:latin typeface="Trebuchet MS" panose="020B0603020202020204" pitchFamily="34" charset="0"/>
                <a:ea typeface="Roboto" panose="02000000000000000000" pitchFamily="2" charset="0"/>
                <a:cs typeface="Roboto" panose="02000000000000000000" pitchFamily="2" charset="0"/>
              </a:rPr>
              <a:t>Accommodations window: April 9 – 16, 2019</a:t>
            </a:r>
          </a:p>
          <a:p>
            <a:pPr lvl="1"/>
            <a:r>
              <a:rPr lang="en-US" sz="2000" dirty="0" smtClean="0">
                <a:solidFill>
                  <a:schemeClr val="tx1"/>
                </a:solidFill>
                <a:ea typeface="Roboto" panose="02000000000000000000" pitchFamily="2" charset="0"/>
                <a:cs typeface="Roboto" panose="02000000000000000000" pitchFamily="2" charset="0"/>
              </a:rPr>
              <a:t>For </a:t>
            </a:r>
            <a:r>
              <a:rPr lang="en-US" sz="2000" dirty="0">
                <a:solidFill>
                  <a:schemeClr val="tx1"/>
                </a:solidFill>
                <a:ea typeface="Roboto" panose="02000000000000000000" pitchFamily="2" charset="0"/>
                <a:cs typeface="Roboto" panose="02000000000000000000" pitchFamily="2" charset="0"/>
              </a:rPr>
              <a:t>PSAT, virtual schools must establish a testing center for </a:t>
            </a:r>
            <a:r>
              <a:rPr lang="en-US" sz="2000" dirty="0" smtClean="0">
                <a:solidFill>
                  <a:schemeClr val="tx1"/>
                </a:solidFill>
                <a:ea typeface="Roboto" panose="02000000000000000000" pitchFamily="2" charset="0"/>
                <a:cs typeface="Roboto" panose="02000000000000000000" pitchFamily="2" charset="0"/>
              </a:rPr>
              <a:t>9</a:t>
            </a:r>
            <a:r>
              <a:rPr lang="en-US" sz="2000" baseline="30000" dirty="0" smtClean="0">
                <a:solidFill>
                  <a:schemeClr val="tx1"/>
                </a:solidFill>
                <a:ea typeface="Roboto" panose="02000000000000000000" pitchFamily="2" charset="0"/>
                <a:cs typeface="Roboto" panose="02000000000000000000" pitchFamily="2" charset="0"/>
              </a:rPr>
              <a:t>th</a:t>
            </a:r>
            <a:r>
              <a:rPr lang="en-US" sz="2000" dirty="0" smtClean="0">
                <a:solidFill>
                  <a:schemeClr val="tx1"/>
                </a:solidFill>
                <a:ea typeface="Roboto" panose="02000000000000000000" pitchFamily="2" charset="0"/>
                <a:cs typeface="Roboto" panose="02000000000000000000" pitchFamily="2" charset="0"/>
              </a:rPr>
              <a:t> and 10</a:t>
            </a:r>
            <a:r>
              <a:rPr lang="en-US" sz="2000" baseline="30000" dirty="0" smtClean="0">
                <a:solidFill>
                  <a:schemeClr val="tx1"/>
                </a:solidFill>
                <a:ea typeface="Roboto" panose="02000000000000000000" pitchFamily="2" charset="0"/>
                <a:cs typeface="Roboto" panose="02000000000000000000" pitchFamily="2" charset="0"/>
              </a:rPr>
              <a:t>th</a:t>
            </a:r>
            <a:r>
              <a:rPr lang="en-US" sz="2000" dirty="0" smtClean="0">
                <a:solidFill>
                  <a:schemeClr val="tx1"/>
                </a:solidFill>
                <a:ea typeface="Roboto" panose="02000000000000000000" pitchFamily="2" charset="0"/>
                <a:cs typeface="Roboto" panose="02000000000000000000" pitchFamily="2" charset="0"/>
              </a:rPr>
              <a:t> grade students to take the exams</a:t>
            </a:r>
            <a:endParaRPr lang="en-US" sz="2000" dirty="0">
              <a:solidFill>
                <a:schemeClr val="tx1"/>
              </a:solidFill>
              <a:ea typeface="Roboto" panose="02000000000000000000" pitchFamily="2" charset="0"/>
              <a:cs typeface="Roboto" panose="02000000000000000000" pitchFamily="2" charset="0"/>
            </a:endParaRPr>
          </a:p>
          <a:p>
            <a:pPr lvl="1"/>
            <a:r>
              <a:rPr lang="en-US" sz="1800" dirty="0">
                <a:latin typeface="Trebuchet MS" panose="020B0603020202020204" pitchFamily="34" charset="0"/>
                <a:ea typeface="Roboto" panose="02000000000000000000" pitchFamily="2" charset="0"/>
                <a:cs typeface="Roboto" panose="02000000000000000000" pitchFamily="2" charset="0"/>
              </a:rPr>
              <a:t>Students who miss the primary day must be tested within the makeup </a:t>
            </a:r>
            <a:r>
              <a:rPr lang="en-US" sz="1800" dirty="0" smtClean="0">
                <a:latin typeface="Trebuchet MS" panose="020B0603020202020204" pitchFamily="34" charset="0"/>
                <a:ea typeface="Roboto" panose="02000000000000000000" pitchFamily="2" charset="0"/>
                <a:cs typeface="Roboto" panose="02000000000000000000" pitchFamily="2" charset="0"/>
              </a:rPr>
              <a:t>window</a:t>
            </a:r>
            <a:endParaRPr lang="en-US" sz="1800" dirty="0">
              <a:latin typeface="Trebuchet MS" panose="020B0603020202020204" pitchFamily="34"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46929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PSAT/SAT Online Systems</a:t>
            </a:r>
            <a:endParaRPr lang="en-US" dirty="0"/>
          </a:p>
        </p:txBody>
      </p:sp>
      <p:sp>
        <p:nvSpPr>
          <p:cNvPr id="3" name="Content Placeholder 2"/>
          <p:cNvSpPr>
            <a:spLocks noGrp="1"/>
          </p:cNvSpPr>
          <p:nvPr>
            <p:ph idx="1"/>
          </p:nvPr>
        </p:nvSpPr>
        <p:spPr>
          <a:xfrm>
            <a:off x="182880" y="1463040"/>
            <a:ext cx="8778240" cy="4351338"/>
          </a:xfrm>
        </p:spPr>
        <p:txBody>
          <a:bodyPr>
            <a:noAutofit/>
          </a:bodyPr>
          <a:lstStyle/>
          <a:p>
            <a:pPr marL="285750" indent="-285750">
              <a:buFont typeface="Arial" panose="020B0604020202020204" pitchFamily="34" charset="0"/>
              <a:buChar char="•"/>
            </a:pPr>
            <a:r>
              <a:rPr lang="en-US" sz="1800" dirty="0" smtClean="0">
                <a:solidFill>
                  <a:schemeClr val="tx1"/>
                </a:solidFill>
              </a:rPr>
              <a:t>College Board</a:t>
            </a:r>
          </a:p>
          <a:p>
            <a:pPr marL="971550" lvl="1" indent="-285750"/>
            <a:r>
              <a:rPr lang="en-US" sz="1800" dirty="0" smtClean="0">
                <a:latin typeface="Trebuchet MS" panose="020B0603020202020204" pitchFamily="34" charset="0"/>
                <a:hlinkClick r:id="rId2"/>
              </a:rPr>
              <a:t>www.collegeboard.org</a:t>
            </a:r>
            <a:endParaRPr lang="en-US" sz="1800" dirty="0" smtClean="0">
              <a:latin typeface="Trebuchet MS" panose="020B0603020202020204" pitchFamily="34" charset="0"/>
            </a:endParaRPr>
          </a:p>
          <a:p>
            <a:pPr marL="971550" lvl="1" indent="-285750"/>
            <a:r>
              <a:rPr lang="en-US" sz="1800" dirty="0" smtClean="0">
                <a:latin typeface="Trebuchet MS" panose="020B0603020202020204" pitchFamily="34" charset="0"/>
              </a:rPr>
              <a:t>Used to create and login to College Board Professional account</a:t>
            </a:r>
          </a:p>
          <a:p>
            <a:pPr marL="971550" lvl="1" indent="-285750"/>
            <a:r>
              <a:rPr lang="en-US" sz="1800" dirty="0" smtClean="0">
                <a:latin typeface="Trebuchet MS" panose="020B0603020202020204" pitchFamily="34" charset="0"/>
              </a:rPr>
              <a:t>DAC is the designated access manager for the district and is charged with managing accounts and permissions for district and school users</a:t>
            </a:r>
          </a:p>
          <a:p>
            <a:pPr marL="285750" indent="-285750">
              <a:buFont typeface="Arial" panose="020B0604020202020204" pitchFamily="34" charset="0"/>
              <a:buChar char="•"/>
            </a:pPr>
            <a:r>
              <a:rPr lang="en-US" sz="1800" dirty="0" smtClean="0">
                <a:solidFill>
                  <a:schemeClr val="tx1"/>
                </a:solidFill>
              </a:rPr>
              <a:t>College </a:t>
            </a:r>
            <a:r>
              <a:rPr lang="en-US" sz="1800" dirty="0">
                <a:solidFill>
                  <a:schemeClr val="tx1"/>
                </a:solidFill>
              </a:rPr>
              <a:t>Board K12 </a:t>
            </a:r>
            <a:r>
              <a:rPr lang="en-US" sz="1800" dirty="0" smtClean="0">
                <a:solidFill>
                  <a:schemeClr val="tx1"/>
                </a:solidFill>
              </a:rPr>
              <a:t>Assessment Reporting</a:t>
            </a:r>
          </a:p>
          <a:p>
            <a:pPr marL="971550" lvl="1" indent="-285750"/>
            <a:r>
              <a:rPr lang="en-US" sz="1800" dirty="0">
                <a:latin typeface="Trebuchet MS" panose="020B0603020202020204" pitchFamily="34" charset="0"/>
                <a:hlinkClick r:id="rId3"/>
              </a:rPr>
              <a:t>https://</a:t>
            </a:r>
            <a:r>
              <a:rPr lang="en-US" sz="1800" dirty="0" smtClean="0">
                <a:latin typeface="Trebuchet MS" panose="020B0603020202020204" pitchFamily="34" charset="0"/>
                <a:hlinkClick r:id="rId3"/>
              </a:rPr>
              <a:t>k12reports.collegeboard.org/login</a:t>
            </a:r>
            <a:r>
              <a:rPr lang="en-US" sz="1800" dirty="0" smtClean="0">
                <a:latin typeface="Trebuchet MS" panose="020B0603020202020204" pitchFamily="34" charset="0"/>
              </a:rPr>
              <a:t> </a:t>
            </a:r>
            <a:endParaRPr lang="en-US" sz="1800" dirty="0">
              <a:latin typeface="Trebuchet MS" panose="020B0603020202020204" pitchFamily="34" charset="0"/>
            </a:endParaRPr>
          </a:p>
          <a:p>
            <a:pPr marL="971550" lvl="1" indent="-285750"/>
            <a:r>
              <a:rPr lang="en-US" sz="1800" dirty="0" smtClean="0">
                <a:latin typeface="Trebuchet MS" panose="020B0603020202020204" pitchFamily="34" charset="0"/>
              </a:rPr>
              <a:t>Used by schools and districts to view and analyze student scores and access data files</a:t>
            </a:r>
            <a:endParaRPr lang="en-US" sz="1800" dirty="0">
              <a:latin typeface="Trebuchet MS" panose="020B0603020202020204" pitchFamily="34" charset="0"/>
            </a:endParaRPr>
          </a:p>
          <a:p>
            <a:pPr marL="285750" indent="-285750">
              <a:buFont typeface="Arial" panose="020B0604020202020204" pitchFamily="34" charset="0"/>
              <a:buChar char="•"/>
            </a:pPr>
            <a:r>
              <a:rPr lang="en-US" sz="1800" dirty="0" smtClean="0">
                <a:solidFill>
                  <a:schemeClr val="tx1"/>
                </a:solidFill>
              </a:rPr>
              <a:t>College Board SSD </a:t>
            </a:r>
            <a:r>
              <a:rPr lang="en-US" sz="1800" dirty="0">
                <a:solidFill>
                  <a:schemeClr val="tx1"/>
                </a:solidFill>
              </a:rPr>
              <a:t>(Services for Students with Disabilities) </a:t>
            </a:r>
            <a:r>
              <a:rPr lang="en-US" sz="1800" dirty="0" smtClean="0">
                <a:solidFill>
                  <a:schemeClr val="tx1"/>
                </a:solidFill>
              </a:rPr>
              <a:t>Online</a:t>
            </a:r>
          </a:p>
          <a:p>
            <a:pPr marL="971550" lvl="1" indent="-285750"/>
            <a:r>
              <a:rPr lang="en-US" sz="1800" dirty="0">
                <a:latin typeface="Trebuchet MS" panose="020B0603020202020204" pitchFamily="34" charset="0"/>
                <a:hlinkClick r:id="rId4"/>
              </a:rPr>
              <a:t>https://www.collegeboard.org/students-with-disabilities/ssd-online</a:t>
            </a:r>
            <a:r>
              <a:rPr lang="en-US" sz="1800" dirty="0">
                <a:latin typeface="Trebuchet MS" panose="020B0603020202020204" pitchFamily="34" charset="0"/>
              </a:rPr>
              <a:t> </a:t>
            </a:r>
          </a:p>
          <a:p>
            <a:pPr marL="971550" lvl="1" indent="-285750"/>
            <a:r>
              <a:rPr lang="en-US" sz="1800" dirty="0" smtClean="0">
                <a:latin typeface="Trebuchet MS" panose="020B0603020202020204" pitchFamily="34" charset="0"/>
              </a:rPr>
              <a:t>Access provided by College Board, not DAC, upon approval by school principal</a:t>
            </a:r>
          </a:p>
          <a:p>
            <a:pPr marL="971550" lvl="1" indent="-285750"/>
            <a:r>
              <a:rPr lang="en-US" sz="1800" dirty="0" smtClean="0">
                <a:latin typeface="Trebuchet MS" panose="020B0603020202020204" pitchFamily="34" charset="0"/>
              </a:rPr>
              <a:t>Used to submit accommodation requests and manage accommodations for PSAT and SAT</a:t>
            </a:r>
          </a:p>
        </p:txBody>
      </p:sp>
      <p:sp>
        <p:nvSpPr>
          <p:cNvPr id="4" name="Slide Number Placeholder 3"/>
          <p:cNvSpPr>
            <a:spLocks noGrp="1"/>
          </p:cNvSpPr>
          <p:nvPr>
            <p:ph type="sldNum" sz="quarter" idx="4"/>
          </p:nvPr>
        </p:nvSpPr>
        <p:spPr/>
        <p:txBody>
          <a:bodyPr/>
          <a:lstStyle/>
          <a:p>
            <a:fld id="{67726FA2-3EC9-4717-AD62-D8C823692DD3}" type="slidenum">
              <a:rPr lang="en-US" smtClean="0"/>
              <a:pPr/>
              <a:t>26</a:t>
            </a:fld>
            <a:endParaRPr lang="en-US" dirty="0"/>
          </a:p>
        </p:txBody>
      </p:sp>
    </p:spTree>
    <p:extLst>
      <p:ext uri="{BB962C8B-B14F-4D97-AF65-F5344CB8AC3E}">
        <p14:creationId xmlns:p14="http://schemas.microsoft.com/office/powerpoint/2010/main" val="1510513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PSAT/SAT College Board Account</a:t>
            </a:r>
            <a:endParaRPr lang="en-US" dirty="0"/>
          </a:p>
        </p:txBody>
      </p:sp>
      <p:sp>
        <p:nvSpPr>
          <p:cNvPr id="3" name="Content Placeholder 2"/>
          <p:cNvSpPr>
            <a:spLocks noGrp="1"/>
          </p:cNvSpPr>
          <p:nvPr>
            <p:ph idx="1"/>
          </p:nvPr>
        </p:nvSpPr>
        <p:spPr>
          <a:xfrm>
            <a:off x="628650" y="4584522"/>
            <a:ext cx="7886700" cy="1229855"/>
          </a:xfrm>
        </p:spPr>
        <p:txBody>
          <a:bodyPr>
            <a:normAutofit/>
          </a:bodyPr>
          <a:lstStyle/>
          <a:p>
            <a:pPr marL="1028700" lvl="1" indent="-342900">
              <a:spcBef>
                <a:spcPct val="0"/>
              </a:spcBef>
              <a:defRPr/>
            </a:pPr>
            <a:r>
              <a:rPr lang="en-US" altLang="en-US" sz="1800" dirty="0" smtClean="0">
                <a:solidFill>
                  <a:sysClr val="windowText" lastClr="000000"/>
                </a:solidFill>
                <a:ea typeface="Roboto Slab" pitchFamily="2" charset="0"/>
                <a:cs typeface="Arial" pitchFamily="34" charset="0"/>
                <a:hlinkClick r:id="rId2"/>
              </a:rPr>
              <a:t>www.collegeboard.org</a:t>
            </a:r>
            <a:r>
              <a:rPr lang="en-US" altLang="en-US" sz="1800" dirty="0" smtClean="0">
                <a:solidFill>
                  <a:sysClr val="windowText" lastClr="000000"/>
                </a:solidFill>
                <a:ea typeface="Roboto Slab" pitchFamily="2" charset="0"/>
                <a:cs typeface="Arial" pitchFamily="34" charset="0"/>
              </a:rPr>
              <a:t> </a:t>
            </a:r>
          </a:p>
          <a:p>
            <a:pPr lvl="0">
              <a:spcBef>
                <a:spcPct val="0"/>
              </a:spcBef>
              <a:defRPr/>
            </a:pPr>
            <a:r>
              <a:rPr lang="en-US" altLang="en-US" sz="1800" dirty="0" smtClean="0">
                <a:solidFill>
                  <a:schemeClr val="tx1"/>
                </a:solidFill>
                <a:ea typeface="Roboto Slab" pitchFamily="2" charset="0"/>
                <a:cs typeface="Roboto Slab" pitchFamily="2" charset="0"/>
              </a:rPr>
              <a:t>OR</a:t>
            </a:r>
            <a:endParaRPr lang="en-US" altLang="en-US" sz="1800" dirty="0" smtClean="0">
              <a:solidFill>
                <a:schemeClr val="tx1"/>
              </a:solidFill>
              <a:ea typeface="Roboto Slab" pitchFamily="2" charset="0"/>
              <a:cs typeface="Roboto Slab" pitchFamily="2" charset="0"/>
              <a:hlinkClick r:id="rId3"/>
            </a:endParaRPr>
          </a:p>
          <a:p>
            <a:pPr marL="1028700" lvl="1" indent="-342900">
              <a:spcBef>
                <a:spcPct val="0"/>
              </a:spcBef>
              <a:defRPr/>
            </a:pPr>
            <a:r>
              <a:rPr lang="en-US" altLang="en-US" sz="1800" dirty="0" smtClean="0">
                <a:solidFill>
                  <a:srgbClr val="4F81BD"/>
                </a:solidFill>
                <a:ea typeface="Roboto Slab" pitchFamily="2" charset="0"/>
                <a:cs typeface="Roboto Slab" pitchFamily="2" charset="0"/>
                <a:hlinkClick r:id="rId3"/>
              </a:rPr>
              <a:t>https</a:t>
            </a:r>
            <a:r>
              <a:rPr lang="en-US" altLang="en-US" sz="1800" dirty="0">
                <a:solidFill>
                  <a:srgbClr val="4F81BD"/>
                </a:solidFill>
                <a:ea typeface="Roboto Slab" pitchFamily="2" charset="0"/>
                <a:cs typeface="Roboto Slab" pitchFamily="2" charset="0"/>
                <a:hlinkClick r:id="rId3"/>
              </a:rPr>
              <a:t>://</a:t>
            </a:r>
            <a:r>
              <a:rPr lang="en-US" altLang="en-US" sz="1800" dirty="0" smtClean="0">
                <a:solidFill>
                  <a:srgbClr val="4F81BD"/>
                </a:solidFill>
                <a:ea typeface="Roboto Slab" pitchFamily="2" charset="0"/>
                <a:cs typeface="Roboto Slab" pitchFamily="2" charset="0"/>
                <a:hlinkClick r:id="rId3"/>
              </a:rPr>
              <a:t>account.collegeboard.org</a:t>
            </a:r>
            <a:endParaRPr lang="en-US" sz="18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27</a:t>
            </a:fld>
            <a:endParaRPr lang="en-US" dirty="0"/>
          </a:p>
        </p:txBody>
      </p:sp>
      <p:pic>
        <p:nvPicPr>
          <p:cNvPr id="5" name="Picture 4"/>
          <p:cNvPicPr>
            <a:picLocks noChangeAspect="1"/>
          </p:cNvPicPr>
          <p:nvPr/>
        </p:nvPicPr>
        <p:blipFill rotWithShape="1">
          <a:blip r:embed="rId4"/>
          <a:srcRect l="654"/>
          <a:stretch/>
        </p:blipFill>
        <p:spPr>
          <a:xfrm>
            <a:off x="1" y="1258499"/>
            <a:ext cx="9143999" cy="2763901"/>
          </a:xfrm>
          <a:prstGeom prst="rect">
            <a:avLst/>
          </a:prstGeom>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489" y="4519310"/>
            <a:ext cx="2182557" cy="10059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flipV="1">
            <a:off x="4879649" y="3801361"/>
            <a:ext cx="1818404" cy="783162"/>
          </a:xfrm>
          <a:prstGeom prst="straightConnector1">
            <a:avLst/>
          </a:prstGeom>
          <a:noFill/>
          <a:ln w="38100" cap="flat" cmpd="sng" algn="ctr">
            <a:solidFill>
              <a:srgbClr val="FF0000"/>
            </a:solidFill>
            <a:prstDash val="solid"/>
            <a:tailEnd type="arrow"/>
          </a:ln>
          <a:effectLst/>
        </p:spPr>
      </p:cxnSp>
    </p:spTree>
    <p:extLst>
      <p:ext uri="{BB962C8B-B14F-4D97-AF65-F5344CB8AC3E}">
        <p14:creationId xmlns:p14="http://schemas.microsoft.com/office/powerpoint/2010/main" val="787384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PSAT/SAT Accommodations</a:t>
            </a:r>
            <a:endParaRPr lang="en-US" dirty="0"/>
          </a:p>
        </p:txBody>
      </p:sp>
      <p:sp>
        <p:nvSpPr>
          <p:cNvPr id="3" name="Content Placeholder 2"/>
          <p:cNvSpPr>
            <a:spLocks noGrp="1"/>
          </p:cNvSpPr>
          <p:nvPr>
            <p:ph idx="1"/>
          </p:nvPr>
        </p:nvSpPr>
        <p:spPr>
          <a:xfrm>
            <a:off x="182880" y="1463039"/>
            <a:ext cx="8778240" cy="5083039"/>
          </a:xfrm>
        </p:spPr>
        <p:txBody>
          <a:bodyPr>
            <a:noAutofit/>
          </a:bodyPr>
          <a:lstStyle/>
          <a:p>
            <a:pPr marL="342900" indent="-342900">
              <a:buFont typeface="Arial" panose="020B0604020202020204" pitchFamily="34" charset="0"/>
              <a:buChar char="•"/>
            </a:pPr>
            <a:r>
              <a:rPr lang="en-US" sz="1800" dirty="0" smtClean="0">
                <a:solidFill>
                  <a:schemeClr val="tx1"/>
                </a:solidFill>
              </a:rPr>
              <a:t>Students </a:t>
            </a:r>
            <a:r>
              <a:rPr lang="en-US" sz="1800" dirty="0">
                <a:solidFill>
                  <a:schemeClr val="tx1"/>
                </a:solidFill>
              </a:rPr>
              <a:t>who tested using College Board-approved accommodations for the PSAT or AP exams last year continue to be approved for 2019*</a:t>
            </a:r>
          </a:p>
          <a:p>
            <a:pPr marL="342900" indent="-342900">
              <a:buFont typeface="Arial" panose="020B0604020202020204" pitchFamily="34" charset="0"/>
              <a:buChar char="•"/>
            </a:pPr>
            <a:r>
              <a:rPr lang="en-US" sz="1800" dirty="0" smtClean="0">
                <a:solidFill>
                  <a:schemeClr val="tx1"/>
                </a:solidFill>
              </a:rPr>
              <a:t>Accommodations </a:t>
            </a:r>
            <a:r>
              <a:rPr lang="en-US" sz="1800" dirty="0">
                <a:solidFill>
                  <a:schemeClr val="tx1"/>
                </a:solidFill>
              </a:rPr>
              <a:t>requests must be submitted for </a:t>
            </a:r>
          </a:p>
          <a:p>
            <a:pPr marL="1028700" lvl="1" indent="-342900"/>
            <a:r>
              <a:rPr lang="en-US" sz="1800" dirty="0">
                <a:latin typeface="Trebuchet MS" panose="020B0603020202020204" pitchFamily="34" charset="0"/>
              </a:rPr>
              <a:t>9</a:t>
            </a:r>
            <a:r>
              <a:rPr lang="en-US" sz="1800" baseline="30000" dirty="0">
                <a:latin typeface="Trebuchet MS" panose="020B0603020202020204" pitchFamily="34" charset="0"/>
              </a:rPr>
              <a:t>th</a:t>
            </a:r>
            <a:r>
              <a:rPr lang="en-US" sz="1800" dirty="0">
                <a:latin typeface="Trebuchet MS" panose="020B0603020202020204" pitchFamily="34" charset="0"/>
              </a:rPr>
              <a:t> grade students</a:t>
            </a:r>
          </a:p>
          <a:p>
            <a:pPr marL="1028700" lvl="1" indent="-342900"/>
            <a:r>
              <a:rPr lang="en-US" sz="1800" dirty="0">
                <a:latin typeface="Trebuchet MS" panose="020B0603020202020204" pitchFamily="34" charset="0"/>
              </a:rPr>
              <a:t>Students whose accommodation needs have changed</a:t>
            </a:r>
          </a:p>
          <a:p>
            <a:pPr marL="1028700" lvl="1" indent="-342900"/>
            <a:r>
              <a:rPr lang="en-US" sz="1800" dirty="0">
                <a:latin typeface="Trebuchet MS" panose="020B0603020202020204" pitchFamily="34" charset="0"/>
              </a:rPr>
              <a:t>Students who have not been previously approved by the College Board for testing accommodations</a:t>
            </a:r>
          </a:p>
          <a:p>
            <a:pPr marL="342900" indent="-342900">
              <a:buFont typeface="Arial" panose="020B0604020202020204" pitchFamily="34" charset="0"/>
              <a:buChar char="•"/>
            </a:pPr>
            <a:r>
              <a:rPr lang="en-US" sz="1800" dirty="0" smtClean="0">
                <a:solidFill>
                  <a:schemeClr val="tx1"/>
                </a:solidFill>
              </a:rPr>
              <a:t>Accommodation requests must be submitted through the SSD Online system</a:t>
            </a:r>
          </a:p>
          <a:p>
            <a:pPr marL="342900" indent="-342900">
              <a:buFont typeface="Arial" panose="020B0604020202020204" pitchFamily="34" charset="0"/>
              <a:buChar char="•"/>
            </a:pPr>
            <a:r>
              <a:rPr lang="en-US" sz="1800" dirty="0" smtClean="0">
                <a:solidFill>
                  <a:schemeClr val="tx1"/>
                </a:solidFill>
              </a:rPr>
              <a:t>State-allowed </a:t>
            </a:r>
            <a:r>
              <a:rPr lang="en-US" sz="1800" dirty="0">
                <a:solidFill>
                  <a:schemeClr val="tx1"/>
                </a:solidFill>
              </a:rPr>
              <a:t>accommodations must be </a:t>
            </a:r>
            <a:r>
              <a:rPr lang="en-US" sz="1800" dirty="0" smtClean="0">
                <a:solidFill>
                  <a:schemeClr val="tx1"/>
                </a:solidFill>
              </a:rPr>
              <a:t>recorded in SSD Online each year</a:t>
            </a:r>
          </a:p>
          <a:p>
            <a:pPr marL="1028700" lvl="1" indent="-342900"/>
            <a:r>
              <a:rPr lang="en-US" sz="1800" dirty="0" smtClean="0">
                <a:latin typeface="Trebuchet MS" panose="020B0603020202020204" pitchFamily="34" charset="0"/>
              </a:rPr>
              <a:t>State-allowed accommodations do not yield College Board reportable scores</a:t>
            </a:r>
            <a:endParaRPr lang="en-US" sz="1800" dirty="0">
              <a:solidFill>
                <a:schemeClr val="tx1"/>
              </a:solidFill>
              <a:latin typeface="Trebuchet MS" panose="020B0603020202020204" pitchFamily="34" charset="0"/>
            </a:endParaRPr>
          </a:p>
          <a:p>
            <a:endParaRPr lang="en-US" sz="1800" dirty="0" smtClean="0">
              <a:solidFill>
                <a:schemeClr val="tx1"/>
              </a:solidFill>
            </a:endParaRPr>
          </a:p>
          <a:p>
            <a:r>
              <a:rPr lang="en-US" sz="1800" dirty="0" smtClean="0">
                <a:solidFill>
                  <a:schemeClr val="tx1"/>
                </a:solidFill>
              </a:rPr>
              <a:t>* </a:t>
            </a:r>
            <a:r>
              <a:rPr lang="en-US" sz="1800" dirty="0">
                <a:solidFill>
                  <a:schemeClr val="tx1"/>
                </a:solidFill>
              </a:rPr>
              <a:t>No changes to student </a:t>
            </a:r>
            <a:r>
              <a:rPr lang="en-US" sz="1800" dirty="0" smtClean="0">
                <a:solidFill>
                  <a:schemeClr val="tx1"/>
                </a:solidFill>
              </a:rPr>
              <a:t>situation</a:t>
            </a:r>
            <a:endParaRPr lang="en-US" sz="18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4215873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PSAT/SAT Student Resources</a:t>
            </a:r>
            <a:endParaRPr lang="en-US" dirty="0"/>
          </a:p>
        </p:txBody>
      </p:sp>
      <p:sp>
        <p:nvSpPr>
          <p:cNvPr id="3" name="Content Placeholder 2"/>
          <p:cNvSpPr>
            <a:spLocks noGrp="1"/>
          </p:cNvSpPr>
          <p:nvPr>
            <p:ph idx="1"/>
          </p:nvPr>
        </p:nvSpPr>
        <p:spPr>
          <a:xfrm>
            <a:off x="182880" y="1580972"/>
            <a:ext cx="8778240" cy="5383850"/>
          </a:xfrm>
        </p:spPr>
        <p:txBody>
          <a:bodyPr numCol="2">
            <a:noAutofit/>
          </a:bodyPr>
          <a:lstStyle/>
          <a:p>
            <a:pPr marL="230188" indent="-230188">
              <a:buFont typeface="Arial" panose="020B0604020202020204" pitchFamily="34" charset="0"/>
              <a:buChar char="•"/>
            </a:pPr>
            <a:r>
              <a:rPr lang="en-US" sz="1800" dirty="0" smtClean="0">
                <a:solidFill>
                  <a:schemeClr val="tx1"/>
                </a:solidFill>
              </a:rPr>
              <a:t>College Board Student Account</a:t>
            </a:r>
          </a:p>
          <a:p>
            <a:pPr marL="573088" lvl="1">
              <a:spcBef>
                <a:spcPts val="0"/>
              </a:spcBef>
            </a:pPr>
            <a:r>
              <a:rPr lang="en-US" sz="1800" dirty="0">
                <a:hlinkClick r:id="rId2"/>
              </a:rPr>
              <a:t>https://</a:t>
            </a:r>
            <a:r>
              <a:rPr lang="en-US" sz="1800" dirty="0" smtClean="0">
                <a:hlinkClick r:id="rId2"/>
              </a:rPr>
              <a:t>studentscores.collegeboard.org</a:t>
            </a:r>
            <a:endParaRPr lang="en-US" sz="1800" dirty="0" smtClean="0"/>
          </a:p>
          <a:p>
            <a:pPr marL="573088" lvl="1">
              <a:spcBef>
                <a:spcPts val="0"/>
              </a:spcBef>
            </a:pPr>
            <a:r>
              <a:rPr lang="en-US" sz="1800" dirty="0" smtClean="0"/>
              <a:t>Student access to their test scores</a:t>
            </a:r>
          </a:p>
          <a:p>
            <a:pPr marL="573088" lvl="1">
              <a:spcBef>
                <a:spcPts val="0"/>
              </a:spcBef>
            </a:pPr>
            <a:r>
              <a:rPr lang="en-US" sz="1800" dirty="0" smtClean="0"/>
              <a:t>Register for a national testing day</a:t>
            </a:r>
          </a:p>
          <a:p>
            <a:pPr marL="230188" indent="-230188">
              <a:buFont typeface="Arial" panose="020B0604020202020204" pitchFamily="34" charset="0"/>
              <a:buChar char="•"/>
            </a:pPr>
            <a:endParaRPr lang="en-US" sz="1800" dirty="0" smtClean="0">
              <a:solidFill>
                <a:schemeClr val="tx1"/>
              </a:solidFill>
            </a:endParaRPr>
          </a:p>
          <a:p>
            <a:pPr marL="230188" indent="-230188">
              <a:buFont typeface="Arial" panose="020B0604020202020204" pitchFamily="34" charset="0"/>
              <a:buChar char="•"/>
            </a:pPr>
            <a:r>
              <a:rPr lang="en-US" sz="1800" dirty="0" smtClean="0">
                <a:solidFill>
                  <a:schemeClr val="tx1"/>
                </a:solidFill>
              </a:rPr>
              <a:t>College Board Big Future</a:t>
            </a:r>
          </a:p>
          <a:p>
            <a:pPr marL="573088" lvl="1">
              <a:spcBef>
                <a:spcPts val="0"/>
              </a:spcBef>
            </a:pPr>
            <a:r>
              <a:rPr lang="en-US" sz="1800" dirty="0">
                <a:hlinkClick r:id="rId3"/>
              </a:rPr>
              <a:t>https://</a:t>
            </a:r>
            <a:r>
              <a:rPr lang="en-US" sz="1800" dirty="0" smtClean="0">
                <a:hlinkClick r:id="rId3"/>
              </a:rPr>
              <a:t>bigfuture.collegeboard.org</a:t>
            </a:r>
            <a:endParaRPr lang="en-US" sz="1800" dirty="0" smtClean="0"/>
          </a:p>
          <a:p>
            <a:pPr marL="573088" lvl="1">
              <a:spcBef>
                <a:spcPts val="0"/>
              </a:spcBef>
            </a:pPr>
            <a:r>
              <a:rPr lang="en-US" sz="1800" dirty="0" smtClean="0"/>
              <a:t>College planning tool</a:t>
            </a:r>
          </a:p>
          <a:p>
            <a:pPr marL="230188" indent="-230188">
              <a:buFont typeface="Arial" panose="020B0604020202020204" pitchFamily="34" charset="0"/>
              <a:buChar char="•"/>
            </a:pPr>
            <a:endParaRPr lang="en-US" sz="1800" dirty="0" smtClean="0">
              <a:solidFill>
                <a:schemeClr val="tx1"/>
              </a:solidFill>
            </a:endParaRPr>
          </a:p>
          <a:p>
            <a:pPr marL="230188" indent="-230188">
              <a:buFont typeface="Arial" panose="020B0604020202020204" pitchFamily="34" charset="0"/>
              <a:buChar char="•"/>
            </a:pPr>
            <a:r>
              <a:rPr lang="en-US" sz="1800" dirty="0" err="1" smtClean="0">
                <a:solidFill>
                  <a:schemeClr val="tx1"/>
                </a:solidFill>
              </a:rPr>
              <a:t>Roadtrip</a:t>
            </a:r>
            <a:r>
              <a:rPr lang="en-US" sz="1800" dirty="0" smtClean="0">
                <a:solidFill>
                  <a:schemeClr val="tx1"/>
                </a:solidFill>
              </a:rPr>
              <a:t> Nation</a:t>
            </a:r>
          </a:p>
          <a:p>
            <a:pPr marL="573088" lvl="1">
              <a:spcBef>
                <a:spcPts val="0"/>
              </a:spcBef>
            </a:pPr>
            <a:r>
              <a:rPr lang="en-US" sz="1800" dirty="0">
                <a:hlinkClick r:id="rId4"/>
              </a:rPr>
              <a:t>https://</a:t>
            </a:r>
            <a:r>
              <a:rPr lang="en-US" sz="1800" dirty="0" smtClean="0">
                <a:hlinkClick r:id="rId4"/>
              </a:rPr>
              <a:t>collegeboard.roadtripnation.com</a:t>
            </a:r>
            <a:r>
              <a:rPr lang="en-US" sz="1800" dirty="0" smtClean="0"/>
              <a:t> </a:t>
            </a:r>
          </a:p>
          <a:p>
            <a:pPr marL="573088" lvl="1">
              <a:spcBef>
                <a:spcPts val="0"/>
              </a:spcBef>
            </a:pPr>
            <a:r>
              <a:rPr lang="en-US" sz="1800" dirty="0" smtClean="0"/>
              <a:t>Roadmap to careers</a:t>
            </a:r>
          </a:p>
          <a:p>
            <a:pPr marL="230188" indent="-230188">
              <a:buFont typeface="Arial" panose="020B0604020202020204" pitchFamily="34" charset="0"/>
              <a:buChar char="•"/>
            </a:pPr>
            <a:endParaRPr lang="en-US" sz="1800" dirty="0" smtClean="0">
              <a:solidFill>
                <a:schemeClr val="tx1"/>
              </a:solidFill>
            </a:endParaRPr>
          </a:p>
          <a:p>
            <a:pPr marL="230188" indent="-230188">
              <a:buFont typeface="Arial" panose="020B0604020202020204" pitchFamily="34" charset="0"/>
              <a:buChar char="•"/>
            </a:pPr>
            <a:endParaRPr lang="en-US" sz="1800" dirty="0">
              <a:solidFill>
                <a:schemeClr val="tx1"/>
              </a:solidFill>
            </a:endParaRPr>
          </a:p>
          <a:p>
            <a:pPr marL="230188" indent="-230188">
              <a:buFont typeface="Arial" panose="020B0604020202020204" pitchFamily="34" charset="0"/>
              <a:buChar char="•"/>
            </a:pPr>
            <a:endParaRPr lang="en-US" sz="1800" dirty="0" smtClean="0">
              <a:solidFill>
                <a:schemeClr val="tx1"/>
              </a:solidFill>
            </a:endParaRPr>
          </a:p>
          <a:p>
            <a:pPr marL="230188" indent="-230188">
              <a:buFont typeface="Arial" panose="020B0604020202020204" pitchFamily="34" charset="0"/>
              <a:buChar char="•"/>
            </a:pPr>
            <a:r>
              <a:rPr lang="en-US" sz="1800" dirty="0" smtClean="0">
                <a:solidFill>
                  <a:schemeClr val="tx1"/>
                </a:solidFill>
              </a:rPr>
              <a:t>Khan Academy</a:t>
            </a:r>
          </a:p>
          <a:p>
            <a:pPr marL="573088" lvl="1">
              <a:spcBef>
                <a:spcPts val="0"/>
              </a:spcBef>
            </a:pPr>
            <a:r>
              <a:rPr lang="en-US" sz="1800" dirty="0">
                <a:hlinkClick r:id="rId5"/>
              </a:rPr>
              <a:t>https://</a:t>
            </a:r>
            <a:r>
              <a:rPr lang="en-US" sz="1800" dirty="0" smtClean="0">
                <a:hlinkClick r:id="rId5"/>
              </a:rPr>
              <a:t>www.khanacademy.org/</a:t>
            </a:r>
            <a:endParaRPr lang="en-US" sz="1800" dirty="0"/>
          </a:p>
          <a:p>
            <a:pPr marL="573088" lvl="1">
              <a:spcBef>
                <a:spcPts val="0"/>
              </a:spcBef>
            </a:pPr>
            <a:r>
              <a:rPr lang="en-US" sz="1800" dirty="0" smtClean="0"/>
              <a:t>Voluntary </a:t>
            </a:r>
            <a:r>
              <a:rPr lang="en-US" sz="1800" dirty="0"/>
              <a:t>and optional for </a:t>
            </a:r>
            <a:r>
              <a:rPr lang="en-US" sz="1800" dirty="0" smtClean="0"/>
              <a:t>students</a:t>
            </a:r>
          </a:p>
          <a:p>
            <a:pPr marL="573088" lvl="1">
              <a:spcBef>
                <a:spcPts val="0"/>
              </a:spcBef>
            </a:pPr>
            <a:r>
              <a:rPr lang="en-US" sz="1800" dirty="0" smtClean="0"/>
              <a:t>Free </a:t>
            </a:r>
            <a:r>
              <a:rPr lang="en-US" sz="1800" dirty="0"/>
              <a:t>online SAT </a:t>
            </a:r>
            <a:r>
              <a:rPr lang="en-US" sz="1800" dirty="0" smtClean="0"/>
              <a:t>practice</a:t>
            </a:r>
          </a:p>
          <a:p>
            <a:pPr marL="914400" lvl="2">
              <a:spcBef>
                <a:spcPts val="0"/>
              </a:spcBef>
            </a:pPr>
            <a:r>
              <a:rPr lang="en-US" dirty="0" smtClean="0"/>
              <a:t>Full-length SAT practice tests</a:t>
            </a:r>
          </a:p>
          <a:p>
            <a:pPr marL="914400" lvl="2">
              <a:spcBef>
                <a:spcPts val="0"/>
              </a:spcBef>
            </a:pPr>
            <a:r>
              <a:rPr lang="en-US" dirty="0" smtClean="0"/>
              <a:t>Practice questions</a:t>
            </a:r>
          </a:p>
          <a:p>
            <a:pPr marL="914400" lvl="2">
              <a:spcBef>
                <a:spcPts val="0"/>
              </a:spcBef>
            </a:pPr>
            <a:r>
              <a:rPr lang="en-US" dirty="0" smtClean="0"/>
              <a:t>Video lessons</a:t>
            </a:r>
          </a:p>
          <a:p>
            <a:pPr marL="914400" lvl="2">
              <a:spcBef>
                <a:spcPts val="0"/>
              </a:spcBef>
            </a:pPr>
            <a:r>
              <a:rPr lang="en-US" dirty="0" smtClean="0"/>
              <a:t>Diagnostic quizzes</a:t>
            </a:r>
            <a:endParaRPr lang="en-US" dirty="0"/>
          </a:p>
          <a:p>
            <a:pPr marL="573088" lvl="1">
              <a:spcBef>
                <a:spcPts val="0"/>
              </a:spcBef>
            </a:pPr>
            <a:r>
              <a:rPr lang="en-US" sz="1800" dirty="0" smtClean="0"/>
              <a:t>Students can link Khan Academy and College Board Student accounts</a:t>
            </a:r>
          </a:p>
        </p:txBody>
      </p:sp>
      <p:sp>
        <p:nvSpPr>
          <p:cNvPr id="4" name="Slide Number Placeholder 3"/>
          <p:cNvSpPr>
            <a:spLocks noGrp="1"/>
          </p:cNvSpPr>
          <p:nvPr>
            <p:ph type="sldNum" sz="quarter" idx="4"/>
          </p:nvPr>
        </p:nvSpPr>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229016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 Information</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356718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PSAT/SAT Contacts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21615452"/>
              </p:ext>
            </p:extLst>
          </p:nvPr>
        </p:nvGraphicFramePr>
        <p:xfrm>
          <a:off x="182880" y="1490304"/>
          <a:ext cx="8778240" cy="3606032"/>
        </p:xfrm>
        <a:graphic>
          <a:graphicData uri="http://schemas.openxmlformats.org/drawingml/2006/table">
            <a:tbl>
              <a:tblPr firstRow="1" bandRow="1">
                <a:tableStyleId>{5C22544A-7EE6-4342-B048-85BDC9FD1C3A}</a:tableStyleId>
              </a:tblPr>
              <a:tblGrid>
                <a:gridCol w="3184163"/>
                <a:gridCol w="2529555"/>
                <a:gridCol w="3064522"/>
              </a:tblGrid>
              <a:tr h="485964">
                <a:tc>
                  <a:txBody>
                    <a:bodyPr/>
                    <a:lstStyle/>
                    <a:p>
                      <a:r>
                        <a:rPr lang="en-US" dirty="0" smtClean="0"/>
                        <a:t>Questions about…</a:t>
                      </a:r>
                      <a:endParaRPr lang="en-US" dirty="0"/>
                    </a:p>
                  </a:txBody>
                  <a:tcPr/>
                </a:tc>
                <a:tc>
                  <a:txBody>
                    <a:bodyPr/>
                    <a:lstStyle/>
                    <a:p>
                      <a:r>
                        <a:rPr lang="en-US" dirty="0" smtClean="0"/>
                        <a:t>Contact</a:t>
                      </a:r>
                      <a:endParaRPr lang="en-US" dirty="0"/>
                    </a:p>
                  </a:txBody>
                  <a:tcPr/>
                </a:tc>
                <a:tc>
                  <a:txBody>
                    <a:bodyPr/>
                    <a:lstStyle/>
                    <a:p>
                      <a:r>
                        <a:rPr lang="en-US" dirty="0" smtClean="0"/>
                        <a:t>Phone/Email</a:t>
                      </a:r>
                      <a:endParaRPr lang="en-US" dirty="0"/>
                    </a:p>
                  </a:txBody>
                  <a:tcPr/>
                </a:tc>
              </a:tr>
              <a:tr h="645634">
                <a:tc>
                  <a:txBody>
                    <a:bodyPr/>
                    <a:lstStyle/>
                    <a:p>
                      <a:pPr marL="285750" indent="-285750">
                        <a:buFont typeface="Arial" panose="020B0604020202020204" pitchFamily="34" charset="0"/>
                        <a:buChar char="•"/>
                      </a:pPr>
                      <a:r>
                        <a:rPr lang="en-US" dirty="0" smtClean="0"/>
                        <a:t>Colorado School Day Test Administration</a:t>
                      </a:r>
                      <a:endParaRPr lang="en-US" dirty="0"/>
                    </a:p>
                  </a:txBody>
                  <a:tcPr/>
                </a:tc>
                <a:tc>
                  <a:txBody>
                    <a:bodyPr/>
                    <a:lstStyle/>
                    <a:p>
                      <a:r>
                        <a:rPr lang="en-US" dirty="0" smtClean="0"/>
                        <a:t>Jared Anthony </a:t>
                      </a:r>
                      <a:br>
                        <a:rPr lang="en-US" dirty="0" smtClean="0"/>
                      </a:br>
                      <a:r>
                        <a:rPr lang="en-US" dirty="0" smtClean="0"/>
                        <a:t>CDE Assessment Unit</a:t>
                      </a:r>
                      <a:endParaRPr lang="en-US" dirty="0"/>
                    </a:p>
                  </a:txBody>
                  <a:tcPr/>
                </a:tc>
                <a:tc>
                  <a:txBody>
                    <a:bodyPr/>
                    <a:lstStyle/>
                    <a:p>
                      <a:r>
                        <a:rPr lang="en-US" dirty="0" smtClean="0"/>
                        <a:t>303-866-6932</a:t>
                      </a:r>
                    </a:p>
                    <a:p>
                      <a:r>
                        <a:rPr lang="en-US" dirty="0" smtClean="0">
                          <a:hlinkClick r:id="rId2"/>
                        </a:rPr>
                        <a:t>anthony_j@cde.state.co.us</a:t>
                      </a:r>
                      <a:r>
                        <a:rPr lang="en-US" dirty="0" smtClean="0"/>
                        <a:t> </a:t>
                      </a:r>
                      <a:endParaRPr lang="en-US" dirty="0"/>
                    </a:p>
                  </a:txBody>
                  <a:tcPr/>
                </a:tc>
              </a:tr>
              <a:tr h="64563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General School Day Support</a:t>
                      </a:r>
                    </a:p>
                    <a:p>
                      <a:pPr marL="285750" indent="-285750">
                        <a:buFont typeface="Arial" panose="020B0604020202020204" pitchFamily="34" charset="0"/>
                        <a:buChar char="•"/>
                      </a:pPr>
                      <a:r>
                        <a:rPr lang="en-US" dirty="0" smtClean="0"/>
                        <a:t>Ordering Materials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Accommodations (SSD)</a:t>
                      </a:r>
                    </a:p>
                    <a:p>
                      <a:pPr marL="0" indent="0">
                        <a:buFont typeface="Arial" panose="020B0604020202020204" pitchFamily="34" charset="0"/>
                        <a:buNone/>
                      </a:pPr>
                      <a:endParaRPr lang="en-US" dirty="0"/>
                    </a:p>
                  </a:txBody>
                  <a:tcPr/>
                </a:tc>
                <a:tc>
                  <a:txBody>
                    <a:bodyPr/>
                    <a:lstStyle/>
                    <a:p>
                      <a:r>
                        <a:rPr lang="en-US" dirty="0" smtClean="0"/>
                        <a:t>College Board’s Colorado </a:t>
                      </a:r>
                      <a:br>
                        <a:rPr lang="en-US" dirty="0" smtClean="0"/>
                      </a:br>
                      <a:r>
                        <a:rPr lang="en-US" dirty="0" smtClean="0"/>
                        <a:t>School Day Support</a:t>
                      </a:r>
                      <a:endParaRPr lang="en-US" dirty="0"/>
                    </a:p>
                  </a:txBody>
                  <a:tcPr/>
                </a:tc>
                <a:tc>
                  <a:txBody>
                    <a:bodyPr/>
                    <a:lstStyle/>
                    <a:p>
                      <a:r>
                        <a:rPr lang="en-US" dirty="0" smtClean="0"/>
                        <a:t>1-866-917-9030     </a:t>
                      </a:r>
                      <a:br>
                        <a:rPr lang="en-US" dirty="0" smtClean="0"/>
                      </a:br>
                      <a:r>
                        <a:rPr lang="en-US" dirty="0" smtClean="0">
                          <a:hlinkClick r:id="rId3"/>
                        </a:rPr>
                        <a:t>coloradoadministratorsupport@collegeboard.org</a:t>
                      </a:r>
                      <a:r>
                        <a:rPr lang="en-US" dirty="0" smtClean="0"/>
                        <a:t> </a:t>
                      </a:r>
                      <a:endParaRPr lang="en-US" dirty="0"/>
                    </a:p>
                  </a:txBody>
                  <a:tcPr/>
                </a:tc>
              </a:tr>
              <a:tr h="645634">
                <a:tc rowSpan="2">
                  <a:txBody>
                    <a:bodyPr/>
                    <a:lstStyle/>
                    <a:p>
                      <a:pPr marL="285750" indent="-285750">
                        <a:buFont typeface="Arial" panose="020B0604020202020204" pitchFamily="34" charset="0"/>
                        <a:buChar char="•"/>
                      </a:pPr>
                      <a:r>
                        <a:rPr lang="en-US" dirty="0" smtClean="0"/>
                        <a:t>General Test Administration</a:t>
                      </a:r>
                    </a:p>
                    <a:p>
                      <a:pPr marL="285750" indent="-285750">
                        <a:buFont typeface="Arial" panose="020B0604020202020204" pitchFamily="34" charset="0"/>
                        <a:buChar char="•"/>
                      </a:pPr>
                      <a:r>
                        <a:rPr lang="en-US" dirty="0" smtClean="0"/>
                        <a:t>College</a:t>
                      </a:r>
                      <a:r>
                        <a:rPr lang="en-US" baseline="0" dirty="0" smtClean="0"/>
                        <a:t> Board K12 Reporting</a:t>
                      </a:r>
                    </a:p>
                    <a:p>
                      <a:pPr marL="285750" indent="-285750">
                        <a:buFont typeface="Arial" panose="020B0604020202020204" pitchFamily="34" charset="0"/>
                        <a:buChar char="•"/>
                      </a:pPr>
                      <a:r>
                        <a:rPr lang="en-US" baseline="0" dirty="0" smtClean="0"/>
                        <a:t>College Board Access Management Tool</a:t>
                      </a:r>
                      <a:endParaRPr lang="en-US" dirty="0"/>
                    </a:p>
                  </a:txBody>
                  <a:tcPr/>
                </a:tc>
                <a:tc>
                  <a:txBody>
                    <a:bodyPr/>
                    <a:lstStyle/>
                    <a:p>
                      <a:r>
                        <a:rPr lang="en-US" dirty="0" smtClean="0"/>
                        <a:t>Sarah </a:t>
                      </a:r>
                      <a:r>
                        <a:rPr lang="en-US" dirty="0" err="1" smtClean="0"/>
                        <a:t>Orlowski</a:t>
                      </a:r>
                      <a:r>
                        <a:rPr lang="en-US" dirty="0" smtClean="0"/>
                        <a:t/>
                      </a:r>
                      <a:br>
                        <a:rPr lang="en-US" dirty="0" smtClean="0"/>
                      </a:br>
                      <a:r>
                        <a:rPr lang="en-US" dirty="0" smtClean="0"/>
                        <a:t>College Board Field Team</a:t>
                      </a:r>
                      <a:endParaRPr lang="en-US" dirty="0"/>
                    </a:p>
                  </a:txBody>
                  <a:tcPr/>
                </a:tc>
                <a:tc>
                  <a:txBody>
                    <a:bodyPr/>
                    <a:lstStyle/>
                    <a:p>
                      <a:r>
                        <a:rPr lang="en-US" dirty="0" smtClean="0"/>
                        <a:t>720-470-2343</a:t>
                      </a:r>
                    </a:p>
                    <a:p>
                      <a:r>
                        <a:rPr lang="en-US" dirty="0" smtClean="0">
                          <a:hlinkClick r:id="rId4"/>
                        </a:rPr>
                        <a:t>sorlowski@collegeboard.org</a:t>
                      </a:r>
                      <a:r>
                        <a:rPr lang="en-US" baseline="0" dirty="0"/>
                        <a:t> </a:t>
                      </a:r>
                      <a:endParaRPr lang="en-US" dirty="0" smtClean="0"/>
                    </a:p>
                  </a:txBody>
                  <a:tcPr/>
                </a:tc>
              </a:tr>
              <a:tr h="618609">
                <a:tc vMerge="1">
                  <a:txBody>
                    <a:bodyPr/>
                    <a:lstStyle/>
                    <a:p>
                      <a:pPr marL="285750" indent="-285750">
                        <a:buFont typeface="Arial" panose="020B0604020202020204" pitchFamily="34" charset="0"/>
                        <a:buChar char="•"/>
                      </a:pPr>
                      <a:endParaRPr lang="en-US" dirty="0"/>
                    </a:p>
                  </a:txBody>
                  <a:tcPr/>
                </a:tc>
                <a:tc>
                  <a:txBody>
                    <a:bodyPr/>
                    <a:lstStyle/>
                    <a:p>
                      <a:r>
                        <a:rPr lang="en-US" dirty="0" smtClean="0"/>
                        <a:t>Kelly Doubleday</a:t>
                      </a:r>
                      <a:br>
                        <a:rPr lang="en-US" dirty="0" smtClean="0"/>
                      </a:br>
                      <a:r>
                        <a:rPr lang="en-US" dirty="0" smtClean="0"/>
                        <a:t>College Board Field Team</a:t>
                      </a:r>
                      <a:endParaRPr lang="en-US" dirty="0"/>
                    </a:p>
                  </a:txBody>
                  <a:tcPr/>
                </a:tc>
                <a:tc>
                  <a:txBody>
                    <a:bodyPr/>
                    <a:lstStyle/>
                    <a:p>
                      <a:r>
                        <a:rPr lang="en-US" dirty="0" smtClean="0"/>
                        <a:t>970-230-1665</a:t>
                      </a:r>
                    </a:p>
                    <a:p>
                      <a:r>
                        <a:rPr lang="en-US" dirty="0" smtClean="0">
                          <a:hlinkClick r:id="rId5"/>
                        </a:rPr>
                        <a:t>kdoubleday@collegeboard.org</a:t>
                      </a:r>
                      <a:r>
                        <a:rPr lang="en-US" baseline="0" dirty="0"/>
                        <a:t> </a:t>
                      </a:r>
                      <a:endParaRPr lang="en-US" dirty="0" smtClean="0"/>
                    </a:p>
                  </a:txBody>
                  <a:tcPr/>
                </a:tc>
              </a:tr>
            </a:tbl>
          </a:graphicData>
        </a:graphic>
      </p:graphicFrame>
    </p:spTree>
    <p:extLst>
      <p:ext uri="{BB962C8B-B14F-4D97-AF65-F5344CB8AC3E}">
        <p14:creationId xmlns:p14="http://schemas.microsoft.com/office/powerpoint/2010/main" val="2135256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CoAlt</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395503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Alternate (</a:t>
            </a:r>
            <a:r>
              <a:rPr lang="en-US" dirty="0" err="1" smtClean="0"/>
              <a:t>CoAlt</a:t>
            </a:r>
            <a:r>
              <a:rPr lang="en-US" dirty="0" smtClean="0"/>
              <a:t>)</a:t>
            </a:r>
            <a:endParaRPr lang="en-US" dirty="0"/>
          </a:p>
        </p:txBody>
      </p:sp>
      <p:sp>
        <p:nvSpPr>
          <p:cNvPr id="3" name="Content Placeholder 2"/>
          <p:cNvSpPr>
            <a:spLocks noGrp="1"/>
          </p:cNvSpPr>
          <p:nvPr>
            <p:ph idx="1"/>
          </p:nvPr>
        </p:nvSpPr>
        <p:spPr>
          <a:xfrm>
            <a:off x="628650" y="1463039"/>
            <a:ext cx="7886700" cy="4893312"/>
          </a:xfrm>
        </p:spPr>
        <p:txBody>
          <a:bodyPr>
            <a:noAutofit/>
          </a:bodyPr>
          <a:lstStyle/>
          <a:p>
            <a:r>
              <a:rPr lang="en-US" sz="2000" dirty="0" smtClean="0">
                <a:solidFill>
                  <a:schemeClr val="tx1"/>
                </a:solidFill>
              </a:rPr>
              <a:t>About </a:t>
            </a:r>
            <a:r>
              <a:rPr lang="en-US" sz="2000" dirty="0" err="1" smtClean="0">
                <a:solidFill>
                  <a:schemeClr val="tx1"/>
                </a:solidFill>
              </a:rPr>
              <a:t>CoAlt</a:t>
            </a:r>
            <a:endParaRPr lang="en-US" sz="2000" dirty="0" smtClean="0">
              <a:solidFill>
                <a:schemeClr val="tx1"/>
              </a:solidFill>
            </a:endParaRPr>
          </a:p>
          <a:p>
            <a:pPr marL="342900" indent="-342900">
              <a:buFont typeface="Arial" panose="020B0604020202020204" pitchFamily="34" charset="0"/>
              <a:buChar char="•"/>
            </a:pPr>
            <a:r>
              <a:rPr lang="en-US" sz="2000" dirty="0" smtClean="0">
                <a:solidFill>
                  <a:schemeClr val="tx1"/>
                </a:solidFill>
              </a:rPr>
              <a:t>Alternate assessment administered to students with significant cognitive disabilities</a:t>
            </a:r>
          </a:p>
          <a:p>
            <a:pPr marL="1028700" lvl="1" indent="-342900"/>
            <a:r>
              <a:rPr lang="en-US" dirty="0" smtClean="0"/>
              <a:t>Alternate to the CMAS and PSAT/SAT assessments</a:t>
            </a:r>
          </a:p>
          <a:p>
            <a:pPr marL="1028700" lvl="1" indent="-342900"/>
            <a:r>
              <a:rPr lang="en-US" dirty="0" smtClean="0"/>
              <a:t>Based on the Extended Evidence Outcomes (EEOs) of the CAS</a:t>
            </a:r>
          </a:p>
          <a:p>
            <a:pPr marL="342900" indent="-342900">
              <a:buFont typeface="Arial" panose="020B0604020202020204" pitchFamily="34" charset="0"/>
              <a:buChar char="•"/>
            </a:pPr>
            <a:r>
              <a:rPr lang="en-US" sz="2000" dirty="0" smtClean="0">
                <a:solidFill>
                  <a:schemeClr val="tx1"/>
                </a:solidFill>
              </a:rPr>
              <a:t>One program, two vendors</a:t>
            </a:r>
          </a:p>
          <a:p>
            <a:pPr marL="1028700" lvl="1" indent="-342900"/>
            <a:r>
              <a:rPr lang="en-US" dirty="0" smtClean="0"/>
              <a:t>Science and social studies – Pearson</a:t>
            </a:r>
          </a:p>
          <a:p>
            <a:pPr marL="1028700" lvl="1" indent="-342900"/>
            <a:r>
              <a:rPr lang="en-US" dirty="0" smtClean="0"/>
              <a:t>ELA and math – Dynamic Learning Maps (DLM)</a:t>
            </a:r>
          </a:p>
          <a:p>
            <a:pPr marL="342900" indent="-342900">
              <a:buFont typeface="Arial" panose="020B0604020202020204" pitchFamily="34" charset="0"/>
              <a:buChar char="•"/>
            </a:pPr>
            <a:r>
              <a:rPr lang="en-US" sz="2000" dirty="0" smtClean="0">
                <a:solidFill>
                  <a:schemeClr val="tx1"/>
                </a:solidFill>
              </a:rPr>
              <a:t>Testing </a:t>
            </a:r>
            <a:r>
              <a:rPr lang="en-US" sz="2000" dirty="0">
                <a:solidFill>
                  <a:schemeClr val="tx1"/>
                </a:solidFill>
              </a:rPr>
              <a:t>window: April 8 – 26, 2019</a:t>
            </a:r>
          </a:p>
          <a:p>
            <a:pPr marL="342900" indent="-342900">
              <a:buFont typeface="Arial" panose="020B0604020202020204" pitchFamily="34" charset="0"/>
              <a:buChar char="•"/>
            </a:pPr>
            <a:r>
              <a:rPr lang="en-US" sz="2000" dirty="0" smtClean="0">
                <a:solidFill>
                  <a:schemeClr val="tx1"/>
                </a:solidFill>
              </a:rPr>
              <a:t>Testing format:</a:t>
            </a:r>
          </a:p>
          <a:p>
            <a:pPr marL="1028700" lvl="1" indent="-342900"/>
            <a:r>
              <a:rPr lang="en-US" dirty="0" smtClean="0"/>
              <a:t>Science and social studies tests are paper-based; scores are entered online</a:t>
            </a:r>
          </a:p>
          <a:p>
            <a:pPr marL="1028700" lvl="1" indent="-342900"/>
            <a:r>
              <a:rPr lang="en-US" dirty="0" smtClean="0"/>
              <a:t>ELA and math tests are online – administered as </a:t>
            </a:r>
            <a:r>
              <a:rPr lang="en-US" dirty="0" err="1" smtClean="0"/>
              <a:t>testlets</a:t>
            </a:r>
            <a:r>
              <a:rPr lang="en-US" dirty="0" smtClean="0"/>
              <a:t> (5-7 per content area)</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32</a:t>
            </a:fld>
            <a:endParaRPr lang="en-US" dirty="0"/>
          </a:p>
        </p:txBody>
      </p:sp>
    </p:spTree>
    <p:extLst>
      <p:ext uri="{BB962C8B-B14F-4D97-AF65-F5344CB8AC3E}">
        <p14:creationId xmlns:p14="http://schemas.microsoft.com/office/powerpoint/2010/main" val="214498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CoAlt</a:t>
            </a:r>
            <a:r>
              <a:rPr lang="en-US" dirty="0" smtClean="0"/>
              <a:t> Online Systems</a:t>
            </a:r>
            <a:endParaRPr lang="en-US" dirty="0"/>
          </a:p>
        </p:txBody>
      </p:sp>
      <p:sp>
        <p:nvSpPr>
          <p:cNvPr id="3" name="Content Placeholder 2"/>
          <p:cNvSpPr>
            <a:spLocks noGrp="1"/>
          </p:cNvSpPr>
          <p:nvPr>
            <p:ph idx="1"/>
          </p:nvPr>
        </p:nvSpPr>
        <p:spPr>
          <a:xfrm>
            <a:off x="628650" y="1463039"/>
            <a:ext cx="7886700" cy="5189687"/>
          </a:xfrm>
        </p:spPr>
        <p:txBody>
          <a:bodyPr>
            <a:normAutofit fontScale="92500" lnSpcReduction="20000"/>
          </a:bodyPr>
          <a:lstStyle/>
          <a:p>
            <a:pPr marL="342900" indent="-342900">
              <a:buFont typeface="Arial" panose="020B0604020202020204" pitchFamily="34" charset="0"/>
              <a:buChar char="•"/>
            </a:pPr>
            <a:r>
              <a:rPr lang="en-US" sz="1900" dirty="0" err="1" smtClean="0">
                <a:solidFill>
                  <a:schemeClr val="tx1"/>
                </a:solidFill>
              </a:rPr>
              <a:t>CoAlt</a:t>
            </a:r>
            <a:r>
              <a:rPr lang="en-US" sz="1900" dirty="0" smtClean="0">
                <a:solidFill>
                  <a:schemeClr val="tx1"/>
                </a:solidFill>
              </a:rPr>
              <a:t> Science and Social Studies</a:t>
            </a:r>
          </a:p>
          <a:p>
            <a:pPr marL="1028700" lvl="1" indent="-342900"/>
            <a:r>
              <a:rPr lang="en-US" sz="1900" dirty="0" smtClean="0">
                <a:solidFill>
                  <a:schemeClr val="tx1"/>
                </a:solidFill>
              </a:rPr>
              <a:t>PearsonAccess</a:t>
            </a:r>
            <a:r>
              <a:rPr lang="en-US" sz="1900" baseline="30000" dirty="0" smtClean="0">
                <a:solidFill>
                  <a:schemeClr val="tx1"/>
                </a:solidFill>
              </a:rPr>
              <a:t>next</a:t>
            </a:r>
          </a:p>
          <a:p>
            <a:pPr marL="1485900" lvl="2" indent="-342900"/>
            <a:r>
              <a:rPr lang="en-US" sz="1900" dirty="0" smtClean="0"/>
              <a:t>The assessment management system used by administrators and teachers</a:t>
            </a:r>
          </a:p>
          <a:p>
            <a:pPr marL="1485900" lvl="2" indent="-342900"/>
            <a:r>
              <a:rPr lang="en-US" sz="1900" dirty="0" smtClean="0"/>
              <a:t>Used to</a:t>
            </a:r>
          </a:p>
          <a:p>
            <a:pPr marL="1943100" lvl="3" indent="-342900"/>
            <a:r>
              <a:rPr lang="en-US" sz="1900" dirty="0" smtClean="0"/>
              <a:t>Register students for testing</a:t>
            </a:r>
          </a:p>
          <a:p>
            <a:pPr marL="1943100" lvl="3" indent="-342900"/>
            <a:r>
              <a:rPr lang="en-US" sz="1900" dirty="0" smtClean="0"/>
              <a:t>Order </a:t>
            </a:r>
            <a:r>
              <a:rPr lang="en-US" sz="1900" dirty="0" err="1" smtClean="0"/>
              <a:t>CoAlt</a:t>
            </a:r>
            <a:r>
              <a:rPr lang="en-US" sz="1900" dirty="0" smtClean="0"/>
              <a:t> materials</a:t>
            </a:r>
          </a:p>
          <a:p>
            <a:pPr marL="1943100" lvl="3" indent="-342900"/>
            <a:r>
              <a:rPr lang="en-US" sz="1900" dirty="0" smtClean="0"/>
              <a:t>Enter student scores</a:t>
            </a:r>
          </a:p>
          <a:p>
            <a:pPr marL="1943100" lvl="3" indent="-342900"/>
            <a:r>
              <a:rPr lang="en-US" sz="1900" dirty="0" smtClean="0"/>
              <a:t>Code tests after testing (e.g., absent, misadministration, parent excuse)</a:t>
            </a:r>
          </a:p>
          <a:p>
            <a:pPr marL="342900" indent="-342900">
              <a:buFont typeface="Arial" panose="020B0604020202020204" pitchFamily="34" charset="0"/>
              <a:buChar char="•"/>
            </a:pPr>
            <a:r>
              <a:rPr lang="en-US" sz="1900" dirty="0" err="1" smtClean="0">
                <a:solidFill>
                  <a:schemeClr val="tx1"/>
                </a:solidFill>
              </a:rPr>
              <a:t>CoAlt</a:t>
            </a:r>
            <a:r>
              <a:rPr lang="en-US" sz="1900" dirty="0" smtClean="0">
                <a:solidFill>
                  <a:schemeClr val="tx1"/>
                </a:solidFill>
              </a:rPr>
              <a:t> ELA and Math (DLM)</a:t>
            </a:r>
          </a:p>
          <a:p>
            <a:pPr marL="1028700" lvl="1" indent="-342900"/>
            <a:r>
              <a:rPr lang="en-US" sz="1900" dirty="0" smtClean="0">
                <a:solidFill>
                  <a:schemeClr val="tx1"/>
                </a:solidFill>
              </a:rPr>
              <a:t>Educator Portal</a:t>
            </a:r>
          </a:p>
          <a:p>
            <a:pPr marL="1485900" lvl="2" indent="-342900"/>
            <a:r>
              <a:rPr lang="en-US" sz="1900" dirty="0" smtClean="0"/>
              <a:t>The assessment management system used by administrators</a:t>
            </a:r>
          </a:p>
          <a:p>
            <a:pPr marL="1485900" lvl="2" indent="-342900"/>
            <a:r>
              <a:rPr lang="en-US" sz="1900" dirty="0" smtClean="0"/>
              <a:t>Used to</a:t>
            </a:r>
          </a:p>
          <a:p>
            <a:pPr marL="1943100" lvl="3" indent="-342900"/>
            <a:r>
              <a:rPr lang="en-US" sz="1900" dirty="0" smtClean="0"/>
              <a:t>Roster/register students for testing</a:t>
            </a:r>
          </a:p>
          <a:p>
            <a:pPr marL="1943100" lvl="3" indent="-342900"/>
            <a:r>
              <a:rPr lang="en-US" sz="1900" dirty="0" smtClean="0"/>
              <a:t>Code tests after testing (e.g., absent, misadministration, parent excuse)</a:t>
            </a:r>
          </a:p>
          <a:p>
            <a:pPr marL="1028700" lvl="1" indent="-342900"/>
            <a:r>
              <a:rPr lang="en-US" sz="1900" dirty="0" smtClean="0">
                <a:solidFill>
                  <a:schemeClr val="tx1"/>
                </a:solidFill>
              </a:rPr>
              <a:t>Kite® Student Portal</a:t>
            </a:r>
          </a:p>
          <a:p>
            <a:pPr marL="1485900" lvl="2" indent="-342900"/>
            <a:r>
              <a:rPr lang="en-US" sz="1900" dirty="0" smtClean="0"/>
              <a:t>The online system used by students to take assessment </a:t>
            </a:r>
            <a:r>
              <a:rPr lang="en-US" sz="1900" dirty="0" err="1" smtClean="0"/>
              <a:t>testlets</a:t>
            </a:r>
            <a:endParaRPr lang="en-US" sz="1900" dirty="0" smtClean="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33</a:t>
            </a:fld>
            <a:endParaRPr lang="en-US" dirty="0"/>
          </a:p>
        </p:txBody>
      </p:sp>
    </p:spTree>
    <p:extLst>
      <p:ext uri="{BB962C8B-B14F-4D97-AF65-F5344CB8AC3E}">
        <p14:creationId xmlns:p14="http://schemas.microsoft.com/office/powerpoint/2010/main" val="3870191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CoAlt</a:t>
            </a:r>
            <a:r>
              <a:rPr lang="en-US" dirty="0" smtClean="0"/>
              <a:t> Resources</a:t>
            </a:r>
            <a:endParaRPr lang="en-US" dirty="0"/>
          </a:p>
        </p:txBody>
      </p:sp>
      <p:sp>
        <p:nvSpPr>
          <p:cNvPr id="3" name="Content Placeholder 2"/>
          <p:cNvSpPr>
            <a:spLocks noGrp="1"/>
          </p:cNvSpPr>
          <p:nvPr>
            <p:ph idx="1"/>
          </p:nvPr>
        </p:nvSpPr>
        <p:spPr>
          <a:xfrm>
            <a:off x="628650" y="1463040"/>
            <a:ext cx="7886700" cy="5021736"/>
          </a:xfrm>
        </p:spPr>
        <p:txBody>
          <a:bodyPr>
            <a:noAutofit/>
          </a:bodyPr>
          <a:lstStyle/>
          <a:p>
            <a:pPr marL="342900" indent="-342900">
              <a:buFont typeface="Arial" panose="020B0604020202020204" pitchFamily="34" charset="0"/>
              <a:buChar char="•"/>
            </a:pPr>
            <a:r>
              <a:rPr lang="en-US" sz="2000" dirty="0" smtClean="0">
                <a:solidFill>
                  <a:schemeClr val="tx1"/>
                </a:solidFill>
              </a:rPr>
              <a:t>CDE Assessment </a:t>
            </a:r>
            <a:r>
              <a:rPr lang="en-US" sz="2000" dirty="0" err="1" smtClean="0">
                <a:solidFill>
                  <a:schemeClr val="tx1"/>
                </a:solidFill>
              </a:rPr>
              <a:t>CoAlt</a:t>
            </a:r>
            <a:r>
              <a:rPr lang="en-US" sz="2000" dirty="0" smtClean="0">
                <a:solidFill>
                  <a:schemeClr val="tx1"/>
                </a:solidFill>
              </a:rPr>
              <a:t> Page</a:t>
            </a:r>
          </a:p>
          <a:p>
            <a:pPr marL="1028700" lvl="1" indent="-342900"/>
            <a:r>
              <a:rPr lang="en-US" dirty="0">
                <a:hlinkClick r:id="rId3"/>
              </a:rPr>
              <a:t>http://</a:t>
            </a:r>
            <a:r>
              <a:rPr lang="en-US" dirty="0" smtClean="0">
                <a:hlinkClick r:id="rId3"/>
              </a:rPr>
              <a:t>www.cde.state.co.us/assessment/newassess-coaltelam</a:t>
            </a:r>
            <a:endParaRPr lang="en-US" dirty="0" smtClean="0"/>
          </a:p>
          <a:p>
            <a:pPr marL="1028700" lvl="1" indent="-342900"/>
            <a:r>
              <a:rPr lang="en-US" dirty="0" smtClean="0"/>
              <a:t>General Information</a:t>
            </a:r>
          </a:p>
          <a:p>
            <a:pPr marL="1028700" lvl="1" indent="-342900"/>
            <a:r>
              <a:rPr lang="en-US" dirty="0" smtClean="0"/>
              <a:t>Data and Results</a:t>
            </a:r>
          </a:p>
          <a:p>
            <a:pPr marL="342900" indent="-342900">
              <a:buFont typeface="Arial" panose="020B0604020202020204" pitchFamily="34" charset="0"/>
              <a:buChar char="•"/>
            </a:pPr>
            <a:r>
              <a:rPr lang="en-US" sz="2000" dirty="0" smtClean="0">
                <a:solidFill>
                  <a:schemeClr val="tx1"/>
                </a:solidFill>
              </a:rPr>
              <a:t>Science and Social Studies</a:t>
            </a:r>
          </a:p>
          <a:p>
            <a:pPr marL="1028700" lvl="1" indent="-342900"/>
            <a:r>
              <a:rPr lang="en-US" dirty="0" smtClean="0"/>
              <a:t>Avocet</a:t>
            </a:r>
          </a:p>
          <a:p>
            <a:pPr marL="1485900" lvl="2" indent="-342900"/>
            <a:r>
              <a:rPr lang="en-US" sz="2000" dirty="0">
                <a:hlinkClick r:id="rId4"/>
              </a:rPr>
              <a:t>http://</a:t>
            </a:r>
            <a:r>
              <a:rPr lang="en-US" sz="2000" dirty="0" smtClean="0">
                <a:hlinkClick r:id="rId4"/>
              </a:rPr>
              <a:t>avocet.pearson.com/CO/Home</a:t>
            </a:r>
            <a:r>
              <a:rPr lang="en-US" sz="2000" dirty="0" smtClean="0"/>
              <a:t> </a:t>
            </a:r>
            <a:endParaRPr lang="en-US" sz="2000" dirty="0"/>
          </a:p>
          <a:p>
            <a:pPr marL="1485900" lvl="2" indent="-342900"/>
            <a:r>
              <a:rPr lang="en-US" sz="2000" dirty="0" smtClean="0"/>
              <a:t>Online, searchable topic index</a:t>
            </a:r>
          </a:p>
          <a:p>
            <a:pPr marL="1028700" lvl="1" indent="-342900"/>
            <a:r>
              <a:rPr lang="en-US" dirty="0" smtClean="0"/>
              <a:t>PearsonAccess</a:t>
            </a:r>
            <a:r>
              <a:rPr lang="en-US" baseline="30000" dirty="0" smtClean="0"/>
              <a:t>next</a:t>
            </a:r>
          </a:p>
          <a:p>
            <a:pPr marL="1485900" lvl="2" indent="-342900"/>
            <a:r>
              <a:rPr lang="en-US" sz="2000" dirty="0">
                <a:hlinkClick r:id="rId5"/>
              </a:rPr>
              <a:t>https://</a:t>
            </a:r>
            <a:r>
              <a:rPr lang="en-US" sz="2000" dirty="0" smtClean="0">
                <a:hlinkClick r:id="rId5"/>
              </a:rPr>
              <a:t>co.pearsonaccessnext.com</a:t>
            </a:r>
            <a:r>
              <a:rPr lang="en-US" sz="2000" dirty="0" smtClean="0"/>
              <a:t> </a:t>
            </a:r>
            <a:endParaRPr lang="en-US" sz="2000" dirty="0"/>
          </a:p>
          <a:p>
            <a:pPr marL="1485900" lvl="2" indent="-342900"/>
            <a:r>
              <a:rPr lang="en-US" sz="2000" dirty="0" err="1" smtClean="0"/>
              <a:t>CoAlt</a:t>
            </a:r>
            <a:r>
              <a:rPr lang="en-US" sz="2000" dirty="0" smtClean="0"/>
              <a:t> Released Items</a:t>
            </a:r>
          </a:p>
          <a:p>
            <a:pPr marL="1485900" lvl="2" indent="-342900"/>
            <a:r>
              <a:rPr lang="en-US" sz="2000" dirty="0" smtClean="0"/>
              <a:t>Support &gt; Documentation</a:t>
            </a:r>
          </a:p>
          <a:p>
            <a:pPr marL="342900" indent="-342900">
              <a:buFont typeface="Arial" panose="020B0604020202020204" pitchFamily="34" charset="0"/>
              <a:buChar char="•"/>
            </a:pPr>
            <a:r>
              <a:rPr lang="en-US" sz="2000" dirty="0" smtClean="0">
                <a:solidFill>
                  <a:schemeClr val="tx1"/>
                </a:solidFill>
              </a:rPr>
              <a:t>ELA and Math</a:t>
            </a:r>
          </a:p>
          <a:p>
            <a:pPr marL="1028700" lvl="1" indent="-342900"/>
            <a:r>
              <a:rPr lang="en-US" dirty="0">
                <a:hlinkClick r:id="rId6"/>
              </a:rPr>
              <a:t>https://</a:t>
            </a:r>
            <a:r>
              <a:rPr lang="en-US" dirty="0" smtClean="0">
                <a:hlinkClick r:id="rId6"/>
              </a:rPr>
              <a:t>dynamiclearningmaps.org/colorado</a:t>
            </a:r>
            <a:endParaRPr lang="en-US" dirty="0" smtClean="0"/>
          </a:p>
        </p:txBody>
      </p:sp>
      <p:sp>
        <p:nvSpPr>
          <p:cNvPr id="4" name="Slide Number Placeholder 3"/>
          <p:cNvSpPr>
            <a:spLocks noGrp="1"/>
          </p:cNvSpPr>
          <p:nvPr>
            <p:ph type="sldNum" sz="quarter" idx="4"/>
          </p:nvPr>
        </p:nvSpPr>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3446869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CoAlt</a:t>
            </a:r>
            <a:r>
              <a:rPr lang="en-US" dirty="0" smtClean="0"/>
              <a:t> Contacts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21731413"/>
              </p:ext>
            </p:extLst>
          </p:nvPr>
        </p:nvGraphicFramePr>
        <p:xfrm>
          <a:off x="126319" y="1119892"/>
          <a:ext cx="8778240" cy="5688679"/>
        </p:xfrm>
        <a:graphic>
          <a:graphicData uri="http://schemas.openxmlformats.org/drawingml/2006/table">
            <a:tbl>
              <a:tblPr firstRow="1" bandRow="1">
                <a:tableStyleId>{5C22544A-7EE6-4342-B048-85BDC9FD1C3A}</a:tableStyleId>
              </a:tblPr>
              <a:tblGrid>
                <a:gridCol w="3847461"/>
                <a:gridCol w="2158184"/>
                <a:gridCol w="2772595"/>
              </a:tblGrid>
              <a:tr h="465365">
                <a:tc>
                  <a:txBody>
                    <a:bodyPr/>
                    <a:lstStyle/>
                    <a:p>
                      <a:r>
                        <a:rPr lang="en-US" dirty="0" smtClean="0"/>
                        <a:t>Questions about…</a:t>
                      </a:r>
                      <a:endParaRPr lang="en-US" dirty="0"/>
                    </a:p>
                  </a:txBody>
                  <a:tcPr/>
                </a:tc>
                <a:tc>
                  <a:txBody>
                    <a:bodyPr/>
                    <a:lstStyle/>
                    <a:p>
                      <a:r>
                        <a:rPr lang="en-US" dirty="0" smtClean="0"/>
                        <a:t>Contact</a:t>
                      </a:r>
                      <a:endParaRPr lang="en-US" dirty="0"/>
                    </a:p>
                  </a:txBody>
                  <a:tcPr/>
                </a:tc>
                <a:tc>
                  <a:txBody>
                    <a:bodyPr/>
                    <a:lstStyle/>
                    <a:p>
                      <a:r>
                        <a:rPr lang="en-US" dirty="0" smtClean="0"/>
                        <a:t>Phone/Email</a:t>
                      </a:r>
                      <a:endParaRPr lang="en-US" dirty="0"/>
                    </a:p>
                  </a:txBody>
                  <a:tcPr/>
                </a:tc>
              </a:tr>
              <a:tr h="1166075">
                <a:tc>
                  <a:txBody>
                    <a:bodyPr/>
                    <a:lstStyle/>
                    <a:p>
                      <a:pPr marL="285750" indent="-285750">
                        <a:buFont typeface="Arial" panose="020B0604020202020204" pitchFamily="34" charset="0"/>
                        <a:buChar char="•"/>
                      </a:pPr>
                      <a:r>
                        <a:rPr lang="en-US" dirty="0" err="1" smtClean="0"/>
                        <a:t>CoAlt</a:t>
                      </a:r>
                      <a:r>
                        <a:rPr lang="en-US" dirty="0" smtClean="0"/>
                        <a:t> Administration</a:t>
                      </a:r>
                    </a:p>
                    <a:p>
                      <a:pPr marL="285750" indent="-285750">
                        <a:buFont typeface="Arial" panose="020B0604020202020204" pitchFamily="34" charset="0"/>
                        <a:buChar char="•"/>
                      </a:pPr>
                      <a:r>
                        <a:rPr lang="en-US" dirty="0" smtClean="0"/>
                        <a:t>DAC</a:t>
                      </a:r>
                      <a:r>
                        <a:rPr lang="en-US" baseline="0" dirty="0" smtClean="0"/>
                        <a:t> Account in Educator Portal</a:t>
                      </a:r>
                    </a:p>
                    <a:p>
                      <a:pPr marL="285750" indent="-285750">
                        <a:buFont typeface="Arial" panose="020B0604020202020204" pitchFamily="34" charset="0"/>
                        <a:buChar char="•"/>
                      </a:pPr>
                      <a:r>
                        <a:rPr lang="en-US" baseline="0" dirty="0" smtClean="0"/>
                        <a:t>State Assessment Accommodations for Students with Disabilities</a:t>
                      </a:r>
                      <a:endParaRPr lang="en-US" dirty="0"/>
                    </a:p>
                  </a:txBody>
                  <a:tcPr/>
                </a:tc>
                <a:tc>
                  <a:txBody>
                    <a:bodyPr/>
                    <a:lstStyle/>
                    <a:p>
                      <a:r>
                        <a:rPr lang="en-US" dirty="0" smtClean="0"/>
                        <a:t>Mindy </a:t>
                      </a:r>
                      <a:r>
                        <a:rPr lang="en-US" dirty="0" err="1" smtClean="0"/>
                        <a:t>Roden</a:t>
                      </a:r>
                      <a:r>
                        <a:rPr lang="en-US" dirty="0" smtClean="0"/>
                        <a:t/>
                      </a:r>
                      <a:br>
                        <a:rPr lang="en-US" dirty="0" smtClean="0"/>
                      </a:br>
                      <a:r>
                        <a:rPr lang="en-US" dirty="0" smtClean="0"/>
                        <a:t>Assessment Unit</a:t>
                      </a:r>
                      <a:endParaRPr lang="en-US" dirty="0"/>
                    </a:p>
                  </a:txBody>
                  <a:tcPr/>
                </a:tc>
                <a:tc>
                  <a:txBody>
                    <a:bodyPr/>
                    <a:lstStyle/>
                    <a:p>
                      <a:r>
                        <a:rPr lang="en-US" dirty="0" smtClean="0"/>
                        <a:t>303-866-6709</a:t>
                      </a:r>
                    </a:p>
                    <a:p>
                      <a:r>
                        <a:rPr lang="en-US" dirty="0" smtClean="0"/>
                        <a:t>roden_m@cde.state.co.us </a:t>
                      </a:r>
                      <a:endParaRPr lang="en-US" dirty="0"/>
                    </a:p>
                  </a:txBody>
                  <a:tcPr/>
                </a:tc>
              </a:tr>
              <a:tr h="896981">
                <a:tc>
                  <a:txBody>
                    <a:bodyPr/>
                    <a:lstStyle/>
                    <a:p>
                      <a:pPr marL="285750" indent="-285750">
                        <a:buFont typeface="Arial" panose="020B0604020202020204" pitchFamily="34" charset="0"/>
                        <a:buChar char="•"/>
                      </a:pPr>
                      <a:r>
                        <a:rPr lang="en-US" dirty="0" err="1" smtClean="0"/>
                        <a:t>CoAlt</a:t>
                      </a:r>
                      <a:r>
                        <a:rPr lang="en-US" dirty="0" smtClean="0"/>
                        <a:t> Eligibility Requirements</a:t>
                      </a:r>
                      <a:endParaRPr lang="en-US" dirty="0"/>
                    </a:p>
                  </a:txBody>
                  <a:tcPr/>
                </a:tc>
                <a:tc>
                  <a:txBody>
                    <a:bodyPr/>
                    <a:lstStyle/>
                    <a:p>
                      <a:r>
                        <a:rPr lang="en-US" dirty="0" smtClean="0"/>
                        <a:t>Gina Herrera</a:t>
                      </a:r>
                      <a:r>
                        <a:rPr lang="en-US" baseline="0" dirty="0" smtClean="0"/>
                        <a:t/>
                      </a:r>
                      <a:br>
                        <a:rPr lang="en-US" baseline="0" dirty="0" smtClean="0"/>
                      </a:br>
                      <a:r>
                        <a:rPr lang="en-US" baseline="0" dirty="0" smtClean="0"/>
                        <a:t>Exceptional Student Services Unit (ESSU)</a:t>
                      </a:r>
                      <a:endParaRPr lang="en-US" dirty="0"/>
                    </a:p>
                  </a:txBody>
                  <a:tcPr/>
                </a:tc>
                <a:tc>
                  <a:txBody>
                    <a:bodyPr/>
                    <a:lstStyle/>
                    <a:p>
                      <a:r>
                        <a:rPr lang="en-US" dirty="0" smtClean="0"/>
                        <a:t>303-866-6605</a:t>
                      </a:r>
                    </a:p>
                    <a:p>
                      <a:r>
                        <a:rPr lang="en-US" dirty="0" smtClean="0"/>
                        <a:t>herrera_g@cde.state.co.us </a:t>
                      </a:r>
                      <a:endParaRPr lang="en-US" dirty="0"/>
                    </a:p>
                  </a:txBody>
                  <a:tcPr/>
                </a:tc>
              </a:tr>
              <a:tr h="896981">
                <a:tc>
                  <a:txBody>
                    <a:bodyPr/>
                    <a:lstStyle/>
                    <a:p>
                      <a:pPr marL="285750" indent="-285750">
                        <a:buFont typeface="Arial" panose="020B0604020202020204" pitchFamily="34" charset="0"/>
                        <a:buChar char="•"/>
                      </a:pPr>
                      <a:r>
                        <a:rPr lang="en-US" dirty="0" err="1" smtClean="0"/>
                        <a:t>CoAlt</a:t>
                      </a:r>
                      <a:r>
                        <a:rPr lang="en-US" dirty="0" smtClean="0"/>
                        <a:t> Data (reports </a:t>
                      </a:r>
                      <a:r>
                        <a:rPr lang="en-US" baseline="0" dirty="0" smtClean="0"/>
                        <a:t>available through </a:t>
                      </a:r>
                      <a:r>
                        <a:rPr lang="en-US" baseline="0" dirty="0" err="1" smtClean="0"/>
                        <a:t>PearsonAccess</a:t>
                      </a:r>
                      <a:r>
                        <a:rPr lang="en-US" baseline="30000" dirty="0" err="1" smtClean="0"/>
                        <a:t>next</a:t>
                      </a:r>
                      <a:r>
                        <a:rPr lang="en-US" baseline="0" dirty="0" smtClean="0"/>
                        <a:t> and Educator Portal)</a:t>
                      </a:r>
                      <a:endParaRPr lang="en-US" dirty="0"/>
                    </a:p>
                  </a:txBody>
                  <a:tcPr/>
                </a:tc>
                <a:tc>
                  <a:txBody>
                    <a:bodyPr/>
                    <a:lstStyle/>
                    <a:p>
                      <a:r>
                        <a:rPr lang="en-US" dirty="0" smtClean="0"/>
                        <a:t>Jasmine Carey</a:t>
                      </a:r>
                      <a:br>
                        <a:rPr lang="en-US" dirty="0" smtClean="0"/>
                      </a:br>
                      <a:r>
                        <a:rPr lang="en-US" dirty="0" smtClean="0"/>
                        <a:t>Assessment Unit</a:t>
                      </a:r>
                      <a:endParaRPr lang="en-US" dirty="0"/>
                    </a:p>
                  </a:txBody>
                  <a:tcPr/>
                </a:tc>
                <a:tc>
                  <a:txBody>
                    <a:bodyPr/>
                    <a:lstStyle/>
                    <a:p>
                      <a:r>
                        <a:rPr lang="en-US" dirty="0" smtClean="0"/>
                        <a:t>303-866-6634</a:t>
                      </a:r>
                    </a:p>
                    <a:p>
                      <a:r>
                        <a:rPr lang="en-US" dirty="0" smtClean="0"/>
                        <a:t>carey_j@cde.state.co.us </a:t>
                      </a:r>
                      <a:endParaRPr lang="en-US" dirty="0"/>
                    </a:p>
                  </a:txBody>
                  <a:tcPr/>
                </a:tc>
              </a:tr>
              <a:tr h="627887">
                <a:tc>
                  <a:txBody>
                    <a:bodyPr/>
                    <a:lstStyle/>
                    <a:p>
                      <a:pPr marL="285750" indent="-285750">
                        <a:buFont typeface="Arial" panose="020B0604020202020204" pitchFamily="34" charset="0"/>
                        <a:buChar char="•"/>
                      </a:pPr>
                      <a:r>
                        <a:rPr lang="en-US" dirty="0" smtClean="0"/>
                        <a:t>Technology</a:t>
                      </a:r>
                      <a:endParaRPr lang="en-US" dirty="0"/>
                    </a:p>
                  </a:txBody>
                  <a:tcPr/>
                </a:tc>
                <a:tc>
                  <a:txBody>
                    <a:bodyPr/>
                    <a:lstStyle/>
                    <a:p>
                      <a:r>
                        <a:rPr lang="en-US" dirty="0" smtClean="0"/>
                        <a:t>Collin Bonner</a:t>
                      </a:r>
                      <a:br>
                        <a:rPr lang="en-US" dirty="0" smtClean="0"/>
                      </a:br>
                      <a:r>
                        <a:rPr lang="en-US" dirty="0" smtClean="0"/>
                        <a:t>Assessment Unit</a:t>
                      </a:r>
                      <a:endParaRPr lang="en-US" dirty="0"/>
                    </a:p>
                  </a:txBody>
                  <a:tcPr/>
                </a:tc>
                <a:tc>
                  <a:txBody>
                    <a:bodyPr/>
                    <a:lstStyle/>
                    <a:p>
                      <a:r>
                        <a:rPr lang="en-US" dirty="0" smtClean="0"/>
                        <a:t>303-866-6752</a:t>
                      </a:r>
                    </a:p>
                    <a:p>
                      <a:r>
                        <a:rPr lang="en-US" dirty="0" smtClean="0"/>
                        <a:t>bonner_j@cde.state.co.us </a:t>
                      </a:r>
                      <a:endParaRPr lang="en-US" dirty="0"/>
                    </a:p>
                  </a:txBody>
                  <a:tcPr/>
                </a:tc>
              </a:tr>
              <a:tr h="896981">
                <a:tc>
                  <a:txBody>
                    <a:bodyPr/>
                    <a:lstStyle/>
                    <a:p>
                      <a:pPr marL="285750" indent="-285750">
                        <a:buFont typeface="Arial" panose="020B0604020202020204" pitchFamily="34" charset="0"/>
                        <a:buChar char="•"/>
                      </a:pPr>
                      <a:r>
                        <a:rPr lang="en-US" dirty="0" smtClean="0"/>
                        <a:t>Using </a:t>
                      </a:r>
                      <a:r>
                        <a:rPr lang="en-US" dirty="0" err="1" smtClean="0"/>
                        <a:t>PearsonAccess</a:t>
                      </a:r>
                      <a:r>
                        <a:rPr lang="en-US" baseline="30000" dirty="0" err="1" smtClean="0"/>
                        <a:t>next</a:t>
                      </a:r>
                      <a:endParaRPr lang="en-US" baseline="30000" dirty="0" smtClean="0"/>
                    </a:p>
                    <a:p>
                      <a:pPr marL="285750" indent="-285750">
                        <a:buFont typeface="Arial" panose="020B0604020202020204" pitchFamily="34" charset="0"/>
                        <a:buChar char="•"/>
                      </a:pPr>
                      <a:r>
                        <a:rPr lang="en-US" dirty="0" smtClean="0"/>
                        <a:t>Entering science/social studies</a:t>
                      </a:r>
                      <a:r>
                        <a:rPr lang="en-US" baseline="0" dirty="0" smtClean="0"/>
                        <a:t> </a:t>
                      </a:r>
                      <a:r>
                        <a:rPr lang="en-US" dirty="0" smtClean="0"/>
                        <a:t>scores</a:t>
                      </a:r>
                    </a:p>
                  </a:txBody>
                  <a:tcPr/>
                </a:tc>
                <a:tc>
                  <a:txBody>
                    <a:bodyPr/>
                    <a:lstStyle/>
                    <a:p>
                      <a:r>
                        <a:rPr lang="en-US" dirty="0" smtClean="0"/>
                        <a:t>Pearson </a:t>
                      </a:r>
                      <a:br>
                        <a:rPr lang="en-US" dirty="0" smtClean="0"/>
                      </a:br>
                      <a:r>
                        <a:rPr lang="en-US" dirty="0" smtClean="0"/>
                        <a:t>Customer Support</a:t>
                      </a:r>
                      <a:endParaRPr lang="en-US" dirty="0"/>
                    </a:p>
                  </a:txBody>
                  <a:tcPr/>
                </a:tc>
                <a:tc>
                  <a:txBody>
                    <a:bodyPr/>
                    <a:lstStyle/>
                    <a:p>
                      <a:r>
                        <a:rPr lang="en-US" dirty="0" smtClean="0"/>
                        <a:t>888-687-4759</a:t>
                      </a:r>
                      <a:endParaRPr lang="en-US" dirty="0"/>
                    </a:p>
                  </a:txBody>
                  <a:tcPr/>
                </a:tc>
              </a:tr>
              <a:tr h="651314">
                <a:tc>
                  <a:txBody>
                    <a:bodyPr/>
                    <a:lstStyle/>
                    <a:p>
                      <a:pPr marL="285750" indent="-285750">
                        <a:buFont typeface="Arial" panose="020B0604020202020204" pitchFamily="34" charset="0"/>
                        <a:buChar char="•"/>
                      </a:pPr>
                      <a:r>
                        <a:rPr lang="en-US" dirty="0" smtClean="0"/>
                        <a:t>Using Educator Portal</a:t>
                      </a:r>
                    </a:p>
                    <a:p>
                      <a:pPr marL="285750" indent="-285750">
                        <a:buFont typeface="Arial" panose="020B0604020202020204" pitchFamily="34" charset="0"/>
                        <a:buChar char="•"/>
                      </a:pPr>
                      <a:r>
                        <a:rPr lang="en-US" dirty="0" smtClean="0"/>
                        <a:t>Kite Student Portal &amp; Device</a:t>
                      </a:r>
                      <a:r>
                        <a:rPr lang="en-US" baseline="0" dirty="0" smtClean="0"/>
                        <a:t> Setup</a:t>
                      </a:r>
                      <a:endParaRPr lang="en-US" dirty="0"/>
                    </a:p>
                  </a:txBody>
                  <a:tcPr/>
                </a:tc>
                <a:tc>
                  <a:txBody>
                    <a:bodyPr/>
                    <a:lstStyle/>
                    <a:p>
                      <a:r>
                        <a:rPr lang="en-US" dirty="0" smtClean="0"/>
                        <a:t>DLM </a:t>
                      </a:r>
                      <a:br>
                        <a:rPr lang="en-US" dirty="0" smtClean="0"/>
                      </a:br>
                      <a:r>
                        <a:rPr lang="en-US" dirty="0" smtClean="0"/>
                        <a:t>Customer Support</a:t>
                      </a:r>
                      <a:endParaRPr lang="en-US" dirty="0"/>
                    </a:p>
                  </a:txBody>
                  <a:tcPr/>
                </a:tc>
                <a:tc>
                  <a:txBody>
                    <a:bodyPr/>
                    <a:lstStyle/>
                    <a:p>
                      <a:r>
                        <a:rPr lang="en-US" dirty="0" smtClean="0"/>
                        <a:t>855-277-9751</a:t>
                      </a:r>
                    </a:p>
                    <a:p>
                      <a:r>
                        <a:rPr lang="en-US" dirty="0" smtClean="0"/>
                        <a:t>DLM-support@ku.edu </a:t>
                      </a:r>
                    </a:p>
                  </a:txBody>
                  <a:tcPr/>
                </a:tc>
              </a:tr>
            </a:tbl>
          </a:graphicData>
        </a:graphic>
      </p:graphicFrame>
    </p:spTree>
    <p:extLst>
      <p:ext uri="{BB962C8B-B14F-4D97-AF65-F5344CB8AC3E}">
        <p14:creationId xmlns:p14="http://schemas.microsoft.com/office/powerpoint/2010/main" val="3640592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 for ELLs</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36</a:t>
            </a:fld>
            <a:endParaRPr lang="en-US" dirty="0"/>
          </a:p>
        </p:txBody>
      </p:sp>
    </p:spTree>
    <p:extLst>
      <p:ext uri="{BB962C8B-B14F-4D97-AF65-F5344CB8AC3E}">
        <p14:creationId xmlns:p14="http://schemas.microsoft.com/office/powerpoint/2010/main" val="1148133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ACCESS for ELLs</a:t>
            </a:r>
            <a:endParaRPr lang="en-US" dirty="0"/>
          </a:p>
        </p:txBody>
      </p:sp>
      <p:sp>
        <p:nvSpPr>
          <p:cNvPr id="7" name="Content Placeholder 6"/>
          <p:cNvSpPr>
            <a:spLocks noGrp="1"/>
          </p:cNvSpPr>
          <p:nvPr>
            <p:ph idx="1"/>
          </p:nvPr>
        </p:nvSpPr>
        <p:spPr/>
        <p:txBody>
          <a:bodyPr>
            <a:normAutofit/>
          </a:bodyPr>
          <a:lstStyle/>
          <a:p>
            <a:r>
              <a:rPr lang="en-US" sz="2000" dirty="0" smtClean="0">
                <a:solidFill>
                  <a:schemeClr val="tx1"/>
                </a:solidFill>
              </a:rPr>
              <a:t>About ACCESS for ELLs</a:t>
            </a:r>
          </a:p>
          <a:p>
            <a:pPr marL="342900" indent="-342900">
              <a:buFont typeface="Arial" panose="020B0604020202020204" pitchFamily="34" charset="0"/>
              <a:buChar char="•"/>
            </a:pPr>
            <a:r>
              <a:rPr lang="en-US" sz="2000" dirty="0" smtClean="0">
                <a:solidFill>
                  <a:schemeClr val="tx1"/>
                </a:solidFill>
              </a:rPr>
              <a:t>The annual assessment that measures a student’s progress in acquiring academic English</a:t>
            </a:r>
          </a:p>
          <a:p>
            <a:pPr marL="342900" indent="-342900">
              <a:buFont typeface="Arial" panose="020B0604020202020204" pitchFamily="34" charset="0"/>
              <a:buChar char="•"/>
            </a:pPr>
            <a:r>
              <a:rPr lang="en-US" sz="2000" dirty="0">
                <a:solidFill>
                  <a:schemeClr val="tx1"/>
                </a:solidFill>
              </a:rPr>
              <a:t>Administered to all students identified as English learners (NEP and LEP) in grades K-12</a:t>
            </a:r>
          </a:p>
          <a:p>
            <a:pPr marL="342900" indent="-342900">
              <a:buFont typeface="Arial" panose="020B0604020202020204" pitchFamily="34" charset="0"/>
              <a:buChar char="•"/>
            </a:pPr>
            <a:r>
              <a:rPr lang="en-US" sz="2000" dirty="0" smtClean="0">
                <a:solidFill>
                  <a:schemeClr val="tx1"/>
                </a:solidFill>
              </a:rPr>
              <a:t>Window: January 14 – February 15, 2019</a:t>
            </a:r>
          </a:p>
          <a:p>
            <a:pPr marL="342900" indent="-342900">
              <a:buFont typeface="Arial" panose="020B0604020202020204" pitchFamily="34" charset="0"/>
              <a:buChar char="•"/>
            </a:pPr>
            <a:r>
              <a:rPr lang="en-US" sz="2000" dirty="0" smtClean="0">
                <a:solidFill>
                  <a:schemeClr val="tx1"/>
                </a:solidFill>
              </a:rPr>
              <a:t>Testing format: </a:t>
            </a:r>
          </a:p>
          <a:p>
            <a:pPr marL="1028700" lvl="1" indent="-342900"/>
            <a:r>
              <a:rPr lang="en-US" dirty="0"/>
              <a:t>ACCESS for ELLs grades 1 – 12 is online or paper-based</a:t>
            </a:r>
          </a:p>
          <a:p>
            <a:pPr marL="1485900" lvl="2" indent="-342900"/>
            <a:r>
              <a:rPr lang="en-US" dirty="0" smtClean="0"/>
              <a:t>Writing domain for grades 1 – 3 is always paper-based</a:t>
            </a:r>
          </a:p>
          <a:p>
            <a:pPr marL="1028700" lvl="1" indent="-342900"/>
            <a:r>
              <a:rPr lang="en-US" dirty="0" smtClean="0"/>
              <a:t>Kindergarten is paper-based </a:t>
            </a:r>
          </a:p>
          <a:p>
            <a:pPr marL="1028700" lvl="1" indent="-342900"/>
            <a:r>
              <a:rPr lang="en-US" dirty="0" smtClean="0">
                <a:solidFill>
                  <a:schemeClr val="tx1"/>
                </a:solidFill>
              </a:rPr>
              <a:t>Alternate ACCESS is paper-based </a:t>
            </a:r>
          </a:p>
        </p:txBody>
      </p:sp>
      <p:sp>
        <p:nvSpPr>
          <p:cNvPr id="5" name="Slide Number Placeholder 4"/>
          <p:cNvSpPr>
            <a:spLocks noGrp="1"/>
          </p:cNvSpPr>
          <p:nvPr>
            <p:ph type="sldNum" sz="quarter" idx="4"/>
          </p:nvPr>
        </p:nvSpPr>
        <p:spPr/>
        <p:txBody>
          <a:bodyPr/>
          <a:lstStyle/>
          <a:p>
            <a:fld id="{67726FA2-3EC9-4717-AD62-D8C823692DD3}" type="slidenum">
              <a:rPr lang="en-US" smtClean="0"/>
              <a:pPr/>
              <a:t>37</a:t>
            </a:fld>
            <a:endParaRPr lang="en-US" dirty="0"/>
          </a:p>
        </p:txBody>
      </p:sp>
    </p:spTree>
    <p:extLst>
      <p:ext uri="{BB962C8B-B14F-4D97-AF65-F5344CB8AC3E}">
        <p14:creationId xmlns:p14="http://schemas.microsoft.com/office/powerpoint/2010/main" val="1634923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ACCESS for ELLs Logins</a:t>
            </a:r>
            <a:endParaRPr lang="en-US" dirty="0"/>
          </a:p>
        </p:txBody>
      </p:sp>
      <p:sp>
        <p:nvSpPr>
          <p:cNvPr id="6" name="Content Placeholder 5"/>
          <p:cNvSpPr>
            <a:spLocks noGrp="1"/>
          </p:cNvSpPr>
          <p:nvPr>
            <p:ph sz="half" idx="13"/>
          </p:nvPr>
        </p:nvSpPr>
        <p:spPr>
          <a:xfrm>
            <a:off x="274320" y="1494737"/>
            <a:ext cx="8743556" cy="4351338"/>
          </a:xfrm>
        </p:spPr>
        <p:txBody>
          <a:bodyPr>
            <a:normAutofit lnSpcReduction="10000"/>
          </a:bodyPr>
          <a:lstStyle/>
          <a:p>
            <a:pPr marL="342900" indent="-342900">
              <a:buFont typeface="Arial" panose="020B0604020202020204" pitchFamily="34" charset="0"/>
              <a:buChar char="•"/>
            </a:pPr>
            <a:r>
              <a:rPr lang="en-US" sz="2000" dirty="0">
                <a:latin typeface="Trebuchet MS" panose="020B0603020202020204" pitchFamily="34" charset="0"/>
              </a:rPr>
              <a:t>Account in WIDA</a:t>
            </a:r>
          </a:p>
          <a:p>
            <a:pPr marL="1028700" lvl="1" indent="-342900"/>
            <a:r>
              <a:rPr lang="en-US" dirty="0">
                <a:hlinkClick r:id="rId3"/>
              </a:rPr>
              <a:t>https://wida.wisc.edu/</a:t>
            </a:r>
            <a:endParaRPr lang="en-US" dirty="0"/>
          </a:p>
          <a:p>
            <a:pPr marL="1028700" lvl="1" indent="-342900"/>
            <a:r>
              <a:rPr lang="en-US" dirty="0"/>
              <a:t>Modules and </a:t>
            </a:r>
            <a:r>
              <a:rPr lang="en-US" dirty="0" smtClean="0"/>
              <a:t>quizzes</a:t>
            </a:r>
            <a:endParaRPr lang="en-US" dirty="0"/>
          </a:p>
          <a:p>
            <a:pPr marL="1028700" lvl="1" indent="-342900"/>
            <a:r>
              <a:rPr lang="en-US" dirty="0"/>
              <a:t>DAC creates TA accounts	</a:t>
            </a:r>
          </a:p>
          <a:p>
            <a:pPr marL="1028700" lvl="1" indent="-342900"/>
            <a:r>
              <a:rPr lang="en-US" dirty="0"/>
              <a:t>DAC verifies TA quiz completion</a:t>
            </a:r>
          </a:p>
          <a:p>
            <a:pPr marL="342900" indent="-342900">
              <a:buFont typeface="Arial" panose="020B0604020202020204" pitchFamily="34" charset="0"/>
              <a:buChar char="•"/>
            </a:pPr>
            <a:r>
              <a:rPr lang="en-US" sz="2000" dirty="0">
                <a:latin typeface="Trebuchet MS" panose="020B0603020202020204" pitchFamily="34" charset="0"/>
              </a:rPr>
              <a:t>Account for WIDA-AMS (Assessment Management System) WIDA’s vendor (DRC) site</a:t>
            </a:r>
          </a:p>
          <a:p>
            <a:pPr marL="1028700" lvl="1" indent="-342900"/>
            <a:r>
              <a:rPr lang="en-US" dirty="0">
                <a:hlinkClick r:id="rId4"/>
              </a:rPr>
              <a:t>https://www.drcedirect.com/all/eca-portal-ui/welcome/WIDA</a:t>
            </a:r>
            <a:endParaRPr lang="en-US" dirty="0"/>
          </a:p>
          <a:p>
            <a:pPr marL="1028700" lvl="1" indent="-342900"/>
            <a:r>
              <a:rPr lang="en-US" dirty="0"/>
              <a:t>DAC creates TA and DTC accounts</a:t>
            </a:r>
          </a:p>
          <a:p>
            <a:pPr marL="1028700" lvl="1" indent="-342900"/>
            <a:r>
              <a:rPr lang="en-US" dirty="0"/>
              <a:t>Order paper ACCESS materials</a:t>
            </a:r>
          </a:p>
          <a:p>
            <a:pPr marL="1028700" lvl="1" indent="-342900"/>
            <a:r>
              <a:rPr lang="en-US" dirty="0"/>
              <a:t>Set up test sessions</a:t>
            </a:r>
          </a:p>
          <a:p>
            <a:pPr marL="1028700" lvl="1" indent="-342900"/>
            <a:r>
              <a:rPr lang="en-US" dirty="0"/>
              <a:t>Add students or update demographics </a:t>
            </a:r>
          </a:p>
          <a:p>
            <a:endParaRPr lang="en-US" dirty="0"/>
          </a:p>
        </p:txBody>
      </p:sp>
      <p:sp>
        <p:nvSpPr>
          <p:cNvPr id="5" name="Slide Number Placeholder 4"/>
          <p:cNvSpPr>
            <a:spLocks noGrp="1"/>
          </p:cNvSpPr>
          <p:nvPr>
            <p:ph type="sldNum" sz="quarter" idx="4"/>
          </p:nvPr>
        </p:nvSpPr>
        <p:spPr/>
        <p:txBody>
          <a:bodyPr/>
          <a:lstStyle/>
          <a:p>
            <a:fld id="{67726FA2-3EC9-4717-AD62-D8C823692DD3}" type="slidenum">
              <a:rPr lang="en-US" smtClean="0"/>
              <a:pPr/>
              <a:t>38</a:t>
            </a:fld>
            <a:endParaRPr lang="en-US" dirty="0"/>
          </a:p>
        </p:txBody>
      </p:sp>
    </p:spTree>
    <p:extLst>
      <p:ext uri="{BB962C8B-B14F-4D97-AF65-F5344CB8AC3E}">
        <p14:creationId xmlns:p14="http://schemas.microsoft.com/office/powerpoint/2010/main" val="3357137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Learner Contacts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36632314"/>
              </p:ext>
            </p:extLst>
          </p:nvPr>
        </p:nvGraphicFramePr>
        <p:xfrm>
          <a:off x="182880" y="1490304"/>
          <a:ext cx="8778240" cy="4052124"/>
        </p:xfrm>
        <a:graphic>
          <a:graphicData uri="http://schemas.openxmlformats.org/drawingml/2006/table">
            <a:tbl>
              <a:tblPr firstRow="1" bandRow="1">
                <a:tableStyleId>{5C22544A-7EE6-4342-B048-85BDC9FD1C3A}</a:tableStyleId>
              </a:tblPr>
              <a:tblGrid>
                <a:gridCol w="2953427"/>
                <a:gridCol w="2444097"/>
                <a:gridCol w="3380716"/>
              </a:tblGrid>
              <a:tr h="485964">
                <a:tc>
                  <a:txBody>
                    <a:bodyPr/>
                    <a:lstStyle/>
                    <a:p>
                      <a:r>
                        <a:rPr lang="en-US" dirty="0" smtClean="0"/>
                        <a:t>Questions about…</a:t>
                      </a:r>
                      <a:endParaRPr lang="en-US" dirty="0"/>
                    </a:p>
                  </a:txBody>
                  <a:tcPr/>
                </a:tc>
                <a:tc>
                  <a:txBody>
                    <a:bodyPr/>
                    <a:lstStyle/>
                    <a:p>
                      <a:r>
                        <a:rPr lang="en-US" dirty="0" smtClean="0"/>
                        <a:t>Contact</a:t>
                      </a:r>
                      <a:endParaRPr lang="en-US" dirty="0"/>
                    </a:p>
                  </a:txBody>
                  <a:tcPr/>
                </a:tc>
                <a:tc>
                  <a:txBody>
                    <a:bodyPr/>
                    <a:lstStyle/>
                    <a:p>
                      <a:r>
                        <a:rPr lang="en-US" dirty="0" smtClean="0"/>
                        <a:t>Phone/Email</a:t>
                      </a:r>
                      <a:endParaRPr lang="en-US" dirty="0"/>
                    </a:p>
                  </a:txBody>
                  <a:tcPr/>
                </a:tc>
              </a:tr>
              <a:tr h="645634">
                <a:tc>
                  <a:txBody>
                    <a:bodyPr/>
                    <a:lstStyle/>
                    <a:p>
                      <a:pPr marL="285750" indent="-285750">
                        <a:buFont typeface="Arial" panose="020B0604020202020204" pitchFamily="34" charset="0"/>
                        <a:buChar char="•"/>
                      </a:pPr>
                      <a:r>
                        <a:rPr lang="en-US" dirty="0" smtClean="0"/>
                        <a:t>ACCESS</a:t>
                      </a:r>
                      <a:r>
                        <a:rPr lang="en-US" baseline="0" dirty="0" smtClean="0"/>
                        <a:t> for ELLs </a:t>
                      </a:r>
                      <a:r>
                        <a:rPr lang="en-US" dirty="0" smtClean="0"/>
                        <a:t>Administration</a:t>
                      </a:r>
                    </a:p>
                    <a:p>
                      <a:pPr marL="285750" indent="-285750">
                        <a:buFont typeface="Arial" panose="020B0604020202020204" pitchFamily="34" charset="0"/>
                        <a:buChar char="•"/>
                      </a:pPr>
                      <a:r>
                        <a:rPr lang="en-US" dirty="0" smtClean="0"/>
                        <a:t>EL Accommodations on State Assessments</a:t>
                      </a:r>
                      <a:endParaRPr lang="en-US" dirty="0"/>
                    </a:p>
                  </a:txBody>
                  <a:tcPr/>
                </a:tc>
                <a:tc>
                  <a:txBody>
                    <a:bodyPr/>
                    <a:lstStyle/>
                    <a:p>
                      <a:r>
                        <a:rPr lang="en-US" dirty="0" smtClean="0"/>
                        <a:t>Heather Villalobos</a:t>
                      </a:r>
                      <a:r>
                        <a:rPr lang="en-US" baseline="0" dirty="0" smtClean="0"/>
                        <a:t> Pavia</a:t>
                      </a:r>
                      <a:br>
                        <a:rPr lang="en-US" baseline="0" dirty="0" smtClean="0"/>
                      </a:br>
                      <a:r>
                        <a:rPr lang="en-US" dirty="0" smtClean="0"/>
                        <a:t>Assessment Unit</a:t>
                      </a:r>
                      <a:endParaRPr lang="en-US" dirty="0"/>
                    </a:p>
                  </a:txBody>
                  <a:tcPr/>
                </a:tc>
                <a:tc>
                  <a:txBody>
                    <a:bodyPr/>
                    <a:lstStyle/>
                    <a:p>
                      <a:r>
                        <a:rPr lang="en-US" dirty="0" smtClean="0"/>
                        <a:t>303-866-6118</a:t>
                      </a:r>
                    </a:p>
                    <a:p>
                      <a:r>
                        <a:rPr lang="en-US" dirty="0" smtClean="0"/>
                        <a:t>villalobospavia_h@cde.state.co.us </a:t>
                      </a:r>
                      <a:endParaRPr lang="en-US" dirty="0"/>
                    </a:p>
                  </a:txBody>
                  <a:tcPr/>
                </a:tc>
              </a:tr>
              <a:tr h="645634">
                <a:tc>
                  <a:txBody>
                    <a:bodyPr/>
                    <a:lstStyle/>
                    <a:p>
                      <a:pPr marL="285750" indent="-285750">
                        <a:buFont typeface="Arial" panose="020B0604020202020204" pitchFamily="34" charset="0"/>
                        <a:buChar char="•"/>
                      </a:pPr>
                      <a:r>
                        <a:rPr lang="en-US" dirty="0" smtClean="0"/>
                        <a:t>EL Identification – HLS, </a:t>
                      </a:r>
                      <a:br>
                        <a:rPr lang="en-US" dirty="0" smtClean="0"/>
                      </a:br>
                      <a:r>
                        <a:rPr lang="en-US" dirty="0" smtClean="0"/>
                        <a:t>W-APT, WIDA Screener,</a:t>
                      </a:r>
                      <a:r>
                        <a:rPr lang="en-US" baseline="0" dirty="0" smtClean="0"/>
                        <a:t> Foreign Exchange Students, NEP/LEP/FEP Designation, and Coding</a:t>
                      </a:r>
                      <a:endParaRPr lang="en-US" dirty="0"/>
                    </a:p>
                  </a:txBody>
                  <a:tcPr/>
                </a:tc>
                <a:tc>
                  <a:txBody>
                    <a:bodyPr/>
                    <a:lstStyle/>
                    <a:p>
                      <a:r>
                        <a:rPr lang="en-US" dirty="0" smtClean="0"/>
                        <a:t>Office of Culturally and Linguistically Diverse Education (CLDE)</a:t>
                      </a:r>
                      <a:endParaRPr lang="en-US" dirty="0"/>
                    </a:p>
                  </a:txBody>
                  <a:tcPr/>
                </a:tc>
                <a:tc>
                  <a:txBody>
                    <a:bodyPr/>
                    <a:lstStyle/>
                    <a:p>
                      <a:r>
                        <a:rPr lang="en-US" dirty="0" smtClean="0"/>
                        <a:t>303-866-6789</a:t>
                      </a:r>
                    </a:p>
                    <a:p>
                      <a:r>
                        <a:rPr lang="en-US" dirty="0" smtClean="0"/>
                        <a:t>davis_c@cde.state.co.us</a:t>
                      </a:r>
                      <a:endParaRPr lang="en-US" dirty="0"/>
                    </a:p>
                  </a:txBody>
                  <a:tcPr/>
                </a:tc>
              </a:tr>
              <a:tr h="618609">
                <a:tc>
                  <a:txBody>
                    <a:bodyPr/>
                    <a:lstStyle/>
                    <a:p>
                      <a:pPr marL="285750" indent="-285750">
                        <a:buFont typeface="Arial" panose="020B0604020202020204" pitchFamily="34" charset="0"/>
                        <a:buChar char="•"/>
                      </a:pPr>
                      <a:r>
                        <a:rPr lang="en-US" dirty="0" smtClean="0"/>
                        <a:t>EL Growth</a:t>
                      </a:r>
                    </a:p>
                    <a:p>
                      <a:pPr marL="285750" indent="-285750">
                        <a:buFont typeface="Arial" panose="020B0604020202020204" pitchFamily="34" charset="0"/>
                        <a:buChar char="•"/>
                      </a:pPr>
                      <a:r>
                        <a:rPr lang="en-US" dirty="0" smtClean="0"/>
                        <a:t>State Accountability</a:t>
                      </a:r>
                      <a:endParaRPr lang="en-US" dirty="0"/>
                    </a:p>
                  </a:txBody>
                  <a:tcPr/>
                </a:tc>
                <a:tc>
                  <a:txBody>
                    <a:bodyPr/>
                    <a:lstStyle/>
                    <a:p>
                      <a:r>
                        <a:rPr lang="en-US" dirty="0" smtClean="0"/>
                        <a:t>Dan Jorgensen</a:t>
                      </a:r>
                      <a:br>
                        <a:rPr lang="en-US" dirty="0" smtClean="0"/>
                      </a:br>
                      <a:r>
                        <a:rPr lang="en-US" dirty="0" smtClean="0"/>
                        <a:t>Accountability and</a:t>
                      </a:r>
                      <a:br>
                        <a:rPr lang="en-US" dirty="0" smtClean="0"/>
                      </a:br>
                      <a:r>
                        <a:rPr lang="en-US" dirty="0" smtClean="0"/>
                        <a:t>Data Analysis Unit</a:t>
                      </a:r>
                      <a:endParaRPr lang="en-US" dirty="0"/>
                    </a:p>
                  </a:txBody>
                  <a:tcPr/>
                </a:tc>
                <a:tc>
                  <a:txBody>
                    <a:bodyPr/>
                    <a:lstStyle/>
                    <a:p>
                      <a:r>
                        <a:rPr lang="en-US" dirty="0" smtClean="0"/>
                        <a:t>303-866-6763</a:t>
                      </a:r>
                    </a:p>
                    <a:p>
                      <a:r>
                        <a:rPr lang="en-US" dirty="0" smtClean="0"/>
                        <a:t>jorgensen_d@cde.state.co.us </a:t>
                      </a:r>
                      <a:endParaRPr lang="en-US" dirty="0"/>
                    </a:p>
                  </a:txBody>
                  <a:tcPr/>
                </a:tc>
              </a:tr>
            </a:tbl>
          </a:graphicData>
        </a:graphic>
      </p:graphicFrame>
    </p:spTree>
    <p:extLst>
      <p:ext uri="{BB962C8B-B14F-4D97-AF65-F5344CB8AC3E}">
        <p14:creationId xmlns:p14="http://schemas.microsoft.com/office/powerpoint/2010/main" val="321921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smtClean="0">
                <a:solidFill>
                  <a:schemeClr val="tx1"/>
                </a:solidFill>
              </a:rPr>
              <a:t>CDE Website</a:t>
            </a:r>
          </a:p>
          <a:p>
            <a:pPr marL="1028700" lvl="1" indent="-342900"/>
            <a:r>
              <a:rPr lang="en-US" dirty="0">
                <a:solidFill>
                  <a:schemeClr val="tx1"/>
                </a:solidFill>
              </a:rPr>
              <a:t>Assessment </a:t>
            </a:r>
            <a:r>
              <a:rPr lang="en-US" dirty="0" smtClean="0">
                <a:solidFill>
                  <a:schemeClr val="tx1"/>
                </a:solidFill>
              </a:rPr>
              <a:t>Unit</a:t>
            </a:r>
          </a:p>
          <a:p>
            <a:pPr marL="1485900" lvl="2" indent="-342900"/>
            <a:r>
              <a:rPr lang="en-US" dirty="0">
                <a:hlinkClick r:id="rId2"/>
              </a:rPr>
              <a:t>http://www.cde.state.co.us/assessment</a:t>
            </a:r>
            <a:r>
              <a:rPr lang="en-US" dirty="0"/>
              <a:t> </a:t>
            </a:r>
          </a:p>
          <a:p>
            <a:pPr marL="1485900" lvl="2" indent="-342900"/>
            <a:r>
              <a:rPr lang="en-US" dirty="0" smtClean="0"/>
              <a:t>State assessment </a:t>
            </a:r>
            <a:r>
              <a:rPr lang="en-US" dirty="0"/>
              <a:t>and </a:t>
            </a:r>
            <a:r>
              <a:rPr lang="en-US" dirty="0" smtClean="0"/>
              <a:t>training information</a:t>
            </a:r>
          </a:p>
          <a:p>
            <a:pPr marL="1485900" lvl="2" indent="-342900"/>
            <a:r>
              <a:rPr lang="en-US" dirty="0" smtClean="0"/>
              <a:t>Public state-, district-, and school-level data and results</a:t>
            </a:r>
          </a:p>
          <a:p>
            <a:pPr marL="1028700" lvl="1" indent="-342900"/>
            <a:r>
              <a:rPr lang="en-US" dirty="0" smtClean="0">
                <a:solidFill>
                  <a:schemeClr val="tx1"/>
                </a:solidFill>
              </a:rPr>
              <a:t>Accountability and Data Analysis Unit</a:t>
            </a:r>
          </a:p>
          <a:p>
            <a:pPr marL="1485900" lvl="2" indent="-342900"/>
            <a:r>
              <a:rPr lang="en-US" dirty="0">
                <a:hlinkClick r:id="rId3"/>
              </a:rPr>
              <a:t>http://www.cde.state.co.us/accountability</a:t>
            </a:r>
            <a:r>
              <a:rPr lang="en-US" dirty="0"/>
              <a:t> </a:t>
            </a:r>
          </a:p>
          <a:p>
            <a:pPr marL="1485900" lvl="2" indent="-342900"/>
            <a:r>
              <a:rPr lang="en-US" dirty="0" smtClean="0"/>
              <a:t>Growth</a:t>
            </a:r>
          </a:p>
          <a:p>
            <a:pPr marL="1485900" lvl="2" indent="-342900"/>
            <a:r>
              <a:rPr lang="en-US" dirty="0" smtClean="0"/>
              <a:t>School and District Performance Frameworks</a:t>
            </a:r>
          </a:p>
          <a:p>
            <a:pPr marL="1485900" lvl="2" indent="-342900"/>
            <a:r>
              <a:rPr lang="en-US" dirty="0" smtClean="0"/>
              <a:t>Accreditation and school plan type assignments</a:t>
            </a:r>
          </a:p>
          <a:p>
            <a:pPr marL="1485900" lvl="2" indent="-342900"/>
            <a:r>
              <a:rPr lang="en-US" dirty="0" smtClean="0"/>
              <a:t>Assists districts in using student performance data to drive decision making</a:t>
            </a:r>
          </a:p>
          <a:p>
            <a:pPr marL="342900" indent="-342900">
              <a:buFont typeface="Arial" panose="020B0604020202020204" pitchFamily="34" charset="0"/>
              <a:buChar char="•"/>
            </a:pPr>
            <a:r>
              <a:rPr lang="en-US" dirty="0" smtClean="0">
                <a:solidFill>
                  <a:schemeClr val="tx1"/>
                </a:solidFill>
              </a:rPr>
              <a:t>DAC Kickoff Webinar</a:t>
            </a:r>
          </a:p>
          <a:p>
            <a:pPr marL="1028700" lvl="1" indent="-342900"/>
            <a:r>
              <a:rPr lang="en-US" dirty="0">
                <a:hlinkClick r:id="rId4"/>
              </a:rPr>
              <a:t>https://enetlearning.adobeconnect.com/psn17hc1wekt</a:t>
            </a:r>
            <a:r>
              <a:rPr lang="en-US" dirty="0" smtClean="0">
                <a:hlinkClick r:id="rId4"/>
              </a:rPr>
              <a:t>/</a:t>
            </a:r>
            <a:r>
              <a:rPr lang="en-US" dirty="0" smtClean="0"/>
              <a:t> </a:t>
            </a:r>
            <a:endParaRPr lang="en-US" dirty="0" smtClean="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3354074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NAEP</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40</a:t>
            </a:fld>
            <a:endParaRPr lang="en-US" dirty="0"/>
          </a:p>
        </p:txBody>
      </p:sp>
    </p:spTree>
    <p:extLst>
      <p:ext uri="{BB962C8B-B14F-4D97-AF65-F5344CB8AC3E}">
        <p14:creationId xmlns:p14="http://schemas.microsoft.com/office/powerpoint/2010/main" val="1979057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Assessment of Educational Progress (NAEP)</a:t>
            </a:r>
            <a:endParaRPr lang="en-US" dirty="0"/>
          </a:p>
        </p:txBody>
      </p:sp>
      <p:sp>
        <p:nvSpPr>
          <p:cNvPr id="3" name="Content Placeholder 2"/>
          <p:cNvSpPr>
            <a:spLocks noGrp="1"/>
          </p:cNvSpPr>
          <p:nvPr>
            <p:ph idx="1"/>
          </p:nvPr>
        </p:nvSpPr>
        <p:spPr>
          <a:xfrm>
            <a:off x="182880" y="1369035"/>
            <a:ext cx="8778240" cy="5083040"/>
          </a:xfrm>
        </p:spPr>
        <p:txBody>
          <a:bodyPr>
            <a:normAutofit fontScale="92500" lnSpcReduction="10000"/>
          </a:bodyPr>
          <a:lstStyle/>
          <a:p>
            <a:pPr marL="230188" indent="-230188">
              <a:buFont typeface="Arial" panose="020B0604020202020204" pitchFamily="34" charset="0"/>
              <a:buChar char="•"/>
            </a:pPr>
            <a:r>
              <a:rPr lang="en-US" sz="1900" dirty="0" smtClean="0">
                <a:solidFill>
                  <a:schemeClr val="tx1"/>
                </a:solidFill>
              </a:rPr>
              <a:t>About NAEP</a:t>
            </a:r>
          </a:p>
          <a:p>
            <a:pPr marL="461963" lvl="1"/>
            <a:r>
              <a:rPr lang="en-US" sz="1900" dirty="0" smtClean="0"/>
              <a:t>A.K.A. the “Nation’s </a:t>
            </a:r>
            <a:r>
              <a:rPr lang="en-US" sz="1900" dirty="0"/>
              <a:t>Report Card,” </a:t>
            </a:r>
            <a:r>
              <a:rPr lang="en-US" sz="1900" dirty="0" smtClean="0"/>
              <a:t>NAEP is </a:t>
            </a:r>
            <a:r>
              <a:rPr lang="en-US" sz="1900" dirty="0"/>
              <a:t>the only nationally representative &amp;</a:t>
            </a:r>
            <a:r>
              <a:rPr lang="en-US" sz="1900" dirty="0" smtClean="0"/>
              <a:t> </a:t>
            </a:r>
            <a:r>
              <a:rPr lang="en-US" sz="1900" dirty="0"/>
              <a:t>continuing assessment of what America’s students know and can do in different subject </a:t>
            </a:r>
            <a:r>
              <a:rPr lang="en-US" sz="1900" dirty="0" smtClean="0"/>
              <a:t>areas</a:t>
            </a:r>
          </a:p>
          <a:p>
            <a:pPr marL="461963" lvl="1"/>
            <a:r>
              <a:rPr lang="en-US" sz="1900" dirty="0" smtClean="0"/>
              <a:t>Two </a:t>
            </a:r>
            <a:r>
              <a:rPr lang="en-US" sz="1900" dirty="0"/>
              <a:t>major </a:t>
            </a:r>
            <a:r>
              <a:rPr lang="en-US" sz="1900" dirty="0" smtClean="0"/>
              <a:t>goals:</a:t>
            </a:r>
            <a:endParaRPr lang="en-US" sz="1900" dirty="0"/>
          </a:p>
          <a:p>
            <a:pPr marL="803275" lvl="2" indent="-233363"/>
            <a:r>
              <a:rPr lang="en-US" sz="1900" dirty="0" smtClean="0"/>
              <a:t>Measure </a:t>
            </a:r>
            <a:r>
              <a:rPr lang="en-US" sz="1900" dirty="0"/>
              <a:t>student </a:t>
            </a:r>
            <a:r>
              <a:rPr lang="en-US" sz="1900" dirty="0" smtClean="0"/>
              <a:t>achievement</a:t>
            </a:r>
          </a:p>
          <a:p>
            <a:pPr marL="803275" lvl="2" indent="-233363"/>
            <a:r>
              <a:rPr lang="en-US" sz="1900" dirty="0" smtClean="0"/>
              <a:t>Report </a:t>
            </a:r>
            <a:r>
              <a:rPr lang="en-US" sz="1900" dirty="0"/>
              <a:t>change in performance over </a:t>
            </a:r>
            <a:r>
              <a:rPr lang="en-US" sz="1900" dirty="0" smtClean="0"/>
              <a:t>time</a:t>
            </a:r>
            <a:r>
              <a:rPr lang="en-US" sz="1900" dirty="0"/>
              <a:t> </a:t>
            </a:r>
          </a:p>
          <a:p>
            <a:pPr marL="230188" indent="-230188">
              <a:buFont typeface="Arial" panose="020B0604020202020204" pitchFamily="34" charset="0"/>
              <a:buChar char="•"/>
            </a:pPr>
            <a:r>
              <a:rPr lang="en-US" sz="1900" dirty="0">
                <a:solidFill>
                  <a:schemeClr val="tx1"/>
                </a:solidFill>
              </a:rPr>
              <a:t>Is the NAEP assessment required?</a:t>
            </a:r>
          </a:p>
          <a:p>
            <a:pPr marL="803275" lvl="1"/>
            <a:r>
              <a:rPr lang="en-US" sz="1900" dirty="0"/>
              <a:t>4</a:t>
            </a:r>
            <a:r>
              <a:rPr lang="en-US" sz="1900" baseline="30000" dirty="0"/>
              <a:t>th</a:t>
            </a:r>
            <a:r>
              <a:rPr lang="en-US" sz="1900" dirty="0"/>
              <a:t> and 8</a:t>
            </a:r>
            <a:r>
              <a:rPr lang="en-US" sz="1900" baseline="30000" dirty="0"/>
              <a:t>th</a:t>
            </a:r>
            <a:r>
              <a:rPr lang="en-US" sz="1900" dirty="0"/>
              <a:t> grade NAEP assessments in reading and mathematics </a:t>
            </a:r>
            <a:r>
              <a:rPr lang="en-US" sz="1900" dirty="0" smtClean="0"/>
              <a:t>are a </a:t>
            </a:r>
            <a:r>
              <a:rPr lang="en-US" sz="1900" dirty="0"/>
              <a:t>requirement for Colorado and its districts to receive Title I </a:t>
            </a:r>
            <a:r>
              <a:rPr lang="en-US" sz="1900" dirty="0" smtClean="0"/>
              <a:t>funding</a:t>
            </a:r>
          </a:p>
          <a:p>
            <a:pPr marL="803275" lvl="1"/>
            <a:r>
              <a:rPr lang="en-US" sz="1900" dirty="0" smtClean="0"/>
              <a:t>Each selected student is tested in one subject only (i.e., reading or math)</a:t>
            </a:r>
            <a:endParaRPr lang="en-US" sz="1900" dirty="0"/>
          </a:p>
          <a:p>
            <a:pPr marL="230188" indent="-230188">
              <a:buFont typeface="Arial" panose="020B0604020202020204" pitchFamily="34" charset="0"/>
              <a:buChar char="•"/>
            </a:pPr>
            <a:r>
              <a:rPr lang="en-US" sz="1900" dirty="0">
                <a:solidFill>
                  <a:schemeClr val="tx1"/>
                </a:solidFill>
              </a:rPr>
              <a:t>Do all schools </a:t>
            </a:r>
            <a:r>
              <a:rPr lang="en-US" sz="1900" dirty="0" smtClean="0">
                <a:solidFill>
                  <a:schemeClr val="tx1"/>
                </a:solidFill>
              </a:rPr>
              <a:t>participate</a:t>
            </a:r>
            <a:r>
              <a:rPr lang="en-US" sz="1900" dirty="0">
                <a:solidFill>
                  <a:schemeClr val="tx1"/>
                </a:solidFill>
              </a:rPr>
              <a:t>?</a:t>
            </a:r>
          </a:p>
          <a:p>
            <a:pPr marL="803275" lvl="1"/>
            <a:r>
              <a:rPr lang="en-US" sz="1900" dirty="0"/>
              <a:t>No, NAEP is based on a representative sample of the student population of our state </a:t>
            </a:r>
            <a:endParaRPr lang="en-US" sz="1900" dirty="0" smtClean="0"/>
          </a:p>
          <a:p>
            <a:pPr marL="230188" indent="-230188">
              <a:buFont typeface="Arial" panose="020B0604020202020204" pitchFamily="34" charset="0"/>
              <a:buChar char="•"/>
            </a:pPr>
            <a:r>
              <a:rPr lang="en-US" sz="1900" dirty="0" smtClean="0">
                <a:solidFill>
                  <a:schemeClr val="tx1"/>
                </a:solidFill>
              </a:rPr>
              <a:t>Window: January 28 – March 8, 2019</a:t>
            </a:r>
          </a:p>
          <a:p>
            <a:pPr marL="230188" indent="-230188">
              <a:buFont typeface="Arial" panose="020B0604020202020204" pitchFamily="34" charset="0"/>
              <a:buChar char="•"/>
            </a:pPr>
            <a:r>
              <a:rPr lang="en-US" sz="1900" dirty="0" smtClean="0">
                <a:solidFill>
                  <a:schemeClr val="tx1"/>
                </a:solidFill>
              </a:rPr>
              <a:t>Testing format: Online</a:t>
            </a:r>
          </a:p>
          <a:p>
            <a:pPr marL="803275" lvl="1"/>
            <a:r>
              <a:rPr lang="en-US" sz="1900" dirty="0" smtClean="0"/>
              <a:t>NAEP provides tablets (25 students per 90 minute session)</a:t>
            </a:r>
            <a:endParaRPr lang="en-US" sz="1900" dirty="0"/>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41</a:t>
            </a:fld>
            <a:endParaRPr lang="en-US" dirty="0"/>
          </a:p>
        </p:txBody>
      </p:sp>
    </p:spTree>
    <p:extLst>
      <p:ext uri="{BB962C8B-B14F-4D97-AF65-F5344CB8AC3E}">
        <p14:creationId xmlns:p14="http://schemas.microsoft.com/office/powerpoint/2010/main" val="1775894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NAEP</a:t>
            </a:r>
            <a:endParaRPr lang="en-US" dirty="0"/>
          </a:p>
        </p:txBody>
      </p:sp>
      <p:sp>
        <p:nvSpPr>
          <p:cNvPr id="3" name="Content Placeholder 2"/>
          <p:cNvSpPr>
            <a:spLocks noGrp="1"/>
          </p:cNvSpPr>
          <p:nvPr>
            <p:ph idx="1"/>
          </p:nvPr>
        </p:nvSpPr>
        <p:spPr>
          <a:xfrm>
            <a:off x="182880" y="1471585"/>
            <a:ext cx="8778240" cy="4749753"/>
          </a:xfrm>
        </p:spPr>
        <p:txBody>
          <a:bodyPr>
            <a:normAutofit fontScale="85000" lnSpcReduction="20000"/>
          </a:bodyPr>
          <a:lstStyle/>
          <a:p>
            <a:pPr marL="342900" indent="-342900">
              <a:buFont typeface="Arial" panose="020B0604020202020204" pitchFamily="34" charset="0"/>
              <a:buChar char="•"/>
            </a:pPr>
            <a:r>
              <a:rPr lang="en-US" sz="2300" dirty="0">
                <a:solidFill>
                  <a:schemeClr val="tx1"/>
                </a:solidFill>
              </a:rPr>
              <a:t>How are schools chosen?</a:t>
            </a:r>
          </a:p>
          <a:p>
            <a:pPr marL="914400" lvl="1" indent="-342900"/>
            <a:r>
              <a:rPr lang="en-US" sz="2300" dirty="0" smtClean="0"/>
              <a:t>Schools </a:t>
            </a:r>
            <a:r>
              <a:rPr lang="en-US" sz="2300" dirty="0"/>
              <a:t>are selected randomly based on a representative sample of the student population of the </a:t>
            </a:r>
            <a:r>
              <a:rPr lang="en-US" sz="2300" dirty="0" smtClean="0"/>
              <a:t>state</a:t>
            </a:r>
            <a:endParaRPr lang="en-US" sz="2300" dirty="0"/>
          </a:p>
          <a:p>
            <a:pPr marL="342900" indent="-342900">
              <a:buFont typeface="Arial" panose="020B0604020202020204" pitchFamily="34" charset="0"/>
              <a:buChar char="•"/>
            </a:pPr>
            <a:endParaRPr lang="en-US" sz="2300" dirty="0">
              <a:solidFill>
                <a:schemeClr val="tx1"/>
              </a:solidFill>
            </a:endParaRPr>
          </a:p>
          <a:p>
            <a:pPr marL="342900" indent="-342900">
              <a:buFont typeface="Arial" panose="020B0604020202020204" pitchFamily="34" charset="0"/>
              <a:buChar char="•"/>
            </a:pPr>
            <a:r>
              <a:rPr lang="en-US" sz="2300" dirty="0">
                <a:solidFill>
                  <a:schemeClr val="tx1"/>
                </a:solidFill>
              </a:rPr>
              <a:t>Will my schools or students receive scores?</a:t>
            </a:r>
          </a:p>
          <a:p>
            <a:pPr marL="914400" lvl="1" indent="-342900"/>
            <a:r>
              <a:rPr lang="en-US" sz="2300" dirty="0"/>
              <a:t>No, only </a:t>
            </a:r>
            <a:r>
              <a:rPr lang="en-US" sz="2300" dirty="0" smtClean="0"/>
              <a:t>national </a:t>
            </a:r>
            <a:r>
              <a:rPr lang="en-US" sz="2300" dirty="0"/>
              <a:t>and state </a:t>
            </a:r>
            <a:r>
              <a:rPr lang="en-US" sz="2300" dirty="0" smtClean="0"/>
              <a:t>performance </a:t>
            </a:r>
            <a:r>
              <a:rPr lang="en-US" sz="2300" dirty="0"/>
              <a:t>is </a:t>
            </a:r>
            <a:r>
              <a:rPr lang="en-US" sz="2300" dirty="0" smtClean="0"/>
              <a:t>reported</a:t>
            </a:r>
          </a:p>
          <a:p>
            <a:pPr marL="914400" lvl="1" indent="-342900"/>
            <a:r>
              <a:rPr lang="en-US" sz="2300" dirty="0" smtClean="0"/>
              <a:t>Reported groups </a:t>
            </a:r>
            <a:r>
              <a:rPr lang="en-US" sz="2300" dirty="0"/>
              <a:t>of </a:t>
            </a:r>
            <a:r>
              <a:rPr lang="en-US" sz="2300" dirty="0" smtClean="0"/>
              <a:t>students:</a:t>
            </a:r>
            <a:endParaRPr lang="en-US" sz="2300" dirty="0"/>
          </a:p>
          <a:p>
            <a:pPr marL="1376363" lvl="2" indent="-342900"/>
            <a:r>
              <a:rPr lang="en-US" sz="2300" dirty="0" smtClean="0"/>
              <a:t>Total </a:t>
            </a:r>
            <a:endParaRPr lang="en-US" sz="2300" dirty="0"/>
          </a:p>
          <a:p>
            <a:pPr marL="1376363" lvl="2" indent="-342900"/>
            <a:r>
              <a:rPr lang="en-US" sz="2300" dirty="0" smtClean="0"/>
              <a:t>Gender</a:t>
            </a:r>
          </a:p>
          <a:p>
            <a:pPr marL="1376363" lvl="2" indent="-342900"/>
            <a:r>
              <a:rPr lang="en-US" sz="2300" dirty="0" smtClean="0"/>
              <a:t>Racial </a:t>
            </a:r>
            <a:r>
              <a:rPr lang="en-US" sz="2300" dirty="0"/>
              <a:t>and ethnic </a:t>
            </a:r>
            <a:r>
              <a:rPr lang="en-US" sz="2300" dirty="0" smtClean="0"/>
              <a:t>groups</a:t>
            </a:r>
            <a:endParaRPr lang="en-US" sz="2300" dirty="0"/>
          </a:p>
          <a:p>
            <a:pPr marL="1376363" lvl="2" indent="-342900"/>
            <a:r>
              <a:rPr lang="en-US" sz="2300" dirty="0" smtClean="0"/>
              <a:t>Participation </a:t>
            </a:r>
            <a:r>
              <a:rPr lang="en-US" sz="2300" dirty="0"/>
              <a:t>in special programs such as those servicing students with special needs and limited English proficiency </a:t>
            </a:r>
          </a:p>
          <a:p>
            <a:pPr marL="342900" indent="-342900"/>
            <a:endParaRPr lang="en-US" sz="2300" dirty="0">
              <a:solidFill>
                <a:schemeClr val="tx1"/>
              </a:solidFill>
            </a:endParaRPr>
          </a:p>
          <a:p>
            <a:pPr marL="342900" indent="-342900">
              <a:buFont typeface="Arial" panose="020B0604020202020204" pitchFamily="34" charset="0"/>
              <a:buChar char="•"/>
            </a:pPr>
            <a:r>
              <a:rPr lang="en-US" sz="2300" dirty="0">
                <a:solidFill>
                  <a:schemeClr val="tx1"/>
                </a:solidFill>
              </a:rPr>
              <a:t>Where can I learn more about Colorado NAEP</a:t>
            </a:r>
          </a:p>
          <a:p>
            <a:pPr marL="1028700" lvl="1" indent="-342900"/>
            <a:r>
              <a:rPr lang="en-US" dirty="0">
                <a:hlinkClick r:id="rId2"/>
              </a:rPr>
              <a:t>http://www.cde.state.co.us/assessment/conaep</a:t>
            </a:r>
            <a:r>
              <a:rPr lang="en-US" dirty="0"/>
              <a:t> </a:t>
            </a:r>
          </a:p>
        </p:txBody>
      </p:sp>
      <p:sp>
        <p:nvSpPr>
          <p:cNvPr id="4" name="Slide Number Placeholder 3"/>
          <p:cNvSpPr>
            <a:spLocks noGrp="1"/>
          </p:cNvSpPr>
          <p:nvPr>
            <p:ph type="sldNum" sz="quarter" idx="4"/>
          </p:nvPr>
        </p:nvSpPr>
        <p:spPr/>
        <p:txBody>
          <a:bodyPr/>
          <a:lstStyle/>
          <a:p>
            <a:fld id="{67726FA2-3EC9-4717-AD62-D8C823692DD3}" type="slidenum">
              <a:rPr lang="en-US" smtClean="0"/>
              <a:pPr/>
              <a:t>42</a:t>
            </a:fld>
            <a:endParaRPr lang="en-US" dirty="0"/>
          </a:p>
        </p:txBody>
      </p:sp>
    </p:spTree>
    <p:extLst>
      <p:ext uri="{BB962C8B-B14F-4D97-AF65-F5344CB8AC3E}">
        <p14:creationId xmlns:p14="http://schemas.microsoft.com/office/powerpoint/2010/main" val="3278614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NAEP</a:t>
            </a:r>
            <a:endParaRPr lang="en-US" dirty="0"/>
          </a:p>
        </p:txBody>
      </p:sp>
      <p:sp>
        <p:nvSpPr>
          <p:cNvPr id="3" name="Content Placeholder 2"/>
          <p:cNvSpPr>
            <a:spLocks noGrp="1"/>
          </p:cNvSpPr>
          <p:nvPr>
            <p:ph idx="1"/>
          </p:nvPr>
        </p:nvSpPr>
        <p:spPr>
          <a:xfrm>
            <a:off x="182880" y="1463040"/>
            <a:ext cx="8778240" cy="3019621"/>
          </a:xfrm>
        </p:spPr>
        <p:txBody>
          <a:bodyPr>
            <a:normAutofit/>
          </a:bodyPr>
          <a:lstStyle/>
          <a:p>
            <a:pPr marL="342900" indent="-342900">
              <a:buFont typeface="Arial" panose="020B0604020202020204" pitchFamily="34" charset="0"/>
              <a:buChar char="•"/>
            </a:pPr>
            <a:r>
              <a:rPr lang="en-US" sz="2000" dirty="0" smtClean="0">
                <a:solidFill>
                  <a:schemeClr val="tx1"/>
                </a:solidFill>
              </a:rPr>
              <a:t>2019 Selection Notification</a:t>
            </a:r>
          </a:p>
          <a:p>
            <a:pPr marL="914400" lvl="1" indent="-342900"/>
            <a:r>
              <a:rPr lang="en-US" sz="1800" dirty="0" smtClean="0">
                <a:solidFill>
                  <a:schemeClr val="tx1"/>
                </a:solidFill>
              </a:rPr>
              <a:t>Selected districts’ Superintendents </a:t>
            </a:r>
            <a:r>
              <a:rPr lang="en-US" sz="1800" dirty="0">
                <a:solidFill>
                  <a:schemeClr val="tx1"/>
                </a:solidFill>
              </a:rPr>
              <a:t>&amp; DACs </a:t>
            </a:r>
            <a:r>
              <a:rPr lang="en-US" sz="1800" dirty="0" smtClean="0">
                <a:solidFill>
                  <a:schemeClr val="tx1"/>
                </a:solidFill>
              </a:rPr>
              <a:t>were notified on </a:t>
            </a:r>
            <a:r>
              <a:rPr lang="en-US" sz="1800" dirty="0">
                <a:solidFill>
                  <a:schemeClr val="tx1"/>
                </a:solidFill>
              </a:rPr>
              <a:t>May </a:t>
            </a:r>
            <a:r>
              <a:rPr lang="en-US" sz="1800" dirty="0" smtClean="0">
                <a:solidFill>
                  <a:schemeClr val="tx1"/>
                </a:solidFill>
              </a:rPr>
              <a:t>30, 2018 </a:t>
            </a:r>
            <a:endParaRPr lang="en-US" sz="1800" dirty="0">
              <a:solidFill>
                <a:schemeClr val="tx1"/>
              </a:solidFill>
            </a:endParaRPr>
          </a:p>
          <a:p>
            <a:pPr marL="1255713" lvl="2" indent="-222250"/>
            <a:r>
              <a:rPr lang="en-US" dirty="0"/>
              <a:t>Encouraged to sign </a:t>
            </a:r>
            <a:r>
              <a:rPr lang="en-US" u="sng" dirty="0">
                <a:hlinkClick r:id="rId2"/>
              </a:rPr>
              <a:t>Permission to Release Data</a:t>
            </a:r>
            <a:r>
              <a:rPr lang="en-US" dirty="0"/>
              <a:t> exchange agreement so CDE can load October Count student data into the NAEP </a:t>
            </a:r>
            <a:r>
              <a:rPr lang="en-US" dirty="0" smtClean="0"/>
              <a:t>System</a:t>
            </a:r>
            <a:endParaRPr lang="en-US" dirty="0"/>
          </a:p>
          <a:p>
            <a:pPr marL="914400" lvl="1" indent="-342900"/>
            <a:r>
              <a:rPr lang="en-US" sz="1800" dirty="0">
                <a:solidFill>
                  <a:schemeClr val="tx1"/>
                </a:solidFill>
              </a:rPr>
              <a:t>Selected </a:t>
            </a:r>
            <a:r>
              <a:rPr lang="en-US" sz="1800" dirty="0" smtClean="0">
                <a:solidFill>
                  <a:schemeClr val="tx1"/>
                </a:solidFill>
              </a:rPr>
              <a:t>school principals were notified on </a:t>
            </a:r>
            <a:r>
              <a:rPr lang="en-US" sz="1800" dirty="0">
                <a:solidFill>
                  <a:schemeClr val="tx1"/>
                </a:solidFill>
              </a:rPr>
              <a:t>June </a:t>
            </a:r>
            <a:r>
              <a:rPr lang="en-US" sz="1800" dirty="0" smtClean="0">
                <a:solidFill>
                  <a:schemeClr val="tx1"/>
                </a:solidFill>
              </a:rPr>
              <a:t>25, 2018</a:t>
            </a:r>
            <a:endParaRPr lang="en-US" sz="1800" dirty="0"/>
          </a:p>
          <a:p>
            <a:pPr marL="914400" lvl="1" indent="-342900"/>
            <a:r>
              <a:rPr lang="en-US" sz="1800" dirty="0" smtClean="0">
                <a:solidFill>
                  <a:schemeClr val="tx1"/>
                </a:solidFill>
              </a:rPr>
              <a:t>Selected schools were asked to </a:t>
            </a:r>
            <a:r>
              <a:rPr lang="en-US" sz="1800" dirty="0">
                <a:solidFill>
                  <a:schemeClr val="tx1"/>
                </a:solidFill>
              </a:rPr>
              <a:t>identify School Coordinators by </a:t>
            </a:r>
            <a:r>
              <a:rPr lang="en-US" sz="1800" dirty="0" smtClean="0">
                <a:solidFill>
                  <a:schemeClr val="tx1"/>
                </a:solidFill>
              </a:rPr>
              <a:t>September 14, 2018</a:t>
            </a:r>
            <a:endParaRPr lang="en-US" sz="1800" dirty="0"/>
          </a:p>
          <a:p>
            <a:pPr marL="914400" lvl="1" indent="-342900"/>
            <a:r>
              <a:rPr lang="en-US" sz="1800" dirty="0" smtClean="0">
                <a:solidFill>
                  <a:schemeClr val="tx1"/>
                </a:solidFill>
              </a:rPr>
              <a:t>All </a:t>
            </a:r>
            <a:r>
              <a:rPr lang="en-US" sz="1800" dirty="0">
                <a:solidFill>
                  <a:schemeClr val="tx1"/>
                </a:solidFill>
              </a:rPr>
              <a:t>DACs are </a:t>
            </a:r>
            <a:r>
              <a:rPr lang="en-US" sz="1800" dirty="0" err="1" smtClean="0">
                <a:solidFill>
                  <a:schemeClr val="tx1"/>
                </a:solidFill>
              </a:rPr>
              <a:t>CC’d</a:t>
            </a:r>
            <a:r>
              <a:rPr lang="en-US" sz="1800" dirty="0" smtClean="0">
                <a:solidFill>
                  <a:schemeClr val="tx1"/>
                </a:solidFill>
              </a:rPr>
              <a:t> on any NAEP-related </a:t>
            </a:r>
            <a:r>
              <a:rPr lang="en-US" sz="1800" dirty="0">
                <a:solidFill>
                  <a:schemeClr val="tx1"/>
                </a:solidFill>
              </a:rPr>
              <a:t>communication with </a:t>
            </a:r>
            <a:r>
              <a:rPr lang="en-US" sz="1800" dirty="0" smtClean="0">
                <a:solidFill>
                  <a:schemeClr val="tx1"/>
                </a:solidFill>
              </a:rPr>
              <a:t>schools</a:t>
            </a:r>
            <a:endParaRPr lang="en-US" sz="18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43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453083"/>
              </p:ext>
            </p:extLst>
          </p:nvPr>
        </p:nvGraphicFramePr>
        <p:xfrm>
          <a:off x="274320" y="4853707"/>
          <a:ext cx="8655075" cy="1131598"/>
        </p:xfrm>
        <a:graphic>
          <a:graphicData uri="http://schemas.openxmlformats.org/drawingml/2006/table">
            <a:tbl>
              <a:tblPr firstRow="1" bandRow="1">
                <a:tableStyleId>{5C22544A-7EE6-4342-B048-85BDC9FD1C3A}</a:tableStyleId>
              </a:tblPr>
              <a:tblGrid>
                <a:gridCol w="2885025"/>
                <a:gridCol w="2597643"/>
                <a:gridCol w="3172407"/>
              </a:tblGrid>
              <a:tr h="485964">
                <a:tc>
                  <a:txBody>
                    <a:bodyPr/>
                    <a:lstStyle/>
                    <a:p>
                      <a:r>
                        <a:rPr lang="en-US" dirty="0" smtClean="0"/>
                        <a:t>Questions about…</a:t>
                      </a:r>
                      <a:endParaRPr lang="en-US" dirty="0"/>
                    </a:p>
                  </a:txBody>
                  <a:tcPr/>
                </a:tc>
                <a:tc>
                  <a:txBody>
                    <a:bodyPr/>
                    <a:lstStyle/>
                    <a:p>
                      <a:r>
                        <a:rPr lang="en-US" dirty="0" smtClean="0"/>
                        <a:t>Contact</a:t>
                      </a:r>
                      <a:endParaRPr lang="en-US" dirty="0"/>
                    </a:p>
                  </a:txBody>
                  <a:tcPr/>
                </a:tc>
                <a:tc>
                  <a:txBody>
                    <a:bodyPr/>
                    <a:lstStyle/>
                    <a:p>
                      <a:r>
                        <a:rPr lang="en-US" dirty="0" smtClean="0"/>
                        <a:t>Phone/Email</a:t>
                      </a:r>
                      <a:endParaRPr lang="en-US" dirty="0"/>
                    </a:p>
                  </a:txBody>
                  <a:tcPr/>
                </a:tc>
              </a:tr>
              <a:tr h="645634">
                <a:tc>
                  <a:txBody>
                    <a:bodyPr/>
                    <a:lstStyle/>
                    <a:p>
                      <a:pPr marL="285750" indent="-285750">
                        <a:buFont typeface="Arial" panose="020B0604020202020204" pitchFamily="34" charset="0"/>
                        <a:buChar char="•"/>
                      </a:pPr>
                      <a:r>
                        <a:rPr lang="en-US" dirty="0" smtClean="0"/>
                        <a:t>NAEP</a:t>
                      </a:r>
                      <a:endParaRPr lang="en-US" dirty="0"/>
                    </a:p>
                  </a:txBody>
                  <a:tcPr/>
                </a:tc>
                <a:tc>
                  <a:txBody>
                    <a:bodyPr/>
                    <a:lstStyle/>
                    <a:p>
                      <a:r>
                        <a:rPr lang="en-US" dirty="0" smtClean="0"/>
                        <a:t>Collin Bonner</a:t>
                      </a:r>
                    </a:p>
                    <a:p>
                      <a:r>
                        <a:rPr lang="en-US" dirty="0" smtClean="0"/>
                        <a:t>CDE Assessment Unit</a:t>
                      </a:r>
                      <a:endParaRPr lang="en-US" dirty="0"/>
                    </a:p>
                  </a:txBody>
                  <a:tcPr/>
                </a:tc>
                <a:tc>
                  <a:txBody>
                    <a:bodyPr/>
                    <a:lstStyle/>
                    <a:p>
                      <a:r>
                        <a:rPr lang="en-US" dirty="0" smtClean="0"/>
                        <a:t>303-866-6752</a:t>
                      </a:r>
                    </a:p>
                    <a:p>
                      <a:r>
                        <a:rPr lang="en-US" dirty="0" smtClean="0">
                          <a:hlinkClick r:id="rId3"/>
                        </a:rPr>
                        <a:t>bonner_c@cde.state.co.us</a:t>
                      </a:r>
                      <a:r>
                        <a:rPr lang="en-US" dirty="0" smtClean="0"/>
                        <a:t> </a:t>
                      </a:r>
                      <a:endParaRPr lang="en-US" dirty="0"/>
                    </a:p>
                  </a:txBody>
                  <a:tcPr/>
                </a:tc>
              </a:tr>
            </a:tbl>
          </a:graphicData>
        </a:graphic>
      </p:graphicFrame>
    </p:spTree>
    <p:extLst>
      <p:ext uri="{BB962C8B-B14F-4D97-AF65-F5344CB8AC3E}">
        <p14:creationId xmlns:p14="http://schemas.microsoft.com/office/powerpoint/2010/main" val="3277335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44</a:t>
            </a:fld>
            <a:endParaRPr lang="en-US" dirty="0"/>
          </a:p>
        </p:txBody>
      </p:sp>
    </p:spTree>
    <p:extLst>
      <p:ext uri="{BB962C8B-B14F-4D97-AF65-F5344CB8AC3E}">
        <p14:creationId xmlns:p14="http://schemas.microsoft.com/office/powerpoint/2010/main" val="208077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Pipeline</a:t>
            </a:r>
            <a:endParaRPr lang="en-US" dirty="0"/>
          </a:p>
        </p:txBody>
      </p:sp>
      <p:sp>
        <p:nvSpPr>
          <p:cNvPr id="3" name="Content Placeholder 2"/>
          <p:cNvSpPr>
            <a:spLocks noGrp="1"/>
          </p:cNvSpPr>
          <p:nvPr>
            <p:ph idx="1"/>
          </p:nvPr>
        </p:nvSpPr>
        <p:spPr>
          <a:xfrm>
            <a:off x="182880" y="1463040"/>
            <a:ext cx="8778240" cy="4351338"/>
          </a:xfrm>
        </p:spPr>
        <p:txBody>
          <a:bodyPr>
            <a:normAutofit lnSpcReduction="10000"/>
          </a:bodyPr>
          <a:lstStyle/>
          <a:p>
            <a:r>
              <a:rPr lang="en-US" sz="2100" dirty="0" smtClean="0">
                <a:solidFill>
                  <a:schemeClr val="tx1"/>
                </a:solidFill>
              </a:rPr>
              <a:t>CDE-created data collection system</a:t>
            </a:r>
          </a:p>
          <a:p>
            <a:pPr marL="342900" indent="-342900">
              <a:buFont typeface="Arial" panose="020B0604020202020204" pitchFamily="34" charset="0"/>
              <a:buChar char="•"/>
            </a:pPr>
            <a:r>
              <a:rPr lang="en-US" sz="2100" dirty="0" smtClean="0">
                <a:solidFill>
                  <a:schemeClr val="tx1"/>
                </a:solidFill>
              </a:rPr>
              <a:t>Student Interchange Collections</a:t>
            </a:r>
          </a:p>
          <a:p>
            <a:pPr marL="803275" lvl="1"/>
            <a:r>
              <a:rPr lang="en-US" sz="2100" dirty="0" smtClean="0"/>
              <a:t>October Count data is used to register students for spring assessments</a:t>
            </a:r>
          </a:p>
          <a:p>
            <a:pPr marL="342900" indent="-342900">
              <a:buFont typeface="Arial" panose="020B0604020202020204" pitchFamily="34" charset="0"/>
              <a:buChar char="•"/>
            </a:pPr>
            <a:r>
              <a:rPr lang="en-US" sz="2100" dirty="0" smtClean="0">
                <a:solidFill>
                  <a:schemeClr val="tx1"/>
                </a:solidFill>
              </a:rPr>
              <a:t>Student Biographical Data (SBD) Review</a:t>
            </a:r>
          </a:p>
          <a:p>
            <a:pPr marL="803275" lvl="1"/>
            <a:r>
              <a:rPr lang="en-US" sz="2100" dirty="0" smtClean="0"/>
              <a:t>An optional review period that takes place after testing</a:t>
            </a:r>
          </a:p>
          <a:p>
            <a:pPr marL="803275" lvl="1"/>
            <a:r>
              <a:rPr lang="en-US" sz="2100" dirty="0" smtClean="0"/>
              <a:t>An opportunity to review final data from assessment vendors that will be used for reporting and accountability</a:t>
            </a:r>
          </a:p>
          <a:p>
            <a:pPr marL="803275" lvl="1"/>
            <a:r>
              <a:rPr lang="en-US" sz="2100" dirty="0" smtClean="0"/>
              <a:t>Update student demographics and invalidation codes</a:t>
            </a:r>
          </a:p>
          <a:p>
            <a:pPr marL="803275" lvl="1"/>
            <a:r>
              <a:rPr lang="en-US" sz="2100" dirty="0" smtClean="0"/>
              <a:t>File layouts and trainings will be available before the first SBD (ACCESS)</a:t>
            </a:r>
          </a:p>
          <a:p>
            <a:pPr marL="342900" indent="-342900">
              <a:buFont typeface="Arial" panose="020B0604020202020204" pitchFamily="34" charset="0"/>
              <a:buChar char="•"/>
            </a:pPr>
            <a:r>
              <a:rPr lang="en-US" sz="2100" dirty="0">
                <a:solidFill>
                  <a:schemeClr val="tx1"/>
                </a:solidFill>
              </a:rPr>
              <a:t>Local Access Manager (LAM) controls district access to Data Pipeline</a:t>
            </a:r>
          </a:p>
          <a:p>
            <a:pPr marL="803275" lvl="1"/>
            <a:r>
              <a:rPr lang="en-US" sz="2100" dirty="0" smtClean="0"/>
              <a:t>Each district has a LAM</a:t>
            </a:r>
          </a:p>
          <a:p>
            <a:pPr marL="803275" lvl="1"/>
            <a:r>
              <a:rPr lang="en-US" sz="2100" dirty="0" smtClean="0"/>
              <a:t>The LAM assigns </a:t>
            </a:r>
            <a:r>
              <a:rPr lang="en-US" sz="2100" dirty="0"/>
              <a:t>user roles for all collections, including </a:t>
            </a:r>
            <a:r>
              <a:rPr lang="en-US" sz="2100" dirty="0" smtClean="0"/>
              <a:t>SBD</a:t>
            </a:r>
            <a:endParaRPr lang="en-US" sz="21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45</a:t>
            </a:fld>
            <a:endParaRPr lang="en-US" dirty="0"/>
          </a:p>
        </p:txBody>
      </p:sp>
    </p:spTree>
    <p:extLst>
      <p:ext uri="{BB962C8B-B14F-4D97-AF65-F5344CB8AC3E}">
        <p14:creationId xmlns:p14="http://schemas.microsoft.com/office/powerpoint/2010/main" val="1122872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Trainings</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46</a:t>
            </a:fld>
            <a:endParaRPr lang="en-US" dirty="0"/>
          </a:p>
        </p:txBody>
      </p:sp>
    </p:spTree>
    <p:extLst>
      <p:ext uri="{BB962C8B-B14F-4D97-AF65-F5344CB8AC3E}">
        <p14:creationId xmlns:p14="http://schemas.microsoft.com/office/powerpoint/2010/main" val="2317394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Trainings</a:t>
            </a:r>
            <a:endParaRPr lang="en-US" dirty="0"/>
          </a:p>
        </p:txBody>
      </p:sp>
      <p:sp>
        <p:nvSpPr>
          <p:cNvPr id="3" name="Content Placeholder 2"/>
          <p:cNvSpPr>
            <a:spLocks noGrp="1"/>
          </p:cNvSpPr>
          <p:nvPr>
            <p:ph idx="1"/>
          </p:nvPr>
        </p:nvSpPr>
        <p:spPr>
          <a:xfrm>
            <a:off x="182880" y="4982687"/>
            <a:ext cx="8778240" cy="1811220"/>
          </a:xfrm>
        </p:spPr>
        <p:txBody>
          <a:bodyPr>
            <a:noAutofit/>
          </a:bodyPr>
          <a:lstStyle/>
          <a:p>
            <a:pPr marL="342900" indent="-342900">
              <a:buFont typeface="Arial" panose="020B0604020202020204" pitchFamily="34" charset="0"/>
              <a:buChar char="•"/>
            </a:pPr>
            <a:r>
              <a:rPr lang="en-US" sz="1800" dirty="0" smtClean="0">
                <a:solidFill>
                  <a:schemeClr val="tx1"/>
                </a:solidFill>
              </a:rPr>
              <a:t>PSAT/SAT</a:t>
            </a:r>
          </a:p>
          <a:p>
            <a:pPr marL="803275" lvl="1"/>
            <a:r>
              <a:rPr lang="en-US" sz="1800" dirty="0" smtClean="0">
                <a:solidFill>
                  <a:schemeClr val="tx1"/>
                </a:solidFill>
                <a:latin typeface="Trebuchet MS" panose="020B0603020202020204" pitchFamily="34" charset="0"/>
              </a:rPr>
              <a:t>Information regarding PSAT/SAT trainings will be sent in DAC email updates</a:t>
            </a:r>
          </a:p>
          <a:p>
            <a:pPr marL="803275" lvl="1"/>
            <a:r>
              <a:rPr lang="en-US" sz="1800" dirty="0" smtClean="0">
                <a:latin typeface="Trebuchet MS" panose="020B0603020202020204" pitchFamily="34" charset="0"/>
              </a:rPr>
              <a:t>DACs will also receive a monthly email from College Board and will be cc’d on all emails sent to school coordinators</a:t>
            </a:r>
          </a:p>
          <a:p>
            <a:pPr marL="342900" indent="-342900">
              <a:buFont typeface="Arial" panose="020B0604020202020204" pitchFamily="34" charset="0"/>
              <a:buChar char="•"/>
            </a:pPr>
            <a:r>
              <a:rPr lang="en-US" sz="1800" dirty="0" smtClean="0">
                <a:solidFill>
                  <a:schemeClr val="tx1"/>
                </a:solidFill>
              </a:rPr>
              <a:t>NAEP - </a:t>
            </a:r>
            <a:r>
              <a:rPr lang="en-US" sz="1800" dirty="0" smtClean="0">
                <a:solidFill>
                  <a:schemeClr val="tx1"/>
                </a:solidFill>
                <a:latin typeface="Trebuchet MS" panose="020B0603020202020204" pitchFamily="34" charset="0"/>
              </a:rPr>
              <a:t>Selected schools will receive information regarding trainings</a:t>
            </a:r>
            <a:endParaRPr lang="en-US" sz="1800" dirty="0">
              <a:solidFill>
                <a:schemeClr val="tx1"/>
              </a:solidFill>
              <a:latin typeface="Trebuchet MS" panose="020B0603020202020204" pitchFamily="34" charset="0"/>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47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7109143"/>
              </p:ext>
            </p:extLst>
          </p:nvPr>
        </p:nvGraphicFramePr>
        <p:xfrm>
          <a:off x="508211" y="1298723"/>
          <a:ext cx="3657600" cy="3566160"/>
        </p:xfrm>
        <a:graphic>
          <a:graphicData uri="http://schemas.openxmlformats.org/drawingml/2006/table">
            <a:tbl>
              <a:tblPr firstRow="1" bandRow="1">
                <a:tableStyleId>{5C22544A-7EE6-4342-B048-85BDC9FD1C3A}</a:tableStyleId>
              </a:tblPr>
              <a:tblGrid>
                <a:gridCol w="2534541"/>
                <a:gridCol w="1123059"/>
              </a:tblGrid>
              <a:tr h="640080">
                <a:tc>
                  <a:txBody>
                    <a:bodyPr/>
                    <a:lstStyle/>
                    <a:p>
                      <a:pPr algn="ctr"/>
                      <a:r>
                        <a:rPr lang="en-US" dirty="0" smtClean="0"/>
                        <a:t>CMAS Training</a:t>
                      </a:r>
                      <a:endParaRPr lang="en-US" dirty="0"/>
                    </a:p>
                  </a:txBody>
                  <a:tcPr anchor="ctr"/>
                </a:tc>
                <a:tc>
                  <a:txBody>
                    <a:bodyPr/>
                    <a:lstStyle/>
                    <a:p>
                      <a:pPr algn="ctr"/>
                      <a:r>
                        <a:rPr lang="en-US" dirty="0" smtClean="0"/>
                        <a:t>Date</a:t>
                      </a:r>
                      <a:endParaRPr lang="en-US" dirty="0"/>
                    </a:p>
                  </a:txBody>
                  <a:tcPr anchor="ctr"/>
                </a:tc>
              </a:tr>
              <a:tr h="180554">
                <a:tc>
                  <a:txBody>
                    <a:bodyPr/>
                    <a:lstStyle/>
                    <a:p>
                      <a:r>
                        <a:rPr lang="en-US" dirty="0" smtClean="0"/>
                        <a:t>Alamosa</a:t>
                      </a:r>
                      <a:endParaRPr lang="en-US" dirty="0"/>
                    </a:p>
                  </a:txBody>
                  <a:tcPr/>
                </a:tc>
                <a:tc>
                  <a:txBody>
                    <a:bodyPr/>
                    <a:lstStyle/>
                    <a:p>
                      <a:r>
                        <a:rPr lang="en-US" dirty="0" smtClean="0"/>
                        <a:t>10/29/18</a:t>
                      </a:r>
                      <a:endParaRPr lang="en-US" dirty="0"/>
                    </a:p>
                  </a:txBody>
                  <a:tcPr/>
                </a:tc>
              </a:tr>
              <a:tr h="148080">
                <a:tc>
                  <a:txBody>
                    <a:bodyPr/>
                    <a:lstStyle/>
                    <a:p>
                      <a:r>
                        <a:rPr lang="en-US" dirty="0" smtClean="0"/>
                        <a:t>La Junta</a:t>
                      </a:r>
                      <a:endParaRPr lang="en-US" dirty="0"/>
                    </a:p>
                  </a:txBody>
                  <a:tcPr/>
                </a:tc>
                <a:tc>
                  <a:txBody>
                    <a:bodyPr/>
                    <a:lstStyle/>
                    <a:p>
                      <a:r>
                        <a:rPr lang="en-US" dirty="0" smtClean="0"/>
                        <a:t>10/30/18</a:t>
                      </a:r>
                      <a:endParaRPr lang="en-US" dirty="0"/>
                    </a:p>
                  </a:txBody>
                  <a:tcPr/>
                </a:tc>
              </a:tr>
              <a:tr h="175427">
                <a:tc>
                  <a:txBody>
                    <a:bodyPr/>
                    <a:lstStyle/>
                    <a:p>
                      <a:r>
                        <a:rPr lang="en-US" dirty="0" smtClean="0"/>
                        <a:t>Aurora</a:t>
                      </a:r>
                      <a:endParaRPr lang="en-US" dirty="0"/>
                    </a:p>
                  </a:txBody>
                  <a:tcPr/>
                </a:tc>
                <a:tc>
                  <a:txBody>
                    <a:bodyPr/>
                    <a:lstStyle/>
                    <a:p>
                      <a:r>
                        <a:rPr lang="en-US" dirty="0" smtClean="0"/>
                        <a:t>11/1/18</a:t>
                      </a:r>
                      <a:endParaRPr lang="en-US" dirty="0"/>
                    </a:p>
                  </a:txBody>
                  <a:tcPr/>
                </a:tc>
              </a:tr>
              <a:tr h="160044">
                <a:tc>
                  <a:txBody>
                    <a:bodyPr/>
                    <a:lstStyle/>
                    <a:p>
                      <a:r>
                        <a:rPr lang="en-US" dirty="0" smtClean="0"/>
                        <a:t>Greeley</a:t>
                      </a:r>
                      <a:endParaRPr lang="en-US" dirty="0"/>
                    </a:p>
                  </a:txBody>
                  <a:tcPr/>
                </a:tc>
                <a:tc>
                  <a:txBody>
                    <a:bodyPr/>
                    <a:lstStyle/>
                    <a:p>
                      <a:r>
                        <a:rPr lang="en-US" dirty="0" smtClean="0"/>
                        <a:t>11/2/18</a:t>
                      </a:r>
                      <a:endParaRPr lang="en-US" dirty="0"/>
                    </a:p>
                  </a:txBody>
                  <a:tcPr/>
                </a:tc>
              </a:tr>
              <a:tr h="0">
                <a:tc>
                  <a:txBody>
                    <a:bodyPr/>
                    <a:lstStyle/>
                    <a:p>
                      <a:r>
                        <a:rPr lang="en-US" dirty="0" smtClean="0"/>
                        <a:t>Grand</a:t>
                      </a:r>
                      <a:r>
                        <a:rPr lang="en-US" baseline="0" dirty="0" smtClean="0"/>
                        <a:t> Junction</a:t>
                      </a:r>
                      <a:endParaRPr lang="en-US" dirty="0"/>
                    </a:p>
                  </a:txBody>
                  <a:tcPr/>
                </a:tc>
                <a:tc>
                  <a:txBody>
                    <a:bodyPr/>
                    <a:lstStyle/>
                    <a:p>
                      <a:r>
                        <a:rPr lang="en-US" dirty="0" smtClean="0"/>
                        <a:t>11/5/18</a:t>
                      </a:r>
                      <a:endParaRPr lang="en-US" dirty="0"/>
                    </a:p>
                  </a:txBody>
                  <a:tcPr/>
                </a:tc>
              </a:tr>
              <a:tr h="0">
                <a:tc>
                  <a:txBody>
                    <a:bodyPr/>
                    <a:lstStyle/>
                    <a:p>
                      <a:r>
                        <a:rPr lang="en-US" dirty="0" smtClean="0"/>
                        <a:t>Glenwood Springs</a:t>
                      </a:r>
                      <a:endParaRPr lang="en-US" dirty="0"/>
                    </a:p>
                  </a:txBody>
                  <a:tcPr/>
                </a:tc>
                <a:tc>
                  <a:txBody>
                    <a:bodyPr/>
                    <a:lstStyle/>
                    <a:p>
                      <a:r>
                        <a:rPr lang="en-US" dirty="0" smtClean="0"/>
                        <a:t>11/6/18</a:t>
                      </a:r>
                      <a:endParaRPr lang="en-US" dirty="0"/>
                    </a:p>
                  </a:txBody>
                  <a:tcPr/>
                </a:tc>
              </a:tr>
              <a:tr h="0">
                <a:tc>
                  <a:txBody>
                    <a:bodyPr/>
                    <a:lstStyle/>
                    <a:p>
                      <a:r>
                        <a:rPr lang="en-US" dirty="0" smtClean="0"/>
                        <a:t>Monument</a:t>
                      </a:r>
                      <a:endParaRPr lang="en-US" dirty="0"/>
                    </a:p>
                  </a:txBody>
                  <a:tcPr/>
                </a:tc>
                <a:tc>
                  <a:txBody>
                    <a:bodyPr/>
                    <a:lstStyle/>
                    <a:p>
                      <a:r>
                        <a:rPr lang="en-US" dirty="0" smtClean="0"/>
                        <a:t>11/7/18</a:t>
                      </a:r>
                      <a:endParaRPr lang="en-US" dirty="0"/>
                    </a:p>
                  </a:txBody>
                  <a:tcPr/>
                </a:tc>
              </a:tr>
              <a:tr h="0">
                <a:tc>
                  <a:txBody>
                    <a:bodyPr/>
                    <a:lstStyle/>
                    <a:p>
                      <a:r>
                        <a:rPr lang="en-US" dirty="0" smtClean="0"/>
                        <a:t>Limon</a:t>
                      </a:r>
                      <a:endParaRPr lang="en-US" dirty="0"/>
                    </a:p>
                  </a:txBody>
                  <a:tcPr/>
                </a:tc>
                <a:tc>
                  <a:txBody>
                    <a:bodyPr/>
                    <a:lstStyle/>
                    <a:p>
                      <a:r>
                        <a:rPr lang="en-US" dirty="0" smtClean="0"/>
                        <a:t>11/8/18</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4397704"/>
              </p:ext>
            </p:extLst>
          </p:nvPr>
        </p:nvGraphicFramePr>
        <p:xfrm>
          <a:off x="4978190" y="1291087"/>
          <a:ext cx="3657600" cy="3566160"/>
        </p:xfrm>
        <a:graphic>
          <a:graphicData uri="http://schemas.openxmlformats.org/drawingml/2006/table">
            <a:tbl>
              <a:tblPr firstRow="1" bandRow="1">
                <a:tableStyleId>{5C22544A-7EE6-4342-B048-85BDC9FD1C3A}</a:tableStyleId>
              </a:tblPr>
              <a:tblGrid>
                <a:gridCol w="2534883"/>
                <a:gridCol w="1122717"/>
              </a:tblGrid>
              <a:tr h="502018">
                <a:tc>
                  <a:txBody>
                    <a:bodyPr/>
                    <a:lstStyle/>
                    <a:p>
                      <a:pPr algn="ctr"/>
                      <a:r>
                        <a:rPr lang="en-US" dirty="0" smtClean="0"/>
                        <a:t>Special</a:t>
                      </a:r>
                      <a:r>
                        <a:rPr lang="en-US" baseline="0" dirty="0" smtClean="0"/>
                        <a:t> Populations (</a:t>
                      </a:r>
                      <a:r>
                        <a:rPr lang="en-US" baseline="0" dirty="0" err="1" smtClean="0"/>
                        <a:t>CoAlt</a:t>
                      </a:r>
                      <a:r>
                        <a:rPr lang="en-US" baseline="0" dirty="0" smtClean="0"/>
                        <a:t>/ACCESS) </a:t>
                      </a:r>
                      <a:r>
                        <a:rPr lang="en-US" dirty="0" smtClean="0"/>
                        <a:t>Training</a:t>
                      </a:r>
                      <a:endParaRPr lang="en-US" dirty="0"/>
                    </a:p>
                  </a:txBody>
                  <a:tcPr anchor="ctr"/>
                </a:tc>
                <a:tc>
                  <a:txBody>
                    <a:bodyPr/>
                    <a:lstStyle/>
                    <a:p>
                      <a:pPr algn="ctr"/>
                      <a:r>
                        <a:rPr lang="en-US" dirty="0" smtClean="0"/>
                        <a:t>Date</a:t>
                      </a:r>
                      <a:endParaRPr lang="en-US" dirty="0"/>
                    </a:p>
                  </a:txBody>
                  <a:tcPr anchor="ctr"/>
                </a:tc>
              </a:tr>
              <a:tr h="146371">
                <a:tc>
                  <a:txBody>
                    <a:bodyPr/>
                    <a:lstStyle/>
                    <a:p>
                      <a:r>
                        <a:rPr lang="en-US" dirty="0" smtClean="0"/>
                        <a:t>Grand Junction</a:t>
                      </a:r>
                      <a:endParaRPr lang="en-US" dirty="0"/>
                    </a:p>
                  </a:txBody>
                  <a:tcPr/>
                </a:tc>
                <a:tc>
                  <a:txBody>
                    <a:bodyPr/>
                    <a:lstStyle/>
                    <a:p>
                      <a:r>
                        <a:rPr lang="en-US" dirty="0" smtClean="0"/>
                        <a:t>10/1/18</a:t>
                      </a:r>
                      <a:endParaRPr lang="en-US" dirty="0"/>
                    </a:p>
                  </a:txBody>
                  <a:tcPr/>
                </a:tc>
              </a:tr>
              <a:tr h="233538">
                <a:tc>
                  <a:txBody>
                    <a:bodyPr/>
                    <a:lstStyle/>
                    <a:p>
                      <a:r>
                        <a:rPr lang="en-US" dirty="0" smtClean="0"/>
                        <a:t>Steamboat</a:t>
                      </a:r>
                      <a:endParaRPr lang="en-US" dirty="0"/>
                    </a:p>
                  </a:txBody>
                  <a:tcPr/>
                </a:tc>
                <a:tc>
                  <a:txBody>
                    <a:bodyPr/>
                    <a:lstStyle/>
                    <a:p>
                      <a:r>
                        <a:rPr lang="en-US" dirty="0" smtClean="0"/>
                        <a:t>10/2/18</a:t>
                      </a:r>
                      <a:endParaRPr lang="en-US" dirty="0"/>
                    </a:p>
                  </a:txBody>
                  <a:tcPr/>
                </a:tc>
              </a:tr>
              <a:tr h="183972">
                <a:tc>
                  <a:txBody>
                    <a:bodyPr/>
                    <a:lstStyle/>
                    <a:p>
                      <a:r>
                        <a:rPr lang="en-US" dirty="0" smtClean="0"/>
                        <a:t>Denver</a:t>
                      </a:r>
                      <a:endParaRPr lang="en-US" dirty="0"/>
                    </a:p>
                  </a:txBody>
                  <a:tcPr/>
                </a:tc>
                <a:tc>
                  <a:txBody>
                    <a:bodyPr/>
                    <a:lstStyle/>
                    <a:p>
                      <a:r>
                        <a:rPr lang="en-US" dirty="0" smtClean="0"/>
                        <a:t>10/4/18</a:t>
                      </a:r>
                      <a:endParaRPr lang="en-US" dirty="0"/>
                    </a:p>
                  </a:txBody>
                  <a:tcPr/>
                </a:tc>
              </a:tr>
              <a:tr h="202773">
                <a:tc>
                  <a:txBody>
                    <a:bodyPr/>
                    <a:lstStyle/>
                    <a:p>
                      <a:r>
                        <a:rPr lang="en-US" dirty="0" smtClean="0"/>
                        <a:t>Limon</a:t>
                      </a:r>
                      <a:endParaRPr lang="en-US" dirty="0"/>
                    </a:p>
                  </a:txBody>
                  <a:tcPr/>
                </a:tc>
                <a:tc>
                  <a:txBody>
                    <a:bodyPr/>
                    <a:lstStyle/>
                    <a:p>
                      <a:r>
                        <a:rPr lang="en-US" dirty="0" smtClean="0"/>
                        <a:t>10/9/18</a:t>
                      </a:r>
                      <a:endParaRPr lang="en-US" dirty="0"/>
                    </a:p>
                  </a:txBody>
                  <a:tcPr/>
                </a:tc>
              </a:tr>
              <a:tr h="187391">
                <a:tc>
                  <a:txBody>
                    <a:bodyPr/>
                    <a:lstStyle/>
                    <a:p>
                      <a:r>
                        <a:rPr lang="en-US" dirty="0" smtClean="0"/>
                        <a:t>La Junta</a:t>
                      </a:r>
                      <a:endParaRPr lang="en-US" dirty="0"/>
                    </a:p>
                  </a:txBody>
                  <a:tcPr/>
                </a:tc>
                <a:tc>
                  <a:txBody>
                    <a:bodyPr/>
                    <a:lstStyle/>
                    <a:p>
                      <a:r>
                        <a:rPr lang="en-US" dirty="0" smtClean="0"/>
                        <a:t>10/10/18</a:t>
                      </a:r>
                      <a:endParaRPr lang="en-US" dirty="0"/>
                    </a:p>
                  </a:txBody>
                  <a:tcPr/>
                </a:tc>
              </a:tr>
              <a:tr h="163462">
                <a:tc>
                  <a:txBody>
                    <a:bodyPr/>
                    <a:lstStyle/>
                    <a:p>
                      <a:r>
                        <a:rPr lang="en-US" dirty="0" smtClean="0"/>
                        <a:t>Pueblo</a:t>
                      </a:r>
                      <a:endParaRPr lang="en-US" dirty="0"/>
                    </a:p>
                  </a:txBody>
                  <a:tcPr/>
                </a:tc>
                <a:tc>
                  <a:txBody>
                    <a:bodyPr/>
                    <a:lstStyle/>
                    <a:p>
                      <a:r>
                        <a:rPr lang="en-US" dirty="0" smtClean="0"/>
                        <a:t>10/16/18</a:t>
                      </a:r>
                      <a:endParaRPr lang="en-US" dirty="0"/>
                    </a:p>
                  </a:txBody>
                  <a:tcPr/>
                </a:tc>
              </a:tr>
              <a:tr h="156626">
                <a:tc>
                  <a:txBody>
                    <a:bodyPr/>
                    <a:lstStyle/>
                    <a:p>
                      <a:r>
                        <a:rPr lang="en-US" dirty="0" smtClean="0"/>
                        <a:t>Alamosa</a:t>
                      </a:r>
                      <a:endParaRPr lang="en-US" dirty="0"/>
                    </a:p>
                  </a:txBody>
                  <a:tcPr/>
                </a:tc>
                <a:tc>
                  <a:txBody>
                    <a:bodyPr/>
                    <a:lstStyle/>
                    <a:p>
                      <a:r>
                        <a:rPr lang="en-US" dirty="0" smtClean="0"/>
                        <a:t>10/17/18</a:t>
                      </a:r>
                      <a:endParaRPr lang="en-US" dirty="0"/>
                    </a:p>
                  </a:txBody>
                  <a:tcPr/>
                </a:tc>
              </a:tr>
              <a:tr h="0">
                <a:tc>
                  <a:txBody>
                    <a:bodyPr/>
                    <a:lstStyle/>
                    <a:p>
                      <a:r>
                        <a:rPr lang="en-US" dirty="0" smtClean="0"/>
                        <a:t>Greeley</a:t>
                      </a:r>
                      <a:endParaRPr lang="en-US" dirty="0"/>
                    </a:p>
                  </a:txBody>
                  <a:tcPr/>
                </a:tc>
                <a:tc>
                  <a:txBody>
                    <a:bodyPr/>
                    <a:lstStyle/>
                    <a:p>
                      <a:r>
                        <a:rPr lang="en-US" dirty="0" smtClean="0"/>
                        <a:t>10/23/18</a:t>
                      </a:r>
                      <a:endParaRPr lang="en-US" dirty="0"/>
                    </a:p>
                  </a:txBody>
                  <a:tcPr/>
                </a:tc>
              </a:tr>
            </a:tbl>
          </a:graphicData>
        </a:graphic>
      </p:graphicFrame>
    </p:spTree>
    <p:extLst>
      <p:ext uri="{BB962C8B-B14F-4D97-AF65-F5344CB8AC3E}">
        <p14:creationId xmlns:p14="http://schemas.microsoft.com/office/powerpoint/2010/main" val="89235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48</a:t>
            </a:fld>
            <a:endParaRPr lang="en-US" dirty="0"/>
          </a:p>
        </p:txBody>
      </p:sp>
    </p:spTree>
    <p:extLst>
      <p:ext uri="{BB962C8B-B14F-4D97-AF65-F5344CB8AC3E}">
        <p14:creationId xmlns:p14="http://schemas.microsoft.com/office/powerpoint/2010/main" val="600870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Questions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District-specific questions</a:t>
            </a:r>
          </a:p>
          <a:p>
            <a:pPr marL="1028700" lvl="1" indent="-342900"/>
            <a:r>
              <a:rPr lang="en-US" dirty="0" smtClean="0"/>
              <a:t>Responses will by sent directly to the DAC from the appropriate Assessment Unit representative</a:t>
            </a:r>
          </a:p>
          <a:p>
            <a:pPr marL="342900" indent="-342900">
              <a:buFont typeface="Arial" panose="020B0604020202020204" pitchFamily="34" charset="0"/>
              <a:buChar char="•"/>
            </a:pPr>
            <a:r>
              <a:rPr lang="en-US" dirty="0" smtClean="0">
                <a:solidFill>
                  <a:schemeClr val="tx1"/>
                </a:solidFill>
              </a:rPr>
              <a:t>General questions</a:t>
            </a:r>
          </a:p>
          <a:p>
            <a:pPr marL="1028700" lvl="1" indent="-342900"/>
            <a:r>
              <a:rPr lang="en-US" dirty="0"/>
              <a:t>Responses will be shared through information presented during upcoming trainings</a:t>
            </a:r>
          </a:p>
          <a:p>
            <a:pPr marL="342900" indent="-342900">
              <a:buFont typeface="Arial" panose="020B0604020202020204" pitchFamily="34" charset="0"/>
              <a:buChar char="•"/>
            </a:pPr>
            <a:r>
              <a:rPr lang="en-US" dirty="0" smtClean="0">
                <a:solidFill>
                  <a:schemeClr val="tx1"/>
                </a:solidFill>
              </a:rPr>
              <a:t>Administration Office Hours</a:t>
            </a:r>
          </a:p>
          <a:p>
            <a:pPr marL="1028700" lvl="1" indent="-342900"/>
            <a:r>
              <a:rPr lang="en-US" dirty="0" smtClean="0"/>
              <a:t>CMAS – hosted by Sara Loerzel</a:t>
            </a:r>
          </a:p>
          <a:p>
            <a:pPr marL="1028700" lvl="1" indent="-342900"/>
            <a:r>
              <a:rPr lang="en-US" dirty="0" smtClean="0">
                <a:solidFill>
                  <a:schemeClr val="tx1"/>
                </a:solidFill>
              </a:rPr>
              <a:t>Students with </a:t>
            </a:r>
            <a:r>
              <a:rPr lang="en-US" dirty="0" smtClean="0"/>
              <a:t>Disabilities</a:t>
            </a:r>
            <a:r>
              <a:rPr lang="en-US" dirty="0" smtClean="0">
                <a:solidFill>
                  <a:schemeClr val="tx1"/>
                </a:solidFill>
              </a:rPr>
              <a:t> – hosted by Mindy </a:t>
            </a:r>
            <a:r>
              <a:rPr lang="en-US" dirty="0" err="1" smtClean="0">
                <a:solidFill>
                  <a:schemeClr val="tx1"/>
                </a:solidFill>
              </a:rPr>
              <a:t>Roden</a:t>
            </a:r>
            <a:endParaRPr lang="en-US" dirty="0" smtClean="0">
              <a:solidFill>
                <a:schemeClr val="tx1"/>
              </a:solidFill>
            </a:endParaRPr>
          </a:p>
          <a:p>
            <a:pPr marL="1028700" lvl="1" indent="-342900"/>
            <a:r>
              <a:rPr lang="en-US" dirty="0" smtClean="0"/>
              <a:t>PSAT/SAT – hosted by Jared Anthony</a:t>
            </a:r>
            <a:endParaRPr lang="en-US" dirty="0" smtClean="0">
              <a:solidFill>
                <a:schemeClr val="tx1"/>
              </a:solidFill>
            </a:endParaRPr>
          </a:p>
          <a:p>
            <a:pPr marL="1028700" lvl="1" indent="-342900"/>
            <a:endParaRPr lang="en-US" dirty="0"/>
          </a:p>
          <a:p>
            <a:pPr marL="342900" indent="-342900"/>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49</a:t>
            </a:fld>
            <a:endParaRPr lang="en-US" dirty="0"/>
          </a:p>
        </p:txBody>
      </p:sp>
    </p:spTree>
    <p:extLst>
      <p:ext uri="{BB962C8B-B14F-4D97-AF65-F5344CB8AC3E}">
        <p14:creationId xmlns:p14="http://schemas.microsoft.com/office/powerpoint/2010/main" val="64774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628650" y="1463039"/>
            <a:ext cx="7886700" cy="5258437"/>
          </a:xfrm>
        </p:spPr>
        <p:txBody>
          <a:bodyPr>
            <a:noAutofit/>
          </a:bodyPr>
          <a:lstStyle/>
          <a:p>
            <a:pPr>
              <a:spcBef>
                <a:spcPts val="500"/>
              </a:spcBef>
            </a:pPr>
            <a:r>
              <a:rPr lang="en-US" sz="1800" dirty="0" smtClean="0">
                <a:solidFill>
                  <a:schemeClr val="tx1"/>
                </a:solidFill>
              </a:rPr>
              <a:t>CAS – Colorado Academic Standards</a:t>
            </a:r>
          </a:p>
          <a:p>
            <a:pPr>
              <a:spcBef>
                <a:spcPts val="500"/>
              </a:spcBef>
            </a:pPr>
            <a:r>
              <a:rPr lang="en-US" sz="1800" dirty="0" smtClean="0">
                <a:solidFill>
                  <a:schemeClr val="tx1"/>
                </a:solidFill>
              </a:rPr>
              <a:t>CDE – Colorado Department of Education</a:t>
            </a:r>
          </a:p>
          <a:p>
            <a:pPr>
              <a:spcBef>
                <a:spcPts val="500"/>
              </a:spcBef>
            </a:pPr>
            <a:r>
              <a:rPr lang="en-US" sz="1800" dirty="0" smtClean="0">
                <a:solidFill>
                  <a:schemeClr val="tx1"/>
                </a:solidFill>
              </a:rPr>
              <a:t>CMAS – Colorado Measures of Academic Success</a:t>
            </a:r>
          </a:p>
          <a:p>
            <a:pPr>
              <a:spcBef>
                <a:spcPts val="500"/>
              </a:spcBef>
            </a:pPr>
            <a:r>
              <a:rPr lang="en-US" sz="1800" dirty="0" err="1" smtClean="0">
                <a:solidFill>
                  <a:schemeClr val="tx1"/>
                </a:solidFill>
              </a:rPr>
              <a:t>CoAlt</a:t>
            </a:r>
            <a:r>
              <a:rPr lang="en-US" sz="1800" dirty="0" smtClean="0">
                <a:solidFill>
                  <a:schemeClr val="tx1"/>
                </a:solidFill>
              </a:rPr>
              <a:t> – Colorado Alternate</a:t>
            </a:r>
          </a:p>
          <a:p>
            <a:pPr>
              <a:spcBef>
                <a:spcPts val="500"/>
              </a:spcBef>
            </a:pPr>
            <a:r>
              <a:rPr lang="en-US" sz="1800" dirty="0" smtClean="0">
                <a:solidFill>
                  <a:schemeClr val="tx1"/>
                </a:solidFill>
              </a:rPr>
              <a:t>CSLA – Colorado Spanish Language Arts</a:t>
            </a:r>
          </a:p>
          <a:p>
            <a:pPr>
              <a:spcBef>
                <a:spcPts val="500"/>
              </a:spcBef>
            </a:pPr>
            <a:r>
              <a:rPr lang="en-US" sz="1800" dirty="0" smtClean="0">
                <a:solidFill>
                  <a:schemeClr val="tx1"/>
                </a:solidFill>
              </a:rPr>
              <a:t>DAC – District Assessment Coordinator</a:t>
            </a:r>
          </a:p>
          <a:p>
            <a:pPr>
              <a:spcBef>
                <a:spcPts val="500"/>
              </a:spcBef>
            </a:pPr>
            <a:r>
              <a:rPr lang="en-US" sz="1800" dirty="0" smtClean="0">
                <a:solidFill>
                  <a:schemeClr val="tx1"/>
                </a:solidFill>
              </a:rPr>
              <a:t>DTC – District Technology Coordinator</a:t>
            </a:r>
          </a:p>
          <a:p>
            <a:pPr>
              <a:spcBef>
                <a:spcPts val="500"/>
              </a:spcBef>
            </a:pPr>
            <a:r>
              <a:rPr lang="en-US" sz="1800" dirty="0">
                <a:solidFill>
                  <a:schemeClr val="tx1"/>
                </a:solidFill>
              </a:rPr>
              <a:t>EL – English </a:t>
            </a:r>
            <a:r>
              <a:rPr lang="en-US" sz="1800" dirty="0" smtClean="0">
                <a:solidFill>
                  <a:schemeClr val="tx1"/>
                </a:solidFill>
              </a:rPr>
              <a:t>Learner</a:t>
            </a:r>
          </a:p>
          <a:p>
            <a:pPr>
              <a:spcBef>
                <a:spcPts val="500"/>
              </a:spcBef>
            </a:pPr>
            <a:r>
              <a:rPr lang="en-US" sz="1800" dirty="0" smtClean="0">
                <a:solidFill>
                  <a:schemeClr val="tx1"/>
                </a:solidFill>
              </a:rPr>
              <a:t>ELA – English Language Arts</a:t>
            </a:r>
          </a:p>
          <a:p>
            <a:pPr>
              <a:spcBef>
                <a:spcPts val="500"/>
              </a:spcBef>
            </a:pPr>
            <a:r>
              <a:rPr lang="en-US" sz="1800" dirty="0" smtClean="0">
                <a:solidFill>
                  <a:schemeClr val="tx1"/>
                </a:solidFill>
              </a:rPr>
              <a:t>NEP/LEP </a:t>
            </a:r>
            <a:r>
              <a:rPr lang="en-US" sz="1800" dirty="0">
                <a:solidFill>
                  <a:schemeClr val="tx1"/>
                </a:solidFill>
              </a:rPr>
              <a:t>– Non- or </a:t>
            </a:r>
            <a:r>
              <a:rPr lang="en-US" sz="1800" dirty="0" smtClean="0">
                <a:solidFill>
                  <a:schemeClr val="tx1"/>
                </a:solidFill>
              </a:rPr>
              <a:t>Limited- </a:t>
            </a:r>
            <a:r>
              <a:rPr lang="en-US" sz="1800" dirty="0">
                <a:solidFill>
                  <a:schemeClr val="tx1"/>
                </a:solidFill>
              </a:rPr>
              <a:t>English Proficient</a:t>
            </a:r>
          </a:p>
          <a:p>
            <a:pPr>
              <a:spcBef>
                <a:spcPts val="500"/>
              </a:spcBef>
            </a:pPr>
            <a:r>
              <a:rPr lang="en-US" sz="1800" dirty="0" smtClean="0">
                <a:solidFill>
                  <a:schemeClr val="tx1"/>
                </a:solidFill>
              </a:rPr>
              <a:t>SAC – School Assessment Coordinator</a:t>
            </a:r>
          </a:p>
          <a:p>
            <a:pPr>
              <a:spcBef>
                <a:spcPts val="500"/>
              </a:spcBef>
            </a:pPr>
            <a:r>
              <a:rPr lang="en-US" sz="1800" dirty="0" smtClean="0">
                <a:solidFill>
                  <a:schemeClr val="tx1"/>
                </a:solidFill>
              </a:rPr>
              <a:t>TA – Test Administrator</a:t>
            </a:r>
          </a:p>
          <a:p>
            <a:pPr>
              <a:spcBef>
                <a:spcPts val="500"/>
              </a:spcBef>
            </a:pPr>
            <a:r>
              <a:rPr lang="en-US" sz="1800" dirty="0" smtClean="0">
                <a:solidFill>
                  <a:schemeClr val="tx1"/>
                </a:solidFill>
              </a:rPr>
              <a:t>UAR – Unique Accommodation Request</a:t>
            </a:r>
          </a:p>
          <a:p>
            <a:pPr>
              <a:spcBef>
                <a:spcPts val="0"/>
              </a:spcBef>
            </a:pPr>
            <a:endParaRPr lang="en-US" sz="1800" dirty="0" smtClean="0">
              <a:solidFill>
                <a:schemeClr val="tx1"/>
              </a:solidFill>
            </a:endParaRPr>
          </a:p>
          <a:p>
            <a:pPr>
              <a:spcBef>
                <a:spcPts val="0"/>
              </a:spcBef>
            </a:pPr>
            <a:r>
              <a:rPr lang="en-US" sz="1800" dirty="0" smtClean="0">
                <a:solidFill>
                  <a:schemeClr val="tx1"/>
                </a:solidFill>
              </a:rPr>
              <a:t>More at </a:t>
            </a:r>
            <a:r>
              <a:rPr lang="en-US" sz="1800" dirty="0">
                <a:solidFill>
                  <a:srgbClr val="000000"/>
                </a:solidFill>
                <a:hlinkClick r:id="rId2"/>
              </a:rPr>
              <a:t>http://</a:t>
            </a:r>
            <a:r>
              <a:rPr lang="en-US" sz="1800" dirty="0" smtClean="0">
                <a:solidFill>
                  <a:srgbClr val="000000"/>
                </a:solidFill>
                <a:hlinkClick r:id="rId2"/>
              </a:rPr>
              <a:t>www.cde.state.co.us/assessment/cmas_acronyms</a:t>
            </a:r>
            <a:endParaRPr lang="en-US" sz="18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2163805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a DAC’s Year</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50</a:t>
            </a:fld>
            <a:endParaRPr lang="en-US" dirty="0"/>
          </a:p>
        </p:txBody>
      </p:sp>
    </p:spTree>
    <p:extLst>
      <p:ext uri="{BB962C8B-B14F-4D97-AF65-F5344CB8AC3E}">
        <p14:creationId xmlns:p14="http://schemas.microsoft.com/office/powerpoint/2010/main" val="2526447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 DAC’s Year – Fall</a:t>
            </a:r>
            <a:endParaRPr lang="en-US" dirty="0"/>
          </a:p>
        </p:txBody>
      </p:sp>
      <p:sp>
        <p:nvSpPr>
          <p:cNvPr id="3" name="Content Placeholder 2"/>
          <p:cNvSpPr>
            <a:spLocks noGrp="1"/>
          </p:cNvSpPr>
          <p:nvPr>
            <p:ph idx="1"/>
          </p:nvPr>
        </p:nvSpPr>
        <p:spPr>
          <a:xfrm>
            <a:off x="182880" y="1471585"/>
            <a:ext cx="8778240" cy="4893311"/>
          </a:xfrm>
        </p:spPr>
        <p:txBody>
          <a:bodyPr>
            <a:noAutofit/>
          </a:bodyPr>
          <a:lstStyle/>
          <a:p>
            <a:pPr marL="342900" indent="-342900">
              <a:buFont typeface="Arial" panose="020B0604020202020204" pitchFamily="34" charset="0"/>
              <a:buChar char="•"/>
            </a:pPr>
            <a:r>
              <a:rPr lang="en-US" sz="1800" dirty="0">
                <a:solidFill>
                  <a:schemeClr val="tx1"/>
                </a:solidFill>
              </a:rPr>
              <a:t>August </a:t>
            </a:r>
          </a:p>
          <a:p>
            <a:pPr lvl="1"/>
            <a:r>
              <a:rPr lang="en-US" sz="1800" dirty="0" smtClean="0"/>
              <a:t>DAC Kick-off Webinar</a:t>
            </a:r>
          </a:p>
          <a:p>
            <a:pPr marL="342900" indent="-342900">
              <a:buFont typeface="Arial" panose="020B0604020202020204" pitchFamily="34" charset="0"/>
              <a:buChar char="•"/>
            </a:pPr>
            <a:r>
              <a:rPr lang="en-US" sz="1800" dirty="0" smtClean="0">
                <a:solidFill>
                  <a:schemeClr val="tx1"/>
                </a:solidFill>
              </a:rPr>
              <a:t>September </a:t>
            </a:r>
            <a:endParaRPr lang="en-US" sz="1800" dirty="0">
              <a:solidFill>
                <a:schemeClr val="tx1"/>
              </a:solidFill>
            </a:endParaRPr>
          </a:p>
          <a:p>
            <a:pPr lvl="1">
              <a:spcBef>
                <a:spcPts val="0"/>
              </a:spcBef>
            </a:pPr>
            <a:r>
              <a:rPr lang="en-US" sz="1800" dirty="0"/>
              <a:t>Assessment Accommodations Training </a:t>
            </a:r>
            <a:endParaRPr lang="en-US" sz="1800" dirty="0" smtClean="0"/>
          </a:p>
          <a:p>
            <a:pPr lvl="1">
              <a:spcBef>
                <a:spcPts val="0"/>
              </a:spcBef>
            </a:pPr>
            <a:r>
              <a:rPr lang="en-US" sz="1800" dirty="0" smtClean="0"/>
              <a:t>Unique Accommodations Training</a:t>
            </a:r>
            <a:endParaRPr lang="en-US" sz="1800" dirty="0"/>
          </a:p>
          <a:p>
            <a:pPr lvl="1">
              <a:spcBef>
                <a:spcPts val="0"/>
              </a:spcBef>
            </a:pPr>
            <a:r>
              <a:rPr lang="en-US" sz="1800" dirty="0"/>
              <a:t>Gather information for CMAS </a:t>
            </a:r>
            <a:r>
              <a:rPr lang="en-US" sz="1800" dirty="0" smtClean="0"/>
              <a:t>PBT </a:t>
            </a:r>
            <a:r>
              <a:rPr lang="en-US" sz="1800" dirty="0"/>
              <a:t>and accommodations </a:t>
            </a:r>
            <a:endParaRPr lang="en-US" sz="1800" dirty="0" smtClean="0"/>
          </a:p>
          <a:p>
            <a:pPr lvl="1">
              <a:spcBef>
                <a:spcPts val="0"/>
              </a:spcBef>
            </a:pPr>
            <a:r>
              <a:rPr lang="en-US" sz="1800" dirty="0" smtClean="0"/>
              <a:t>PSAT/SAT </a:t>
            </a:r>
            <a:r>
              <a:rPr lang="en-US" sz="1800" dirty="0"/>
              <a:t>Establishment Survey (completed by schools)</a:t>
            </a:r>
          </a:p>
          <a:p>
            <a:pPr marL="342900" indent="-342900">
              <a:buFont typeface="Arial" panose="020B0604020202020204" pitchFamily="34" charset="0"/>
              <a:buChar char="•"/>
            </a:pPr>
            <a:r>
              <a:rPr lang="en-US" sz="1800" dirty="0" smtClean="0">
                <a:solidFill>
                  <a:schemeClr val="tx1"/>
                </a:solidFill>
              </a:rPr>
              <a:t>October and November </a:t>
            </a:r>
            <a:endParaRPr lang="en-US" sz="1800" dirty="0">
              <a:solidFill>
                <a:schemeClr val="tx1"/>
              </a:solidFill>
            </a:endParaRPr>
          </a:p>
          <a:p>
            <a:pPr lvl="1">
              <a:spcBef>
                <a:spcPts val="0"/>
              </a:spcBef>
            </a:pPr>
            <a:r>
              <a:rPr lang="en-US" sz="1800" dirty="0"/>
              <a:t>Separate </a:t>
            </a:r>
            <a:r>
              <a:rPr lang="en-US" sz="1800" dirty="0" smtClean="0"/>
              <a:t>in-person CDE </a:t>
            </a:r>
            <a:r>
              <a:rPr lang="en-US" sz="1800" dirty="0"/>
              <a:t>trainings for </a:t>
            </a:r>
            <a:r>
              <a:rPr lang="en-US" sz="1800" dirty="0" smtClean="0"/>
              <a:t>CMAS and Special Population Assessments (</a:t>
            </a:r>
            <a:r>
              <a:rPr lang="en-US" sz="1800" dirty="0" err="1" smtClean="0"/>
              <a:t>CoAlt</a:t>
            </a:r>
            <a:r>
              <a:rPr lang="en-US" sz="1800" dirty="0" smtClean="0"/>
              <a:t> and ACCESS)</a:t>
            </a:r>
            <a:endParaRPr lang="en-US" sz="1800" dirty="0"/>
          </a:p>
          <a:p>
            <a:pPr lvl="1">
              <a:spcBef>
                <a:spcPts val="0"/>
              </a:spcBef>
            </a:pPr>
            <a:r>
              <a:rPr lang="en-US" sz="1800" dirty="0" smtClean="0"/>
              <a:t>Begin submitting PSAT/SAT </a:t>
            </a:r>
            <a:r>
              <a:rPr lang="en-US" sz="1800" dirty="0"/>
              <a:t>accommodations requests </a:t>
            </a:r>
            <a:r>
              <a:rPr lang="en-US" sz="1800" dirty="0" smtClean="0"/>
              <a:t>in SSD Online</a:t>
            </a:r>
            <a:endParaRPr lang="en-US" sz="1800" dirty="0"/>
          </a:p>
          <a:p>
            <a:pPr lvl="1">
              <a:spcBef>
                <a:spcPts val="0"/>
              </a:spcBef>
            </a:pPr>
            <a:r>
              <a:rPr lang="en-US" sz="1800" dirty="0"/>
              <a:t>CDE pulls October Count file from Data Pipeline for </a:t>
            </a:r>
            <a:r>
              <a:rPr lang="en-US" sz="1800" dirty="0" smtClean="0"/>
              <a:t>initial registrations for all assessments</a:t>
            </a:r>
          </a:p>
          <a:p>
            <a:pPr lvl="2">
              <a:spcBef>
                <a:spcPts val="0"/>
              </a:spcBef>
            </a:pPr>
            <a:r>
              <a:rPr lang="en-US" dirty="0" smtClean="0"/>
              <a:t>Records </a:t>
            </a:r>
            <a:r>
              <a:rPr lang="en-US" dirty="0"/>
              <a:t>loaded into vendor systems</a:t>
            </a:r>
          </a:p>
          <a:p>
            <a:pPr lvl="2">
              <a:spcBef>
                <a:spcPts val="0"/>
              </a:spcBef>
            </a:pPr>
            <a:r>
              <a:rPr lang="en-US" dirty="0"/>
              <a:t>Used to create pre-ID labels for PBT </a:t>
            </a:r>
            <a:r>
              <a:rPr lang="en-US" dirty="0" smtClean="0"/>
              <a:t>students</a:t>
            </a:r>
          </a:p>
          <a:p>
            <a:pPr lvl="1">
              <a:spcBef>
                <a:spcPts val="0"/>
              </a:spcBef>
            </a:pPr>
            <a:r>
              <a:rPr lang="en-US" sz="1800" dirty="0" smtClean="0"/>
              <a:t>CMAS, Students </a:t>
            </a:r>
            <a:r>
              <a:rPr lang="en-US" sz="1800" dirty="0"/>
              <a:t>with Disabilities (SWD</a:t>
            </a:r>
            <a:r>
              <a:rPr lang="en-US" sz="1800" dirty="0" smtClean="0"/>
              <a:t>), and PSAT/SAT </a:t>
            </a:r>
            <a:r>
              <a:rPr lang="en-US" sz="1800" dirty="0"/>
              <a:t>monthly office hours </a:t>
            </a:r>
            <a:r>
              <a:rPr lang="en-US" sz="1800" dirty="0" smtClean="0"/>
              <a:t>begin</a:t>
            </a:r>
            <a:endParaRPr lang="en-US" sz="18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51</a:t>
            </a:fld>
            <a:endParaRPr lang="en-US" dirty="0"/>
          </a:p>
        </p:txBody>
      </p:sp>
    </p:spTree>
    <p:extLst>
      <p:ext uri="{BB962C8B-B14F-4D97-AF65-F5344CB8AC3E}">
        <p14:creationId xmlns:p14="http://schemas.microsoft.com/office/powerpoint/2010/main" val="2752231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 DAC’s Year – Winter</a:t>
            </a:r>
            <a:endParaRPr lang="en-US" dirty="0"/>
          </a:p>
        </p:txBody>
      </p:sp>
      <p:sp>
        <p:nvSpPr>
          <p:cNvPr id="3" name="Content Placeholder 2"/>
          <p:cNvSpPr>
            <a:spLocks noGrp="1"/>
          </p:cNvSpPr>
          <p:nvPr>
            <p:ph idx="1"/>
          </p:nvPr>
        </p:nvSpPr>
        <p:spPr>
          <a:xfrm>
            <a:off x="182880" y="1463039"/>
            <a:ext cx="8778240" cy="5159951"/>
          </a:xfrm>
        </p:spPr>
        <p:txBody>
          <a:bodyPr>
            <a:noAutofit/>
          </a:bodyPr>
          <a:lstStyle/>
          <a:p>
            <a:pPr marL="342900" indent="-342900">
              <a:buFont typeface="Arial" panose="020B0604020202020204" pitchFamily="34" charset="0"/>
              <a:buChar char="•"/>
            </a:pPr>
            <a:r>
              <a:rPr lang="en-US" sz="1800" dirty="0">
                <a:solidFill>
                  <a:srgbClr val="000000"/>
                </a:solidFill>
              </a:rPr>
              <a:t>December </a:t>
            </a:r>
          </a:p>
          <a:p>
            <a:pPr lvl="1">
              <a:spcBef>
                <a:spcPts val="0"/>
              </a:spcBef>
            </a:pPr>
            <a:r>
              <a:rPr lang="en-US" sz="1800" dirty="0"/>
              <a:t>Train district staff on WIDA: ACCESS </a:t>
            </a:r>
          </a:p>
          <a:p>
            <a:pPr lvl="1">
              <a:spcBef>
                <a:spcPts val="0"/>
              </a:spcBef>
            </a:pPr>
            <a:r>
              <a:rPr lang="en-US" sz="1800" dirty="0">
                <a:solidFill>
                  <a:srgbClr val="000000"/>
                </a:solidFill>
              </a:rPr>
              <a:t>UARs </a:t>
            </a:r>
            <a:r>
              <a:rPr lang="en-US" sz="1800" b="1" dirty="0">
                <a:solidFill>
                  <a:srgbClr val="000000"/>
                </a:solidFill>
              </a:rPr>
              <a:t>due to CDE by December 15</a:t>
            </a:r>
          </a:p>
          <a:p>
            <a:pPr lvl="1">
              <a:spcBef>
                <a:spcPts val="0"/>
              </a:spcBef>
            </a:pPr>
            <a:r>
              <a:rPr lang="en-US" sz="1800" dirty="0"/>
              <a:t>CMAS PBT </a:t>
            </a:r>
            <a:r>
              <a:rPr lang="en-US" sz="1800" dirty="0" smtClean="0"/>
              <a:t>and testing dates notification </a:t>
            </a:r>
            <a:r>
              <a:rPr lang="en-US" sz="1800" b="1" dirty="0"/>
              <a:t>due to CDE by December 15 </a:t>
            </a:r>
            <a:r>
              <a:rPr lang="en-US" sz="1800" dirty="0"/>
              <a:t>for entire schools/grades/content areas</a:t>
            </a:r>
          </a:p>
          <a:p>
            <a:pPr marL="342900" indent="-342900">
              <a:buFont typeface="Arial" panose="020B0604020202020204" pitchFamily="34" charset="0"/>
              <a:buChar char="•"/>
            </a:pPr>
            <a:r>
              <a:rPr lang="en-US" sz="1800" dirty="0">
                <a:solidFill>
                  <a:srgbClr val="000000"/>
                </a:solidFill>
              </a:rPr>
              <a:t>January </a:t>
            </a:r>
          </a:p>
          <a:p>
            <a:pPr lvl="1">
              <a:spcBef>
                <a:spcPts val="0"/>
              </a:spcBef>
            </a:pPr>
            <a:r>
              <a:rPr lang="en-US" sz="1800" dirty="0">
                <a:solidFill>
                  <a:srgbClr val="000000"/>
                </a:solidFill>
              </a:rPr>
              <a:t>WIDA: ACCESS testing window: </a:t>
            </a:r>
            <a:r>
              <a:rPr lang="en-US" sz="1800" b="1" dirty="0"/>
              <a:t>January </a:t>
            </a:r>
            <a:r>
              <a:rPr lang="en-US" sz="1800" b="1" dirty="0" smtClean="0"/>
              <a:t>14 </a:t>
            </a:r>
            <a:r>
              <a:rPr lang="en-US" sz="1800" b="1" dirty="0"/>
              <a:t>– February </a:t>
            </a:r>
            <a:r>
              <a:rPr lang="en-US" sz="1800" b="1" dirty="0" smtClean="0"/>
              <a:t>15</a:t>
            </a:r>
            <a:endParaRPr lang="en-US" sz="1800" b="1" dirty="0"/>
          </a:p>
          <a:p>
            <a:pPr lvl="1">
              <a:spcBef>
                <a:spcPts val="0"/>
              </a:spcBef>
            </a:pPr>
            <a:r>
              <a:rPr lang="en-US" sz="1800" dirty="0"/>
              <a:t>Finalize CMAS and </a:t>
            </a:r>
            <a:r>
              <a:rPr lang="en-US" sz="1800" dirty="0" err="1"/>
              <a:t>CoAlt</a:t>
            </a:r>
            <a:r>
              <a:rPr lang="en-US" sz="1800" dirty="0"/>
              <a:t> SR/PNP (student registration information</a:t>
            </a:r>
            <a:r>
              <a:rPr lang="en-US" sz="1800" dirty="0" smtClean="0"/>
              <a:t>) in </a:t>
            </a:r>
            <a:r>
              <a:rPr lang="en-US" sz="1800" dirty="0" err="1" smtClean="0"/>
              <a:t>PearsonAccess</a:t>
            </a:r>
            <a:r>
              <a:rPr lang="en-US" sz="1800" baseline="30000" dirty="0" err="1" smtClean="0"/>
              <a:t>next</a:t>
            </a:r>
            <a:endParaRPr lang="en-US" sz="1800" baseline="30000" dirty="0"/>
          </a:p>
          <a:p>
            <a:pPr lvl="2">
              <a:spcBef>
                <a:spcPts val="0"/>
              </a:spcBef>
            </a:pPr>
            <a:r>
              <a:rPr lang="en-US" dirty="0"/>
              <a:t>Add new students</a:t>
            </a:r>
          </a:p>
          <a:p>
            <a:pPr lvl="2">
              <a:spcBef>
                <a:spcPts val="0"/>
              </a:spcBef>
            </a:pPr>
            <a:r>
              <a:rPr lang="en-US" dirty="0"/>
              <a:t>Submit/review/approve transfer requests</a:t>
            </a:r>
          </a:p>
          <a:p>
            <a:pPr lvl="2">
              <a:spcBef>
                <a:spcPts val="0"/>
              </a:spcBef>
            </a:pPr>
            <a:r>
              <a:rPr lang="en-US" dirty="0"/>
              <a:t>Indicate individual student accommodation needs</a:t>
            </a:r>
          </a:p>
          <a:p>
            <a:pPr lvl="3">
              <a:spcBef>
                <a:spcPts val="0"/>
              </a:spcBef>
            </a:pPr>
            <a:r>
              <a:rPr lang="en-US" sz="1800" dirty="0"/>
              <a:t>Confirm braille assignments and add grade 3 braille designations</a:t>
            </a:r>
          </a:p>
          <a:p>
            <a:pPr lvl="1">
              <a:spcBef>
                <a:spcPts val="0"/>
              </a:spcBef>
            </a:pPr>
            <a:r>
              <a:rPr lang="en-US" sz="1800" dirty="0">
                <a:solidFill>
                  <a:srgbClr val="000000"/>
                </a:solidFill>
              </a:rPr>
              <a:t>Begin creating rosters for </a:t>
            </a:r>
            <a:r>
              <a:rPr lang="en-US" sz="1800" dirty="0" err="1">
                <a:solidFill>
                  <a:srgbClr val="000000"/>
                </a:solidFill>
              </a:rPr>
              <a:t>CoAlt</a:t>
            </a:r>
            <a:r>
              <a:rPr lang="en-US" sz="1800" dirty="0">
                <a:solidFill>
                  <a:srgbClr val="000000"/>
                </a:solidFill>
              </a:rPr>
              <a:t> </a:t>
            </a:r>
            <a:r>
              <a:rPr lang="en-US" sz="1800" dirty="0" smtClean="0">
                <a:solidFill>
                  <a:srgbClr val="000000"/>
                </a:solidFill>
              </a:rPr>
              <a:t>DLM</a:t>
            </a:r>
          </a:p>
          <a:p>
            <a:pPr lvl="1">
              <a:spcBef>
                <a:spcPts val="0"/>
              </a:spcBef>
            </a:pPr>
            <a:r>
              <a:rPr lang="en-US" sz="1800" dirty="0" smtClean="0">
                <a:solidFill>
                  <a:srgbClr val="000000"/>
                </a:solidFill>
              </a:rPr>
              <a:t>If needed, virtual schools distribute SAT vouchers for students to register for March national testing date</a:t>
            </a:r>
          </a:p>
          <a:p>
            <a:pPr lvl="1">
              <a:spcBef>
                <a:spcPts val="0"/>
              </a:spcBef>
            </a:pPr>
            <a:r>
              <a:rPr lang="en-US" sz="1800" dirty="0" smtClean="0">
                <a:solidFill>
                  <a:srgbClr val="000000"/>
                </a:solidFill>
              </a:rPr>
              <a:t>Registration window opens for students who want to take the optional SAT essay</a:t>
            </a:r>
            <a:endParaRPr lang="en-US" sz="1800" dirty="0">
              <a:solidFill>
                <a:srgbClr val="000000"/>
              </a:solidFill>
            </a:endParaRPr>
          </a:p>
          <a:p>
            <a:pPr lvl="1">
              <a:spcBef>
                <a:spcPts val="0"/>
              </a:spcBef>
            </a:pPr>
            <a:r>
              <a:rPr lang="en-US" sz="1800" dirty="0" smtClean="0">
                <a:solidFill>
                  <a:srgbClr val="000000"/>
                </a:solidFill>
              </a:rPr>
              <a:t>CMAS, </a:t>
            </a:r>
            <a:r>
              <a:rPr lang="en-US" sz="1800" dirty="0" smtClean="0"/>
              <a:t>SWD, and PSAT/SAT</a:t>
            </a:r>
            <a:r>
              <a:rPr lang="en-US" sz="1800" dirty="0" smtClean="0">
                <a:solidFill>
                  <a:srgbClr val="000000"/>
                </a:solidFill>
              </a:rPr>
              <a:t> bi-monthly office </a:t>
            </a:r>
            <a:r>
              <a:rPr lang="en-US" sz="1800" dirty="0">
                <a:solidFill>
                  <a:srgbClr val="000000"/>
                </a:solidFill>
              </a:rPr>
              <a:t>hours begin </a:t>
            </a:r>
          </a:p>
          <a:p>
            <a:pPr lvl="1">
              <a:spcBef>
                <a:spcPts val="0"/>
              </a:spcBef>
            </a:pPr>
            <a:r>
              <a:rPr lang="en-US" sz="1800" dirty="0">
                <a:solidFill>
                  <a:srgbClr val="000000"/>
                </a:solidFill>
              </a:rPr>
              <a:t>Train district staff on </a:t>
            </a:r>
            <a:r>
              <a:rPr lang="en-US" sz="1800" dirty="0" smtClean="0">
                <a:solidFill>
                  <a:srgbClr val="000000"/>
                </a:solidFill>
              </a:rPr>
              <a:t>CMAS</a:t>
            </a:r>
            <a:endParaRPr lang="en-US" sz="1800" dirty="0">
              <a:solidFill>
                <a:srgbClr val="000000"/>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52</a:t>
            </a:fld>
            <a:endParaRPr lang="en-US" dirty="0"/>
          </a:p>
        </p:txBody>
      </p:sp>
    </p:spTree>
    <p:extLst>
      <p:ext uri="{BB962C8B-B14F-4D97-AF65-F5344CB8AC3E}">
        <p14:creationId xmlns:p14="http://schemas.microsoft.com/office/powerpoint/2010/main" val="4069388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 DAC’s Year – Winter/Spring</a:t>
            </a:r>
            <a:endParaRPr lang="en-US" dirty="0"/>
          </a:p>
        </p:txBody>
      </p:sp>
      <p:sp>
        <p:nvSpPr>
          <p:cNvPr id="3" name="Content Placeholder 2"/>
          <p:cNvSpPr>
            <a:spLocks noGrp="1"/>
          </p:cNvSpPr>
          <p:nvPr>
            <p:ph idx="1"/>
          </p:nvPr>
        </p:nvSpPr>
        <p:spPr>
          <a:xfrm>
            <a:off x="182880" y="1351945"/>
            <a:ext cx="8778240" cy="5177042"/>
          </a:xfrm>
        </p:spPr>
        <p:txBody>
          <a:bodyPr>
            <a:noAutofit/>
          </a:bodyPr>
          <a:lstStyle/>
          <a:p>
            <a:pPr marL="342900" indent="-342900">
              <a:buFont typeface="Arial" panose="020B0604020202020204" pitchFamily="34" charset="0"/>
              <a:buChar char="•"/>
            </a:pPr>
            <a:r>
              <a:rPr lang="en-US" sz="1800" dirty="0">
                <a:solidFill>
                  <a:srgbClr val="000000"/>
                </a:solidFill>
              </a:rPr>
              <a:t>February </a:t>
            </a:r>
          </a:p>
          <a:p>
            <a:pPr lvl="1">
              <a:spcBef>
                <a:spcPts val="0"/>
              </a:spcBef>
            </a:pPr>
            <a:r>
              <a:rPr lang="en-US" sz="1800" dirty="0">
                <a:solidFill>
                  <a:srgbClr val="000000"/>
                </a:solidFill>
              </a:rPr>
              <a:t>End of ACCESS testing window: </a:t>
            </a:r>
            <a:r>
              <a:rPr lang="en-US" sz="1800" b="1" dirty="0"/>
              <a:t>February </a:t>
            </a:r>
            <a:r>
              <a:rPr lang="en-US" sz="1800" b="1" dirty="0" smtClean="0"/>
              <a:t>15</a:t>
            </a:r>
            <a:endParaRPr lang="en-US" sz="1800" b="1" dirty="0"/>
          </a:p>
          <a:p>
            <a:pPr lvl="1">
              <a:spcBef>
                <a:spcPts val="0"/>
              </a:spcBef>
            </a:pPr>
            <a:r>
              <a:rPr lang="en-US" sz="1800" dirty="0"/>
              <a:t>Deadline for </a:t>
            </a:r>
            <a:r>
              <a:rPr lang="en-US" sz="1800" dirty="0" smtClean="0"/>
              <a:t>PSAT/SAT </a:t>
            </a:r>
            <a:r>
              <a:rPr lang="en-US" sz="1800" dirty="0"/>
              <a:t>accommodations </a:t>
            </a:r>
            <a:r>
              <a:rPr lang="en-US" sz="1800" dirty="0" smtClean="0"/>
              <a:t>requests</a:t>
            </a:r>
          </a:p>
          <a:p>
            <a:pPr lvl="1">
              <a:spcBef>
                <a:spcPts val="0"/>
              </a:spcBef>
            </a:pPr>
            <a:r>
              <a:rPr lang="en-US" sz="1800" dirty="0" smtClean="0"/>
              <a:t>Deadline for students to register for the optional SAT essay</a:t>
            </a:r>
            <a:endParaRPr lang="en-US" sz="1800" dirty="0"/>
          </a:p>
          <a:p>
            <a:pPr lvl="1">
              <a:spcBef>
                <a:spcPts val="0"/>
              </a:spcBef>
            </a:pPr>
            <a:r>
              <a:rPr lang="en-US" sz="1800" dirty="0">
                <a:solidFill>
                  <a:srgbClr val="000000"/>
                </a:solidFill>
              </a:rPr>
              <a:t>Complete enrollment/verification of student data and rosters for </a:t>
            </a:r>
            <a:r>
              <a:rPr lang="en-US" sz="1800" dirty="0" err="1">
                <a:solidFill>
                  <a:srgbClr val="000000"/>
                </a:solidFill>
              </a:rPr>
              <a:t>CoAlt</a:t>
            </a:r>
            <a:r>
              <a:rPr lang="en-US" sz="1800" dirty="0">
                <a:solidFill>
                  <a:srgbClr val="000000"/>
                </a:solidFill>
              </a:rPr>
              <a:t> DLM</a:t>
            </a:r>
          </a:p>
          <a:p>
            <a:pPr lvl="1">
              <a:spcBef>
                <a:spcPts val="0"/>
              </a:spcBef>
            </a:pPr>
            <a:r>
              <a:rPr lang="en-US" sz="1800" dirty="0">
                <a:solidFill>
                  <a:srgbClr val="000000"/>
                </a:solidFill>
              </a:rPr>
              <a:t>Ensure teachers and appropriate staff have completed </a:t>
            </a:r>
            <a:r>
              <a:rPr lang="en-US" sz="1800" i="1" u="sng" dirty="0">
                <a:solidFill>
                  <a:srgbClr val="000000"/>
                </a:solidFill>
              </a:rPr>
              <a:t>all</a:t>
            </a:r>
            <a:r>
              <a:rPr lang="en-US" sz="1800" dirty="0">
                <a:solidFill>
                  <a:srgbClr val="000000"/>
                </a:solidFill>
              </a:rPr>
              <a:t> </a:t>
            </a:r>
            <a:r>
              <a:rPr lang="en-US" sz="1800" dirty="0" err="1">
                <a:solidFill>
                  <a:srgbClr val="000000"/>
                </a:solidFill>
              </a:rPr>
              <a:t>CoAlt</a:t>
            </a:r>
            <a:r>
              <a:rPr lang="en-US" sz="1800" dirty="0">
                <a:solidFill>
                  <a:srgbClr val="000000"/>
                </a:solidFill>
              </a:rPr>
              <a:t> training requirements</a:t>
            </a:r>
          </a:p>
          <a:p>
            <a:pPr lvl="2">
              <a:spcBef>
                <a:spcPts val="0"/>
              </a:spcBef>
            </a:pPr>
            <a:r>
              <a:rPr lang="en-US" dirty="0" smtClean="0">
                <a:solidFill>
                  <a:srgbClr val="000000"/>
                </a:solidFill>
              </a:rPr>
              <a:t>Math </a:t>
            </a:r>
            <a:r>
              <a:rPr lang="en-US" dirty="0">
                <a:solidFill>
                  <a:srgbClr val="000000"/>
                </a:solidFill>
              </a:rPr>
              <a:t>and </a:t>
            </a:r>
            <a:r>
              <a:rPr lang="en-US" dirty="0" smtClean="0">
                <a:solidFill>
                  <a:srgbClr val="000000"/>
                </a:solidFill>
              </a:rPr>
              <a:t>ELA (DLM)</a:t>
            </a:r>
            <a:endParaRPr lang="en-US" dirty="0">
              <a:solidFill>
                <a:srgbClr val="000000"/>
              </a:solidFill>
            </a:endParaRPr>
          </a:p>
          <a:p>
            <a:pPr lvl="2">
              <a:spcBef>
                <a:spcPts val="0"/>
              </a:spcBef>
            </a:pPr>
            <a:r>
              <a:rPr lang="en-US" dirty="0">
                <a:solidFill>
                  <a:srgbClr val="000000"/>
                </a:solidFill>
              </a:rPr>
              <a:t>Science and Social Studies</a:t>
            </a:r>
          </a:p>
          <a:p>
            <a:pPr marL="342900" indent="-342900">
              <a:buFont typeface="Arial" panose="020B0604020202020204" pitchFamily="34" charset="0"/>
              <a:buChar char="•"/>
            </a:pPr>
            <a:r>
              <a:rPr lang="en-US" sz="1800" dirty="0">
                <a:solidFill>
                  <a:srgbClr val="000000"/>
                </a:solidFill>
              </a:rPr>
              <a:t>March </a:t>
            </a:r>
          </a:p>
          <a:p>
            <a:pPr lvl="1">
              <a:spcBef>
                <a:spcPts val="0"/>
              </a:spcBef>
            </a:pPr>
            <a:r>
              <a:rPr lang="en-US" sz="1800" dirty="0" smtClean="0">
                <a:solidFill>
                  <a:srgbClr val="000000"/>
                </a:solidFill>
              </a:rPr>
              <a:t>Weekly CMAS, SWD, and PSAT/SAT Administration Office Hours begin</a:t>
            </a:r>
          </a:p>
          <a:p>
            <a:pPr lvl="1">
              <a:spcBef>
                <a:spcPts val="0"/>
              </a:spcBef>
            </a:pPr>
            <a:r>
              <a:rPr lang="en-US" sz="1800" dirty="0" smtClean="0">
                <a:solidFill>
                  <a:srgbClr val="000000"/>
                </a:solidFill>
              </a:rPr>
              <a:t>Work </a:t>
            </a:r>
            <a:r>
              <a:rPr lang="en-US" sz="1800" dirty="0">
                <a:solidFill>
                  <a:srgbClr val="000000"/>
                </a:solidFill>
              </a:rPr>
              <a:t>with Technology Coordinator to ensure technology environment is up-to-date and ready for CBT</a:t>
            </a:r>
          </a:p>
          <a:p>
            <a:pPr lvl="2">
              <a:spcBef>
                <a:spcPts val="0"/>
              </a:spcBef>
            </a:pPr>
            <a:r>
              <a:rPr lang="en-US" dirty="0">
                <a:solidFill>
                  <a:srgbClr val="000000"/>
                </a:solidFill>
              </a:rPr>
              <a:t>If students will use assistive technology devices or accommodated forms make sure the device is compatible with TestNav</a:t>
            </a:r>
          </a:p>
          <a:p>
            <a:pPr lvl="1">
              <a:spcBef>
                <a:spcPts val="0"/>
              </a:spcBef>
            </a:pPr>
            <a:r>
              <a:rPr lang="en-US" sz="1800" dirty="0" smtClean="0">
                <a:solidFill>
                  <a:srgbClr val="000000"/>
                </a:solidFill>
              </a:rPr>
              <a:t>SAT March National Test Administration: </a:t>
            </a:r>
            <a:r>
              <a:rPr lang="en-US" sz="1800" b="1" dirty="0" smtClean="0">
                <a:solidFill>
                  <a:srgbClr val="000000"/>
                </a:solidFill>
              </a:rPr>
              <a:t>March 9 </a:t>
            </a:r>
            <a:r>
              <a:rPr lang="en-US" sz="1800" dirty="0" smtClean="0">
                <a:solidFill>
                  <a:srgbClr val="000000"/>
                </a:solidFill>
              </a:rPr>
              <a:t>(voucher students)</a:t>
            </a:r>
            <a:endParaRPr lang="en-US" sz="1800" b="1" dirty="0" smtClean="0">
              <a:solidFill>
                <a:srgbClr val="000000"/>
              </a:solidFill>
            </a:endParaRPr>
          </a:p>
          <a:p>
            <a:pPr lvl="1">
              <a:spcBef>
                <a:spcPts val="0"/>
              </a:spcBef>
            </a:pPr>
            <a:r>
              <a:rPr lang="en-US" sz="1800" dirty="0" smtClean="0">
                <a:solidFill>
                  <a:srgbClr val="000000"/>
                </a:solidFill>
              </a:rPr>
              <a:t>Extended online </a:t>
            </a:r>
            <a:r>
              <a:rPr lang="en-US" sz="1800" dirty="0">
                <a:solidFill>
                  <a:srgbClr val="000000"/>
                </a:solidFill>
              </a:rPr>
              <a:t>CMAS Math, ELA/CSLA, and DLM </a:t>
            </a:r>
            <a:r>
              <a:rPr lang="en-US" sz="1800" dirty="0" smtClean="0">
                <a:solidFill>
                  <a:srgbClr val="000000"/>
                </a:solidFill>
              </a:rPr>
              <a:t>window</a:t>
            </a:r>
          </a:p>
          <a:p>
            <a:pPr lvl="1">
              <a:spcBef>
                <a:spcPts val="0"/>
              </a:spcBef>
            </a:pPr>
            <a:r>
              <a:rPr lang="en-US" sz="1800" dirty="0" smtClean="0">
                <a:solidFill>
                  <a:srgbClr val="000000"/>
                </a:solidFill>
              </a:rPr>
              <a:t>Early high school CMAS window</a:t>
            </a:r>
            <a:endParaRPr lang="en-US" sz="1800" dirty="0">
              <a:solidFill>
                <a:srgbClr val="000000"/>
              </a:solidFill>
            </a:endParaRPr>
          </a:p>
          <a:p>
            <a:pPr lvl="1">
              <a:spcBef>
                <a:spcPts val="0"/>
              </a:spcBef>
            </a:pPr>
            <a:r>
              <a:rPr lang="en-US" sz="1800" dirty="0"/>
              <a:t>ACCESS </a:t>
            </a:r>
            <a:r>
              <a:rPr lang="en-US" sz="1800" dirty="0" smtClean="0"/>
              <a:t>SBD</a:t>
            </a:r>
            <a:endParaRPr lang="en-US" sz="18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53</a:t>
            </a:fld>
            <a:endParaRPr lang="en-US" dirty="0"/>
          </a:p>
        </p:txBody>
      </p:sp>
    </p:spTree>
    <p:extLst>
      <p:ext uri="{BB962C8B-B14F-4D97-AF65-F5344CB8AC3E}">
        <p14:creationId xmlns:p14="http://schemas.microsoft.com/office/powerpoint/2010/main" val="4009993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 DAC’s Year – Spring </a:t>
            </a:r>
            <a:endParaRPr lang="en-US" dirty="0"/>
          </a:p>
        </p:txBody>
      </p:sp>
      <p:sp>
        <p:nvSpPr>
          <p:cNvPr id="3" name="Content Placeholder 2"/>
          <p:cNvSpPr>
            <a:spLocks noGrp="1"/>
          </p:cNvSpPr>
          <p:nvPr>
            <p:ph idx="1"/>
          </p:nvPr>
        </p:nvSpPr>
        <p:spPr>
          <a:xfrm>
            <a:off x="182880" y="1463039"/>
            <a:ext cx="8778240" cy="4893311"/>
          </a:xfrm>
        </p:spPr>
        <p:txBody>
          <a:bodyPr>
            <a:noAutofit/>
          </a:bodyPr>
          <a:lstStyle/>
          <a:p>
            <a:pPr marL="342900" indent="-342900">
              <a:buFont typeface="Arial" panose="020B0604020202020204" pitchFamily="34" charset="0"/>
              <a:buChar char="•"/>
            </a:pPr>
            <a:r>
              <a:rPr lang="en-US" sz="1800" dirty="0">
                <a:solidFill>
                  <a:srgbClr val="000000"/>
                </a:solidFill>
              </a:rPr>
              <a:t>April  </a:t>
            </a:r>
          </a:p>
          <a:p>
            <a:pPr lvl="1">
              <a:spcBef>
                <a:spcPts val="0"/>
              </a:spcBef>
            </a:pPr>
            <a:r>
              <a:rPr lang="en-US" sz="1800" dirty="0">
                <a:solidFill>
                  <a:srgbClr val="000000"/>
                </a:solidFill>
              </a:rPr>
              <a:t>Official CMAS and </a:t>
            </a:r>
            <a:r>
              <a:rPr lang="en-US" sz="1800" dirty="0" err="1">
                <a:solidFill>
                  <a:srgbClr val="000000"/>
                </a:solidFill>
              </a:rPr>
              <a:t>CoAlt</a:t>
            </a:r>
            <a:r>
              <a:rPr lang="en-US" sz="1800" dirty="0">
                <a:solidFill>
                  <a:srgbClr val="000000"/>
                </a:solidFill>
              </a:rPr>
              <a:t> </a:t>
            </a:r>
            <a:r>
              <a:rPr lang="en-US" sz="1800" dirty="0" smtClean="0">
                <a:solidFill>
                  <a:srgbClr val="000000"/>
                </a:solidFill>
              </a:rPr>
              <a:t>window: </a:t>
            </a:r>
            <a:r>
              <a:rPr lang="en-US" sz="1800" b="1" dirty="0">
                <a:solidFill>
                  <a:srgbClr val="000000"/>
                </a:solidFill>
              </a:rPr>
              <a:t>April </a:t>
            </a:r>
            <a:r>
              <a:rPr lang="en-US" sz="1800" b="1" dirty="0" smtClean="0">
                <a:solidFill>
                  <a:srgbClr val="000000"/>
                </a:solidFill>
              </a:rPr>
              <a:t>8 </a:t>
            </a:r>
            <a:r>
              <a:rPr lang="en-US" sz="1800" b="1" dirty="0">
                <a:solidFill>
                  <a:srgbClr val="000000"/>
                </a:solidFill>
              </a:rPr>
              <a:t>– </a:t>
            </a:r>
            <a:r>
              <a:rPr lang="en-US" sz="1800" b="1" dirty="0" smtClean="0">
                <a:solidFill>
                  <a:srgbClr val="000000"/>
                </a:solidFill>
              </a:rPr>
              <a:t>26</a:t>
            </a:r>
            <a:endParaRPr lang="en-US" sz="1800" b="1" dirty="0">
              <a:solidFill>
                <a:srgbClr val="000000"/>
              </a:solidFill>
            </a:endParaRPr>
          </a:p>
          <a:p>
            <a:pPr lvl="1">
              <a:spcBef>
                <a:spcPts val="0"/>
              </a:spcBef>
            </a:pPr>
            <a:r>
              <a:rPr lang="en-US" sz="1800" dirty="0" smtClean="0">
                <a:solidFill>
                  <a:srgbClr val="000000"/>
                </a:solidFill>
              </a:rPr>
              <a:t>PSAT/SAT </a:t>
            </a:r>
            <a:r>
              <a:rPr lang="en-US" sz="1800" dirty="0">
                <a:solidFill>
                  <a:srgbClr val="000000"/>
                </a:solidFill>
              </a:rPr>
              <a:t>testing dates (including </a:t>
            </a:r>
            <a:r>
              <a:rPr lang="en-US" sz="1800" dirty="0" err="1">
                <a:solidFill>
                  <a:srgbClr val="000000"/>
                </a:solidFill>
              </a:rPr>
              <a:t>CoAlt</a:t>
            </a:r>
            <a:r>
              <a:rPr lang="en-US" sz="1800" dirty="0">
                <a:solidFill>
                  <a:srgbClr val="000000"/>
                </a:solidFill>
              </a:rPr>
              <a:t> DLM for students in grades 9-11 who take alternate assessments)</a:t>
            </a:r>
          </a:p>
          <a:p>
            <a:pPr lvl="2">
              <a:spcBef>
                <a:spcPts val="0"/>
              </a:spcBef>
            </a:pPr>
            <a:r>
              <a:rPr lang="en-US" b="1" dirty="0"/>
              <a:t>PSAT:  April </a:t>
            </a:r>
            <a:r>
              <a:rPr lang="en-US" b="1" dirty="0" smtClean="0"/>
              <a:t>9, 10, or 11; </a:t>
            </a:r>
            <a:r>
              <a:rPr lang="en-US" b="1" dirty="0"/>
              <a:t>Make-up window: April </a:t>
            </a:r>
            <a:r>
              <a:rPr lang="en-US" b="1" dirty="0" smtClean="0"/>
              <a:t>10 </a:t>
            </a:r>
            <a:r>
              <a:rPr lang="en-US" b="1" dirty="0"/>
              <a:t>- </a:t>
            </a:r>
            <a:r>
              <a:rPr lang="en-US" b="1" dirty="0" smtClean="0"/>
              <a:t>19</a:t>
            </a:r>
            <a:endParaRPr lang="en-US" b="1" dirty="0"/>
          </a:p>
          <a:p>
            <a:pPr lvl="2">
              <a:spcBef>
                <a:spcPts val="0"/>
              </a:spcBef>
            </a:pPr>
            <a:r>
              <a:rPr lang="en-US" b="1" dirty="0"/>
              <a:t>SAT: April </a:t>
            </a:r>
            <a:r>
              <a:rPr lang="en-US" b="1" dirty="0" smtClean="0"/>
              <a:t>9; </a:t>
            </a:r>
            <a:r>
              <a:rPr lang="en-US" b="1" dirty="0"/>
              <a:t>Make-up date: April </a:t>
            </a:r>
            <a:r>
              <a:rPr lang="en-US" b="1" dirty="0" smtClean="0"/>
              <a:t>23</a:t>
            </a:r>
            <a:endParaRPr lang="en-US" b="1" dirty="0"/>
          </a:p>
          <a:p>
            <a:pPr lvl="1">
              <a:spcBef>
                <a:spcPts val="0"/>
              </a:spcBef>
            </a:pPr>
            <a:r>
              <a:rPr lang="en-US" sz="1800" dirty="0"/>
              <a:t>ACCESS </a:t>
            </a:r>
            <a:r>
              <a:rPr lang="en-US" sz="1800" dirty="0" smtClean="0"/>
              <a:t>results (tentative)</a:t>
            </a:r>
            <a:endParaRPr lang="en-US" sz="1800" dirty="0"/>
          </a:p>
          <a:p>
            <a:pPr marL="342900" indent="-342900">
              <a:buFont typeface="Arial" panose="020B0604020202020204" pitchFamily="34" charset="0"/>
              <a:buChar char="•"/>
            </a:pPr>
            <a:r>
              <a:rPr lang="en-US" sz="1800" dirty="0">
                <a:solidFill>
                  <a:srgbClr val="000000"/>
                </a:solidFill>
              </a:rPr>
              <a:t>May </a:t>
            </a:r>
          </a:p>
          <a:p>
            <a:pPr lvl="1">
              <a:spcBef>
                <a:spcPts val="0"/>
              </a:spcBef>
            </a:pPr>
            <a:r>
              <a:rPr lang="en-US" sz="1800" dirty="0">
                <a:solidFill>
                  <a:srgbClr val="000000"/>
                </a:solidFill>
              </a:rPr>
              <a:t>All </a:t>
            </a:r>
            <a:r>
              <a:rPr lang="en-US" sz="1800" dirty="0" err="1">
                <a:solidFill>
                  <a:srgbClr val="000000"/>
                </a:solidFill>
              </a:rPr>
              <a:t>scorable</a:t>
            </a:r>
            <a:r>
              <a:rPr lang="en-US" sz="1800" dirty="0">
                <a:solidFill>
                  <a:srgbClr val="000000"/>
                </a:solidFill>
              </a:rPr>
              <a:t> CMAS Math, ELA/CSLA, Science and Social Studies (S/SS) PBT materials returned by </a:t>
            </a:r>
            <a:r>
              <a:rPr lang="en-US" sz="1800" b="1" dirty="0">
                <a:solidFill>
                  <a:srgbClr val="000000"/>
                </a:solidFill>
              </a:rPr>
              <a:t>May </a:t>
            </a:r>
            <a:r>
              <a:rPr lang="en-US" sz="1800" b="1" dirty="0" smtClean="0">
                <a:solidFill>
                  <a:srgbClr val="000000"/>
                </a:solidFill>
              </a:rPr>
              <a:t>1</a:t>
            </a:r>
            <a:endParaRPr lang="en-US" sz="1800" b="1" dirty="0">
              <a:solidFill>
                <a:srgbClr val="000000"/>
              </a:solidFill>
            </a:endParaRPr>
          </a:p>
          <a:p>
            <a:pPr lvl="1">
              <a:spcBef>
                <a:spcPts val="0"/>
              </a:spcBef>
            </a:pPr>
            <a:r>
              <a:rPr lang="en-US" sz="1800" dirty="0">
                <a:solidFill>
                  <a:srgbClr val="000000"/>
                </a:solidFill>
              </a:rPr>
              <a:t>All secure non-</a:t>
            </a:r>
            <a:r>
              <a:rPr lang="en-US" sz="1800" dirty="0" err="1">
                <a:solidFill>
                  <a:srgbClr val="000000"/>
                </a:solidFill>
              </a:rPr>
              <a:t>scorable</a:t>
            </a:r>
            <a:r>
              <a:rPr lang="en-US" sz="1800" dirty="0">
                <a:solidFill>
                  <a:srgbClr val="000000"/>
                </a:solidFill>
              </a:rPr>
              <a:t> materials returned by </a:t>
            </a:r>
            <a:r>
              <a:rPr lang="en-US" sz="1800" b="1" dirty="0">
                <a:solidFill>
                  <a:srgbClr val="000000"/>
                </a:solidFill>
              </a:rPr>
              <a:t>May </a:t>
            </a:r>
            <a:r>
              <a:rPr lang="en-US" sz="1800" b="1" dirty="0" smtClean="0">
                <a:solidFill>
                  <a:srgbClr val="000000"/>
                </a:solidFill>
              </a:rPr>
              <a:t>3</a:t>
            </a:r>
            <a:r>
              <a:rPr lang="en-US" sz="1800" dirty="0" smtClean="0">
                <a:solidFill>
                  <a:srgbClr val="000000"/>
                </a:solidFill>
              </a:rPr>
              <a:t>, </a:t>
            </a:r>
            <a:r>
              <a:rPr lang="en-US" sz="1800" dirty="0">
                <a:solidFill>
                  <a:srgbClr val="000000"/>
                </a:solidFill>
              </a:rPr>
              <a:t>including:</a:t>
            </a:r>
            <a:r>
              <a:rPr lang="en-US" sz="1800" b="1" dirty="0">
                <a:solidFill>
                  <a:srgbClr val="000000"/>
                </a:solidFill>
              </a:rPr>
              <a:t> </a:t>
            </a:r>
          </a:p>
          <a:p>
            <a:pPr lvl="2">
              <a:spcBef>
                <a:spcPts val="0"/>
              </a:spcBef>
            </a:pPr>
            <a:r>
              <a:rPr lang="en-US" dirty="0">
                <a:solidFill>
                  <a:srgbClr val="000000"/>
                </a:solidFill>
              </a:rPr>
              <a:t>Used scratch paper and assistive technology (AT) printouts</a:t>
            </a:r>
          </a:p>
          <a:p>
            <a:pPr lvl="2">
              <a:spcBef>
                <a:spcPts val="0"/>
              </a:spcBef>
            </a:pPr>
            <a:r>
              <a:rPr lang="en-US" dirty="0">
                <a:solidFill>
                  <a:srgbClr val="000000"/>
                </a:solidFill>
              </a:rPr>
              <a:t>Unused student test materials</a:t>
            </a:r>
          </a:p>
          <a:p>
            <a:pPr lvl="2">
              <a:spcBef>
                <a:spcPts val="0"/>
              </a:spcBef>
            </a:pPr>
            <a:r>
              <a:rPr lang="en-US" dirty="0">
                <a:solidFill>
                  <a:srgbClr val="000000"/>
                </a:solidFill>
              </a:rPr>
              <a:t>Oral scripts</a:t>
            </a:r>
          </a:p>
          <a:p>
            <a:pPr lvl="2">
              <a:spcBef>
                <a:spcPts val="0"/>
              </a:spcBef>
            </a:pPr>
            <a:r>
              <a:rPr lang="en-US" dirty="0" err="1">
                <a:solidFill>
                  <a:srgbClr val="000000"/>
                </a:solidFill>
              </a:rPr>
              <a:t>CoAlt</a:t>
            </a:r>
            <a:r>
              <a:rPr lang="en-US" dirty="0">
                <a:solidFill>
                  <a:srgbClr val="000000"/>
                </a:solidFill>
              </a:rPr>
              <a:t> S/SS kits, including task manipulatives</a:t>
            </a:r>
          </a:p>
          <a:p>
            <a:pPr lvl="1">
              <a:spcBef>
                <a:spcPts val="0"/>
              </a:spcBef>
            </a:pPr>
            <a:r>
              <a:rPr lang="en-US" sz="1800" dirty="0">
                <a:solidFill>
                  <a:srgbClr val="000000"/>
                </a:solidFill>
              </a:rPr>
              <a:t>Initial data clean-up in </a:t>
            </a:r>
            <a:r>
              <a:rPr lang="en-US" sz="1800" dirty="0" smtClean="0">
                <a:solidFill>
                  <a:srgbClr val="000000"/>
                </a:solidFill>
              </a:rPr>
              <a:t>PearsonAccess</a:t>
            </a:r>
            <a:r>
              <a:rPr lang="en-US" sz="1800" baseline="30000" dirty="0" smtClean="0">
                <a:solidFill>
                  <a:srgbClr val="000000"/>
                </a:solidFill>
              </a:rPr>
              <a:t>next</a:t>
            </a:r>
            <a:endParaRPr lang="en-US" sz="1800" dirty="0">
              <a:solidFill>
                <a:srgbClr val="000000"/>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54</a:t>
            </a:fld>
            <a:endParaRPr lang="en-US" dirty="0"/>
          </a:p>
        </p:txBody>
      </p:sp>
    </p:spTree>
    <p:extLst>
      <p:ext uri="{BB962C8B-B14F-4D97-AF65-F5344CB8AC3E}">
        <p14:creationId xmlns:p14="http://schemas.microsoft.com/office/powerpoint/2010/main" val="415519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 DAC’s Year – Summer (Tentative)</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1800" dirty="0">
                <a:solidFill>
                  <a:srgbClr val="000000"/>
                </a:solidFill>
              </a:rPr>
              <a:t>May</a:t>
            </a:r>
          </a:p>
          <a:p>
            <a:pPr lvl="1">
              <a:spcBef>
                <a:spcPts val="0"/>
              </a:spcBef>
            </a:pPr>
            <a:r>
              <a:rPr lang="en-US" sz="1800" dirty="0">
                <a:solidFill>
                  <a:srgbClr val="000000"/>
                </a:solidFill>
              </a:rPr>
              <a:t>CMAS and </a:t>
            </a:r>
            <a:r>
              <a:rPr lang="en-US" sz="1800" dirty="0" err="1">
                <a:solidFill>
                  <a:srgbClr val="000000"/>
                </a:solidFill>
              </a:rPr>
              <a:t>CoAlt</a:t>
            </a:r>
            <a:r>
              <a:rPr lang="en-US" sz="1800" dirty="0">
                <a:solidFill>
                  <a:srgbClr val="000000"/>
                </a:solidFill>
              </a:rPr>
              <a:t> SBD</a:t>
            </a:r>
          </a:p>
          <a:p>
            <a:pPr lvl="1">
              <a:spcBef>
                <a:spcPts val="0"/>
              </a:spcBef>
            </a:pPr>
            <a:r>
              <a:rPr lang="en-US" sz="1800" dirty="0" smtClean="0"/>
              <a:t>PSAT/SAT </a:t>
            </a:r>
            <a:r>
              <a:rPr lang="en-US" sz="1800" dirty="0"/>
              <a:t>SBD (May/June</a:t>
            </a:r>
            <a:r>
              <a:rPr lang="en-US" sz="1800" dirty="0" smtClean="0"/>
              <a:t>)</a:t>
            </a:r>
            <a:endParaRPr lang="en-US" sz="1800" dirty="0"/>
          </a:p>
          <a:p>
            <a:pPr marL="342900" indent="-342900">
              <a:buFont typeface="Arial" panose="020B0604020202020204" pitchFamily="34" charset="0"/>
              <a:buChar char="•"/>
            </a:pPr>
            <a:r>
              <a:rPr lang="en-US" sz="1800" dirty="0">
                <a:solidFill>
                  <a:srgbClr val="000000"/>
                </a:solidFill>
              </a:rPr>
              <a:t>June</a:t>
            </a:r>
          </a:p>
          <a:p>
            <a:pPr lvl="1">
              <a:spcBef>
                <a:spcPts val="0"/>
              </a:spcBef>
            </a:pPr>
            <a:r>
              <a:rPr lang="en-US" sz="1800" dirty="0" err="1"/>
              <a:t>CoAlt</a:t>
            </a:r>
            <a:r>
              <a:rPr lang="en-US" sz="1800" dirty="0"/>
              <a:t> DLM SBD</a:t>
            </a:r>
          </a:p>
          <a:p>
            <a:pPr lvl="1">
              <a:spcBef>
                <a:spcPts val="0"/>
              </a:spcBef>
            </a:pPr>
            <a:r>
              <a:rPr lang="en-US" sz="1800" dirty="0">
                <a:solidFill>
                  <a:srgbClr val="000000"/>
                </a:solidFill>
              </a:rPr>
              <a:t>CMAS Results</a:t>
            </a:r>
          </a:p>
          <a:p>
            <a:pPr lvl="1">
              <a:spcBef>
                <a:spcPts val="0"/>
              </a:spcBef>
            </a:pPr>
            <a:r>
              <a:rPr lang="en-US" sz="1800" dirty="0" smtClean="0"/>
              <a:t>PSAT/SAT </a:t>
            </a:r>
            <a:r>
              <a:rPr lang="en-US" sz="1800" dirty="0"/>
              <a:t>Results</a:t>
            </a:r>
          </a:p>
          <a:p>
            <a:pPr marL="342900" indent="-342900">
              <a:buFont typeface="Arial" panose="020B0604020202020204" pitchFamily="34" charset="0"/>
              <a:buChar char="•"/>
            </a:pPr>
            <a:r>
              <a:rPr lang="en-US" sz="1800" dirty="0">
                <a:solidFill>
                  <a:srgbClr val="000000"/>
                </a:solidFill>
              </a:rPr>
              <a:t>July</a:t>
            </a:r>
          </a:p>
          <a:p>
            <a:pPr lvl="1">
              <a:spcBef>
                <a:spcPts val="0"/>
              </a:spcBef>
            </a:pPr>
            <a:r>
              <a:rPr lang="en-US" sz="1800" dirty="0" err="1"/>
              <a:t>CoAlt</a:t>
            </a:r>
            <a:r>
              <a:rPr lang="en-US" sz="1800" dirty="0"/>
              <a:t> DLM </a:t>
            </a:r>
            <a:r>
              <a:rPr lang="en-US" sz="1800" dirty="0" smtClean="0"/>
              <a:t>Results</a:t>
            </a:r>
            <a:endParaRPr lang="en-US" sz="18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55</a:t>
            </a:fld>
            <a:endParaRPr lang="en-US" dirty="0"/>
          </a:p>
        </p:txBody>
      </p:sp>
    </p:spTree>
    <p:extLst>
      <p:ext uri="{BB962C8B-B14F-4D97-AF65-F5344CB8AC3E}">
        <p14:creationId xmlns:p14="http://schemas.microsoft.com/office/powerpoint/2010/main" val="644673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56</a:t>
            </a:fld>
            <a:endParaRPr lang="en-US" dirty="0"/>
          </a:p>
        </p:txBody>
      </p:sp>
      <p:sp>
        <p:nvSpPr>
          <p:cNvPr id="4" name="Title 2"/>
          <p:cNvSpPr>
            <a:spLocks noGrp="1"/>
          </p:cNvSpPr>
          <p:nvPr>
            <p:ph type="ctrTitle"/>
          </p:nvPr>
        </p:nvSpPr>
        <p:spPr>
          <a:xfrm>
            <a:off x="685800" y="2062163"/>
            <a:ext cx="7772400" cy="2387600"/>
          </a:xfrm>
        </p:spPr>
        <p:txBody>
          <a:bodyPr>
            <a:normAutofit/>
          </a:bodyPr>
          <a:lstStyle/>
          <a:p>
            <a:r>
              <a:rPr lang="en-US" dirty="0" smtClean="0"/>
              <a:t>Thank you!</a:t>
            </a:r>
            <a:endParaRPr lang="en-US" dirty="0"/>
          </a:p>
        </p:txBody>
      </p:sp>
    </p:spTree>
    <p:extLst>
      <p:ext uri="{BB962C8B-B14F-4D97-AF65-F5344CB8AC3E}">
        <p14:creationId xmlns:p14="http://schemas.microsoft.com/office/powerpoint/2010/main" val="27588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Expectations</a:t>
            </a:r>
            <a:endParaRPr lang="en-US" dirty="0"/>
          </a:p>
        </p:txBody>
      </p:sp>
      <p:sp>
        <p:nvSpPr>
          <p:cNvPr id="3" name="Content Placeholder 2"/>
          <p:cNvSpPr>
            <a:spLocks noGrp="1"/>
          </p:cNvSpPr>
          <p:nvPr>
            <p:ph idx="1"/>
          </p:nvPr>
        </p:nvSpPr>
        <p:spPr>
          <a:xfrm>
            <a:off x="628650" y="1463039"/>
            <a:ext cx="7886700" cy="5142859"/>
          </a:xfrm>
        </p:spPr>
        <p:txBody>
          <a:bodyPr>
            <a:normAutofit/>
          </a:bodyPr>
          <a:lstStyle/>
          <a:p>
            <a:pPr marL="342900" indent="-342900">
              <a:buFont typeface="Arial" panose="020B0604020202020204" pitchFamily="34" charset="0"/>
              <a:buChar char="•"/>
            </a:pPr>
            <a:r>
              <a:rPr lang="en-US" sz="1800" dirty="0" smtClean="0">
                <a:solidFill>
                  <a:schemeClr val="tx1"/>
                </a:solidFill>
              </a:rPr>
              <a:t>Communication flow</a:t>
            </a: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1800" dirty="0" smtClean="0">
                <a:solidFill>
                  <a:schemeClr val="tx1"/>
                </a:solidFill>
              </a:rPr>
              <a:t>The DAC is the primary point of contact for the district</a:t>
            </a:r>
          </a:p>
          <a:p>
            <a:pPr marL="342900" indent="-342900">
              <a:buFont typeface="Arial" panose="020B0604020202020204" pitchFamily="34" charset="0"/>
              <a:buChar char="•"/>
            </a:pPr>
            <a:r>
              <a:rPr lang="en-US" sz="1800" dirty="0" smtClean="0">
                <a:solidFill>
                  <a:schemeClr val="tx1"/>
                </a:solidFill>
              </a:rPr>
              <a:t>CDE works directly with DACs</a:t>
            </a:r>
            <a:endParaRPr lang="en-US" sz="18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6</a:t>
            </a:fld>
            <a:endParaRPr lang="en-US" dirty="0"/>
          </a:p>
        </p:txBody>
      </p:sp>
      <p:graphicFrame>
        <p:nvGraphicFramePr>
          <p:cNvPr id="5" name="Diagram 4"/>
          <p:cNvGraphicFramePr/>
          <p:nvPr>
            <p:extLst>
              <p:ext uri="{D42A27DB-BD31-4B8C-83A1-F6EECF244321}">
                <p14:modId xmlns:p14="http://schemas.microsoft.com/office/powerpoint/2010/main" val="2431087304"/>
              </p:ext>
            </p:extLst>
          </p:nvPr>
        </p:nvGraphicFramePr>
        <p:xfrm>
          <a:off x="372454" y="2039699"/>
          <a:ext cx="8407893" cy="3343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96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a:solidFill>
                  <a:srgbClr val="000000"/>
                </a:solidFill>
              </a:rPr>
              <a:t>Student personally identifiable information (PII) must never be sent via email </a:t>
            </a:r>
          </a:p>
          <a:p>
            <a:pPr lvl="1"/>
            <a:r>
              <a:rPr lang="en-US" sz="1800" dirty="0">
                <a:solidFill>
                  <a:srgbClr val="000000"/>
                </a:solidFill>
              </a:rPr>
              <a:t>Email is not secure</a:t>
            </a:r>
          </a:p>
          <a:p>
            <a:pPr lvl="1"/>
            <a:r>
              <a:rPr lang="en-US" sz="1800" dirty="0">
                <a:solidFill>
                  <a:srgbClr val="000000"/>
                </a:solidFill>
              </a:rPr>
              <a:t>PII includes but is not limited to:</a:t>
            </a:r>
          </a:p>
          <a:p>
            <a:pPr lvl="2"/>
            <a:r>
              <a:rPr lang="en-US" dirty="0">
                <a:solidFill>
                  <a:srgbClr val="000000"/>
                </a:solidFill>
              </a:rPr>
              <a:t>Name </a:t>
            </a:r>
          </a:p>
          <a:p>
            <a:pPr lvl="2"/>
            <a:r>
              <a:rPr lang="en-US" dirty="0" smtClean="0">
                <a:solidFill>
                  <a:srgbClr val="000000"/>
                </a:solidFill>
              </a:rPr>
              <a:t>SASID (State Assigned Student Identifier)</a:t>
            </a:r>
            <a:endParaRPr lang="en-US" dirty="0">
              <a:solidFill>
                <a:srgbClr val="000000"/>
              </a:solidFill>
            </a:endParaRPr>
          </a:p>
          <a:p>
            <a:pPr lvl="2"/>
            <a:r>
              <a:rPr lang="en-US" dirty="0" smtClean="0">
                <a:solidFill>
                  <a:srgbClr val="000000"/>
                </a:solidFill>
              </a:rPr>
              <a:t>DOB (Date of Birth)</a:t>
            </a:r>
            <a:endParaRPr lang="en-US" dirty="0">
              <a:solidFill>
                <a:srgbClr val="000000"/>
              </a:solidFill>
            </a:endParaRPr>
          </a:p>
          <a:p>
            <a:pPr lvl="2"/>
            <a:r>
              <a:rPr lang="en-US" dirty="0">
                <a:solidFill>
                  <a:srgbClr val="000000"/>
                </a:solidFill>
              </a:rPr>
              <a:t>Gender </a:t>
            </a:r>
          </a:p>
          <a:p>
            <a:pPr lvl="2"/>
            <a:r>
              <a:rPr lang="en-US" dirty="0">
                <a:solidFill>
                  <a:srgbClr val="000000"/>
                </a:solidFill>
              </a:rPr>
              <a:t>Scores (in combination with other information)</a:t>
            </a:r>
          </a:p>
          <a:p>
            <a:pPr lvl="1"/>
            <a:r>
              <a:rPr lang="en-US" sz="1800" dirty="0">
                <a:solidFill>
                  <a:srgbClr val="000000"/>
                </a:solidFill>
              </a:rPr>
              <a:t>CDE must delete any email containing PII without responding to it </a:t>
            </a:r>
          </a:p>
          <a:p>
            <a:pPr lvl="1"/>
            <a:r>
              <a:rPr lang="en-US" sz="1800" dirty="0">
                <a:solidFill>
                  <a:srgbClr val="000000"/>
                </a:solidFill>
              </a:rPr>
              <a:t>Use Syncplicity</a:t>
            </a: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7</a:t>
            </a:fld>
            <a:endParaRPr lang="en-US" dirty="0"/>
          </a:p>
        </p:txBody>
      </p:sp>
    </p:spTree>
    <p:extLst>
      <p:ext uri="{BB962C8B-B14F-4D97-AF65-F5344CB8AC3E}">
        <p14:creationId xmlns:p14="http://schemas.microsoft.com/office/powerpoint/2010/main" val="29160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Syncplicity</a:t>
            </a:r>
            <a:endParaRPr lang="en-US" dirty="0"/>
          </a:p>
        </p:txBody>
      </p:sp>
      <p:sp>
        <p:nvSpPr>
          <p:cNvPr id="3" name="Content Placeholder 2"/>
          <p:cNvSpPr>
            <a:spLocks noGrp="1"/>
          </p:cNvSpPr>
          <p:nvPr>
            <p:ph idx="1"/>
          </p:nvPr>
        </p:nvSpPr>
        <p:spPr>
          <a:xfrm>
            <a:off x="628650" y="1463040"/>
            <a:ext cx="8002602" cy="4351338"/>
          </a:xfrm>
        </p:spPr>
        <p:txBody>
          <a:bodyPr>
            <a:normAutofit/>
          </a:bodyPr>
          <a:lstStyle/>
          <a:p>
            <a:pPr marL="342900" indent="-342900">
              <a:buFont typeface="Arial" panose="020B0604020202020204" pitchFamily="34" charset="0"/>
              <a:buChar char="•"/>
            </a:pPr>
            <a:r>
              <a:rPr lang="en-US" sz="1800" dirty="0">
                <a:solidFill>
                  <a:srgbClr val="000000"/>
                </a:solidFill>
              </a:rPr>
              <a:t>Secure site used to transfer files that contain sensitive information and PII </a:t>
            </a:r>
          </a:p>
          <a:p>
            <a:pPr marL="342900" indent="-342900">
              <a:buFont typeface="Arial" panose="020B0604020202020204" pitchFamily="34" charset="0"/>
              <a:buChar char="•"/>
            </a:pPr>
            <a:r>
              <a:rPr lang="en-US" sz="1800" dirty="0">
                <a:solidFill>
                  <a:srgbClr val="000000"/>
                </a:solidFill>
              </a:rPr>
              <a:t>Syncplicity User </a:t>
            </a:r>
            <a:r>
              <a:rPr lang="en-US" sz="1800" dirty="0" smtClean="0">
                <a:solidFill>
                  <a:srgbClr val="000000"/>
                </a:solidFill>
              </a:rPr>
              <a:t>Guide</a:t>
            </a:r>
          </a:p>
          <a:p>
            <a:pPr marL="684213" lvl="1" indent="-222250"/>
            <a:r>
              <a:rPr lang="en-US" sz="1800" u="sng" dirty="0" smtClean="0">
                <a:hlinkClick r:id="rId2"/>
              </a:rPr>
              <a:t>http</a:t>
            </a:r>
            <a:r>
              <a:rPr lang="en-US" sz="1800" u="sng" dirty="0">
                <a:hlinkClick r:id="rId2"/>
              </a:rPr>
              <a:t>://www.cde.state.co.us/assessment/ausyncug</a:t>
            </a:r>
            <a:r>
              <a:rPr lang="en-US" sz="1800" dirty="0"/>
              <a:t>  </a:t>
            </a:r>
          </a:p>
          <a:p>
            <a:pPr marL="342900" indent="-342900">
              <a:buFont typeface="Arial" panose="020B0604020202020204" pitchFamily="34" charset="0"/>
              <a:buChar char="•"/>
            </a:pPr>
            <a:r>
              <a:rPr lang="en-US" sz="1800" dirty="0">
                <a:solidFill>
                  <a:srgbClr val="000000"/>
                </a:solidFill>
              </a:rPr>
              <a:t>The guide includes information about the following topics:</a:t>
            </a:r>
          </a:p>
          <a:p>
            <a:pPr lvl="1"/>
            <a:r>
              <a:rPr lang="en-US" sz="1800" dirty="0">
                <a:solidFill>
                  <a:srgbClr val="000000"/>
                </a:solidFill>
              </a:rPr>
              <a:t>Syncplicity Description</a:t>
            </a:r>
          </a:p>
          <a:p>
            <a:pPr lvl="1"/>
            <a:r>
              <a:rPr lang="en-US" sz="1800" dirty="0">
                <a:solidFill>
                  <a:srgbClr val="000000"/>
                </a:solidFill>
              </a:rPr>
              <a:t>File Structure</a:t>
            </a:r>
          </a:p>
          <a:p>
            <a:pPr lvl="1"/>
            <a:r>
              <a:rPr lang="en-US" sz="1800" dirty="0">
                <a:solidFill>
                  <a:srgbClr val="000000"/>
                </a:solidFill>
              </a:rPr>
              <a:t>User Directions</a:t>
            </a:r>
          </a:p>
          <a:p>
            <a:pPr marL="342900" indent="-342900">
              <a:buFont typeface="Arial" panose="020B0604020202020204" pitchFamily="34" charset="0"/>
              <a:buChar char="•"/>
            </a:pPr>
            <a:r>
              <a:rPr lang="en-US" sz="1800" dirty="0">
                <a:solidFill>
                  <a:srgbClr val="000000"/>
                </a:solidFill>
              </a:rPr>
              <a:t>Contact Collin Bonner if you have difficulty accessing </a:t>
            </a:r>
            <a:r>
              <a:rPr lang="en-US" sz="1800" dirty="0" smtClean="0">
                <a:solidFill>
                  <a:srgbClr val="000000"/>
                </a:solidFill>
              </a:rPr>
              <a:t>Syncplicity</a:t>
            </a:r>
            <a:endParaRPr lang="en-US" sz="1800" u="sng" dirty="0">
              <a:solidFill>
                <a:srgbClr val="000000"/>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9895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Training Requirement</a:t>
            </a:r>
            <a:endParaRPr lang="en-US" dirty="0"/>
          </a:p>
        </p:txBody>
      </p:sp>
      <p:sp>
        <p:nvSpPr>
          <p:cNvPr id="3" name="Content Placeholder 2"/>
          <p:cNvSpPr>
            <a:spLocks noGrp="1"/>
          </p:cNvSpPr>
          <p:nvPr>
            <p:ph idx="1"/>
          </p:nvPr>
        </p:nvSpPr>
        <p:spPr>
          <a:xfrm>
            <a:off x="628650" y="1463039"/>
            <a:ext cx="7886700" cy="4766845"/>
          </a:xfrm>
        </p:spPr>
        <p:txBody>
          <a:bodyPr>
            <a:normAutofit fontScale="92500" lnSpcReduction="10000"/>
          </a:bodyPr>
          <a:lstStyle/>
          <a:p>
            <a:pPr marL="342900" indent="-342900">
              <a:buFont typeface="Arial" panose="020B0604020202020204" pitchFamily="34" charset="0"/>
              <a:buChar char="•"/>
            </a:pPr>
            <a:r>
              <a:rPr lang="en-US" sz="1900" dirty="0">
                <a:solidFill>
                  <a:srgbClr val="000000"/>
                </a:solidFill>
              </a:rPr>
              <a:t>DAC must be trained annually on each state assessment</a:t>
            </a:r>
          </a:p>
          <a:p>
            <a:pPr lvl="1"/>
            <a:r>
              <a:rPr lang="en-US" sz="1900" dirty="0">
                <a:hlinkClick r:id="rId2"/>
              </a:rPr>
              <a:t>http://www.cde.state.co.us/assessment/annual_trng_requirements</a:t>
            </a:r>
            <a:endParaRPr lang="en-US" sz="1900" dirty="0"/>
          </a:p>
          <a:p>
            <a:pPr lvl="1"/>
            <a:r>
              <a:rPr lang="en-US" sz="1900" dirty="0">
                <a:solidFill>
                  <a:srgbClr val="000000"/>
                </a:solidFill>
              </a:rPr>
              <a:t>Attend in-person </a:t>
            </a:r>
            <a:r>
              <a:rPr lang="en-US" sz="1900" dirty="0" smtClean="0">
                <a:solidFill>
                  <a:srgbClr val="000000"/>
                </a:solidFill>
              </a:rPr>
              <a:t>trainings (sign </a:t>
            </a:r>
            <a:r>
              <a:rPr lang="en-US" sz="1900" dirty="0">
                <a:solidFill>
                  <a:srgbClr val="000000"/>
                </a:solidFill>
              </a:rPr>
              <a:t>in) or virtual trainings (email </a:t>
            </a:r>
            <a:r>
              <a:rPr lang="en-US" sz="1900" dirty="0" smtClean="0">
                <a:solidFill>
                  <a:srgbClr val="000000"/>
                </a:solidFill>
              </a:rPr>
              <a:t>CDE contact)</a:t>
            </a:r>
            <a:endParaRPr lang="en-US" sz="1900" dirty="0">
              <a:solidFill>
                <a:srgbClr val="000000"/>
              </a:solidFill>
            </a:endParaRPr>
          </a:p>
          <a:p>
            <a:pPr lvl="1"/>
            <a:r>
              <a:rPr lang="en-US" sz="1900" dirty="0">
                <a:solidFill>
                  <a:srgbClr val="000000"/>
                </a:solidFill>
              </a:rPr>
              <a:t>Submit Security Agreement</a:t>
            </a:r>
          </a:p>
          <a:p>
            <a:pPr marL="342900" indent="-342900">
              <a:buFont typeface="Arial" panose="020B0604020202020204" pitchFamily="34" charset="0"/>
              <a:buChar char="•"/>
            </a:pPr>
            <a:r>
              <a:rPr lang="en-US" sz="1900" dirty="0">
                <a:solidFill>
                  <a:srgbClr val="000000"/>
                </a:solidFill>
              </a:rPr>
              <a:t>Ensure all staff are trained annually on each state assessment in which they are involved</a:t>
            </a:r>
          </a:p>
          <a:p>
            <a:pPr lvl="1"/>
            <a:r>
              <a:rPr lang="en-US" sz="1900" dirty="0">
                <a:solidFill>
                  <a:srgbClr val="000000"/>
                </a:solidFill>
              </a:rPr>
              <a:t>All district and school personnel involved in any aspect of Colorado’s state assessments including handling secure materials</a:t>
            </a:r>
          </a:p>
          <a:p>
            <a:pPr lvl="1"/>
            <a:r>
              <a:rPr lang="en-US" sz="1900" dirty="0">
                <a:solidFill>
                  <a:srgbClr val="000000"/>
                </a:solidFill>
              </a:rPr>
              <a:t>DACs must meet with </a:t>
            </a:r>
            <a:r>
              <a:rPr lang="en-US" sz="1900" dirty="0" smtClean="0">
                <a:solidFill>
                  <a:srgbClr val="000000"/>
                </a:solidFill>
              </a:rPr>
              <a:t>SACs </a:t>
            </a:r>
            <a:r>
              <a:rPr lang="en-US" sz="1900" dirty="0">
                <a:solidFill>
                  <a:srgbClr val="000000"/>
                </a:solidFill>
              </a:rPr>
              <a:t>to ensure that a training plan is in place for training Test Administrators, Test Examiners, Technology Coordinators, and any other school staff </a:t>
            </a:r>
          </a:p>
          <a:p>
            <a:pPr marL="342900" indent="-342900">
              <a:buFont typeface="Arial" panose="020B0604020202020204" pitchFamily="34" charset="0"/>
              <a:buChar char="•"/>
            </a:pPr>
            <a:r>
              <a:rPr lang="en-US" sz="1900" dirty="0">
                <a:solidFill>
                  <a:srgbClr val="000000"/>
                </a:solidFill>
              </a:rPr>
              <a:t>Districts are required to collect signed documentation that demonstrates an understanding of the policies and procedures set forth by the State of Colorado and the </a:t>
            </a:r>
            <a:r>
              <a:rPr lang="en-US" sz="1900" dirty="0" smtClean="0">
                <a:solidFill>
                  <a:srgbClr val="000000"/>
                </a:solidFill>
              </a:rPr>
              <a:t>district</a:t>
            </a:r>
            <a:endParaRPr lang="en-US" sz="1900" dirty="0"/>
          </a:p>
          <a:p>
            <a:pPr lvl="1"/>
            <a:r>
              <a:rPr lang="en-US" sz="1900" dirty="0" smtClean="0">
                <a:solidFill>
                  <a:srgbClr val="000000"/>
                </a:solidFill>
              </a:rPr>
              <a:t>Signed Security Agreement forms from all trained personnel</a:t>
            </a:r>
          </a:p>
          <a:p>
            <a:pPr lvl="1"/>
            <a:r>
              <a:rPr lang="en-US" sz="1900" dirty="0" smtClean="0">
                <a:solidFill>
                  <a:srgbClr val="000000"/>
                </a:solidFill>
              </a:rPr>
              <a:t>Submit </a:t>
            </a:r>
            <a:r>
              <a:rPr lang="en-US" sz="1900" dirty="0">
                <a:solidFill>
                  <a:srgbClr val="000000"/>
                </a:solidFill>
              </a:rPr>
              <a:t>Verification of District Training</a:t>
            </a:r>
            <a:r>
              <a:rPr lang="en-US" sz="1900" dirty="0"/>
              <a:t> to CDE</a:t>
            </a: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9</a:t>
            </a:fld>
            <a:endParaRPr lang="en-US" dirty="0"/>
          </a:p>
        </p:txBody>
      </p:sp>
    </p:spTree>
    <p:extLst>
      <p:ext uri="{BB962C8B-B14F-4D97-AF65-F5344CB8AC3E}">
        <p14:creationId xmlns:p14="http://schemas.microsoft.com/office/powerpoint/2010/main" val="3291948335"/>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3356</TotalTime>
  <Words>3812</Words>
  <Application>Microsoft Office PowerPoint</Application>
  <PresentationFormat>On-screen Show (4:3)</PresentationFormat>
  <Paragraphs>748</Paragraphs>
  <Slides>56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Courier New</vt:lpstr>
      <vt:lpstr>Museo Slab 500</vt:lpstr>
      <vt:lpstr>Roboto</vt:lpstr>
      <vt:lpstr>Roboto Slab</vt:lpstr>
      <vt:lpstr>Trebuchet MS</vt:lpstr>
      <vt:lpstr>Light Blue to Green Theme</vt:lpstr>
      <vt:lpstr>New DAC Training 2018-19</vt:lpstr>
      <vt:lpstr>Agenda</vt:lpstr>
      <vt:lpstr>General Information</vt:lpstr>
      <vt:lpstr>General Information</vt:lpstr>
      <vt:lpstr>Acronyms</vt:lpstr>
      <vt:lpstr>Communication Expectations</vt:lpstr>
      <vt:lpstr>Data Privacy</vt:lpstr>
      <vt:lpstr>Syncplicity</vt:lpstr>
      <vt:lpstr>Annual Training Requirement</vt:lpstr>
      <vt:lpstr>DAC Responsibilities</vt:lpstr>
      <vt:lpstr>DAC Responsibilities</vt:lpstr>
      <vt:lpstr>Assessments Managed through other CDE Offices</vt:lpstr>
      <vt:lpstr>State Assessment Accommodations</vt:lpstr>
      <vt:lpstr>State Assessment Accommodations</vt:lpstr>
      <vt:lpstr>CMAS</vt:lpstr>
      <vt:lpstr>Colorado Measures of Academic Success (CMAS)</vt:lpstr>
      <vt:lpstr>CMAS Online Systems</vt:lpstr>
      <vt:lpstr>CMAS Testing Window Options</vt:lpstr>
      <vt:lpstr>CMAS Forms</vt:lpstr>
      <vt:lpstr>CMAS Resources</vt:lpstr>
      <vt:lpstr>CMAS Contacts</vt:lpstr>
      <vt:lpstr>PSAT/SAT</vt:lpstr>
      <vt:lpstr>PSAT/SAT</vt:lpstr>
      <vt:lpstr>SAT Testing Plan</vt:lpstr>
      <vt:lpstr>PSAT Testing Plan</vt:lpstr>
      <vt:lpstr>PSAT/SAT Online Systems</vt:lpstr>
      <vt:lpstr>PSAT/SAT College Board Account</vt:lpstr>
      <vt:lpstr>PSAT/SAT Accommodations</vt:lpstr>
      <vt:lpstr>PSAT/SAT Student Resources</vt:lpstr>
      <vt:lpstr>PSAT/SAT Contacts</vt:lpstr>
      <vt:lpstr>CoAlt</vt:lpstr>
      <vt:lpstr>Colorado Alternate (CoAlt)</vt:lpstr>
      <vt:lpstr>CoAlt Online Systems</vt:lpstr>
      <vt:lpstr>CoAlt Resources</vt:lpstr>
      <vt:lpstr>CoAlt Contacts</vt:lpstr>
      <vt:lpstr>ACCESS for ELLs</vt:lpstr>
      <vt:lpstr>ACCESS for ELLs</vt:lpstr>
      <vt:lpstr>ACCESS for ELLs Logins</vt:lpstr>
      <vt:lpstr>English Learner Contacts</vt:lpstr>
      <vt:lpstr>NAEP</vt:lpstr>
      <vt:lpstr>National Assessment of Educational Progress (NAEP)</vt:lpstr>
      <vt:lpstr>NAEP</vt:lpstr>
      <vt:lpstr>NAEP</vt:lpstr>
      <vt:lpstr>Data</vt:lpstr>
      <vt:lpstr>Data Pipeline</vt:lpstr>
      <vt:lpstr>Trainings</vt:lpstr>
      <vt:lpstr>Upcoming Trainings</vt:lpstr>
      <vt:lpstr>Questions</vt:lpstr>
      <vt:lpstr>Gathering Questions</vt:lpstr>
      <vt:lpstr>Overview of a DAC’s Year</vt:lpstr>
      <vt:lpstr>Overview of a DAC’s Year – Fall</vt:lpstr>
      <vt:lpstr>Overview of a DAC’s Year – Winter</vt:lpstr>
      <vt:lpstr>Overview of a DAC’s Year – Winter/Spring</vt:lpstr>
      <vt:lpstr>Overview of a DAC’s Year – Spring </vt:lpstr>
      <vt:lpstr>Overview of a DAC’s Year – Summer (Tentative)</vt:lpstr>
      <vt:lpstr>Thank you!</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Loerzel, Sara</cp:lastModifiedBy>
  <cp:revision>253</cp:revision>
  <dcterms:created xsi:type="dcterms:W3CDTF">2018-01-08T21:58:16Z</dcterms:created>
  <dcterms:modified xsi:type="dcterms:W3CDTF">2018-09-21T17:21:32Z</dcterms:modified>
</cp:coreProperties>
</file>