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4"/>
  </p:notesMasterIdLst>
  <p:handoutMasterIdLst>
    <p:handoutMasterId r:id="rId25"/>
  </p:handoutMasterIdLst>
  <p:sldIdLst>
    <p:sldId id="259" r:id="rId2"/>
    <p:sldId id="260" r:id="rId3"/>
    <p:sldId id="261" r:id="rId4"/>
    <p:sldId id="274" r:id="rId5"/>
    <p:sldId id="275" r:id="rId6"/>
    <p:sldId id="264" r:id="rId7"/>
    <p:sldId id="262" r:id="rId8"/>
    <p:sldId id="273" r:id="rId9"/>
    <p:sldId id="276" r:id="rId10"/>
    <p:sldId id="265" r:id="rId11"/>
    <p:sldId id="268" r:id="rId12"/>
    <p:sldId id="281" r:id="rId13"/>
    <p:sldId id="277" r:id="rId14"/>
    <p:sldId id="266" r:id="rId15"/>
    <p:sldId id="267" r:id="rId16"/>
    <p:sldId id="269" r:id="rId17"/>
    <p:sldId id="263" r:id="rId18"/>
    <p:sldId id="270" r:id="rId19"/>
    <p:sldId id="280" r:id="rId20"/>
    <p:sldId id="278" r:id="rId21"/>
    <p:sldId id="279" r:id="rId22"/>
    <p:sldId id="282"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64" autoAdjust="0"/>
    <p:restoredTop sz="94680" autoAdjust="0"/>
  </p:normalViewPr>
  <p:slideViewPr>
    <p:cSldViewPr snapToGrid="0" snapToObjects="1">
      <p:cViewPr>
        <p:scale>
          <a:sx n="90" d="100"/>
          <a:sy n="90" d="100"/>
        </p:scale>
        <p:origin x="468"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EC664B4-81F1-E24F-90AF-27DC019489E9}" type="datetime1">
              <a:rPr lang="en-US" smtClean="0"/>
              <a:t>10/23/2014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EABA64B-06F0-2A40-A38F-AA9E1DC38B75}" type="slidenum">
              <a:rPr lang="en-US" smtClean="0"/>
              <a:t>‹#›</a:t>
            </a:fld>
            <a:endParaRPr lang="en-US" dirty="0"/>
          </a:p>
        </p:txBody>
      </p:sp>
    </p:spTree>
    <p:extLst>
      <p:ext uri="{BB962C8B-B14F-4D97-AF65-F5344CB8AC3E}">
        <p14:creationId xmlns:p14="http://schemas.microsoft.com/office/powerpoint/2010/main" val="186976468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F7F1863-8423-8E48-8D02-88636C918AC7}" type="datetime1">
              <a:rPr lang="en-US" smtClean="0"/>
              <a:t>10/23/2014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F7242FB-F25E-544B-B72F-E0B5A499AB48}" type="slidenum">
              <a:rPr lang="en-US" smtClean="0"/>
              <a:t>‹#›</a:t>
            </a:fld>
            <a:endParaRPr lang="en-US" dirty="0"/>
          </a:p>
        </p:txBody>
      </p:sp>
    </p:spTree>
    <p:extLst>
      <p:ext uri="{BB962C8B-B14F-4D97-AF65-F5344CB8AC3E}">
        <p14:creationId xmlns:p14="http://schemas.microsoft.com/office/powerpoint/2010/main" val="3210676302"/>
      </p:ext>
    </p:extLst>
  </p:cSld>
  <p:clrMap bg1="lt1" tx1="dk1" bg2="lt2" tx2="dk2" accent1="accent1" accent2="accent2" accent3="accent3" accent4="accent4" accent5="accent5" accent6="accent6" hlink="hlink" folHlink="folHlink"/>
  <p:hf/>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10/23/2014</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3</a:t>
            </a:fld>
            <a:endParaRPr lang="en-US" dirty="0"/>
          </a:p>
        </p:txBody>
      </p:sp>
    </p:spTree>
    <p:extLst>
      <p:ext uri="{BB962C8B-B14F-4D97-AF65-F5344CB8AC3E}">
        <p14:creationId xmlns:p14="http://schemas.microsoft.com/office/powerpoint/2010/main" val="3793152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10/23/2014</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4</a:t>
            </a:fld>
            <a:endParaRPr lang="en-US" dirty="0"/>
          </a:p>
        </p:txBody>
      </p:sp>
    </p:spTree>
    <p:extLst>
      <p:ext uri="{BB962C8B-B14F-4D97-AF65-F5344CB8AC3E}">
        <p14:creationId xmlns:p14="http://schemas.microsoft.com/office/powerpoint/2010/main" val="37931522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smtClean="0"/>
              <a:t>Click to edit Master title style</a:t>
            </a:r>
            <a:endParaRPr lang="en-US" dirty="0"/>
          </a:p>
        </p:txBody>
      </p:sp>
      <p:pic>
        <p:nvPicPr>
          <p:cNvPr id="7" name="Picture 6"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14879509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0" name="Picture 9"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91158561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84549143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smtClean="0"/>
              <a:t>Click to edit Master title style</a:t>
            </a:r>
            <a:endParaRPr lang="en-US" dirty="0"/>
          </a:p>
        </p:txBody>
      </p:sp>
      <p:pic>
        <p:nvPicPr>
          <p:cNvPr id="6" name="Picture 5" descr="co_cde_shield_rgb.eps"/>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20909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27480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57544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366865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5" name="Picture 4"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pPr/>
              <a:t>‹#›</a:t>
            </a:fld>
            <a:endParaRPr lang="en-US" dirty="0" smtClean="0"/>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12" name="Picture 11"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5"/>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fld id="{757A2F4E-5D54-B04B-91BD-7E78EE1FE9FD}" type="slidenum">
              <a:rPr lang="en-US" smtClean="0"/>
              <a:pPr/>
              <a:t>‹#›</a:t>
            </a:fld>
            <a:endParaRPr lang="en-US" dirty="0" smtClean="0"/>
          </a:p>
        </p:txBody>
      </p:sp>
      <p:pic>
        <p:nvPicPr>
          <p:cNvPr id="6" name="Picture 5" descr="co_cde_shield_rgb.eps"/>
          <p:cNvPicPr>
            <a:picLocks noChangeAspect="1"/>
          </p:cNvPicPr>
          <p:nvPr userDrawn="1"/>
        </p:nvPicPr>
        <p:blipFill>
          <a:blip r:embed="rId16"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77" r:id="rId4"/>
    <p:sldLayoutId id="2147483666" r:id="rId5"/>
    <p:sldLayoutId id="2147483678" r:id="rId6"/>
    <p:sldLayoutId id="2147483679" r:id="rId7"/>
    <p:sldLayoutId id="2147483667" r:id="rId8"/>
    <p:sldLayoutId id="2147483668" r:id="rId9"/>
    <p:sldLayoutId id="2147483669" r:id="rId10"/>
    <p:sldLayoutId id="2147483670" r:id="rId11"/>
    <p:sldLayoutId id="2147483673" r:id="rId12"/>
    <p:sldLayoutId id="2147483672" r:id="rId13"/>
  </p:sldLayoutIdLst>
  <p:hf hdr="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parcconline.org/parcc-accessibility-features-and-accommodations-manua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parcconline.org/assessment-blueprints-test-spec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parcconline.org/samples/item-task-prototypes" TargetMode="External"/><Relationship Id="rId2" Type="http://schemas.openxmlformats.org/officeDocument/2006/relationships/hyperlink" Target="http://practice.parcc.testnav.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pittman_m@cde.state.co.us" TargetMode="External"/><Relationship Id="rId2" Type="http://schemas.openxmlformats.org/officeDocument/2006/relationships/hyperlink" Target="mailto:boyd_s@cde.state.co.u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hyperlink" Target="http://www.parcconline.org/assessment-blueprints-test-specs" TargetMode="External"/><Relationship Id="rId2" Type="http://schemas.openxmlformats.org/officeDocument/2006/relationships/hyperlink" Target="http://www.parcconline.org/parcc-model-content-framework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www.parcconline.org/sites/parcc/files/PARCC%20Calculator%20Policy%20-%20Updated%207-31-14.pdf" TargetMode="External"/><Relationship Id="rId1" Type="http://schemas.openxmlformats.org/officeDocument/2006/relationships/slideLayout" Target="../slideLayouts/slideLayout2.xml"/><Relationship Id="rId4" Type="http://schemas.openxmlformats.org/officeDocument/2006/relationships/hyperlink" Target="http://www.parcconline.org/assessment-administration-guidance"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r>
              <a:rPr lang="en-US" dirty="0">
                <a:solidFill>
                  <a:srgbClr val="000000"/>
                </a:solidFill>
              </a:rPr>
              <a:t>Stephanie </a:t>
            </a:r>
            <a:r>
              <a:rPr lang="en-US" dirty="0" smtClean="0">
                <a:solidFill>
                  <a:srgbClr val="000000"/>
                </a:solidFill>
              </a:rPr>
              <a:t>Boyd, PARCC Consultant</a:t>
            </a:r>
            <a:endParaRPr lang="en-US" dirty="0">
              <a:solidFill>
                <a:srgbClr val="000000"/>
              </a:solidFill>
            </a:endParaRPr>
          </a:p>
          <a:p>
            <a:r>
              <a:rPr lang="en-US" dirty="0">
                <a:solidFill>
                  <a:srgbClr val="000000"/>
                </a:solidFill>
              </a:rPr>
              <a:t>Mary </a:t>
            </a:r>
            <a:r>
              <a:rPr lang="en-US" dirty="0" smtClean="0">
                <a:solidFill>
                  <a:srgbClr val="000000"/>
                </a:solidFill>
              </a:rPr>
              <a:t>Pittman, Mathematics Content Specialist</a:t>
            </a:r>
            <a:endParaRPr lang="en-US" dirty="0">
              <a:solidFill>
                <a:srgbClr val="000000"/>
              </a:solidFill>
            </a:endParaRPr>
          </a:p>
          <a:p>
            <a:r>
              <a:rPr lang="en-US" dirty="0" smtClean="0">
                <a:solidFill>
                  <a:srgbClr val="000000"/>
                </a:solidFill>
              </a:rPr>
              <a:t>Joyce Zurkowski, Executive Director of Assessment</a:t>
            </a:r>
            <a:endParaRPr lang="en-US" dirty="0">
              <a:solidFill>
                <a:srgbClr val="000000"/>
              </a:solidFill>
            </a:endParaRPr>
          </a:p>
        </p:txBody>
      </p:sp>
      <p:sp>
        <p:nvSpPr>
          <p:cNvPr id="5" name="Title 4"/>
          <p:cNvSpPr>
            <a:spLocks noGrp="1"/>
          </p:cNvSpPr>
          <p:nvPr>
            <p:ph type="title"/>
          </p:nvPr>
        </p:nvSpPr>
        <p:spPr/>
        <p:txBody>
          <a:bodyPr/>
          <a:lstStyle/>
          <a:p>
            <a:r>
              <a:rPr lang="en-US" dirty="0" smtClean="0"/>
              <a:t>PARCC Math Options</a:t>
            </a:r>
            <a:endParaRPr lang="en-US" dirty="0"/>
          </a:p>
        </p:txBody>
      </p:sp>
      <p:sp>
        <p:nvSpPr>
          <p:cNvPr id="7" name="Text Placeholder 6"/>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3109531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rgbClr val="000000"/>
                </a:solidFill>
              </a:rPr>
              <a:t>It is strongly suggested that all Oral presentation is done through the computer (Text to Speech)</a:t>
            </a:r>
          </a:p>
          <a:p>
            <a:r>
              <a:rPr lang="en-US" dirty="0" smtClean="0">
                <a:solidFill>
                  <a:srgbClr val="000000"/>
                </a:solidFill>
              </a:rPr>
              <a:t>For students needing an oral presentation for the paper-based form, the test administrator will need to present the assessment following the audio guidelines. PARCC is NOT producing an oral script.</a:t>
            </a:r>
          </a:p>
          <a:p>
            <a:pPr lvl="1"/>
            <a:r>
              <a:rPr lang="en-US" dirty="0" smtClean="0">
                <a:solidFill>
                  <a:srgbClr val="000000"/>
                </a:solidFill>
              </a:rPr>
              <a:t>Audio guidelines are appendices of the Accessibility Features and Accommodations Manual (update expected in November): </a:t>
            </a:r>
            <a:r>
              <a:rPr lang="en-US" dirty="0" smtClean="0">
                <a:solidFill>
                  <a:srgbClr val="000000"/>
                </a:solidFill>
                <a:hlinkClick r:id="rId2"/>
              </a:rPr>
              <a:t>http</a:t>
            </a:r>
            <a:r>
              <a:rPr lang="en-US" dirty="0">
                <a:solidFill>
                  <a:srgbClr val="000000"/>
                </a:solidFill>
                <a:hlinkClick r:id="rId2"/>
              </a:rPr>
              <a:t>://</a:t>
            </a:r>
            <a:r>
              <a:rPr lang="en-US" dirty="0" smtClean="0">
                <a:solidFill>
                  <a:srgbClr val="000000"/>
                </a:solidFill>
                <a:hlinkClick r:id="rId2"/>
              </a:rPr>
              <a:t>www.parcconline.org/parcc-accessibility-features-and-accommodations-manual</a:t>
            </a:r>
            <a:r>
              <a:rPr lang="en-US" dirty="0" smtClean="0">
                <a:solidFill>
                  <a:srgbClr val="000000"/>
                </a:solidFill>
              </a:rPr>
              <a:t> </a:t>
            </a:r>
          </a:p>
          <a:p>
            <a:endParaRPr lang="en-US" dirty="0" smtClean="0">
              <a:solidFill>
                <a:srgbClr val="000000"/>
              </a:solidFill>
            </a:endParaRPr>
          </a:p>
          <a:p>
            <a:endParaRPr lang="en-US" dirty="0"/>
          </a:p>
        </p:txBody>
      </p:sp>
      <p:sp>
        <p:nvSpPr>
          <p:cNvPr id="3" name="Title 2"/>
          <p:cNvSpPr>
            <a:spLocks noGrp="1"/>
          </p:cNvSpPr>
          <p:nvPr>
            <p:ph type="title"/>
          </p:nvPr>
        </p:nvSpPr>
        <p:spPr/>
        <p:txBody>
          <a:bodyPr/>
          <a:lstStyle/>
          <a:p>
            <a:r>
              <a:rPr lang="en-US" dirty="0" smtClean="0"/>
              <a:t>Oral Presentation</a:t>
            </a:r>
            <a:br>
              <a:rPr lang="en-US" dirty="0" smtClean="0"/>
            </a:br>
            <a:r>
              <a:rPr lang="en-US" dirty="0" smtClean="0"/>
              <a:t>Text to Speech</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10</a:t>
            </a:fld>
            <a:endParaRPr lang="en-US" dirty="0" smtClean="0"/>
          </a:p>
        </p:txBody>
      </p:sp>
    </p:spTree>
    <p:extLst>
      <p:ext uri="{BB962C8B-B14F-4D97-AF65-F5344CB8AC3E}">
        <p14:creationId xmlns:p14="http://schemas.microsoft.com/office/powerpoint/2010/main" val="24856696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4733" y="1719071"/>
            <a:ext cx="8839200" cy="4407408"/>
          </a:xfrm>
        </p:spPr>
        <p:txBody>
          <a:bodyPr/>
          <a:lstStyle/>
          <a:p>
            <a:r>
              <a:rPr lang="en-US" dirty="0" smtClean="0">
                <a:solidFill>
                  <a:srgbClr val="000000"/>
                </a:solidFill>
              </a:rPr>
              <a:t> Who must test in High School? </a:t>
            </a:r>
          </a:p>
          <a:p>
            <a:pPr lvl="1"/>
            <a:r>
              <a:rPr lang="en-US" b="0" dirty="0" smtClean="0">
                <a:solidFill>
                  <a:srgbClr val="000000"/>
                </a:solidFill>
              </a:rPr>
              <a:t>All 9</a:t>
            </a:r>
            <a:r>
              <a:rPr lang="en-US" b="0" baseline="30000" dirty="0" smtClean="0">
                <a:solidFill>
                  <a:srgbClr val="000000"/>
                </a:solidFill>
              </a:rPr>
              <a:t>th</a:t>
            </a:r>
            <a:r>
              <a:rPr lang="en-US" b="0" dirty="0" smtClean="0">
                <a:solidFill>
                  <a:srgbClr val="000000"/>
                </a:solidFill>
              </a:rPr>
              <a:t> and 10</a:t>
            </a:r>
            <a:r>
              <a:rPr lang="en-US" b="0" baseline="30000" dirty="0" smtClean="0">
                <a:solidFill>
                  <a:srgbClr val="000000"/>
                </a:solidFill>
              </a:rPr>
              <a:t>th</a:t>
            </a:r>
            <a:r>
              <a:rPr lang="en-US" b="0" dirty="0" smtClean="0">
                <a:solidFill>
                  <a:srgbClr val="000000"/>
                </a:solidFill>
              </a:rPr>
              <a:t> graders</a:t>
            </a:r>
          </a:p>
          <a:p>
            <a:pPr lvl="1"/>
            <a:r>
              <a:rPr lang="en-US" b="0" dirty="0" smtClean="0">
                <a:solidFill>
                  <a:srgbClr val="000000"/>
                </a:solidFill>
              </a:rPr>
              <a:t>11</a:t>
            </a:r>
            <a:r>
              <a:rPr lang="en-US" b="0" baseline="30000" dirty="0" smtClean="0">
                <a:solidFill>
                  <a:srgbClr val="000000"/>
                </a:solidFill>
              </a:rPr>
              <a:t>th</a:t>
            </a:r>
            <a:r>
              <a:rPr lang="en-US" b="0" dirty="0" smtClean="0">
                <a:solidFill>
                  <a:srgbClr val="000000"/>
                </a:solidFill>
              </a:rPr>
              <a:t> graders who have not completed instruction in the high school mathematics standards</a:t>
            </a:r>
          </a:p>
          <a:p>
            <a:pPr lvl="1"/>
            <a:r>
              <a:rPr lang="en-US" b="0" dirty="0" smtClean="0">
                <a:solidFill>
                  <a:srgbClr val="000000"/>
                </a:solidFill>
              </a:rPr>
              <a:t>12</a:t>
            </a:r>
            <a:r>
              <a:rPr lang="en-US" b="0" baseline="30000" dirty="0" smtClean="0">
                <a:solidFill>
                  <a:srgbClr val="000000"/>
                </a:solidFill>
              </a:rPr>
              <a:t>th</a:t>
            </a:r>
            <a:r>
              <a:rPr lang="en-US" b="0" dirty="0" smtClean="0">
                <a:solidFill>
                  <a:srgbClr val="000000"/>
                </a:solidFill>
              </a:rPr>
              <a:t> graders enrolled in a course addressing the content covered in either the Algebra II or Integrated III assessment</a:t>
            </a:r>
          </a:p>
          <a:p>
            <a:pPr marL="434340" indent="-342900"/>
            <a:r>
              <a:rPr lang="en-US" dirty="0" smtClean="0">
                <a:solidFill>
                  <a:srgbClr val="000000"/>
                </a:solidFill>
              </a:rPr>
              <a:t>What if students are taking two math courses?</a:t>
            </a:r>
          </a:p>
          <a:p>
            <a:pPr marL="651510" lvl="3" indent="-285750">
              <a:buClr>
                <a:schemeClr val="accent1"/>
              </a:buClr>
            </a:pPr>
            <a:r>
              <a:rPr lang="en-US" sz="2200" dirty="0" smtClean="0">
                <a:solidFill>
                  <a:srgbClr val="000000"/>
                </a:solidFill>
              </a:rPr>
              <a:t>For </a:t>
            </a:r>
            <a:r>
              <a:rPr lang="en-US" sz="2200" dirty="0">
                <a:solidFill>
                  <a:srgbClr val="000000"/>
                </a:solidFill>
              </a:rPr>
              <a:t>this year, students should take the “higher” assessment from the available options. Decisions for the future still need to be made regarding students taking more than one math course at a time. </a:t>
            </a:r>
          </a:p>
          <a:p>
            <a:pPr marL="91440" indent="0">
              <a:buNone/>
            </a:pPr>
            <a:r>
              <a:rPr lang="en-US" dirty="0" smtClean="0">
                <a:solidFill>
                  <a:srgbClr val="000000"/>
                </a:solidFill>
              </a:rPr>
              <a:t> </a:t>
            </a:r>
          </a:p>
        </p:txBody>
      </p:sp>
      <p:sp>
        <p:nvSpPr>
          <p:cNvPr id="3" name="Title 2"/>
          <p:cNvSpPr>
            <a:spLocks noGrp="1"/>
          </p:cNvSpPr>
          <p:nvPr>
            <p:ph type="title"/>
          </p:nvPr>
        </p:nvSpPr>
        <p:spPr/>
        <p:txBody>
          <a:bodyPr/>
          <a:lstStyle/>
          <a:p>
            <a:r>
              <a:rPr lang="en-US" dirty="0" smtClean="0"/>
              <a:t>FAQ: Grades Assessed</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11</a:t>
            </a:fld>
            <a:endParaRPr lang="en-US" dirty="0" smtClean="0"/>
          </a:p>
        </p:txBody>
      </p:sp>
    </p:spTree>
    <p:extLst>
      <p:ext uri="{BB962C8B-B14F-4D97-AF65-F5344CB8AC3E}">
        <p14:creationId xmlns:p14="http://schemas.microsoft.com/office/powerpoint/2010/main" val="30775857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rgbClr val="000000"/>
                </a:solidFill>
              </a:rPr>
              <a:t>Who assigns </a:t>
            </a:r>
            <a:r>
              <a:rPr lang="en-US" dirty="0" smtClean="0">
                <a:solidFill>
                  <a:srgbClr val="000000"/>
                </a:solidFill>
              </a:rPr>
              <a:t>the assessments? </a:t>
            </a:r>
            <a:r>
              <a:rPr lang="en-US" dirty="0">
                <a:solidFill>
                  <a:srgbClr val="000000"/>
                </a:solidFill>
              </a:rPr>
              <a:t>Is it at the school or district level? </a:t>
            </a:r>
          </a:p>
          <a:p>
            <a:pPr lvl="1"/>
            <a:r>
              <a:rPr lang="en-US" dirty="0">
                <a:solidFill>
                  <a:srgbClr val="000000"/>
                </a:solidFill>
              </a:rPr>
              <a:t>Districts will determine whether they want to make the decision at the district or the school level</a:t>
            </a:r>
          </a:p>
          <a:p>
            <a:r>
              <a:rPr lang="en-US" dirty="0" smtClean="0">
                <a:solidFill>
                  <a:srgbClr val="000000"/>
                </a:solidFill>
              </a:rPr>
              <a:t>Can my school/district assign assessments by grade level (all 9</a:t>
            </a:r>
            <a:r>
              <a:rPr lang="en-US" baseline="30000" dirty="0" smtClean="0">
                <a:solidFill>
                  <a:srgbClr val="000000"/>
                </a:solidFill>
              </a:rPr>
              <a:t>th</a:t>
            </a:r>
            <a:r>
              <a:rPr lang="en-US" dirty="0" smtClean="0">
                <a:solidFill>
                  <a:srgbClr val="000000"/>
                </a:solidFill>
              </a:rPr>
              <a:t> graders take algebra I)? </a:t>
            </a:r>
          </a:p>
          <a:p>
            <a:pPr lvl="1"/>
            <a:r>
              <a:rPr lang="en-US" dirty="0" smtClean="0">
                <a:solidFill>
                  <a:srgbClr val="000000"/>
                </a:solidFill>
              </a:rPr>
              <a:t>Yes, this is possible. </a:t>
            </a:r>
            <a:endParaRPr lang="en-US" dirty="0">
              <a:solidFill>
                <a:srgbClr val="000000"/>
              </a:solidFill>
            </a:endParaRPr>
          </a:p>
        </p:txBody>
      </p:sp>
      <p:sp>
        <p:nvSpPr>
          <p:cNvPr id="3" name="Title 2"/>
          <p:cNvSpPr>
            <a:spLocks noGrp="1"/>
          </p:cNvSpPr>
          <p:nvPr>
            <p:ph type="title"/>
          </p:nvPr>
        </p:nvSpPr>
        <p:spPr/>
        <p:txBody>
          <a:bodyPr/>
          <a:lstStyle/>
          <a:p>
            <a:r>
              <a:rPr lang="en-US" dirty="0" smtClean="0"/>
              <a:t>FAQ: Assigning Assessments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12</a:t>
            </a:fld>
            <a:endParaRPr lang="en-US" dirty="0" smtClean="0"/>
          </a:p>
        </p:txBody>
      </p:sp>
    </p:spTree>
    <p:extLst>
      <p:ext uri="{BB962C8B-B14F-4D97-AF65-F5344CB8AC3E}">
        <p14:creationId xmlns:p14="http://schemas.microsoft.com/office/powerpoint/2010/main" val="981307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rgbClr val="000000"/>
                </a:solidFill>
              </a:rPr>
              <a:t>Should my 8</a:t>
            </a:r>
            <a:r>
              <a:rPr lang="en-US" baseline="30000" dirty="0">
                <a:solidFill>
                  <a:srgbClr val="000000"/>
                </a:solidFill>
              </a:rPr>
              <a:t>th</a:t>
            </a:r>
            <a:r>
              <a:rPr lang="en-US" dirty="0">
                <a:solidFill>
                  <a:srgbClr val="000000"/>
                </a:solidFill>
              </a:rPr>
              <a:t> graders take the Algebra I or the 8</a:t>
            </a:r>
            <a:r>
              <a:rPr lang="en-US" baseline="30000" dirty="0">
                <a:solidFill>
                  <a:srgbClr val="000000"/>
                </a:solidFill>
              </a:rPr>
              <a:t>th</a:t>
            </a:r>
            <a:r>
              <a:rPr lang="en-US" dirty="0">
                <a:solidFill>
                  <a:srgbClr val="000000"/>
                </a:solidFill>
              </a:rPr>
              <a:t> grade assessment?</a:t>
            </a:r>
          </a:p>
          <a:p>
            <a:pPr lvl="1"/>
            <a:r>
              <a:rPr lang="en-US" sz="2000" dirty="0">
                <a:solidFill>
                  <a:srgbClr val="000000"/>
                </a:solidFill>
              </a:rPr>
              <a:t>Decisions regarding which assessment a student should take will occur at the local level. </a:t>
            </a:r>
          </a:p>
          <a:p>
            <a:pPr lvl="1"/>
            <a:r>
              <a:rPr lang="en-US" sz="2000" dirty="0">
                <a:solidFill>
                  <a:srgbClr val="000000"/>
                </a:solidFill>
              </a:rPr>
              <a:t>Districts are encouraged to look closely at the instruction their students are receiving and compare that to the standards.</a:t>
            </a:r>
          </a:p>
          <a:p>
            <a:pPr lvl="1"/>
            <a:r>
              <a:rPr lang="en-US" sz="2000" dirty="0">
                <a:solidFill>
                  <a:srgbClr val="000000"/>
                </a:solidFill>
              </a:rPr>
              <a:t>Districts that have not adjusted their instruction in middle school courses labeled Algebra I within the last few years should be especially cautious. The expectations for 8</a:t>
            </a:r>
            <a:r>
              <a:rPr lang="en-US" sz="2000" baseline="30000" dirty="0">
                <a:solidFill>
                  <a:srgbClr val="000000"/>
                </a:solidFill>
              </a:rPr>
              <a:t>th</a:t>
            </a:r>
            <a:r>
              <a:rPr lang="en-US" sz="2000" dirty="0">
                <a:solidFill>
                  <a:srgbClr val="000000"/>
                </a:solidFill>
              </a:rPr>
              <a:t> grade math and Algebra I have increased</a:t>
            </a:r>
            <a:r>
              <a:rPr lang="en-US" sz="2000" dirty="0" smtClean="0">
                <a:solidFill>
                  <a:srgbClr val="000000"/>
                </a:solidFill>
              </a:rPr>
              <a:t>.</a:t>
            </a:r>
          </a:p>
          <a:p>
            <a:pPr lvl="1"/>
            <a:r>
              <a:rPr lang="en-US" sz="2000" dirty="0">
                <a:solidFill>
                  <a:srgbClr val="000000"/>
                </a:solidFill>
              </a:rPr>
              <a:t>Students are expected to take the sequence of high school assessments. Students may “skip” the 8</a:t>
            </a:r>
            <a:r>
              <a:rPr lang="en-US" sz="2000" baseline="30000" dirty="0">
                <a:solidFill>
                  <a:srgbClr val="000000"/>
                </a:solidFill>
              </a:rPr>
              <a:t>th</a:t>
            </a:r>
            <a:r>
              <a:rPr lang="en-US" sz="2000" dirty="0">
                <a:solidFill>
                  <a:srgbClr val="000000"/>
                </a:solidFill>
              </a:rPr>
              <a:t> grade assessment. They may </a:t>
            </a:r>
            <a:r>
              <a:rPr lang="en-US" sz="2000" b="1" dirty="0">
                <a:solidFill>
                  <a:srgbClr val="000000"/>
                </a:solidFill>
              </a:rPr>
              <a:t>not</a:t>
            </a:r>
            <a:r>
              <a:rPr lang="en-US" sz="2000" dirty="0">
                <a:solidFill>
                  <a:srgbClr val="000000"/>
                </a:solidFill>
              </a:rPr>
              <a:t> skip the Algebra I/ Math I assessment. (If 8</a:t>
            </a:r>
            <a:r>
              <a:rPr lang="en-US" sz="2000" baseline="30000" dirty="0">
                <a:solidFill>
                  <a:srgbClr val="000000"/>
                </a:solidFill>
              </a:rPr>
              <a:t>th</a:t>
            </a:r>
            <a:r>
              <a:rPr lang="en-US" sz="2000" dirty="0">
                <a:solidFill>
                  <a:srgbClr val="000000"/>
                </a:solidFill>
              </a:rPr>
              <a:t> grade students will be taking Geometry in the next year, they should take the Algebra I assessment this year.)</a:t>
            </a:r>
          </a:p>
          <a:p>
            <a:pPr lvl="1"/>
            <a:endParaRPr lang="en-US" dirty="0">
              <a:solidFill>
                <a:srgbClr val="000000"/>
              </a:solidFill>
            </a:endParaRPr>
          </a:p>
          <a:p>
            <a:endParaRPr lang="en-US" dirty="0"/>
          </a:p>
        </p:txBody>
      </p:sp>
      <p:sp>
        <p:nvSpPr>
          <p:cNvPr id="3" name="Title 2"/>
          <p:cNvSpPr>
            <a:spLocks noGrp="1"/>
          </p:cNvSpPr>
          <p:nvPr>
            <p:ph type="title"/>
          </p:nvPr>
        </p:nvSpPr>
        <p:spPr/>
        <p:txBody>
          <a:bodyPr/>
          <a:lstStyle/>
          <a:p>
            <a:r>
              <a:rPr lang="en-US" dirty="0" smtClean="0"/>
              <a:t>FAQ: 8</a:t>
            </a:r>
            <a:r>
              <a:rPr lang="en-US" baseline="30000" dirty="0" smtClean="0"/>
              <a:t>th</a:t>
            </a:r>
            <a:r>
              <a:rPr lang="en-US" dirty="0" smtClean="0"/>
              <a:t> Grade</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13</a:t>
            </a:fld>
            <a:endParaRPr lang="en-US" dirty="0" smtClean="0"/>
          </a:p>
        </p:txBody>
      </p:sp>
    </p:spTree>
    <p:extLst>
      <p:ext uri="{BB962C8B-B14F-4D97-AF65-F5344CB8AC3E}">
        <p14:creationId xmlns:p14="http://schemas.microsoft.com/office/powerpoint/2010/main" val="92246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000000"/>
                </a:solidFill>
              </a:rPr>
              <a:t>Can students take the 8</a:t>
            </a:r>
            <a:r>
              <a:rPr lang="en-US" baseline="30000" dirty="0" smtClean="0">
                <a:solidFill>
                  <a:srgbClr val="000000"/>
                </a:solidFill>
              </a:rPr>
              <a:t>th</a:t>
            </a:r>
            <a:r>
              <a:rPr lang="en-US" dirty="0" smtClean="0">
                <a:solidFill>
                  <a:srgbClr val="000000"/>
                </a:solidFill>
              </a:rPr>
              <a:t> grade assessment in 7</a:t>
            </a:r>
            <a:r>
              <a:rPr lang="en-US" baseline="30000" dirty="0" smtClean="0">
                <a:solidFill>
                  <a:srgbClr val="000000"/>
                </a:solidFill>
              </a:rPr>
              <a:t>th</a:t>
            </a:r>
            <a:r>
              <a:rPr lang="en-US" dirty="0" smtClean="0">
                <a:solidFill>
                  <a:srgbClr val="000000"/>
                </a:solidFill>
              </a:rPr>
              <a:t> grade? </a:t>
            </a:r>
          </a:p>
          <a:p>
            <a:pPr lvl="1"/>
            <a:r>
              <a:rPr lang="en-US" dirty="0" smtClean="0">
                <a:solidFill>
                  <a:srgbClr val="000000"/>
                </a:solidFill>
              </a:rPr>
              <a:t>No, the flexibility is only for high school assessments, not for middle school assessments.</a:t>
            </a:r>
          </a:p>
          <a:p>
            <a:r>
              <a:rPr lang="en-US" dirty="0" smtClean="0">
                <a:solidFill>
                  <a:srgbClr val="000000"/>
                </a:solidFill>
              </a:rPr>
              <a:t>What if a student is taking two math courses in one year? </a:t>
            </a:r>
          </a:p>
          <a:p>
            <a:pPr lvl="1"/>
            <a:r>
              <a:rPr lang="en-US" dirty="0" smtClean="0">
                <a:solidFill>
                  <a:srgbClr val="000000"/>
                </a:solidFill>
              </a:rPr>
              <a:t>This year, take the higher assessment.</a:t>
            </a:r>
          </a:p>
          <a:p>
            <a:r>
              <a:rPr lang="en-US" dirty="0" smtClean="0">
                <a:solidFill>
                  <a:srgbClr val="000000"/>
                </a:solidFill>
              </a:rPr>
              <a:t>Will the student be able to take 2 assessments in one year?</a:t>
            </a:r>
          </a:p>
          <a:p>
            <a:pPr lvl="1"/>
            <a:r>
              <a:rPr lang="en-US" dirty="0" smtClean="0">
                <a:solidFill>
                  <a:srgbClr val="000000"/>
                </a:solidFill>
              </a:rPr>
              <a:t>Districts can choose to have their students take more than one assessment. </a:t>
            </a:r>
          </a:p>
          <a:p>
            <a:endParaRPr lang="en-US" dirty="0"/>
          </a:p>
        </p:txBody>
      </p:sp>
      <p:sp>
        <p:nvSpPr>
          <p:cNvPr id="3" name="Title 2"/>
          <p:cNvSpPr>
            <a:spLocks noGrp="1"/>
          </p:cNvSpPr>
          <p:nvPr>
            <p:ph type="title"/>
          </p:nvPr>
        </p:nvSpPr>
        <p:spPr/>
        <p:txBody>
          <a:bodyPr/>
          <a:lstStyle/>
          <a:p>
            <a:r>
              <a:rPr lang="en-US" dirty="0" smtClean="0"/>
              <a:t>FAQ: Above Grade Level</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14</a:t>
            </a:fld>
            <a:endParaRPr lang="en-US" dirty="0" smtClean="0"/>
          </a:p>
        </p:txBody>
      </p:sp>
    </p:spTree>
    <p:extLst>
      <p:ext uri="{BB962C8B-B14F-4D97-AF65-F5344CB8AC3E}">
        <p14:creationId xmlns:p14="http://schemas.microsoft.com/office/powerpoint/2010/main" val="20843383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532467"/>
            <a:ext cx="8407893" cy="4594012"/>
          </a:xfrm>
        </p:spPr>
        <p:txBody>
          <a:bodyPr/>
          <a:lstStyle/>
          <a:p>
            <a:r>
              <a:rPr lang="en-US" dirty="0" smtClean="0">
                <a:solidFill>
                  <a:srgbClr val="000000"/>
                </a:solidFill>
              </a:rPr>
              <a:t>What if the student is not in Algebra I in 9</a:t>
            </a:r>
            <a:r>
              <a:rPr lang="en-US" baseline="30000" dirty="0" smtClean="0">
                <a:solidFill>
                  <a:srgbClr val="000000"/>
                </a:solidFill>
              </a:rPr>
              <a:t>th</a:t>
            </a:r>
            <a:r>
              <a:rPr lang="en-US" dirty="0" smtClean="0">
                <a:solidFill>
                  <a:srgbClr val="000000"/>
                </a:solidFill>
              </a:rPr>
              <a:t> grade, what would he/she take? </a:t>
            </a:r>
          </a:p>
          <a:p>
            <a:pPr lvl="1"/>
            <a:r>
              <a:rPr lang="en-US" dirty="0" smtClean="0">
                <a:solidFill>
                  <a:srgbClr val="000000"/>
                </a:solidFill>
              </a:rPr>
              <a:t>All 9</a:t>
            </a:r>
            <a:r>
              <a:rPr lang="en-US" baseline="30000" dirty="0" smtClean="0">
                <a:solidFill>
                  <a:srgbClr val="000000"/>
                </a:solidFill>
              </a:rPr>
              <a:t>th</a:t>
            </a:r>
            <a:r>
              <a:rPr lang="en-US" dirty="0" smtClean="0">
                <a:solidFill>
                  <a:srgbClr val="000000"/>
                </a:solidFill>
              </a:rPr>
              <a:t> and 10</a:t>
            </a:r>
            <a:r>
              <a:rPr lang="en-US" baseline="30000" dirty="0" smtClean="0">
                <a:solidFill>
                  <a:srgbClr val="000000"/>
                </a:solidFill>
              </a:rPr>
              <a:t>th</a:t>
            </a:r>
            <a:r>
              <a:rPr lang="en-US" dirty="0" smtClean="0">
                <a:solidFill>
                  <a:srgbClr val="000000"/>
                </a:solidFill>
              </a:rPr>
              <a:t> graders must test on one of the assessments listed in the chart for that grade</a:t>
            </a:r>
          </a:p>
          <a:p>
            <a:pPr lvl="1"/>
            <a:r>
              <a:rPr lang="en-US" dirty="0" smtClean="0">
                <a:solidFill>
                  <a:srgbClr val="000000"/>
                </a:solidFill>
              </a:rPr>
              <a:t>A student in pre-algebra would test in Algebra I or Math I in 9</a:t>
            </a:r>
            <a:r>
              <a:rPr lang="en-US" baseline="30000" dirty="0" smtClean="0">
                <a:solidFill>
                  <a:srgbClr val="000000"/>
                </a:solidFill>
              </a:rPr>
              <a:t>th</a:t>
            </a:r>
            <a:r>
              <a:rPr lang="en-US" dirty="0" smtClean="0">
                <a:solidFill>
                  <a:srgbClr val="000000"/>
                </a:solidFill>
              </a:rPr>
              <a:t> grade and then may take the same assessment again in 10</a:t>
            </a:r>
            <a:r>
              <a:rPr lang="en-US" baseline="30000" dirty="0" smtClean="0">
                <a:solidFill>
                  <a:srgbClr val="000000"/>
                </a:solidFill>
              </a:rPr>
              <a:t>th</a:t>
            </a:r>
            <a:r>
              <a:rPr lang="en-US" dirty="0" smtClean="0">
                <a:solidFill>
                  <a:srgbClr val="000000"/>
                </a:solidFill>
              </a:rPr>
              <a:t> grade</a:t>
            </a:r>
          </a:p>
          <a:p>
            <a:r>
              <a:rPr lang="en-US" dirty="0" smtClean="0">
                <a:solidFill>
                  <a:srgbClr val="000000"/>
                </a:solidFill>
              </a:rPr>
              <a:t>Can students retake a math assessment?</a:t>
            </a:r>
          </a:p>
          <a:p>
            <a:pPr lvl="1"/>
            <a:r>
              <a:rPr lang="en-US" dirty="0" smtClean="0">
                <a:solidFill>
                  <a:srgbClr val="000000"/>
                </a:solidFill>
              </a:rPr>
              <a:t>Yes, students may retake a high school math assessments, if they are in a grade in which that assessment is an option.  </a:t>
            </a:r>
          </a:p>
          <a:p>
            <a:r>
              <a:rPr lang="en-US" dirty="0" smtClean="0">
                <a:solidFill>
                  <a:srgbClr val="000000"/>
                </a:solidFill>
              </a:rPr>
              <a:t>What if students repeat a high school course, what do they test?</a:t>
            </a:r>
          </a:p>
          <a:p>
            <a:pPr lvl="1"/>
            <a:r>
              <a:rPr lang="en-US" dirty="0" smtClean="0">
                <a:solidFill>
                  <a:srgbClr val="000000"/>
                </a:solidFill>
              </a:rPr>
              <a:t>Students will be assigned an assessment from the available options.</a:t>
            </a:r>
          </a:p>
          <a:p>
            <a:pPr lvl="1"/>
            <a:endParaRPr lang="en-US" dirty="0">
              <a:solidFill>
                <a:srgbClr val="000000"/>
              </a:solidFill>
            </a:endParaRPr>
          </a:p>
        </p:txBody>
      </p:sp>
      <p:sp>
        <p:nvSpPr>
          <p:cNvPr id="3" name="Title 2"/>
          <p:cNvSpPr>
            <a:spLocks noGrp="1"/>
          </p:cNvSpPr>
          <p:nvPr>
            <p:ph type="title"/>
          </p:nvPr>
        </p:nvSpPr>
        <p:spPr/>
        <p:txBody>
          <a:bodyPr/>
          <a:lstStyle/>
          <a:p>
            <a:r>
              <a:rPr lang="en-US" dirty="0" smtClean="0"/>
              <a:t>FAQ: Non-matching Courses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15</a:t>
            </a:fld>
            <a:endParaRPr lang="en-US" dirty="0" smtClean="0"/>
          </a:p>
        </p:txBody>
      </p:sp>
    </p:spTree>
    <p:extLst>
      <p:ext uri="{BB962C8B-B14F-4D97-AF65-F5344CB8AC3E}">
        <p14:creationId xmlns:p14="http://schemas.microsoft.com/office/powerpoint/2010/main" val="41663141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FAQ</a:t>
            </a:r>
            <a:r>
              <a:rPr lang="en-US" dirty="0"/>
              <a:t>: Non-matching Courses</a:t>
            </a:r>
          </a:p>
        </p:txBody>
      </p:sp>
      <p:sp>
        <p:nvSpPr>
          <p:cNvPr id="4" name="Footer Placeholder 3"/>
          <p:cNvSpPr>
            <a:spLocks noGrp="1"/>
          </p:cNvSpPr>
          <p:nvPr>
            <p:ph type="ftr" sz="quarter" idx="3"/>
          </p:nvPr>
        </p:nvSpPr>
        <p:spPr/>
        <p:txBody>
          <a:bodyPr/>
          <a:lstStyle/>
          <a:p>
            <a:fld id="{757A2F4E-5D54-B04B-91BD-7E78EE1FE9FD}" type="slidenum">
              <a:rPr lang="en-US" smtClean="0"/>
              <a:pPr/>
              <a:t>16</a:t>
            </a:fld>
            <a:endParaRPr lang="en-US" dirty="0" smtClean="0"/>
          </a:p>
        </p:txBody>
      </p:sp>
      <p:sp>
        <p:nvSpPr>
          <p:cNvPr id="6" name="Content Placeholder 5"/>
          <p:cNvSpPr>
            <a:spLocks noGrp="1"/>
          </p:cNvSpPr>
          <p:nvPr>
            <p:ph idx="1"/>
          </p:nvPr>
        </p:nvSpPr>
        <p:spPr>
          <a:xfrm>
            <a:off x="186267" y="1591733"/>
            <a:ext cx="8788400" cy="4534746"/>
          </a:xfrm>
        </p:spPr>
        <p:txBody>
          <a:bodyPr/>
          <a:lstStyle/>
          <a:p>
            <a:r>
              <a:rPr lang="en-US" sz="2000" dirty="0">
                <a:solidFill>
                  <a:srgbClr val="000000"/>
                </a:solidFill>
              </a:rPr>
              <a:t>We currently require 2 credits of math to graduate. We have students who take Algebra I then </a:t>
            </a:r>
            <a:r>
              <a:rPr lang="en-US" sz="2000" dirty="0" smtClean="0">
                <a:solidFill>
                  <a:srgbClr val="000000"/>
                </a:solidFill>
              </a:rPr>
              <a:t>Geometry, and are done with math. Next </a:t>
            </a:r>
            <a:r>
              <a:rPr lang="en-US" sz="2000" dirty="0">
                <a:solidFill>
                  <a:srgbClr val="000000"/>
                </a:solidFill>
              </a:rPr>
              <a:t>year, we will have juniors who have completed their graduation requirements that will not be taking a math </a:t>
            </a:r>
            <a:r>
              <a:rPr lang="en-US" sz="2000" dirty="0" smtClean="0">
                <a:solidFill>
                  <a:srgbClr val="000000"/>
                </a:solidFill>
              </a:rPr>
              <a:t>class. The </a:t>
            </a:r>
            <a:r>
              <a:rPr lang="en-US" sz="2000" dirty="0">
                <a:solidFill>
                  <a:srgbClr val="000000"/>
                </a:solidFill>
              </a:rPr>
              <a:t>juniors in Algebra II will have to take the </a:t>
            </a:r>
            <a:r>
              <a:rPr lang="en-US" sz="2000" dirty="0" smtClean="0">
                <a:solidFill>
                  <a:srgbClr val="000000"/>
                </a:solidFill>
              </a:rPr>
              <a:t>Algebra </a:t>
            </a:r>
            <a:r>
              <a:rPr lang="en-US" sz="2000" dirty="0">
                <a:solidFill>
                  <a:srgbClr val="000000"/>
                </a:solidFill>
              </a:rPr>
              <a:t>II </a:t>
            </a:r>
            <a:r>
              <a:rPr lang="en-US" sz="2000" dirty="0" smtClean="0">
                <a:solidFill>
                  <a:srgbClr val="000000"/>
                </a:solidFill>
              </a:rPr>
              <a:t>assessment. </a:t>
            </a:r>
            <a:r>
              <a:rPr lang="en-US" sz="2000" dirty="0">
                <a:solidFill>
                  <a:srgbClr val="000000"/>
                </a:solidFill>
              </a:rPr>
              <a:t>Is this correct? In the future, will students be required to take the </a:t>
            </a:r>
            <a:r>
              <a:rPr lang="en-US" sz="2000" dirty="0" smtClean="0">
                <a:solidFill>
                  <a:srgbClr val="000000"/>
                </a:solidFill>
              </a:rPr>
              <a:t>Algebra </a:t>
            </a:r>
            <a:r>
              <a:rPr lang="en-US" sz="2000" dirty="0">
                <a:solidFill>
                  <a:srgbClr val="000000"/>
                </a:solidFill>
              </a:rPr>
              <a:t>I, Geometry, and Algebra II </a:t>
            </a:r>
            <a:r>
              <a:rPr lang="en-US" sz="2000" dirty="0" smtClean="0">
                <a:solidFill>
                  <a:srgbClr val="000000"/>
                </a:solidFill>
              </a:rPr>
              <a:t>assessments?</a:t>
            </a:r>
            <a:endParaRPr lang="en-US" sz="2000" b="0" dirty="0">
              <a:solidFill>
                <a:srgbClr val="000000"/>
              </a:solidFill>
              <a:latin typeface="Times New Roman"/>
            </a:endParaRPr>
          </a:p>
          <a:p>
            <a:pPr lvl="1"/>
            <a:r>
              <a:rPr lang="en-US" sz="2000" dirty="0" smtClean="0">
                <a:solidFill>
                  <a:srgbClr val="000000"/>
                </a:solidFill>
              </a:rPr>
              <a:t>The high school Colorado Academic Standards establish the minimum requirements for mathematics mastery. Juniors who have completed instruction in the totality of the standards do not need to test. Remaining juniors should select an assessment from the available options. Students that have only taken Algebra I and Geometry have not completed the standards. </a:t>
            </a:r>
          </a:p>
          <a:p>
            <a:pPr lvl="1"/>
            <a:r>
              <a:rPr lang="en-US" sz="2000" dirty="0" smtClean="0">
                <a:solidFill>
                  <a:srgbClr val="000000"/>
                </a:solidFill>
              </a:rPr>
              <a:t>The expectation is that in the future students will take all three high school assessments. </a:t>
            </a:r>
          </a:p>
          <a:p>
            <a:pPr lvl="1"/>
            <a:endParaRPr lang="en-US" dirty="0"/>
          </a:p>
        </p:txBody>
      </p:sp>
    </p:spTree>
    <p:extLst>
      <p:ext uri="{BB962C8B-B14F-4D97-AF65-F5344CB8AC3E}">
        <p14:creationId xmlns:p14="http://schemas.microsoft.com/office/powerpoint/2010/main" val="39016684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000000"/>
                </a:solidFill>
              </a:rPr>
              <a:t>Will seniors be testing this year?</a:t>
            </a:r>
          </a:p>
          <a:p>
            <a:pPr lvl="1"/>
            <a:r>
              <a:rPr lang="en-US" dirty="0" smtClean="0">
                <a:solidFill>
                  <a:srgbClr val="000000"/>
                </a:solidFill>
              </a:rPr>
              <a:t>Possibly.  If they are taking Algebra II/Math III, then seniors should test this year.</a:t>
            </a:r>
          </a:p>
          <a:p>
            <a:r>
              <a:rPr lang="en-US" dirty="0">
                <a:solidFill>
                  <a:srgbClr val="000000"/>
                </a:solidFill>
              </a:rPr>
              <a:t>If I’m understanding correctly, all students must either test “out” or through Algebra II or Integrated III even if they are a senior.  Is this correct? </a:t>
            </a:r>
            <a:endParaRPr lang="en-US" dirty="0" smtClean="0">
              <a:solidFill>
                <a:srgbClr val="000000"/>
              </a:solidFill>
            </a:endParaRPr>
          </a:p>
          <a:p>
            <a:pPr lvl="1"/>
            <a:r>
              <a:rPr lang="en-US" dirty="0" smtClean="0">
                <a:solidFill>
                  <a:srgbClr val="000000"/>
                </a:solidFill>
              </a:rPr>
              <a:t>In the future, yes, this is correct.  </a:t>
            </a:r>
          </a:p>
        </p:txBody>
      </p:sp>
      <p:sp>
        <p:nvSpPr>
          <p:cNvPr id="3" name="Title 2"/>
          <p:cNvSpPr>
            <a:spLocks noGrp="1"/>
          </p:cNvSpPr>
          <p:nvPr>
            <p:ph type="title"/>
          </p:nvPr>
        </p:nvSpPr>
        <p:spPr/>
        <p:txBody>
          <a:bodyPr/>
          <a:lstStyle/>
          <a:p>
            <a:r>
              <a:rPr lang="en-US" dirty="0" smtClean="0"/>
              <a:t>FAQ: Seniors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17</a:t>
            </a:fld>
            <a:endParaRPr lang="en-US" dirty="0" smtClean="0"/>
          </a:p>
        </p:txBody>
      </p:sp>
    </p:spTree>
    <p:extLst>
      <p:ext uri="{BB962C8B-B14F-4D97-AF65-F5344CB8AC3E}">
        <p14:creationId xmlns:p14="http://schemas.microsoft.com/office/powerpoint/2010/main" val="2464458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rgbClr val="000000"/>
                </a:solidFill>
              </a:rPr>
              <a:t>Can a district or school </a:t>
            </a:r>
            <a:r>
              <a:rPr lang="en-US" dirty="0" smtClean="0">
                <a:solidFill>
                  <a:srgbClr val="000000"/>
                </a:solidFill>
              </a:rPr>
              <a:t>provide both pathways?</a:t>
            </a:r>
            <a:endParaRPr lang="en-US" dirty="0">
              <a:solidFill>
                <a:srgbClr val="000000"/>
              </a:solidFill>
            </a:endParaRPr>
          </a:p>
          <a:p>
            <a:pPr lvl="1"/>
            <a:r>
              <a:rPr lang="en-US" dirty="0">
                <a:solidFill>
                  <a:srgbClr val="000000"/>
                </a:solidFill>
              </a:rPr>
              <a:t>Yes</a:t>
            </a:r>
          </a:p>
          <a:p>
            <a:r>
              <a:rPr lang="en-US" dirty="0" smtClean="0">
                <a:solidFill>
                  <a:srgbClr val="000000"/>
                </a:solidFill>
              </a:rPr>
              <a:t>Can students move between the traditional pathway and integrated math? </a:t>
            </a:r>
          </a:p>
          <a:p>
            <a:pPr lvl="1"/>
            <a:r>
              <a:rPr lang="en-US" dirty="0" smtClean="0">
                <a:solidFill>
                  <a:srgbClr val="000000"/>
                </a:solidFill>
              </a:rPr>
              <a:t>Yes</a:t>
            </a:r>
          </a:p>
          <a:p>
            <a:r>
              <a:rPr lang="en-US" dirty="0" smtClean="0">
                <a:solidFill>
                  <a:srgbClr val="000000"/>
                </a:solidFill>
              </a:rPr>
              <a:t>Can Algebra II be given in 10</a:t>
            </a:r>
            <a:r>
              <a:rPr lang="en-US" baseline="30000" dirty="0" smtClean="0">
                <a:solidFill>
                  <a:srgbClr val="000000"/>
                </a:solidFill>
              </a:rPr>
              <a:t>th</a:t>
            </a:r>
            <a:r>
              <a:rPr lang="en-US" dirty="0" smtClean="0">
                <a:solidFill>
                  <a:srgbClr val="000000"/>
                </a:solidFill>
              </a:rPr>
              <a:t> grade and Geometry be given in 11</a:t>
            </a:r>
            <a:r>
              <a:rPr lang="en-US" baseline="30000" dirty="0" smtClean="0">
                <a:solidFill>
                  <a:srgbClr val="000000"/>
                </a:solidFill>
              </a:rPr>
              <a:t>th</a:t>
            </a:r>
            <a:r>
              <a:rPr lang="en-US" dirty="0" smtClean="0">
                <a:solidFill>
                  <a:srgbClr val="000000"/>
                </a:solidFill>
              </a:rPr>
              <a:t> grade?</a:t>
            </a:r>
          </a:p>
          <a:p>
            <a:pPr lvl="1"/>
            <a:r>
              <a:rPr lang="en-US" dirty="0" smtClean="0">
                <a:solidFill>
                  <a:srgbClr val="000000"/>
                </a:solidFill>
              </a:rPr>
              <a:t>Yes, but districts should keep in mind the comprehensive nature of Algebra II.</a:t>
            </a:r>
          </a:p>
        </p:txBody>
      </p:sp>
      <p:sp>
        <p:nvSpPr>
          <p:cNvPr id="3" name="Title 2"/>
          <p:cNvSpPr>
            <a:spLocks noGrp="1"/>
          </p:cNvSpPr>
          <p:nvPr>
            <p:ph type="title"/>
          </p:nvPr>
        </p:nvSpPr>
        <p:spPr/>
        <p:txBody>
          <a:bodyPr/>
          <a:lstStyle/>
          <a:p>
            <a:r>
              <a:rPr lang="en-US" dirty="0" smtClean="0"/>
              <a:t>FAQ: Switching Pathways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18</a:t>
            </a:fld>
            <a:endParaRPr lang="en-US" dirty="0" smtClean="0"/>
          </a:p>
        </p:txBody>
      </p:sp>
    </p:spTree>
    <p:extLst>
      <p:ext uri="{BB962C8B-B14F-4D97-AF65-F5344CB8AC3E}">
        <p14:creationId xmlns:p14="http://schemas.microsoft.com/office/powerpoint/2010/main" val="34418021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0121" y="1626781"/>
            <a:ext cx="8846288" cy="4499698"/>
          </a:xfrm>
        </p:spPr>
        <p:txBody>
          <a:bodyPr/>
          <a:lstStyle/>
          <a:p>
            <a:r>
              <a:rPr lang="en-US" dirty="0" smtClean="0">
                <a:solidFill>
                  <a:srgbClr val="000000"/>
                </a:solidFill>
              </a:rPr>
              <a:t>Will </a:t>
            </a:r>
            <a:r>
              <a:rPr lang="en-US" dirty="0">
                <a:solidFill>
                  <a:srgbClr val="000000"/>
                </a:solidFill>
              </a:rPr>
              <a:t>these assessments be used for high stakes for students (ex. graduation requirements)?</a:t>
            </a:r>
          </a:p>
          <a:p>
            <a:pPr lvl="1"/>
            <a:r>
              <a:rPr lang="en-US" dirty="0">
                <a:solidFill>
                  <a:srgbClr val="000000"/>
                </a:solidFill>
              </a:rPr>
              <a:t>Higher education  has been at the table designing the PARCC assessments. They will also participate in standard setting (setting the </a:t>
            </a:r>
            <a:r>
              <a:rPr lang="en-US" dirty="0" smtClean="0">
                <a:solidFill>
                  <a:srgbClr val="000000"/>
                </a:solidFill>
              </a:rPr>
              <a:t>cut scores</a:t>
            </a:r>
            <a:r>
              <a:rPr lang="en-US" dirty="0">
                <a:solidFill>
                  <a:srgbClr val="000000"/>
                </a:solidFill>
              </a:rPr>
              <a:t>). The intent is that students who score at a Level 4 or 5 (strong or distinguished) will be able to enroll in credit bearing courses without the need for additional placement testing. </a:t>
            </a:r>
          </a:p>
          <a:p>
            <a:pPr lvl="1"/>
            <a:r>
              <a:rPr lang="en-US" dirty="0">
                <a:solidFill>
                  <a:srgbClr val="000000"/>
                </a:solidFill>
              </a:rPr>
              <a:t>Although it is expected that students will be able to demonstrate mastery of the standards for graduation  purposes through the PARCC assessments, Colorado does not have a graduation requirement related to its state assessments. </a:t>
            </a:r>
          </a:p>
          <a:p>
            <a:endParaRPr lang="en-US" dirty="0"/>
          </a:p>
        </p:txBody>
      </p:sp>
      <p:sp>
        <p:nvSpPr>
          <p:cNvPr id="3" name="Title 2"/>
          <p:cNvSpPr>
            <a:spLocks noGrp="1"/>
          </p:cNvSpPr>
          <p:nvPr>
            <p:ph type="title"/>
          </p:nvPr>
        </p:nvSpPr>
        <p:spPr/>
        <p:txBody>
          <a:bodyPr/>
          <a:lstStyle/>
          <a:p>
            <a:r>
              <a:rPr lang="en-US" dirty="0" smtClean="0"/>
              <a:t>FAQ: High Stakes for Students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19</a:t>
            </a:fld>
            <a:endParaRPr lang="en-US" dirty="0" smtClean="0"/>
          </a:p>
        </p:txBody>
      </p:sp>
    </p:spTree>
    <p:extLst>
      <p:ext uri="{BB962C8B-B14F-4D97-AF65-F5344CB8AC3E}">
        <p14:creationId xmlns:p14="http://schemas.microsoft.com/office/powerpoint/2010/main" val="1562351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lstStyle/>
          <a:p>
            <a:r>
              <a:rPr lang="en-US" dirty="0" smtClean="0">
                <a:solidFill>
                  <a:srgbClr val="000000"/>
                </a:solidFill>
              </a:rPr>
              <a:t>High School Math Options</a:t>
            </a:r>
          </a:p>
          <a:p>
            <a:pPr lvl="1"/>
            <a:r>
              <a:rPr lang="en-US" dirty="0" smtClean="0">
                <a:solidFill>
                  <a:srgbClr val="000000"/>
                </a:solidFill>
              </a:rPr>
              <a:t>All versus pilot</a:t>
            </a:r>
          </a:p>
          <a:p>
            <a:r>
              <a:rPr lang="en-US" dirty="0" smtClean="0">
                <a:solidFill>
                  <a:srgbClr val="000000"/>
                </a:solidFill>
              </a:rPr>
              <a:t>Paper-based </a:t>
            </a:r>
            <a:r>
              <a:rPr lang="en-US" dirty="0">
                <a:solidFill>
                  <a:srgbClr val="000000"/>
                </a:solidFill>
              </a:rPr>
              <a:t>versus </a:t>
            </a:r>
            <a:r>
              <a:rPr lang="en-US" dirty="0" smtClean="0">
                <a:solidFill>
                  <a:srgbClr val="000000"/>
                </a:solidFill>
              </a:rPr>
              <a:t>Computer-based</a:t>
            </a:r>
            <a:endParaRPr lang="en-US" dirty="0">
              <a:solidFill>
                <a:srgbClr val="000000"/>
              </a:solidFill>
            </a:endParaRPr>
          </a:p>
          <a:p>
            <a:r>
              <a:rPr lang="en-US" dirty="0" smtClean="0">
                <a:solidFill>
                  <a:srgbClr val="000000"/>
                </a:solidFill>
              </a:rPr>
              <a:t>Frequently Asked Questions</a:t>
            </a:r>
          </a:p>
          <a:p>
            <a:r>
              <a:rPr lang="en-US" dirty="0" smtClean="0">
                <a:solidFill>
                  <a:srgbClr val="000000"/>
                </a:solidFill>
              </a:rPr>
              <a:t>Questions</a:t>
            </a:r>
            <a:endParaRPr lang="en-US" dirty="0">
              <a:solidFill>
                <a:srgbClr val="000000"/>
              </a:solidFill>
            </a:endParaRPr>
          </a:p>
        </p:txBody>
      </p:sp>
      <p:sp>
        <p:nvSpPr>
          <p:cNvPr id="10" name="Title 9"/>
          <p:cNvSpPr>
            <a:spLocks noGrp="1"/>
          </p:cNvSpPr>
          <p:nvPr>
            <p:ph type="title"/>
          </p:nvPr>
        </p:nvSpPr>
        <p:spPr/>
        <p:txBody>
          <a:bodyPr/>
          <a:lstStyle/>
          <a:p>
            <a:r>
              <a:rPr lang="en-US" dirty="0" smtClean="0">
                <a:latin typeface="Museo Slab 500"/>
                <a:cs typeface="Museo Slab 500"/>
              </a:rPr>
              <a:t>Agenda</a:t>
            </a:r>
            <a:endParaRPr lang="en-US" dirty="0">
              <a:latin typeface="Museo Slab 500"/>
              <a:cs typeface="Museo Slab 500"/>
            </a:endParaRPr>
          </a:p>
        </p:txBody>
      </p:sp>
      <p:sp>
        <p:nvSpPr>
          <p:cNvPr id="4" name="Footer Placeholder 3"/>
          <p:cNvSpPr>
            <a:spLocks noGrp="1"/>
          </p:cNvSpPr>
          <p:nvPr>
            <p:ph type="ftr" sz="quarter" idx="3"/>
          </p:nvPr>
        </p:nvSpPr>
        <p:spPr/>
        <p:txBody>
          <a:bodyPr/>
          <a:lstStyle/>
          <a:p>
            <a:fld id="{757A2F4E-5D54-B04B-91BD-7E78EE1FE9FD}" type="slidenum">
              <a:rPr lang="en-US" smtClean="0"/>
              <a:pPr/>
              <a:t>2</a:t>
            </a:fld>
            <a:endParaRPr lang="en-US" dirty="0" smtClean="0"/>
          </a:p>
        </p:txBody>
      </p:sp>
    </p:spTree>
    <p:extLst>
      <p:ext uri="{BB962C8B-B14F-4D97-AF65-F5344CB8AC3E}">
        <p14:creationId xmlns:p14="http://schemas.microsoft.com/office/powerpoint/2010/main" val="29451298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000000"/>
                </a:solidFill>
              </a:rPr>
              <a:t>Where can I find information about what is assessed in the high school math assessments? </a:t>
            </a:r>
          </a:p>
          <a:p>
            <a:pPr lvl="1"/>
            <a:r>
              <a:rPr lang="en-US" dirty="0" smtClean="0">
                <a:solidFill>
                  <a:srgbClr val="000000"/>
                </a:solidFill>
              </a:rPr>
              <a:t>The blueprints &amp; test specifications page of the PARCC website contains the following: </a:t>
            </a:r>
          </a:p>
          <a:p>
            <a:pPr lvl="2"/>
            <a:r>
              <a:rPr lang="en-US" dirty="0" smtClean="0">
                <a:solidFill>
                  <a:srgbClr val="000000"/>
                </a:solidFill>
              </a:rPr>
              <a:t>PARCC mathematics high level blueprints </a:t>
            </a:r>
          </a:p>
          <a:p>
            <a:pPr lvl="2"/>
            <a:r>
              <a:rPr lang="en-US" dirty="0" smtClean="0">
                <a:solidFill>
                  <a:srgbClr val="000000"/>
                </a:solidFill>
              </a:rPr>
              <a:t>Evidence Tables for all grades/subjects</a:t>
            </a:r>
          </a:p>
          <a:p>
            <a:pPr lvl="1"/>
            <a:r>
              <a:rPr lang="en-US" dirty="0">
                <a:hlinkClick r:id="rId2"/>
              </a:rPr>
              <a:t>http://</a:t>
            </a:r>
            <a:r>
              <a:rPr lang="en-US" dirty="0" smtClean="0">
                <a:hlinkClick r:id="rId2"/>
              </a:rPr>
              <a:t>www.parcconline.org/assessment-blueprints-test-specs</a:t>
            </a:r>
            <a:r>
              <a:rPr lang="en-US" dirty="0" smtClean="0"/>
              <a:t> </a:t>
            </a:r>
          </a:p>
          <a:p>
            <a:r>
              <a:rPr lang="en-US" dirty="0">
                <a:solidFill>
                  <a:srgbClr val="000000"/>
                </a:solidFill>
              </a:rPr>
              <a:t>Are the integrated assessments easier?</a:t>
            </a:r>
          </a:p>
          <a:p>
            <a:pPr lvl="1"/>
            <a:r>
              <a:rPr lang="en-US" sz="2000" dirty="0">
                <a:solidFill>
                  <a:srgbClr val="000000"/>
                </a:solidFill>
              </a:rPr>
              <a:t>No, the integrated assessments cover the same content as the traditional sequence just in a different order. The </a:t>
            </a:r>
            <a:r>
              <a:rPr lang="en-US" sz="2000" dirty="0" smtClean="0">
                <a:solidFill>
                  <a:srgbClr val="000000"/>
                </a:solidFill>
              </a:rPr>
              <a:t>assessments </a:t>
            </a:r>
            <a:r>
              <a:rPr lang="en-US" sz="2000" dirty="0">
                <a:solidFill>
                  <a:srgbClr val="000000"/>
                </a:solidFill>
              </a:rPr>
              <a:t>are based on </a:t>
            </a:r>
            <a:r>
              <a:rPr lang="en-US" sz="2000" dirty="0" smtClean="0">
                <a:solidFill>
                  <a:srgbClr val="000000"/>
                </a:solidFill>
              </a:rPr>
              <a:t>the same</a:t>
            </a:r>
            <a:r>
              <a:rPr lang="en-US" dirty="0">
                <a:solidFill>
                  <a:srgbClr val="000000"/>
                </a:solidFill>
              </a:rPr>
              <a:t> </a:t>
            </a:r>
            <a:r>
              <a:rPr lang="en-US" dirty="0" smtClean="0">
                <a:solidFill>
                  <a:srgbClr val="000000"/>
                </a:solidFill>
              </a:rPr>
              <a:t>standards.</a:t>
            </a:r>
            <a:endParaRPr lang="en-US" dirty="0">
              <a:solidFill>
                <a:srgbClr val="000000"/>
              </a:solidFill>
            </a:endParaRPr>
          </a:p>
          <a:p>
            <a:pPr lvl="1"/>
            <a:endParaRPr lang="en-US" dirty="0" smtClean="0"/>
          </a:p>
          <a:p>
            <a:pPr lvl="1"/>
            <a:endParaRPr lang="en-US" dirty="0"/>
          </a:p>
        </p:txBody>
      </p:sp>
      <p:sp>
        <p:nvSpPr>
          <p:cNvPr id="3" name="Title 2"/>
          <p:cNvSpPr>
            <a:spLocks noGrp="1"/>
          </p:cNvSpPr>
          <p:nvPr>
            <p:ph type="title"/>
          </p:nvPr>
        </p:nvSpPr>
        <p:spPr/>
        <p:txBody>
          <a:bodyPr/>
          <a:lstStyle/>
          <a:p>
            <a:r>
              <a:rPr lang="en-US" dirty="0" smtClean="0"/>
              <a:t>FAQ: Content</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20</a:t>
            </a:fld>
            <a:endParaRPr lang="en-US" dirty="0" smtClean="0"/>
          </a:p>
        </p:txBody>
      </p:sp>
    </p:spTree>
    <p:extLst>
      <p:ext uri="{BB962C8B-B14F-4D97-AF65-F5344CB8AC3E}">
        <p14:creationId xmlns:p14="http://schemas.microsoft.com/office/powerpoint/2010/main" val="17341962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rgbClr val="000000"/>
                </a:solidFill>
              </a:rPr>
              <a:t>Where can I find sample questions?  When will they be available? </a:t>
            </a:r>
          </a:p>
          <a:p>
            <a:pPr lvl="1"/>
            <a:r>
              <a:rPr lang="en-US" dirty="0">
                <a:solidFill>
                  <a:srgbClr val="000000"/>
                </a:solidFill>
              </a:rPr>
              <a:t>The </a:t>
            </a:r>
            <a:r>
              <a:rPr lang="en-US" dirty="0" smtClean="0">
                <a:solidFill>
                  <a:srgbClr val="000000"/>
                </a:solidFill>
              </a:rPr>
              <a:t>online tutorial </a:t>
            </a:r>
            <a:r>
              <a:rPr lang="en-US" dirty="0">
                <a:solidFill>
                  <a:srgbClr val="000000"/>
                </a:solidFill>
              </a:rPr>
              <a:t>is being </a:t>
            </a:r>
            <a:r>
              <a:rPr lang="en-US" dirty="0" smtClean="0">
                <a:solidFill>
                  <a:srgbClr val="000000"/>
                </a:solidFill>
              </a:rPr>
              <a:t>updated  </a:t>
            </a:r>
          </a:p>
          <a:p>
            <a:pPr lvl="1"/>
            <a:r>
              <a:rPr lang="en-US" dirty="0" smtClean="0">
                <a:solidFill>
                  <a:srgbClr val="000000"/>
                </a:solidFill>
              </a:rPr>
              <a:t>Currently </a:t>
            </a:r>
            <a:r>
              <a:rPr lang="en-US" dirty="0">
                <a:solidFill>
                  <a:srgbClr val="000000"/>
                </a:solidFill>
              </a:rPr>
              <a:t>ELA PBA and EOY Math practice tests are available </a:t>
            </a:r>
            <a:r>
              <a:rPr lang="en-US" dirty="0">
                <a:hlinkClick r:id="rId2"/>
              </a:rPr>
              <a:t>http://practice.parcc.testnav.com/#</a:t>
            </a:r>
            <a:r>
              <a:rPr lang="en-US" dirty="0"/>
              <a:t> </a:t>
            </a:r>
            <a:endParaRPr lang="en-US" dirty="0" smtClean="0"/>
          </a:p>
          <a:p>
            <a:pPr lvl="1"/>
            <a:r>
              <a:rPr lang="en-US" dirty="0" smtClean="0">
                <a:solidFill>
                  <a:srgbClr val="000000"/>
                </a:solidFill>
              </a:rPr>
              <a:t>Paper-based practice tests are being developed</a:t>
            </a:r>
          </a:p>
          <a:p>
            <a:pPr lvl="1"/>
            <a:r>
              <a:rPr lang="en-US" dirty="0" smtClean="0">
                <a:solidFill>
                  <a:srgbClr val="000000"/>
                </a:solidFill>
              </a:rPr>
              <a:t>Practice test expected availability: </a:t>
            </a:r>
          </a:p>
          <a:p>
            <a:pPr lvl="2"/>
            <a:r>
              <a:rPr lang="en-US" dirty="0" smtClean="0">
                <a:solidFill>
                  <a:srgbClr val="000000"/>
                </a:solidFill>
              </a:rPr>
              <a:t>November – high school (paper and computer)</a:t>
            </a:r>
          </a:p>
          <a:p>
            <a:pPr lvl="2"/>
            <a:r>
              <a:rPr lang="en-US" dirty="0" smtClean="0">
                <a:solidFill>
                  <a:srgbClr val="000000"/>
                </a:solidFill>
              </a:rPr>
              <a:t>December – January all other grades</a:t>
            </a:r>
          </a:p>
          <a:p>
            <a:pPr lvl="1"/>
            <a:r>
              <a:rPr lang="en-US" dirty="0" smtClean="0">
                <a:solidFill>
                  <a:srgbClr val="000000"/>
                </a:solidFill>
              </a:rPr>
              <a:t>Sample questions </a:t>
            </a:r>
            <a:r>
              <a:rPr lang="en-US" dirty="0">
                <a:solidFill>
                  <a:srgbClr val="000000"/>
                </a:solidFill>
              </a:rPr>
              <a:t>are available </a:t>
            </a:r>
            <a:r>
              <a:rPr lang="en-US" dirty="0">
                <a:hlinkClick r:id="rId3"/>
              </a:rPr>
              <a:t>http://</a:t>
            </a:r>
            <a:r>
              <a:rPr lang="en-US" dirty="0" smtClean="0">
                <a:hlinkClick r:id="rId3"/>
              </a:rPr>
              <a:t>www.parcconline.org/samples/item-task-prototypes</a:t>
            </a:r>
            <a:r>
              <a:rPr lang="en-US" dirty="0" smtClean="0"/>
              <a:t> </a:t>
            </a:r>
            <a:endParaRPr lang="en-US" dirty="0"/>
          </a:p>
          <a:p>
            <a:endParaRPr lang="en-US" dirty="0"/>
          </a:p>
        </p:txBody>
      </p:sp>
      <p:sp>
        <p:nvSpPr>
          <p:cNvPr id="3" name="Title 2"/>
          <p:cNvSpPr>
            <a:spLocks noGrp="1"/>
          </p:cNvSpPr>
          <p:nvPr>
            <p:ph type="title"/>
          </p:nvPr>
        </p:nvSpPr>
        <p:spPr/>
        <p:txBody>
          <a:bodyPr/>
          <a:lstStyle/>
          <a:p>
            <a:r>
              <a:rPr lang="en-US" dirty="0" smtClean="0"/>
              <a:t>FAQ: Practice Tests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21</a:t>
            </a:fld>
            <a:endParaRPr lang="en-US" dirty="0" smtClean="0"/>
          </a:p>
        </p:txBody>
      </p:sp>
    </p:spTree>
    <p:extLst>
      <p:ext uri="{BB962C8B-B14F-4D97-AF65-F5344CB8AC3E}">
        <p14:creationId xmlns:p14="http://schemas.microsoft.com/office/powerpoint/2010/main" val="28370667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000000"/>
                </a:solidFill>
              </a:rPr>
              <a:t>PARCC logistical questions: </a:t>
            </a:r>
          </a:p>
          <a:p>
            <a:pPr lvl="1"/>
            <a:r>
              <a:rPr lang="en-US" dirty="0" smtClean="0">
                <a:solidFill>
                  <a:srgbClr val="000000"/>
                </a:solidFill>
              </a:rPr>
              <a:t>Stephanie Boyd, </a:t>
            </a:r>
            <a:r>
              <a:rPr lang="en-US" dirty="0" smtClean="0">
                <a:hlinkClick r:id="rId2"/>
              </a:rPr>
              <a:t>boyd_s@cde.state.co.us</a:t>
            </a:r>
            <a:r>
              <a:rPr lang="en-US" dirty="0" smtClean="0"/>
              <a:t> </a:t>
            </a:r>
          </a:p>
          <a:p>
            <a:r>
              <a:rPr lang="en-US" dirty="0" smtClean="0">
                <a:solidFill>
                  <a:srgbClr val="000000"/>
                </a:solidFill>
              </a:rPr>
              <a:t>Math instructional questions:</a:t>
            </a:r>
          </a:p>
          <a:p>
            <a:pPr lvl="1"/>
            <a:r>
              <a:rPr lang="en-US" dirty="0" smtClean="0">
                <a:solidFill>
                  <a:srgbClr val="000000"/>
                </a:solidFill>
              </a:rPr>
              <a:t>Mary Pittman, </a:t>
            </a:r>
            <a:r>
              <a:rPr lang="en-US" dirty="0" smtClean="0">
                <a:hlinkClick r:id="rId3"/>
              </a:rPr>
              <a:t>pittman_m@cde.state.co.us</a:t>
            </a:r>
            <a:endParaRPr lang="en-US" dirty="0" smtClean="0"/>
          </a:p>
          <a:p>
            <a:pPr lvl="1"/>
            <a:r>
              <a:rPr lang="en-US" dirty="0" smtClean="0"/>
              <a:t> </a:t>
            </a:r>
            <a:endParaRPr lang="en-US" dirty="0"/>
          </a:p>
        </p:txBody>
      </p:sp>
      <p:sp>
        <p:nvSpPr>
          <p:cNvPr id="3" name="Title 2"/>
          <p:cNvSpPr>
            <a:spLocks noGrp="1"/>
          </p:cNvSpPr>
          <p:nvPr>
            <p:ph type="title"/>
          </p:nvPr>
        </p:nvSpPr>
        <p:spPr/>
        <p:txBody>
          <a:bodyPr/>
          <a:lstStyle/>
          <a:p>
            <a:r>
              <a:rPr lang="en-US" dirty="0" smtClean="0"/>
              <a:t>Contact Information</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22</a:t>
            </a:fld>
            <a:endParaRPr lang="en-US" dirty="0" smtClean="0"/>
          </a:p>
        </p:txBody>
      </p:sp>
    </p:spTree>
    <p:extLst>
      <p:ext uri="{BB962C8B-B14F-4D97-AF65-F5344CB8AC3E}">
        <p14:creationId xmlns:p14="http://schemas.microsoft.com/office/powerpoint/2010/main" val="1247056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p:txBody>
          <a:bodyPr/>
          <a:lstStyle/>
          <a:p>
            <a:fld id="{757A2F4E-5D54-B04B-91BD-7E78EE1FE9FD}" type="slidenum">
              <a:rPr lang="en-US" smtClean="0"/>
              <a:pPr/>
              <a:t>3</a:t>
            </a:fld>
            <a:endParaRPr lang="en-US" dirty="0" smtClean="0"/>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2160102557"/>
              </p:ext>
            </p:extLst>
          </p:nvPr>
        </p:nvGraphicFramePr>
        <p:xfrm>
          <a:off x="558800" y="518"/>
          <a:ext cx="7975600" cy="6117336"/>
        </p:xfrm>
        <a:graphic>
          <a:graphicData uri="http://schemas.openxmlformats.org/drawingml/2006/table">
            <a:tbl>
              <a:tblPr firstRow="1" firstCol="1" bandRow="1">
                <a:tableStyleId>{5C22544A-7EE6-4342-B048-85BDC9FD1C3A}</a:tableStyleId>
              </a:tblPr>
              <a:tblGrid>
                <a:gridCol w="1246731"/>
                <a:gridCol w="3021258"/>
                <a:gridCol w="3707611"/>
              </a:tblGrid>
              <a:tr h="0">
                <a:tc>
                  <a:txBody>
                    <a:bodyPr/>
                    <a:lstStyle/>
                    <a:p>
                      <a:pPr marL="0" marR="0" algn="ctr">
                        <a:lnSpc>
                          <a:spcPct val="115000"/>
                        </a:lnSpc>
                        <a:spcBef>
                          <a:spcPts val="0"/>
                        </a:spcBef>
                        <a:spcAft>
                          <a:spcPts val="0"/>
                        </a:spcAft>
                      </a:pPr>
                      <a:r>
                        <a:rPr lang="en-US" sz="1800" dirty="0">
                          <a:effectLst/>
                        </a:rPr>
                        <a:t>Grade of Student</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effectLst/>
                        </a:rPr>
                        <a:t>Mathematics Assessment Options for 2014-2015</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effectLst/>
                        </a:rPr>
                        <a:t>Additional Flexibility Pilot Options for 2014-2015</a:t>
                      </a:r>
                      <a:endParaRPr lang="en-US" sz="1800" dirty="0">
                        <a:effectLst/>
                        <a:latin typeface="Calibri"/>
                        <a:ea typeface="Calibri"/>
                        <a:cs typeface="Times New Roman"/>
                      </a:endParaRPr>
                    </a:p>
                  </a:txBody>
                  <a:tcPr marL="68580" marR="68580" marT="0" marB="0"/>
                </a:tc>
              </a:tr>
              <a:tr h="0">
                <a:tc>
                  <a:txBody>
                    <a:bodyPr/>
                    <a:lstStyle/>
                    <a:p>
                      <a:pPr marL="0" marR="0" algn="ctr">
                        <a:lnSpc>
                          <a:spcPct val="115000"/>
                        </a:lnSpc>
                        <a:spcBef>
                          <a:spcPts val="0"/>
                        </a:spcBef>
                        <a:spcAft>
                          <a:spcPts val="0"/>
                        </a:spcAft>
                      </a:pPr>
                      <a:r>
                        <a:rPr lang="en-US" sz="1800" dirty="0">
                          <a:effectLst/>
                        </a:rPr>
                        <a:t>7</a:t>
                      </a:r>
                      <a:endParaRPr lang="en-US" sz="1800" dirty="0">
                        <a:effectLst/>
                        <a:latin typeface="Calibri"/>
                        <a:ea typeface="Calibri"/>
                        <a:cs typeface="Times New Roman"/>
                      </a:endParaRPr>
                    </a:p>
                  </a:txBody>
                  <a:tcPr marL="68580" marR="68580" marT="0" marB="0" anchor="ctr"/>
                </a:tc>
                <a:tc>
                  <a:txBody>
                    <a:bodyPr/>
                    <a:lstStyle/>
                    <a:p>
                      <a:pPr marL="342900" marR="0" lvl="0" indent="-342900">
                        <a:lnSpc>
                          <a:spcPct val="100000"/>
                        </a:lnSpc>
                        <a:spcBef>
                          <a:spcPts val="0"/>
                        </a:spcBef>
                        <a:spcAft>
                          <a:spcPts val="0"/>
                        </a:spcAft>
                        <a:buFont typeface="Symbol"/>
                        <a:buChar char=""/>
                      </a:pPr>
                      <a:r>
                        <a:rPr lang="en-US" sz="1800" dirty="0">
                          <a:solidFill>
                            <a:srgbClr val="000000"/>
                          </a:solidFill>
                          <a:effectLst/>
                        </a:rPr>
                        <a:t>7</a:t>
                      </a:r>
                      <a:r>
                        <a:rPr lang="en-US" sz="1800" baseline="30000" dirty="0">
                          <a:solidFill>
                            <a:srgbClr val="000000"/>
                          </a:solidFill>
                          <a:effectLst/>
                        </a:rPr>
                        <a:t>th</a:t>
                      </a:r>
                      <a:r>
                        <a:rPr lang="en-US" sz="1800" dirty="0">
                          <a:solidFill>
                            <a:srgbClr val="000000"/>
                          </a:solidFill>
                          <a:effectLst/>
                        </a:rPr>
                        <a:t> grade</a:t>
                      </a:r>
                      <a:endParaRPr lang="en-US" sz="1800" dirty="0">
                        <a:solidFill>
                          <a:srgbClr val="000000"/>
                        </a:solidFill>
                        <a:effectLst/>
                        <a:latin typeface="Calibri"/>
                        <a:ea typeface="Calibri"/>
                        <a:cs typeface="Times New Roman"/>
                      </a:endParaRPr>
                    </a:p>
                  </a:txBody>
                  <a:tcPr marL="68580" marR="68580" marT="0" marB="0"/>
                </a:tc>
                <a:tc>
                  <a:txBody>
                    <a:bodyPr/>
                    <a:lstStyle/>
                    <a:p>
                      <a:pPr marL="342900" marR="0" lvl="0" indent="-342900">
                        <a:lnSpc>
                          <a:spcPct val="100000"/>
                        </a:lnSpc>
                        <a:spcBef>
                          <a:spcPts val="0"/>
                        </a:spcBef>
                        <a:spcAft>
                          <a:spcPts val="0"/>
                        </a:spcAft>
                        <a:buFont typeface="Symbol"/>
                        <a:buChar char=""/>
                      </a:pPr>
                      <a:r>
                        <a:rPr lang="en-US" sz="1800" dirty="0" smtClean="0">
                          <a:solidFill>
                            <a:srgbClr val="000000"/>
                          </a:solidFill>
                          <a:effectLst/>
                        </a:rPr>
                        <a:t>7</a:t>
                      </a:r>
                      <a:r>
                        <a:rPr lang="en-US" sz="1800" baseline="30000" dirty="0" smtClean="0">
                          <a:solidFill>
                            <a:srgbClr val="000000"/>
                          </a:solidFill>
                          <a:effectLst/>
                        </a:rPr>
                        <a:t>th</a:t>
                      </a:r>
                      <a:r>
                        <a:rPr lang="en-US" sz="1800" dirty="0" smtClean="0">
                          <a:solidFill>
                            <a:srgbClr val="000000"/>
                          </a:solidFill>
                          <a:effectLst/>
                        </a:rPr>
                        <a:t> grade</a:t>
                      </a:r>
                    </a:p>
                    <a:p>
                      <a:pPr marL="342900" marR="0" lvl="0" indent="-342900">
                        <a:lnSpc>
                          <a:spcPct val="100000"/>
                        </a:lnSpc>
                        <a:spcBef>
                          <a:spcPts val="0"/>
                        </a:spcBef>
                        <a:spcAft>
                          <a:spcPts val="0"/>
                        </a:spcAft>
                        <a:buFont typeface="Symbol"/>
                        <a:buChar char=""/>
                      </a:pPr>
                      <a:r>
                        <a:rPr lang="en-US" sz="1800" dirty="0" smtClean="0">
                          <a:solidFill>
                            <a:srgbClr val="00B050"/>
                          </a:solidFill>
                          <a:effectLst/>
                        </a:rPr>
                        <a:t>Algebra I</a:t>
                      </a:r>
                      <a:endParaRPr lang="en-US" sz="1800" dirty="0">
                        <a:solidFill>
                          <a:srgbClr val="00B050"/>
                        </a:solidFill>
                        <a:effectLst/>
                      </a:endParaRPr>
                    </a:p>
                    <a:p>
                      <a:pPr marL="342900" marR="0" lvl="0" indent="-342900">
                        <a:lnSpc>
                          <a:spcPct val="100000"/>
                        </a:lnSpc>
                        <a:spcBef>
                          <a:spcPts val="0"/>
                        </a:spcBef>
                        <a:spcAft>
                          <a:spcPts val="0"/>
                        </a:spcAft>
                        <a:buFont typeface="Symbol"/>
                        <a:buChar char=""/>
                      </a:pPr>
                      <a:r>
                        <a:rPr lang="en-US" sz="1800" dirty="0">
                          <a:solidFill>
                            <a:srgbClr val="00B050"/>
                          </a:solidFill>
                          <a:effectLst/>
                        </a:rPr>
                        <a:t>Integrated </a:t>
                      </a:r>
                      <a:r>
                        <a:rPr lang="en-US" sz="1800" dirty="0" smtClean="0">
                          <a:solidFill>
                            <a:srgbClr val="00B050"/>
                          </a:solidFill>
                          <a:effectLst/>
                        </a:rPr>
                        <a:t>I (Math I)</a:t>
                      </a:r>
                      <a:endParaRPr lang="en-US" sz="1800" dirty="0">
                        <a:solidFill>
                          <a:srgbClr val="00B050"/>
                        </a:solidFill>
                        <a:effectLst/>
                        <a:latin typeface="Calibri"/>
                        <a:ea typeface="Calibri"/>
                        <a:cs typeface="Times New Roman"/>
                      </a:endParaRPr>
                    </a:p>
                  </a:txBody>
                  <a:tcPr marL="68580" marR="68580" marT="0" marB="0"/>
                </a:tc>
              </a:tr>
              <a:tr h="0">
                <a:tc>
                  <a:txBody>
                    <a:bodyPr/>
                    <a:lstStyle/>
                    <a:p>
                      <a:pPr marL="0" marR="0" algn="ctr">
                        <a:lnSpc>
                          <a:spcPct val="115000"/>
                        </a:lnSpc>
                        <a:spcBef>
                          <a:spcPts val="0"/>
                        </a:spcBef>
                        <a:spcAft>
                          <a:spcPts val="0"/>
                        </a:spcAft>
                      </a:pPr>
                      <a:r>
                        <a:rPr lang="en-US" sz="1800" dirty="0">
                          <a:effectLst/>
                        </a:rPr>
                        <a:t>8</a:t>
                      </a:r>
                      <a:endParaRPr lang="en-US" sz="1800" dirty="0">
                        <a:effectLst/>
                        <a:latin typeface="Calibri"/>
                        <a:ea typeface="Calibri"/>
                        <a:cs typeface="Times New Roman"/>
                      </a:endParaRPr>
                    </a:p>
                  </a:txBody>
                  <a:tcPr marL="68580" marR="68580" marT="0" marB="0" anchor="ctr"/>
                </a:tc>
                <a:tc>
                  <a:txBody>
                    <a:bodyPr/>
                    <a:lstStyle/>
                    <a:p>
                      <a:pPr marL="342900" marR="0" lvl="0" indent="-342900">
                        <a:lnSpc>
                          <a:spcPct val="100000"/>
                        </a:lnSpc>
                        <a:spcBef>
                          <a:spcPts val="0"/>
                        </a:spcBef>
                        <a:spcAft>
                          <a:spcPts val="0"/>
                        </a:spcAft>
                        <a:buFont typeface="Symbol"/>
                        <a:buChar char=""/>
                      </a:pPr>
                      <a:r>
                        <a:rPr lang="en-US" sz="1800" dirty="0">
                          <a:solidFill>
                            <a:srgbClr val="000000"/>
                          </a:solidFill>
                          <a:effectLst/>
                        </a:rPr>
                        <a:t>8</a:t>
                      </a:r>
                      <a:r>
                        <a:rPr lang="en-US" sz="1800" baseline="30000" dirty="0">
                          <a:solidFill>
                            <a:srgbClr val="000000"/>
                          </a:solidFill>
                          <a:effectLst/>
                        </a:rPr>
                        <a:t>th</a:t>
                      </a:r>
                      <a:r>
                        <a:rPr lang="en-US" sz="1800" dirty="0">
                          <a:solidFill>
                            <a:srgbClr val="000000"/>
                          </a:solidFill>
                          <a:effectLst/>
                        </a:rPr>
                        <a:t> grade </a:t>
                      </a:r>
                    </a:p>
                    <a:p>
                      <a:pPr marL="342900" marR="0" lvl="0" indent="-342900">
                        <a:lnSpc>
                          <a:spcPct val="100000"/>
                        </a:lnSpc>
                        <a:spcBef>
                          <a:spcPts val="0"/>
                        </a:spcBef>
                        <a:spcAft>
                          <a:spcPts val="0"/>
                        </a:spcAft>
                        <a:buFont typeface="Symbol"/>
                        <a:buChar char=""/>
                      </a:pPr>
                      <a:r>
                        <a:rPr lang="en-US" sz="1800" dirty="0">
                          <a:solidFill>
                            <a:srgbClr val="000000"/>
                          </a:solidFill>
                          <a:effectLst/>
                        </a:rPr>
                        <a:t>Algebra </a:t>
                      </a:r>
                      <a:r>
                        <a:rPr lang="en-US" sz="1800" dirty="0" smtClean="0">
                          <a:solidFill>
                            <a:srgbClr val="000000"/>
                          </a:solidFill>
                          <a:effectLst/>
                        </a:rPr>
                        <a:t>I </a:t>
                      </a:r>
                      <a:endParaRPr lang="en-US" sz="1800" dirty="0">
                        <a:solidFill>
                          <a:srgbClr val="000000"/>
                        </a:solidFill>
                        <a:effectLst/>
                      </a:endParaRPr>
                    </a:p>
                    <a:p>
                      <a:pPr marL="342900" marR="0" lvl="0" indent="-342900" algn="l" defTabSz="914400" rtl="0" eaLnBrk="1" fontAlgn="auto" latinLnBrk="0" hangingPunct="1">
                        <a:lnSpc>
                          <a:spcPct val="100000"/>
                        </a:lnSpc>
                        <a:spcBef>
                          <a:spcPts val="0"/>
                        </a:spcBef>
                        <a:spcAft>
                          <a:spcPts val="0"/>
                        </a:spcAft>
                        <a:buClrTx/>
                        <a:buSzTx/>
                        <a:buFont typeface="Symbol"/>
                        <a:buChar char=""/>
                        <a:tabLst/>
                        <a:defRPr/>
                      </a:pPr>
                      <a:r>
                        <a:rPr lang="en-US" sz="1800" dirty="0">
                          <a:solidFill>
                            <a:srgbClr val="000000"/>
                          </a:solidFill>
                          <a:effectLst/>
                        </a:rPr>
                        <a:t>Integrated </a:t>
                      </a:r>
                      <a:r>
                        <a:rPr lang="en-US" sz="1800" dirty="0" smtClean="0">
                          <a:solidFill>
                            <a:srgbClr val="000000"/>
                          </a:solidFill>
                          <a:effectLst/>
                        </a:rPr>
                        <a:t>I (Math I)</a:t>
                      </a:r>
                    </a:p>
                    <a:p>
                      <a:pPr marL="342900" marR="0" lvl="0" indent="-342900">
                        <a:lnSpc>
                          <a:spcPct val="100000"/>
                        </a:lnSpc>
                        <a:spcBef>
                          <a:spcPts val="0"/>
                        </a:spcBef>
                        <a:spcAft>
                          <a:spcPts val="0"/>
                        </a:spcAft>
                        <a:buFont typeface="Symbol"/>
                        <a:buChar char=""/>
                      </a:pPr>
                      <a:endParaRPr lang="en-US" sz="1800" dirty="0">
                        <a:solidFill>
                          <a:srgbClr val="000000"/>
                        </a:solidFill>
                        <a:effectLst/>
                        <a:latin typeface="Calibri"/>
                        <a:ea typeface="Calibri"/>
                        <a:cs typeface="Times New Roman"/>
                      </a:endParaRPr>
                    </a:p>
                  </a:txBody>
                  <a:tcPr marL="68580" marR="68580" marT="0" marB="0"/>
                </a:tc>
                <a:tc>
                  <a:txBody>
                    <a:bodyPr/>
                    <a:lstStyle/>
                    <a:p>
                      <a:pPr marL="342900" marR="0" lvl="0" indent="-342900">
                        <a:lnSpc>
                          <a:spcPct val="100000"/>
                        </a:lnSpc>
                        <a:spcBef>
                          <a:spcPts val="0"/>
                        </a:spcBef>
                        <a:spcAft>
                          <a:spcPts val="0"/>
                        </a:spcAft>
                        <a:buFont typeface="Symbol"/>
                        <a:buChar char=""/>
                      </a:pPr>
                      <a:r>
                        <a:rPr lang="en-US" sz="1800" dirty="0">
                          <a:solidFill>
                            <a:srgbClr val="000000"/>
                          </a:solidFill>
                          <a:effectLst/>
                        </a:rPr>
                        <a:t>8</a:t>
                      </a:r>
                      <a:r>
                        <a:rPr lang="en-US" sz="1800" baseline="30000" dirty="0">
                          <a:solidFill>
                            <a:srgbClr val="000000"/>
                          </a:solidFill>
                          <a:effectLst/>
                        </a:rPr>
                        <a:t>th</a:t>
                      </a:r>
                      <a:r>
                        <a:rPr lang="en-US" sz="1800" dirty="0">
                          <a:solidFill>
                            <a:srgbClr val="000000"/>
                          </a:solidFill>
                          <a:effectLst/>
                        </a:rPr>
                        <a:t> grade </a:t>
                      </a:r>
                    </a:p>
                    <a:p>
                      <a:pPr marL="342900" marR="0" lvl="0" indent="-342900">
                        <a:lnSpc>
                          <a:spcPct val="100000"/>
                        </a:lnSpc>
                        <a:spcBef>
                          <a:spcPts val="0"/>
                        </a:spcBef>
                        <a:spcAft>
                          <a:spcPts val="0"/>
                        </a:spcAft>
                        <a:buFont typeface="Symbol"/>
                        <a:buChar char=""/>
                      </a:pPr>
                      <a:r>
                        <a:rPr lang="en-US" sz="1800" dirty="0">
                          <a:solidFill>
                            <a:srgbClr val="000000"/>
                          </a:solidFill>
                          <a:effectLst/>
                        </a:rPr>
                        <a:t>Algebra I</a:t>
                      </a:r>
                    </a:p>
                    <a:p>
                      <a:pPr marL="342900" marR="0" lvl="0" indent="-342900">
                        <a:lnSpc>
                          <a:spcPct val="100000"/>
                        </a:lnSpc>
                        <a:spcBef>
                          <a:spcPts val="0"/>
                        </a:spcBef>
                        <a:spcAft>
                          <a:spcPts val="0"/>
                        </a:spcAft>
                        <a:buFont typeface="Symbol"/>
                        <a:buChar char=""/>
                      </a:pPr>
                      <a:r>
                        <a:rPr lang="en-US" sz="1800" dirty="0">
                          <a:solidFill>
                            <a:srgbClr val="000000"/>
                          </a:solidFill>
                          <a:effectLst/>
                        </a:rPr>
                        <a:t>Integrated </a:t>
                      </a:r>
                      <a:r>
                        <a:rPr lang="en-US" sz="1800" dirty="0" smtClean="0">
                          <a:solidFill>
                            <a:srgbClr val="000000"/>
                          </a:solidFill>
                          <a:effectLst/>
                        </a:rPr>
                        <a:t>I (</a:t>
                      </a:r>
                      <a:r>
                        <a:rPr lang="en-US" sz="1800" dirty="0" smtClean="0">
                          <a:solidFill>
                            <a:srgbClr val="000000"/>
                          </a:solidFill>
                          <a:effectLst/>
                        </a:rPr>
                        <a:t>Math I)</a:t>
                      </a:r>
                      <a:endParaRPr lang="en-US" sz="1800" dirty="0">
                        <a:solidFill>
                          <a:srgbClr val="000000"/>
                        </a:solidFill>
                        <a:effectLst/>
                      </a:endParaRPr>
                    </a:p>
                    <a:p>
                      <a:pPr marL="342900" marR="0" lvl="0" indent="-342900">
                        <a:lnSpc>
                          <a:spcPct val="100000"/>
                        </a:lnSpc>
                        <a:spcBef>
                          <a:spcPts val="0"/>
                        </a:spcBef>
                        <a:spcAft>
                          <a:spcPts val="0"/>
                        </a:spcAft>
                        <a:buFont typeface="Symbol"/>
                        <a:buChar char=""/>
                      </a:pPr>
                      <a:r>
                        <a:rPr lang="en-US" sz="1800" dirty="0">
                          <a:solidFill>
                            <a:srgbClr val="00B050"/>
                          </a:solidFill>
                          <a:effectLst/>
                        </a:rPr>
                        <a:t>Geometry</a:t>
                      </a:r>
                    </a:p>
                    <a:p>
                      <a:pPr marL="342900" marR="0" lvl="0" indent="-342900">
                        <a:lnSpc>
                          <a:spcPct val="100000"/>
                        </a:lnSpc>
                        <a:spcBef>
                          <a:spcPts val="0"/>
                        </a:spcBef>
                        <a:spcAft>
                          <a:spcPts val="0"/>
                        </a:spcAft>
                        <a:buFont typeface="Symbol"/>
                        <a:buChar char=""/>
                      </a:pPr>
                      <a:r>
                        <a:rPr lang="en-US" sz="1800" dirty="0">
                          <a:solidFill>
                            <a:srgbClr val="00B050"/>
                          </a:solidFill>
                          <a:effectLst/>
                        </a:rPr>
                        <a:t>Integrated </a:t>
                      </a:r>
                      <a:r>
                        <a:rPr lang="en-US" sz="1800" dirty="0" smtClean="0">
                          <a:solidFill>
                            <a:srgbClr val="00B050"/>
                          </a:solidFill>
                          <a:effectLst/>
                        </a:rPr>
                        <a:t>II (Math II)</a:t>
                      </a:r>
                      <a:endParaRPr lang="en-US" sz="1800" dirty="0">
                        <a:solidFill>
                          <a:srgbClr val="00B050"/>
                        </a:solidFill>
                        <a:effectLst/>
                        <a:latin typeface="Calibri"/>
                        <a:ea typeface="Calibri"/>
                        <a:cs typeface="Times New Roman"/>
                      </a:endParaRPr>
                    </a:p>
                  </a:txBody>
                  <a:tcPr marL="68580" marR="68580" marT="0" marB="0"/>
                </a:tc>
              </a:tr>
              <a:tr h="0">
                <a:tc>
                  <a:txBody>
                    <a:bodyPr/>
                    <a:lstStyle/>
                    <a:p>
                      <a:pPr marL="0" marR="0" algn="ctr">
                        <a:lnSpc>
                          <a:spcPct val="115000"/>
                        </a:lnSpc>
                        <a:spcBef>
                          <a:spcPts val="0"/>
                        </a:spcBef>
                        <a:spcAft>
                          <a:spcPts val="0"/>
                        </a:spcAft>
                      </a:pPr>
                      <a:r>
                        <a:rPr lang="en-US" sz="1800" dirty="0">
                          <a:effectLst/>
                        </a:rPr>
                        <a:t>9</a:t>
                      </a:r>
                      <a:endParaRPr lang="en-US" sz="1800" dirty="0">
                        <a:effectLst/>
                        <a:latin typeface="Calibri"/>
                        <a:ea typeface="Calibri"/>
                        <a:cs typeface="Times New Roman"/>
                      </a:endParaRPr>
                    </a:p>
                  </a:txBody>
                  <a:tcPr marL="68580" marR="68580" marT="0" marB="0" anchor="ctr"/>
                </a:tc>
                <a:tc>
                  <a:txBody>
                    <a:bodyPr/>
                    <a:lstStyle/>
                    <a:p>
                      <a:pPr marL="342900" marR="0" lvl="0" indent="-342900">
                        <a:lnSpc>
                          <a:spcPct val="100000"/>
                        </a:lnSpc>
                        <a:spcBef>
                          <a:spcPts val="0"/>
                        </a:spcBef>
                        <a:spcAft>
                          <a:spcPts val="0"/>
                        </a:spcAft>
                        <a:buFont typeface="Symbol"/>
                        <a:buChar char=""/>
                      </a:pPr>
                      <a:r>
                        <a:rPr lang="en-US" sz="1800" dirty="0" smtClean="0">
                          <a:solidFill>
                            <a:srgbClr val="000000"/>
                          </a:solidFill>
                          <a:effectLst/>
                        </a:rPr>
                        <a:t>Algebra I</a:t>
                      </a:r>
                    </a:p>
                    <a:p>
                      <a:pPr marL="342900" marR="0" lvl="0" indent="-342900">
                        <a:lnSpc>
                          <a:spcPct val="100000"/>
                        </a:lnSpc>
                        <a:spcBef>
                          <a:spcPts val="0"/>
                        </a:spcBef>
                        <a:spcAft>
                          <a:spcPts val="0"/>
                        </a:spcAft>
                        <a:buFont typeface="Symbol"/>
                        <a:buChar char=""/>
                      </a:pPr>
                      <a:r>
                        <a:rPr lang="en-US" sz="1800" dirty="0" smtClean="0">
                          <a:solidFill>
                            <a:srgbClr val="000000"/>
                          </a:solidFill>
                          <a:effectLst/>
                        </a:rPr>
                        <a:t>Integrated I (Math I)</a:t>
                      </a:r>
                    </a:p>
                    <a:p>
                      <a:pPr marL="342900" marR="0" lvl="0" indent="-342900">
                        <a:lnSpc>
                          <a:spcPct val="100000"/>
                        </a:lnSpc>
                        <a:spcBef>
                          <a:spcPts val="0"/>
                        </a:spcBef>
                        <a:spcAft>
                          <a:spcPts val="0"/>
                        </a:spcAft>
                        <a:buFont typeface="Symbol"/>
                        <a:buChar char=""/>
                      </a:pPr>
                      <a:r>
                        <a:rPr lang="en-US" sz="1800" dirty="0" smtClean="0">
                          <a:solidFill>
                            <a:srgbClr val="000000"/>
                          </a:solidFill>
                          <a:effectLst/>
                        </a:rPr>
                        <a:t>Geometry</a:t>
                      </a:r>
                    </a:p>
                    <a:p>
                      <a:pPr marL="342900" marR="0" lvl="0" indent="-342900">
                        <a:lnSpc>
                          <a:spcPct val="100000"/>
                        </a:lnSpc>
                        <a:spcBef>
                          <a:spcPts val="0"/>
                        </a:spcBef>
                        <a:spcAft>
                          <a:spcPts val="0"/>
                        </a:spcAft>
                        <a:buFont typeface="Symbol"/>
                        <a:buChar char=""/>
                      </a:pPr>
                      <a:r>
                        <a:rPr lang="en-US" sz="1800" dirty="0" smtClean="0">
                          <a:solidFill>
                            <a:srgbClr val="000000"/>
                          </a:solidFill>
                          <a:effectLst/>
                        </a:rPr>
                        <a:t>Integrated II (Math II)</a:t>
                      </a:r>
                      <a:endParaRPr lang="en-US" sz="1800" dirty="0">
                        <a:solidFill>
                          <a:srgbClr val="000000"/>
                        </a:solidFill>
                        <a:effectLst/>
                      </a:endParaRPr>
                    </a:p>
                  </a:txBody>
                  <a:tcPr marL="68580" marR="68580" marT="0" marB="0"/>
                </a:tc>
                <a:tc>
                  <a:txBody>
                    <a:bodyPr/>
                    <a:lstStyle/>
                    <a:p>
                      <a:pPr marL="342900" marR="0" lvl="0" indent="-342900">
                        <a:lnSpc>
                          <a:spcPct val="100000"/>
                        </a:lnSpc>
                        <a:spcBef>
                          <a:spcPts val="0"/>
                        </a:spcBef>
                        <a:spcAft>
                          <a:spcPts val="0"/>
                        </a:spcAft>
                        <a:buFont typeface="Symbol"/>
                        <a:buChar char=""/>
                      </a:pPr>
                      <a:r>
                        <a:rPr lang="en-US" sz="1800" dirty="0">
                          <a:solidFill>
                            <a:srgbClr val="000000"/>
                          </a:solidFill>
                          <a:effectLst/>
                        </a:rPr>
                        <a:t>Algebra I</a:t>
                      </a:r>
                    </a:p>
                    <a:p>
                      <a:pPr marL="342900" marR="0" lvl="0" indent="-342900">
                        <a:lnSpc>
                          <a:spcPct val="100000"/>
                        </a:lnSpc>
                        <a:spcBef>
                          <a:spcPts val="0"/>
                        </a:spcBef>
                        <a:spcAft>
                          <a:spcPts val="0"/>
                        </a:spcAft>
                        <a:buFont typeface="Symbol"/>
                        <a:buChar char=""/>
                      </a:pPr>
                      <a:r>
                        <a:rPr lang="en-US" sz="1800" dirty="0">
                          <a:solidFill>
                            <a:srgbClr val="000000"/>
                          </a:solidFill>
                          <a:effectLst/>
                        </a:rPr>
                        <a:t>Integrated </a:t>
                      </a:r>
                      <a:r>
                        <a:rPr lang="en-US" sz="1800" dirty="0" smtClean="0">
                          <a:solidFill>
                            <a:srgbClr val="000000"/>
                          </a:solidFill>
                          <a:effectLst/>
                        </a:rPr>
                        <a:t>I (Math I)</a:t>
                      </a:r>
                      <a:endParaRPr lang="en-US" sz="1800" dirty="0">
                        <a:solidFill>
                          <a:srgbClr val="000000"/>
                        </a:solidFill>
                        <a:effectLst/>
                      </a:endParaRPr>
                    </a:p>
                    <a:p>
                      <a:pPr marL="342900" marR="0" lvl="0" indent="-342900">
                        <a:lnSpc>
                          <a:spcPct val="100000"/>
                        </a:lnSpc>
                        <a:spcBef>
                          <a:spcPts val="0"/>
                        </a:spcBef>
                        <a:spcAft>
                          <a:spcPts val="0"/>
                        </a:spcAft>
                        <a:buFont typeface="Symbol"/>
                        <a:buChar char=""/>
                      </a:pPr>
                      <a:r>
                        <a:rPr lang="en-US" sz="1800" dirty="0">
                          <a:solidFill>
                            <a:srgbClr val="000000"/>
                          </a:solidFill>
                          <a:effectLst/>
                        </a:rPr>
                        <a:t>Geometry</a:t>
                      </a:r>
                    </a:p>
                    <a:p>
                      <a:pPr marL="342900" marR="0" lvl="0" indent="-342900">
                        <a:lnSpc>
                          <a:spcPct val="100000"/>
                        </a:lnSpc>
                        <a:spcBef>
                          <a:spcPts val="0"/>
                        </a:spcBef>
                        <a:spcAft>
                          <a:spcPts val="0"/>
                        </a:spcAft>
                        <a:buFont typeface="Symbol"/>
                        <a:buChar char=""/>
                      </a:pPr>
                      <a:r>
                        <a:rPr lang="en-US" sz="1800" dirty="0">
                          <a:solidFill>
                            <a:srgbClr val="000000"/>
                          </a:solidFill>
                          <a:effectLst/>
                        </a:rPr>
                        <a:t>Integrated </a:t>
                      </a:r>
                      <a:r>
                        <a:rPr lang="en-US" sz="1800" dirty="0" smtClean="0">
                          <a:solidFill>
                            <a:srgbClr val="000000"/>
                          </a:solidFill>
                          <a:effectLst/>
                        </a:rPr>
                        <a:t>II (Math II)</a:t>
                      </a:r>
                      <a:endParaRPr lang="en-US" sz="1800" dirty="0">
                        <a:solidFill>
                          <a:srgbClr val="000000"/>
                        </a:solidFill>
                        <a:effectLst/>
                      </a:endParaRPr>
                    </a:p>
                    <a:p>
                      <a:pPr marL="342900" marR="0" lvl="0" indent="-342900">
                        <a:lnSpc>
                          <a:spcPct val="100000"/>
                        </a:lnSpc>
                        <a:spcBef>
                          <a:spcPts val="0"/>
                        </a:spcBef>
                        <a:spcAft>
                          <a:spcPts val="0"/>
                        </a:spcAft>
                        <a:buFont typeface="Symbol"/>
                        <a:buChar char=""/>
                      </a:pPr>
                      <a:r>
                        <a:rPr lang="en-US" sz="1800" dirty="0">
                          <a:solidFill>
                            <a:srgbClr val="00B050"/>
                          </a:solidFill>
                          <a:effectLst/>
                        </a:rPr>
                        <a:t>Algebra II</a:t>
                      </a:r>
                    </a:p>
                    <a:p>
                      <a:pPr marL="342900" marR="0" lvl="0" indent="-342900">
                        <a:lnSpc>
                          <a:spcPct val="100000"/>
                        </a:lnSpc>
                        <a:spcBef>
                          <a:spcPts val="0"/>
                        </a:spcBef>
                        <a:spcAft>
                          <a:spcPts val="0"/>
                        </a:spcAft>
                        <a:buFont typeface="Symbol"/>
                        <a:buChar char=""/>
                      </a:pPr>
                      <a:r>
                        <a:rPr lang="en-US" sz="1800" dirty="0">
                          <a:solidFill>
                            <a:srgbClr val="00B050"/>
                          </a:solidFill>
                          <a:effectLst/>
                        </a:rPr>
                        <a:t>Integrated </a:t>
                      </a:r>
                      <a:r>
                        <a:rPr lang="en-US" sz="1800" dirty="0" smtClean="0">
                          <a:solidFill>
                            <a:srgbClr val="00B050"/>
                          </a:solidFill>
                          <a:effectLst/>
                        </a:rPr>
                        <a:t>III (Math III)</a:t>
                      </a:r>
                      <a:endParaRPr lang="en-US" sz="1800" dirty="0">
                        <a:solidFill>
                          <a:srgbClr val="00B050"/>
                        </a:solidFill>
                        <a:effectLst/>
                        <a:latin typeface="Calibri"/>
                        <a:ea typeface="Calibri"/>
                        <a:cs typeface="Times New Roman"/>
                      </a:endParaRPr>
                    </a:p>
                  </a:txBody>
                  <a:tcPr marL="68580" marR="68580" marT="0" marB="0"/>
                </a:tc>
              </a:tr>
              <a:tr h="0">
                <a:tc>
                  <a:txBody>
                    <a:bodyPr/>
                    <a:lstStyle/>
                    <a:p>
                      <a:pPr marL="0" marR="0" algn="ctr">
                        <a:lnSpc>
                          <a:spcPct val="115000"/>
                        </a:lnSpc>
                        <a:spcBef>
                          <a:spcPts val="0"/>
                        </a:spcBef>
                        <a:spcAft>
                          <a:spcPts val="0"/>
                        </a:spcAft>
                      </a:pPr>
                      <a:r>
                        <a:rPr lang="en-US" sz="1800" dirty="0">
                          <a:effectLst/>
                        </a:rPr>
                        <a:t>10</a:t>
                      </a:r>
                      <a:endParaRPr lang="en-US" sz="1800" dirty="0">
                        <a:effectLst/>
                        <a:latin typeface="Calibri"/>
                        <a:ea typeface="Calibri"/>
                        <a:cs typeface="Times New Roman"/>
                      </a:endParaRPr>
                    </a:p>
                  </a:txBody>
                  <a:tcPr marL="68580" marR="68580" marT="0" marB="0" anchor="ctr"/>
                </a:tc>
                <a:tc>
                  <a:txBody>
                    <a:bodyPr/>
                    <a:lstStyle/>
                    <a:p>
                      <a:pPr marL="342900" marR="0" lvl="0" indent="-342900">
                        <a:lnSpc>
                          <a:spcPct val="100000"/>
                        </a:lnSpc>
                        <a:spcBef>
                          <a:spcPts val="0"/>
                        </a:spcBef>
                        <a:spcAft>
                          <a:spcPts val="0"/>
                        </a:spcAft>
                        <a:buFont typeface="Symbol"/>
                        <a:buChar char=""/>
                      </a:pPr>
                      <a:r>
                        <a:rPr lang="en-US" sz="1800" dirty="0" smtClean="0">
                          <a:solidFill>
                            <a:srgbClr val="000000"/>
                          </a:solidFill>
                          <a:effectLst/>
                        </a:rPr>
                        <a:t>Algebra I</a:t>
                      </a:r>
                    </a:p>
                    <a:p>
                      <a:pPr marL="342900" marR="0" lvl="0" indent="-342900">
                        <a:lnSpc>
                          <a:spcPct val="100000"/>
                        </a:lnSpc>
                        <a:spcBef>
                          <a:spcPts val="0"/>
                        </a:spcBef>
                        <a:spcAft>
                          <a:spcPts val="0"/>
                        </a:spcAft>
                        <a:buFont typeface="Symbol"/>
                        <a:buChar char=""/>
                      </a:pPr>
                      <a:r>
                        <a:rPr lang="en-US" sz="1800" dirty="0" smtClean="0">
                          <a:solidFill>
                            <a:srgbClr val="000000"/>
                          </a:solidFill>
                          <a:effectLst/>
                        </a:rPr>
                        <a:t>Integrated I (Math I)</a:t>
                      </a:r>
                    </a:p>
                    <a:p>
                      <a:pPr marL="342900" marR="0" lvl="0" indent="-342900">
                        <a:lnSpc>
                          <a:spcPct val="100000"/>
                        </a:lnSpc>
                        <a:spcBef>
                          <a:spcPts val="0"/>
                        </a:spcBef>
                        <a:spcAft>
                          <a:spcPts val="0"/>
                        </a:spcAft>
                        <a:buFont typeface="Symbol"/>
                        <a:buChar char=""/>
                      </a:pPr>
                      <a:r>
                        <a:rPr lang="en-US" sz="1800" dirty="0" smtClean="0">
                          <a:solidFill>
                            <a:srgbClr val="000000"/>
                          </a:solidFill>
                          <a:effectLst/>
                        </a:rPr>
                        <a:t>Geometry</a:t>
                      </a:r>
                    </a:p>
                    <a:p>
                      <a:pPr marL="342900" marR="0" lvl="0" indent="-342900">
                        <a:lnSpc>
                          <a:spcPct val="100000"/>
                        </a:lnSpc>
                        <a:spcBef>
                          <a:spcPts val="0"/>
                        </a:spcBef>
                        <a:spcAft>
                          <a:spcPts val="0"/>
                        </a:spcAft>
                        <a:buFont typeface="Symbol"/>
                        <a:buChar char=""/>
                      </a:pPr>
                      <a:r>
                        <a:rPr lang="en-US" sz="1800" dirty="0" smtClean="0">
                          <a:solidFill>
                            <a:srgbClr val="000000"/>
                          </a:solidFill>
                          <a:effectLst/>
                        </a:rPr>
                        <a:t>Integrated II (Math II)</a:t>
                      </a:r>
                    </a:p>
                    <a:p>
                      <a:pPr marL="342900" marR="0" lvl="0" indent="-342900">
                        <a:lnSpc>
                          <a:spcPct val="100000"/>
                        </a:lnSpc>
                        <a:spcBef>
                          <a:spcPts val="0"/>
                        </a:spcBef>
                        <a:spcAft>
                          <a:spcPts val="0"/>
                        </a:spcAft>
                        <a:buFont typeface="Symbol"/>
                        <a:buChar char=""/>
                      </a:pPr>
                      <a:r>
                        <a:rPr lang="en-US" sz="1800" dirty="0" smtClean="0">
                          <a:solidFill>
                            <a:srgbClr val="000000"/>
                          </a:solidFill>
                          <a:effectLst/>
                        </a:rPr>
                        <a:t>Algebra </a:t>
                      </a:r>
                      <a:r>
                        <a:rPr lang="en-US" sz="1800" dirty="0">
                          <a:solidFill>
                            <a:srgbClr val="000000"/>
                          </a:solidFill>
                          <a:effectLst/>
                        </a:rPr>
                        <a:t>II</a:t>
                      </a:r>
                    </a:p>
                    <a:p>
                      <a:pPr marL="342900" marR="0" lvl="0" indent="-342900">
                        <a:lnSpc>
                          <a:spcPct val="100000"/>
                        </a:lnSpc>
                        <a:spcBef>
                          <a:spcPts val="0"/>
                        </a:spcBef>
                        <a:spcAft>
                          <a:spcPts val="0"/>
                        </a:spcAft>
                        <a:buFont typeface="Symbol"/>
                        <a:buChar char=""/>
                      </a:pPr>
                      <a:r>
                        <a:rPr lang="en-US" sz="1800" dirty="0">
                          <a:solidFill>
                            <a:srgbClr val="000000"/>
                          </a:solidFill>
                          <a:effectLst/>
                        </a:rPr>
                        <a:t>Integrated </a:t>
                      </a:r>
                      <a:r>
                        <a:rPr lang="en-US" sz="1800" dirty="0" smtClean="0">
                          <a:solidFill>
                            <a:srgbClr val="000000"/>
                          </a:solidFill>
                          <a:effectLst/>
                        </a:rPr>
                        <a:t>III (Math III)</a:t>
                      </a:r>
                      <a:endParaRPr lang="en-US" sz="1800" dirty="0">
                        <a:solidFill>
                          <a:srgbClr val="000000"/>
                        </a:solidFill>
                        <a:effectLst/>
                        <a:latin typeface="Calibri"/>
                        <a:ea typeface="Calibri"/>
                        <a:cs typeface="Times New Roman"/>
                      </a:endParaRPr>
                    </a:p>
                  </a:txBody>
                  <a:tcPr marL="68580" marR="68580" marT="0" marB="0"/>
                </a:tc>
                <a:tc>
                  <a:txBody>
                    <a:bodyPr/>
                    <a:lstStyle/>
                    <a:p>
                      <a:pPr marL="342900" marR="0" lvl="0" indent="-342900">
                        <a:lnSpc>
                          <a:spcPct val="100000"/>
                        </a:lnSpc>
                        <a:spcBef>
                          <a:spcPts val="0"/>
                        </a:spcBef>
                        <a:spcAft>
                          <a:spcPts val="0"/>
                        </a:spcAft>
                        <a:buFont typeface="Symbol"/>
                        <a:buChar char=""/>
                      </a:pPr>
                      <a:r>
                        <a:rPr lang="en-US" sz="1800" dirty="0" smtClean="0">
                          <a:solidFill>
                            <a:srgbClr val="000000"/>
                          </a:solidFill>
                          <a:effectLst/>
                        </a:rPr>
                        <a:t>Algebra I</a:t>
                      </a:r>
                    </a:p>
                    <a:p>
                      <a:pPr marL="342900" marR="0" lvl="0" indent="-342900">
                        <a:lnSpc>
                          <a:spcPct val="100000"/>
                        </a:lnSpc>
                        <a:spcBef>
                          <a:spcPts val="0"/>
                        </a:spcBef>
                        <a:spcAft>
                          <a:spcPts val="0"/>
                        </a:spcAft>
                        <a:buFont typeface="Symbol"/>
                        <a:buChar char=""/>
                      </a:pPr>
                      <a:r>
                        <a:rPr lang="en-US" sz="1800" dirty="0" smtClean="0">
                          <a:solidFill>
                            <a:srgbClr val="000000"/>
                          </a:solidFill>
                          <a:effectLst/>
                        </a:rPr>
                        <a:t>Integrated I (Math I)</a:t>
                      </a:r>
                    </a:p>
                    <a:p>
                      <a:pPr marL="342900" marR="0" lvl="0" indent="-342900">
                        <a:lnSpc>
                          <a:spcPct val="100000"/>
                        </a:lnSpc>
                        <a:spcBef>
                          <a:spcPts val="0"/>
                        </a:spcBef>
                        <a:spcAft>
                          <a:spcPts val="0"/>
                        </a:spcAft>
                        <a:buFont typeface="Symbol"/>
                        <a:buChar char=""/>
                      </a:pPr>
                      <a:r>
                        <a:rPr lang="en-US" sz="1800" dirty="0" smtClean="0">
                          <a:solidFill>
                            <a:srgbClr val="000000"/>
                          </a:solidFill>
                          <a:effectLst/>
                        </a:rPr>
                        <a:t>Geometry</a:t>
                      </a:r>
                    </a:p>
                    <a:p>
                      <a:pPr marL="342900" marR="0" lvl="0" indent="-342900">
                        <a:lnSpc>
                          <a:spcPct val="100000"/>
                        </a:lnSpc>
                        <a:spcBef>
                          <a:spcPts val="0"/>
                        </a:spcBef>
                        <a:spcAft>
                          <a:spcPts val="0"/>
                        </a:spcAft>
                        <a:buFont typeface="Symbol"/>
                        <a:buChar char=""/>
                      </a:pPr>
                      <a:r>
                        <a:rPr lang="en-US" sz="1800" dirty="0" smtClean="0">
                          <a:solidFill>
                            <a:srgbClr val="000000"/>
                          </a:solidFill>
                          <a:effectLst/>
                        </a:rPr>
                        <a:t>Integrated II (Math II)</a:t>
                      </a:r>
                    </a:p>
                    <a:p>
                      <a:pPr marL="342900" marR="0" lvl="0" indent="-342900">
                        <a:lnSpc>
                          <a:spcPct val="100000"/>
                        </a:lnSpc>
                        <a:spcBef>
                          <a:spcPts val="0"/>
                        </a:spcBef>
                        <a:spcAft>
                          <a:spcPts val="0"/>
                        </a:spcAft>
                        <a:buFont typeface="Symbol"/>
                        <a:buChar char=""/>
                      </a:pPr>
                      <a:r>
                        <a:rPr lang="en-US" sz="1800" dirty="0" smtClean="0">
                          <a:solidFill>
                            <a:srgbClr val="000000"/>
                          </a:solidFill>
                          <a:effectLst/>
                        </a:rPr>
                        <a:t>Algebra </a:t>
                      </a:r>
                      <a:r>
                        <a:rPr lang="en-US" sz="1800" dirty="0">
                          <a:solidFill>
                            <a:srgbClr val="000000"/>
                          </a:solidFill>
                          <a:effectLst/>
                        </a:rPr>
                        <a:t>II</a:t>
                      </a:r>
                    </a:p>
                    <a:p>
                      <a:pPr marL="342900" marR="0" lvl="0" indent="-342900">
                        <a:lnSpc>
                          <a:spcPct val="100000"/>
                        </a:lnSpc>
                        <a:spcBef>
                          <a:spcPts val="0"/>
                        </a:spcBef>
                        <a:spcAft>
                          <a:spcPts val="0"/>
                        </a:spcAft>
                        <a:buFont typeface="Symbol"/>
                        <a:buChar char=""/>
                      </a:pPr>
                      <a:r>
                        <a:rPr lang="en-US" sz="1800" dirty="0">
                          <a:solidFill>
                            <a:srgbClr val="000000"/>
                          </a:solidFill>
                          <a:effectLst/>
                        </a:rPr>
                        <a:t>Integrated </a:t>
                      </a:r>
                      <a:r>
                        <a:rPr lang="en-US" sz="1800" dirty="0" smtClean="0">
                          <a:solidFill>
                            <a:srgbClr val="000000"/>
                          </a:solidFill>
                          <a:effectLst/>
                        </a:rPr>
                        <a:t>III (Math III)</a:t>
                      </a:r>
                      <a:endParaRPr lang="en-US" sz="1800" dirty="0">
                        <a:solidFill>
                          <a:srgbClr val="000000"/>
                        </a:solidFill>
                        <a:effectLst/>
                        <a:latin typeface="Calibri"/>
                        <a:ea typeface="Calibri"/>
                        <a:cs typeface="Times New Roman"/>
                      </a:endParaRPr>
                    </a:p>
                  </a:txBody>
                  <a:tcPr marL="68580" marR="68580" marT="0" marB="0"/>
                </a:tc>
              </a:tr>
            </a:tbl>
          </a:graphicData>
        </a:graphic>
      </p:graphicFrame>
      <p:sp>
        <p:nvSpPr>
          <p:cNvPr id="6" name="Rectangle 1"/>
          <p:cNvSpPr>
            <a:spLocks noChangeArrowheads="1"/>
          </p:cNvSpPr>
          <p:nvPr/>
        </p:nvSpPr>
        <p:spPr bwMode="auto">
          <a:xfrm>
            <a:off x="1231371" y="7762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6242068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p:txBody>
          <a:bodyPr/>
          <a:lstStyle/>
          <a:p>
            <a:fld id="{757A2F4E-5D54-B04B-91BD-7E78EE1FE9FD}" type="slidenum">
              <a:rPr lang="en-US" smtClean="0"/>
              <a:pPr/>
              <a:t>4</a:t>
            </a:fld>
            <a:endParaRPr lang="en-US" dirty="0" smtClean="0"/>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3921572700"/>
              </p:ext>
            </p:extLst>
          </p:nvPr>
        </p:nvGraphicFramePr>
        <p:xfrm>
          <a:off x="694266" y="127523"/>
          <a:ext cx="7763934" cy="3922776"/>
        </p:xfrm>
        <a:graphic>
          <a:graphicData uri="http://schemas.openxmlformats.org/drawingml/2006/table">
            <a:tbl>
              <a:tblPr firstRow="1" firstCol="1" bandRow="1">
                <a:tableStyleId>{5C22544A-7EE6-4342-B048-85BDC9FD1C3A}</a:tableStyleId>
              </a:tblPr>
              <a:tblGrid>
                <a:gridCol w="1213644"/>
                <a:gridCol w="2941076"/>
                <a:gridCol w="3609214"/>
              </a:tblGrid>
              <a:tr h="0">
                <a:tc>
                  <a:txBody>
                    <a:bodyPr/>
                    <a:lstStyle/>
                    <a:p>
                      <a:pPr marL="0" marR="0" algn="ctr">
                        <a:lnSpc>
                          <a:spcPct val="115000"/>
                        </a:lnSpc>
                        <a:spcBef>
                          <a:spcPts val="0"/>
                        </a:spcBef>
                        <a:spcAft>
                          <a:spcPts val="0"/>
                        </a:spcAft>
                      </a:pPr>
                      <a:r>
                        <a:rPr lang="en-US" sz="1800" dirty="0">
                          <a:effectLst/>
                        </a:rPr>
                        <a:t>Grade of Student</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effectLst/>
                        </a:rPr>
                        <a:t>Mathematics Assessment Options for 2014-2015</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effectLst/>
                        </a:rPr>
                        <a:t>Additional Flexibility Pilot Options for 2014-2015</a:t>
                      </a:r>
                      <a:endParaRPr lang="en-US" sz="1800" dirty="0">
                        <a:effectLst/>
                        <a:latin typeface="Calibri"/>
                        <a:ea typeface="Calibri"/>
                        <a:cs typeface="Times New Roman"/>
                      </a:endParaRPr>
                    </a:p>
                  </a:txBody>
                  <a:tcPr marL="68580" marR="68580" marT="0" marB="0"/>
                </a:tc>
              </a:tr>
              <a:tr h="0">
                <a:tc>
                  <a:txBody>
                    <a:bodyPr/>
                    <a:lstStyle/>
                    <a:p>
                      <a:pPr marL="0" marR="0" algn="ctr">
                        <a:lnSpc>
                          <a:spcPct val="115000"/>
                        </a:lnSpc>
                        <a:spcBef>
                          <a:spcPts val="0"/>
                        </a:spcBef>
                        <a:spcAft>
                          <a:spcPts val="0"/>
                        </a:spcAft>
                      </a:pPr>
                      <a:r>
                        <a:rPr lang="en-US" sz="1800" dirty="0">
                          <a:effectLst/>
                        </a:rPr>
                        <a:t>10</a:t>
                      </a:r>
                      <a:endParaRPr lang="en-US" sz="1800" dirty="0">
                        <a:effectLst/>
                        <a:latin typeface="Calibri"/>
                        <a:ea typeface="Calibri"/>
                        <a:cs typeface="Times New Roman"/>
                      </a:endParaRPr>
                    </a:p>
                  </a:txBody>
                  <a:tcPr marL="68580" marR="68580" marT="0" marB="0" anchor="ctr"/>
                </a:tc>
                <a:tc>
                  <a:txBody>
                    <a:bodyPr/>
                    <a:lstStyle/>
                    <a:p>
                      <a:pPr marL="342900" marR="0" lvl="0" indent="-342900">
                        <a:lnSpc>
                          <a:spcPct val="100000"/>
                        </a:lnSpc>
                        <a:spcBef>
                          <a:spcPts val="0"/>
                        </a:spcBef>
                        <a:spcAft>
                          <a:spcPts val="0"/>
                        </a:spcAft>
                        <a:buFont typeface="Symbol"/>
                        <a:buChar char=""/>
                      </a:pPr>
                      <a:r>
                        <a:rPr lang="en-US" sz="1800" dirty="0">
                          <a:solidFill>
                            <a:srgbClr val="000000"/>
                          </a:solidFill>
                          <a:effectLst/>
                        </a:rPr>
                        <a:t>Algebra I</a:t>
                      </a:r>
                    </a:p>
                    <a:p>
                      <a:pPr marL="342900" marR="0" lvl="0" indent="-342900">
                        <a:lnSpc>
                          <a:spcPct val="100000"/>
                        </a:lnSpc>
                        <a:spcBef>
                          <a:spcPts val="0"/>
                        </a:spcBef>
                        <a:spcAft>
                          <a:spcPts val="0"/>
                        </a:spcAft>
                        <a:buFont typeface="Symbol"/>
                        <a:buChar char=""/>
                      </a:pPr>
                      <a:r>
                        <a:rPr lang="en-US" sz="1800" dirty="0">
                          <a:solidFill>
                            <a:srgbClr val="000000"/>
                          </a:solidFill>
                          <a:effectLst/>
                        </a:rPr>
                        <a:t>Integrated </a:t>
                      </a:r>
                      <a:r>
                        <a:rPr lang="en-US" sz="1800" dirty="0" smtClean="0">
                          <a:solidFill>
                            <a:srgbClr val="000000"/>
                          </a:solidFill>
                          <a:effectLst/>
                        </a:rPr>
                        <a:t>I (Math I)</a:t>
                      </a:r>
                      <a:endParaRPr lang="en-US" sz="1800" dirty="0">
                        <a:solidFill>
                          <a:srgbClr val="000000"/>
                        </a:solidFill>
                        <a:effectLst/>
                      </a:endParaRPr>
                    </a:p>
                    <a:p>
                      <a:pPr marL="342900" marR="0" lvl="0" indent="-342900">
                        <a:lnSpc>
                          <a:spcPct val="100000"/>
                        </a:lnSpc>
                        <a:spcBef>
                          <a:spcPts val="0"/>
                        </a:spcBef>
                        <a:spcAft>
                          <a:spcPts val="0"/>
                        </a:spcAft>
                        <a:buFont typeface="Symbol"/>
                        <a:buChar char=""/>
                      </a:pPr>
                      <a:r>
                        <a:rPr lang="en-US" sz="1800" dirty="0">
                          <a:solidFill>
                            <a:srgbClr val="000000"/>
                          </a:solidFill>
                          <a:effectLst/>
                        </a:rPr>
                        <a:t>Geometry</a:t>
                      </a:r>
                    </a:p>
                    <a:p>
                      <a:pPr marL="342900" marR="0" lvl="0" indent="-342900" algn="l" defTabSz="914400" rtl="0" eaLnBrk="1" fontAlgn="auto" latinLnBrk="0" hangingPunct="1">
                        <a:lnSpc>
                          <a:spcPct val="100000"/>
                        </a:lnSpc>
                        <a:spcBef>
                          <a:spcPts val="0"/>
                        </a:spcBef>
                        <a:spcAft>
                          <a:spcPts val="0"/>
                        </a:spcAft>
                        <a:buClrTx/>
                        <a:buSzTx/>
                        <a:buFont typeface="Symbol"/>
                        <a:buChar char=""/>
                        <a:tabLst/>
                        <a:defRPr/>
                      </a:pPr>
                      <a:r>
                        <a:rPr lang="en-US" sz="1800" dirty="0">
                          <a:solidFill>
                            <a:srgbClr val="000000"/>
                          </a:solidFill>
                          <a:effectLst/>
                        </a:rPr>
                        <a:t>Integrated </a:t>
                      </a:r>
                      <a:r>
                        <a:rPr lang="en-US" sz="1800" dirty="0" smtClean="0">
                          <a:solidFill>
                            <a:srgbClr val="000000"/>
                          </a:solidFill>
                          <a:effectLst/>
                        </a:rPr>
                        <a:t>II (Math II)</a:t>
                      </a:r>
                      <a:endParaRPr lang="en-US" sz="1800" dirty="0">
                        <a:solidFill>
                          <a:srgbClr val="000000"/>
                        </a:solidFill>
                        <a:effectLst/>
                      </a:endParaRPr>
                    </a:p>
                    <a:p>
                      <a:pPr marL="342900" marR="0" lvl="0" indent="-342900">
                        <a:lnSpc>
                          <a:spcPct val="100000"/>
                        </a:lnSpc>
                        <a:spcBef>
                          <a:spcPts val="0"/>
                        </a:spcBef>
                        <a:spcAft>
                          <a:spcPts val="0"/>
                        </a:spcAft>
                        <a:buFont typeface="Symbol"/>
                        <a:buChar char=""/>
                      </a:pPr>
                      <a:r>
                        <a:rPr lang="en-US" sz="1800" dirty="0">
                          <a:solidFill>
                            <a:srgbClr val="000000"/>
                          </a:solidFill>
                          <a:effectLst/>
                        </a:rPr>
                        <a:t>Algebra II</a:t>
                      </a:r>
                    </a:p>
                    <a:p>
                      <a:pPr marL="342900" marR="0" lvl="0" indent="-342900" algn="l" defTabSz="914400" rtl="0" eaLnBrk="1" fontAlgn="auto" latinLnBrk="0" hangingPunct="1">
                        <a:lnSpc>
                          <a:spcPct val="100000"/>
                        </a:lnSpc>
                        <a:spcBef>
                          <a:spcPts val="0"/>
                        </a:spcBef>
                        <a:spcAft>
                          <a:spcPts val="0"/>
                        </a:spcAft>
                        <a:buClrTx/>
                        <a:buSzTx/>
                        <a:buFont typeface="Symbol"/>
                        <a:buChar char=""/>
                        <a:tabLst/>
                        <a:defRPr/>
                      </a:pPr>
                      <a:r>
                        <a:rPr lang="en-US" sz="1800" dirty="0">
                          <a:solidFill>
                            <a:srgbClr val="000000"/>
                          </a:solidFill>
                          <a:effectLst/>
                        </a:rPr>
                        <a:t>Integrated </a:t>
                      </a:r>
                      <a:r>
                        <a:rPr lang="en-US" sz="1800" dirty="0" smtClean="0">
                          <a:solidFill>
                            <a:srgbClr val="000000"/>
                          </a:solidFill>
                          <a:effectLst/>
                        </a:rPr>
                        <a:t>III (Math III)</a:t>
                      </a:r>
                    </a:p>
                  </a:txBody>
                  <a:tcPr marL="68580" marR="68580" marT="0" marB="0"/>
                </a:tc>
                <a:tc>
                  <a:txBody>
                    <a:bodyPr/>
                    <a:lstStyle/>
                    <a:p>
                      <a:pPr marL="342900" marR="0" lvl="0" indent="-342900">
                        <a:lnSpc>
                          <a:spcPct val="100000"/>
                        </a:lnSpc>
                        <a:spcBef>
                          <a:spcPts val="0"/>
                        </a:spcBef>
                        <a:spcAft>
                          <a:spcPts val="0"/>
                        </a:spcAft>
                        <a:buFont typeface="Symbol"/>
                        <a:buChar char=""/>
                      </a:pPr>
                      <a:r>
                        <a:rPr lang="en-US" sz="1800" dirty="0" smtClean="0">
                          <a:solidFill>
                            <a:srgbClr val="000000"/>
                          </a:solidFill>
                          <a:effectLst/>
                        </a:rPr>
                        <a:t>Algebra I</a:t>
                      </a:r>
                    </a:p>
                    <a:p>
                      <a:pPr marL="342900" marR="0" lvl="0" indent="-342900">
                        <a:lnSpc>
                          <a:spcPct val="100000"/>
                        </a:lnSpc>
                        <a:spcBef>
                          <a:spcPts val="0"/>
                        </a:spcBef>
                        <a:spcAft>
                          <a:spcPts val="0"/>
                        </a:spcAft>
                        <a:buFont typeface="Symbol"/>
                        <a:buChar char=""/>
                      </a:pPr>
                      <a:r>
                        <a:rPr lang="en-US" sz="1800" dirty="0" smtClean="0">
                          <a:solidFill>
                            <a:srgbClr val="000000"/>
                          </a:solidFill>
                          <a:effectLst/>
                        </a:rPr>
                        <a:t>Integrated I (Math I)</a:t>
                      </a:r>
                    </a:p>
                    <a:p>
                      <a:pPr marL="342900" marR="0" lvl="0" indent="-342900">
                        <a:lnSpc>
                          <a:spcPct val="100000"/>
                        </a:lnSpc>
                        <a:spcBef>
                          <a:spcPts val="0"/>
                        </a:spcBef>
                        <a:spcAft>
                          <a:spcPts val="0"/>
                        </a:spcAft>
                        <a:buFont typeface="Symbol"/>
                        <a:buChar char=""/>
                      </a:pPr>
                      <a:r>
                        <a:rPr lang="en-US" sz="1800" dirty="0" smtClean="0">
                          <a:solidFill>
                            <a:srgbClr val="000000"/>
                          </a:solidFill>
                          <a:effectLst/>
                        </a:rPr>
                        <a:t>Geometry</a:t>
                      </a:r>
                    </a:p>
                    <a:p>
                      <a:pPr marL="342900" marR="0" lvl="0" indent="-342900" algn="l" defTabSz="914400" rtl="0" eaLnBrk="1" fontAlgn="auto" latinLnBrk="0" hangingPunct="1">
                        <a:lnSpc>
                          <a:spcPct val="100000"/>
                        </a:lnSpc>
                        <a:spcBef>
                          <a:spcPts val="0"/>
                        </a:spcBef>
                        <a:spcAft>
                          <a:spcPts val="0"/>
                        </a:spcAft>
                        <a:buClrTx/>
                        <a:buSzTx/>
                        <a:buFont typeface="Symbol"/>
                        <a:buChar char=""/>
                        <a:tabLst/>
                        <a:defRPr/>
                      </a:pPr>
                      <a:r>
                        <a:rPr lang="en-US" sz="1800" dirty="0" smtClean="0">
                          <a:solidFill>
                            <a:srgbClr val="000000"/>
                          </a:solidFill>
                          <a:effectLst/>
                        </a:rPr>
                        <a:t>Integrated II (Math II)</a:t>
                      </a:r>
                    </a:p>
                    <a:p>
                      <a:pPr marL="342900" marR="0" lvl="0" indent="-342900">
                        <a:lnSpc>
                          <a:spcPct val="100000"/>
                        </a:lnSpc>
                        <a:spcBef>
                          <a:spcPts val="0"/>
                        </a:spcBef>
                        <a:spcAft>
                          <a:spcPts val="0"/>
                        </a:spcAft>
                        <a:buFont typeface="Symbol"/>
                        <a:buChar char=""/>
                      </a:pPr>
                      <a:r>
                        <a:rPr lang="en-US" sz="1800" dirty="0" smtClean="0">
                          <a:solidFill>
                            <a:srgbClr val="000000"/>
                          </a:solidFill>
                          <a:effectLst/>
                        </a:rPr>
                        <a:t>Algebra II</a:t>
                      </a:r>
                    </a:p>
                    <a:p>
                      <a:pPr marL="342900" marR="0" lvl="0" indent="-342900" algn="l" defTabSz="914400" rtl="0" eaLnBrk="1" fontAlgn="auto" latinLnBrk="0" hangingPunct="1">
                        <a:lnSpc>
                          <a:spcPct val="100000"/>
                        </a:lnSpc>
                        <a:spcBef>
                          <a:spcPts val="0"/>
                        </a:spcBef>
                        <a:spcAft>
                          <a:spcPts val="0"/>
                        </a:spcAft>
                        <a:buClrTx/>
                        <a:buSzTx/>
                        <a:buFont typeface="Symbol"/>
                        <a:buChar char=""/>
                        <a:tabLst/>
                        <a:defRPr/>
                      </a:pPr>
                      <a:r>
                        <a:rPr lang="en-US" sz="1800" dirty="0" smtClean="0">
                          <a:solidFill>
                            <a:srgbClr val="000000"/>
                          </a:solidFill>
                          <a:effectLst/>
                        </a:rPr>
                        <a:t>Integrated III (Math III)</a:t>
                      </a:r>
                    </a:p>
                  </a:txBody>
                  <a:tcPr marL="68580" marR="68580" marT="0" marB="0"/>
                </a:tc>
              </a:tr>
              <a:tr h="0">
                <a:tc>
                  <a:txBody>
                    <a:bodyPr/>
                    <a:lstStyle/>
                    <a:p>
                      <a:pPr marL="0" marR="0" algn="ctr">
                        <a:lnSpc>
                          <a:spcPct val="115000"/>
                        </a:lnSpc>
                        <a:spcBef>
                          <a:spcPts val="0"/>
                        </a:spcBef>
                        <a:spcAft>
                          <a:spcPts val="0"/>
                        </a:spcAft>
                      </a:pPr>
                      <a:r>
                        <a:rPr lang="en-US" sz="1800" dirty="0" smtClean="0">
                          <a:effectLst/>
                          <a:latin typeface="Calibri"/>
                          <a:ea typeface="Calibri"/>
                          <a:cs typeface="Times New Roman"/>
                        </a:rPr>
                        <a:t>11*</a:t>
                      </a:r>
                      <a:endParaRPr lang="en-US" sz="1800" dirty="0">
                        <a:effectLst/>
                        <a:latin typeface="Calibri"/>
                        <a:ea typeface="Calibri"/>
                        <a:cs typeface="Times New Roman"/>
                      </a:endParaRPr>
                    </a:p>
                  </a:txBody>
                  <a:tcPr marL="68580" marR="68580" marT="0" marB="0" anchor="ctr"/>
                </a:tc>
                <a:tc>
                  <a:txBody>
                    <a:bodyPr/>
                    <a:lstStyle/>
                    <a:p>
                      <a:pPr marL="342900" marR="0" lvl="0" indent="-342900">
                        <a:lnSpc>
                          <a:spcPct val="100000"/>
                        </a:lnSpc>
                        <a:spcBef>
                          <a:spcPts val="0"/>
                        </a:spcBef>
                        <a:spcAft>
                          <a:spcPts val="0"/>
                        </a:spcAft>
                        <a:buFont typeface="Symbol"/>
                        <a:buChar char=""/>
                      </a:pPr>
                      <a:r>
                        <a:rPr lang="en-US" sz="1800" dirty="0" smtClean="0">
                          <a:solidFill>
                            <a:srgbClr val="000000"/>
                          </a:solidFill>
                          <a:effectLst/>
                        </a:rPr>
                        <a:t>Geometry</a:t>
                      </a:r>
                    </a:p>
                    <a:p>
                      <a:pPr marL="342900" marR="0" lvl="0" indent="-342900" algn="l" defTabSz="914400" rtl="0" eaLnBrk="1" fontAlgn="auto" latinLnBrk="0" hangingPunct="1">
                        <a:lnSpc>
                          <a:spcPct val="100000"/>
                        </a:lnSpc>
                        <a:spcBef>
                          <a:spcPts val="0"/>
                        </a:spcBef>
                        <a:spcAft>
                          <a:spcPts val="0"/>
                        </a:spcAft>
                        <a:buClrTx/>
                        <a:buSzTx/>
                        <a:buFont typeface="Symbol"/>
                        <a:buChar char=""/>
                        <a:tabLst/>
                        <a:defRPr/>
                      </a:pPr>
                      <a:r>
                        <a:rPr lang="en-US" sz="1800" dirty="0" smtClean="0">
                          <a:solidFill>
                            <a:srgbClr val="000000"/>
                          </a:solidFill>
                          <a:effectLst/>
                        </a:rPr>
                        <a:t>Integrated II (Math II)</a:t>
                      </a:r>
                    </a:p>
                    <a:p>
                      <a:pPr marL="342900" marR="0" lvl="0" indent="-342900">
                        <a:lnSpc>
                          <a:spcPct val="100000"/>
                        </a:lnSpc>
                        <a:spcBef>
                          <a:spcPts val="0"/>
                        </a:spcBef>
                        <a:spcAft>
                          <a:spcPts val="0"/>
                        </a:spcAft>
                        <a:buFont typeface="Symbol"/>
                        <a:buChar char=""/>
                      </a:pPr>
                      <a:r>
                        <a:rPr lang="en-US" sz="1800" dirty="0" smtClean="0">
                          <a:solidFill>
                            <a:srgbClr val="000000"/>
                          </a:solidFill>
                          <a:effectLst/>
                        </a:rPr>
                        <a:t>Algebra II</a:t>
                      </a:r>
                    </a:p>
                    <a:p>
                      <a:pPr marL="342900" marR="0" lvl="0" indent="-342900" algn="l" defTabSz="914400" rtl="0" eaLnBrk="1" fontAlgn="auto" latinLnBrk="0" hangingPunct="1">
                        <a:lnSpc>
                          <a:spcPct val="100000"/>
                        </a:lnSpc>
                        <a:spcBef>
                          <a:spcPts val="0"/>
                        </a:spcBef>
                        <a:spcAft>
                          <a:spcPts val="0"/>
                        </a:spcAft>
                        <a:buClrTx/>
                        <a:buSzTx/>
                        <a:buFont typeface="Symbol"/>
                        <a:buChar char=""/>
                        <a:tabLst/>
                        <a:defRPr/>
                      </a:pPr>
                      <a:r>
                        <a:rPr lang="en-US" sz="1800" dirty="0" smtClean="0">
                          <a:solidFill>
                            <a:srgbClr val="000000"/>
                          </a:solidFill>
                          <a:effectLst/>
                        </a:rPr>
                        <a:t>Integrated III (Math III)</a:t>
                      </a:r>
                    </a:p>
                  </a:txBody>
                  <a:tcPr marL="68580" marR="68580" marT="0" marB="0"/>
                </a:tc>
                <a:tc>
                  <a:txBody>
                    <a:bodyPr/>
                    <a:lstStyle/>
                    <a:p>
                      <a:pPr marL="342900" marR="0" lvl="0" indent="-342900">
                        <a:lnSpc>
                          <a:spcPct val="100000"/>
                        </a:lnSpc>
                        <a:spcBef>
                          <a:spcPts val="0"/>
                        </a:spcBef>
                        <a:spcAft>
                          <a:spcPts val="0"/>
                        </a:spcAft>
                        <a:buFont typeface="Symbol"/>
                        <a:buChar char=""/>
                      </a:pPr>
                      <a:r>
                        <a:rPr lang="en-US" sz="1800" dirty="0" smtClean="0">
                          <a:solidFill>
                            <a:srgbClr val="000000"/>
                          </a:solidFill>
                          <a:effectLst/>
                        </a:rPr>
                        <a:t>Geometry</a:t>
                      </a:r>
                    </a:p>
                    <a:p>
                      <a:pPr marL="342900" marR="0" lvl="0" indent="-342900" algn="l" defTabSz="914400" rtl="0" eaLnBrk="1" fontAlgn="auto" latinLnBrk="0" hangingPunct="1">
                        <a:lnSpc>
                          <a:spcPct val="100000"/>
                        </a:lnSpc>
                        <a:spcBef>
                          <a:spcPts val="0"/>
                        </a:spcBef>
                        <a:spcAft>
                          <a:spcPts val="0"/>
                        </a:spcAft>
                        <a:buClrTx/>
                        <a:buSzTx/>
                        <a:buFont typeface="Symbol"/>
                        <a:buChar char=""/>
                        <a:tabLst/>
                        <a:defRPr/>
                      </a:pPr>
                      <a:r>
                        <a:rPr lang="en-US" sz="1800" dirty="0" smtClean="0">
                          <a:solidFill>
                            <a:srgbClr val="000000"/>
                          </a:solidFill>
                          <a:effectLst/>
                        </a:rPr>
                        <a:t>Integrated II (Math II)</a:t>
                      </a:r>
                    </a:p>
                    <a:p>
                      <a:pPr marL="342900" marR="0" lvl="0" indent="-342900">
                        <a:lnSpc>
                          <a:spcPct val="100000"/>
                        </a:lnSpc>
                        <a:spcBef>
                          <a:spcPts val="0"/>
                        </a:spcBef>
                        <a:spcAft>
                          <a:spcPts val="0"/>
                        </a:spcAft>
                        <a:buFont typeface="Symbol"/>
                        <a:buChar char=""/>
                      </a:pPr>
                      <a:r>
                        <a:rPr lang="en-US" sz="1800" dirty="0" smtClean="0">
                          <a:solidFill>
                            <a:srgbClr val="000000"/>
                          </a:solidFill>
                          <a:effectLst/>
                        </a:rPr>
                        <a:t>Algebra II</a:t>
                      </a:r>
                    </a:p>
                    <a:p>
                      <a:pPr marL="342900" marR="0" lvl="0" indent="-342900" algn="l" defTabSz="914400" rtl="0" eaLnBrk="1" fontAlgn="auto" latinLnBrk="0" hangingPunct="1">
                        <a:lnSpc>
                          <a:spcPct val="100000"/>
                        </a:lnSpc>
                        <a:spcBef>
                          <a:spcPts val="0"/>
                        </a:spcBef>
                        <a:spcAft>
                          <a:spcPts val="0"/>
                        </a:spcAft>
                        <a:buClrTx/>
                        <a:buSzTx/>
                        <a:buFont typeface="Symbol"/>
                        <a:buChar char=""/>
                        <a:tabLst/>
                        <a:defRPr/>
                      </a:pPr>
                      <a:r>
                        <a:rPr lang="en-US" sz="1800" dirty="0" smtClean="0">
                          <a:solidFill>
                            <a:srgbClr val="000000"/>
                          </a:solidFill>
                          <a:effectLst/>
                        </a:rPr>
                        <a:t>Integrated III (Math III)</a:t>
                      </a:r>
                    </a:p>
                  </a:txBody>
                  <a:tcPr marL="68580" marR="68580" marT="0" marB="0"/>
                </a:tc>
              </a:tr>
              <a:tr h="0">
                <a:tc>
                  <a:txBody>
                    <a:bodyPr/>
                    <a:lstStyle/>
                    <a:p>
                      <a:pPr marL="0" marR="0" algn="ctr">
                        <a:lnSpc>
                          <a:spcPct val="115000"/>
                        </a:lnSpc>
                        <a:spcBef>
                          <a:spcPts val="0"/>
                        </a:spcBef>
                        <a:spcAft>
                          <a:spcPts val="0"/>
                        </a:spcAft>
                      </a:pPr>
                      <a:r>
                        <a:rPr lang="en-US" sz="1800" dirty="0" smtClean="0">
                          <a:effectLst/>
                          <a:latin typeface="Calibri"/>
                          <a:ea typeface="Calibri"/>
                          <a:cs typeface="Times New Roman"/>
                        </a:rPr>
                        <a:t>12**</a:t>
                      </a:r>
                      <a:endParaRPr lang="en-US" sz="1800" dirty="0">
                        <a:effectLst/>
                        <a:latin typeface="Calibri"/>
                        <a:ea typeface="Calibri"/>
                        <a:cs typeface="Times New Roman"/>
                      </a:endParaRPr>
                    </a:p>
                  </a:txBody>
                  <a:tcPr marL="68580" marR="68580" marT="0" marB="0" anchor="ctr"/>
                </a:tc>
                <a:tc>
                  <a:txBody>
                    <a:bodyPr/>
                    <a:lstStyle/>
                    <a:p>
                      <a:pPr marL="342900" marR="0" lvl="0" indent="-342900">
                        <a:lnSpc>
                          <a:spcPct val="100000"/>
                        </a:lnSpc>
                        <a:spcBef>
                          <a:spcPts val="0"/>
                        </a:spcBef>
                        <a:spcAft>
                          <a:spcPts val="0"/>
                        </a:spcAft>
                        <a:buFont typeface="Symbol"/>
                        <a:buChar char=""/>
                      </a:pPr>
                      <a:r>
                        <a:rPr lang="en-US" sz="1800" dirty="0" smtClean="0">
                          <a:solidFill>
                            <a:srgbClr val="000000"/>
                          </a:solidFill>
                          <a:effectLst/>
                        </a:rPr>
                        <a:t>Algebra II</a:t>
                      </a:r>
                    </a:p>
                    <a:p>
                      <a:pPr marL="342900" marR="0" lvl="0" indent="-342900" algn="l" defTabSz="914400" rtl="0" eaLnBrk="1" fontAlgn="auto" latinLnBrk="0" hangingPunct="1">
                        <a:lnSpc>
                          <a:spcPct val="100000"/>
                        </a:lnSpc>
                        <a:spcBef>
                          <a:spcPts val="0"/>
                        </a:spcBef>
                        <a:spcAft>
                          <a:spcPts val="0"/>
                        </a:spcAft>
                        <a:buClrTx/>
                        <a:buSzTx/>
                        <a:buFont typeface="Symbol"/>
                        <a:buChar char=""/>
                        <a:tabLst/>
                        <a:defRPr/>
                      </a:pPr>
                      <a:r>
                        <a:rPr lang="en-US" sz="1800" dirty="0" smtClean="0">
                          <a:solidFill>
                            <a:srgbClr val="000000"/>
                          </a:solidFill>
                          <a:effectLst/>
                        </a:rPr>
                        <a:t>Integrated III (Math III)</a:t>
                      </a:r>
                    </a:p>
                  </a:txBody>
                  <a:tcPr marL="68580" marR="68580" marT="0" marB="0"/>
                </a:tc>
                <a:tc>
                  <a:txBody>
                    <a:bodyPr/>
                    <a:lstStyle/>
                    <a:p>
                      <a:pPr marL="342900" marR="0" lvl="0" indent="-342900">
                        <a:lnSpc>
                          <a:spcPct val="100000"/>
                        </a:lnSpc>
                        <a:spcBef>
                          <a:spcPts val="0"/>
                        </a:spcBef>
                        <a:spcAft>
                          <a:spcPts val="0"/>
                        </a:spcAft>
                        <a:buFont typeface="Symbol"/>
                        <a:buChar char=""/>
                      </a:pPr>
                      <a:r>
                        <a:rPr lang="en-US" sz="1800" dirty="0" smtClean="0">
                          <a:solidFill>
                            <a:srgbClr val="000000"/>
                          </a:solidFill>
                          <a:effectLst/>
                        </a:rPr>
                        <a:t>Algebra II</a:t>
                      </a:r>
                    </a:p>
                    <a:p>
                      <a:pPr marL="342900" marR="0" lvl="0" indent="-342900" algn="l" defTabSz="914400" rtl="0" eaLnBrk="1" fontAlgn="auto" latinLnBrk="0" hangingPunct="1">
                        <a:lnSpc>
                          <a:spcPct val="100000"/>
                        </a:lnSpc>
                        <a:spcBef>
                          <a:spcPts val="0"/>
                        </a:spcBef>
                        <a:spcAft>
                          <a:spcPts val="0"/>
                        </a:spcAft>
                        <a:buClrTx/>
                        <a:buSzTx/>
                        <a:buFont typeface="Symbol"/>
                        <a:buChar char=""/>
                        <a:tabLst/>
                        <a:defRPr/>
                      </a:pPr>
                      <a:r>
                        <a:rPr lang="en-US" sz="1800" dirty="0" smtClean="0">
                          <a:solidFill>
                            <a:srgbClr val="000000"/>
                          </a:solidFill>
                          <a:effectLst/>
                        </a:rPr>
                        <a:t>Integrated III (Math III)</a:t>
                      </a:r>
                    </a:p>
                  </a:txBody>
                  <a:tcPr marL="68580" marR="68580" marT="0" marB="0"/>
                </a:tc>
              </a:tr>
            </a:tbl>
          </a:graphicData>
        </a:graphic>
      </p:graphicFrame>
      <p:sp>
        <p:nvSpPr>
          <p:cNvPr id="6" name="Rectangle 1"/>
          <p:cNvSpPr>
            <a:spLocks noChangeArrowheads="1"/>
          </p:cNvSpPr>
          <p:nvPr/>
        </p:nvSpPr>
        <p:spPr bwMode="auto">
          <a:xfrm>
            <a:off x="1231371" y="7762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TextBox 1"/>
          <p:cNvSpPr txBox="1"/>
          <p:nvPr/>
        </p:nvSpPr>
        <p:spPr>
          <a:xfrm>
            <a:off x="304800" y="4114770"/>
            <a:ext cx="8559799" cy="2308324"/>
          </a:xfrm>
          <a:prstGeom prst="rect">
            <a:avLst/>
          </a:prstGeom>
          <a:noFill/>
        </p:spPr>
        <p:txBody>
          <a:bodyPr wrap="square" rtlCol="0">
            <a:spAutoFit/>
          </a:bodyPr>
          <a:lstStyle/>
          <a:p>
            <a:r>
              <a:rPr lang="en-US" sz="1600" dirty="0" smtClean="0">
                <a:solidFill>
                  <a:srgbClr val="000000"/>
                </a:solidFill>
              </a:rPr>
              <a:t>*No </a:t>
            </a:r>
            <a:r>
              <a:rPr lang="en-US" sz="1600" dirty="0">
                <a:solidFill>
                  <a:srgbClr val="000000"/>
                </a:solidFill>
              </a:rPr>
              <a:t>state assessment for those having completed instruction in the </a:t>
            </a:r>
            <a:r>
              <a:rPr lang="en-US" sz="1600" dirty="0" smtClean="0">
                <a:solidFill>
                  <a:srgbClr val="000000"/>
                </a:solidFill>
              </a:rPr>
              <a:t>high school </a:t>
            </a:r>
            <a:r>
              <a:rPr lang="en-US" sz="1600" dirty="0">
                <a:solidFill>
                  <a:srgbClr val="000000"/>
                </a:solidFill>
              </a:rPr>
              <a:t>mathematics standards, typically through an Algebra II or Integrated </a:t>
            </a:r>
            <a:r>
              <a:rPr lang="en-US" sz="1600" dirty="0" smtClean="0">
                <a:solidFill>
                  <a:srgbClr val="000000"/>
                </a:solidFill>
              </a:rPr>
              <a:t>III </a:t>
            </a:r>
            <a:r>
              <a:rPr lang="en-US" sz="1600" dirty="0">
                <a:solidFill>
                  <a:srgbClr val="000000"/>
                </a:solidFill>
              </a:rPr>
              <a:t>course in the prior year. These students may be engaged in advanced </a:t>
            </a:r>
            <a:r>
              <a:rPr lang="en-US" sz="1600" dirty="0" smtClean="0">
                <a:solidFill>
                  <a:srgbClr val="000000"/>
                </a:solidFill>
              </a:rPr>
              <a:t>math </a:t>
            </a:r>
            <a:r>
              <a:rPr lang="en-US" sz="1600" dirty="0">
                <a:solidFill>
                  <a:srgbClr val="000000"/>
                </a:solidFill>
              </a:rPr>
              <a:t>instruction and take advanced placement or </a:t>
            </a:r>
            <a:r>
              <a:rPr lang="en-US" sz="1600" dirty="0" smtClean="0">
                <a:solidFill>
                  <a:srgbClr val="000000"/>
                </a:solidFill>
              </a:rPr>
              <a:t>international baccalaureate </a:t>
            </a:r>
            <a:r>
              <a:rPr lang="en-US" sz="1600" dirty="0">
                <a:solidFill>
                  <a:srgbClr val="000000"/>
                </a:solidFill>
              </a:rPr>
              <a:t>exams. These students may also be participating in college </a:t>
            </a:r>
            <a:r>
              <a:rPr lang="en-US" sz="1600" dirty="0" smtClean="0">
                <a:solidFill>
                  <a:srgbClr val="000000"/>
                </a:solidFill>
              </a:rPr>
              <a:t>concurrent </a:t>
            </a:r>
            <a:r>
              <a:rPr lang="en-US" sz="1600" dirty="0">
                <a:solidFill>
                  <a:srgbClr val="000000"/>
                </a:solidFill>
              </a:rPr>
              <a:t>enrollment</a:t>
            </a:r>
            <a:r>
              <a:rPr lang="en-US" sz="1600" dirty="0" smtClean="0">
                <a:solidFill>
                  <a:srgbClr val="000000"/>
                </a:solidFill>
              </a:rPr>
              <a:t>.</a:t>
            </a:r>
          </a:p>
          <a:p>
            <a:endParaRPr lang="en-US" sz="1600" dirty="0" smtClean="0">
              <a:solidFill>
                <a:srgbClr val="000000"/>
              </a:solidFill>
            </a:endParaRPr>
          </a:p>
          <a:p>
            <a:r>
              <a:rPr lang="en-US" sz="1600" dirty="0">
                <a:solidFill>
                  <a:srgbClr val="000000"/>
                </a:solidFill>
              </a:rPr>
              <a:t>**No state assessment for those not enrolled in a math course addressing </a:t>
            </a:r>
            <a:r>
              <a:rPr lang="en-US" sz="1600" dirty="0" smtClean="0">
                <a:solidFill>
                  <a:srgbClr val="000000"/>
                </a:solidFill>
              </a:rPr>
              <a:t>content </a:t>
            </a:r>
            <a:r>
              <a:rPr lang="en-US" sz="1600" dirty="0">
                <a:solidFill>
                  <a:srgbClr val="000000"/>
                </a:solidFill>
              </a:rPr>
              <a:t>covered in the above assessments. These students may be engaged </a:t>
            </a:r>
            <a:r>
              <a:rPr lang="en-US" sz="1600" dirty="0" smtClean="0">
                <a:solidFill>
                  <a:srgbClr val="000000"/>
                </a:solidFill>
              </a:rPr>
              <a:t>in </a:t>
            </a:r>
            <a:r>
              <a:rPr lang="en-US" sz="1600" dirty="0">
                <a:solidFill>
                  <a:srgbClr val="000000"/>
                </a:solidFill>
              </a:rPr>
              <a:t>advanced math instruction and taking advanced placement or </a:t>
            </a:r>
            <a:r>
              <a:rPr lang="en-US" sz="1600" dirty="0" smtClean="0">
                <a:solidFill>
                  <a:srgbClr val="000000"/>
                </a:solidFill>
              </a:rPr>
              <a:t>international </a:t>
            </a:r>
            <a:r>
              <a:rPr lang="en-US" sz="1600" dirty="0">
                <a:solidFill>
                  <a:srgbClr val="000000"/>
                </a:solidFill>
              </a:rPr>
              <a:t>baccalaureate exams. These students may also be participating </a:t>
            </a:r>
            <a:r>
              <a:rPr lang="en-US" sz="1600" dirty="0" smtClean="0">
                <a:solidFill>
                  <a:srgbClr val="000000"/>
                </a:solidFill>
              </a:rPr>
              <a:t>in </a:t>
            </a:r>
            <a:r>
              <a:rPr lang="en-US" sz="1600" dirty="0">
                <a:solidFill>
                  <a:srgbClr val="000000"/>
                </a:solidFill>
              </a:rPr>
              <a:t>college concurrent enrollment</a:t>
            </a:r>
            <a:r>
              <a:rPr lang="en-US" sz="1600" dirty="0" smtClean="0">
                <a:solidFill>
                  <a:srgbClr val="000000"/>
                </a:solidFill>
              </a:rPr>
              <a:t>.</a:t>
            </a:r>
            <a:endParaRPr lang="en-US" sz="1600" dirty="0">
              <a:solidFill>
                <a:srgbClr val="000000"/>
              </a:solidFill>
            </a:endParaRPr>
          </a:p>
        </p:txBody>
      </p:sp>
    </p:spTree>
    <p:extLst>
      <p:ext uri="{BB962C8B-B14F-4D97-AF65-F5344CB8AC3E}">
        <p14:creationId xmlns:p14="http://schemas.microsoft.com/office/powerpoint/2010/main" val="17377793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smtClean="0">
                <a:solidFill>
                  <a:srgbClr val="000000"/>
                </a:solidFill>
              </a:rPr>
              <a:t>Algebra II and Integrated III are comprehensive. Although concentrating on the content reflected in their names, other content considered critical to achieving a college and career ready determination will be included.</a:t>
            </a:r>
          </a:p>
          <a:p>
            <a:endParaRPr lang="en-US" dirty="0">
              <a:solidFill>
                <a:srgbClr val="000000"/>
              </a:solidFill>
            </a:endParaRPr>
          </a:p>
          <a:p>
            <a:endParaRPr lang="en-US" dirty="0" smtClean="0">
              <a:solidFill>
                <a:srgbClr val="000000"/>
              </a:solidFill>
            </a:endParaRPr>
          </a:p>
          <a:p>
            <a:r>
              <a:rPr lang="en-US" dirty="0" smtClean="0">
                <a:solidFill>
                  <a:srgbClr val="000000"/>
                </a:solidFill>
              </a:rPr>
              <a:t>Information on the content of the assessments can be found in the PARCC Model Content Frameworks, the Evidence Tables, and the Performance Level Descriptors</a:t>
            </a:r>
          </a:p>
          <a:p>
            <a:pPr lvl="1"/>
            <a:r>
              <a:rPr lang="en-US" u="sng" dirty="0" smtClean="0">
                <a:hlinkClick r:id="rId2"/>
              </a:rPr>
              <a:t>http</a:t>
            </a:r>
            <a:r>
              <a:rPr lang="en-US" u="sng" dirty="0">
                <a:hlinkClick r:id="rId2"/>
              </a:rPr>
              <a:t>: //www.parcconline.org/parcc-model-content-frameworks</a:t>
            </a:r>
            <a:endParaRPr lang="en-US" dirty="0"/>
          </a:p>
          <a:p>
            <a:pPr lvl="1"/>
            <a:r>
              <a:rPr lang="en-US" dirty="0">
                <a:hlinkClick r:id="rId3"/>
              </a:rPr>
              <a:t>http://</a:t>
            </a:r>
            <a:r>
              <a:rPr lang="en-US" dirty="0" smtClean="0">
                <a:hlinkClick r:id="rId3"/>
              </a:rPr>
              <a:t>www.parcconline.org/assessment-blueprints-test-specs</a:t>
            </a:r>
            <a:r>
              <a:rPr lang="en-US" dirty="0" smtClean="0"/>
              <a:t> </a:t>
            </a:r>
            <a:endParaRPr lang="en-US" dirty="0">
              <a:solidFill>
                <a:srgbClr val="000000"/>
              </a:solidFill>
            </a:endParaRPr>
          </a:p>
        </p:txBody>
      </p:sp>
      <p:sp>
        <p:nvSpPr>
          <p:cNvPr id="3" name="Title 2"/>
          <p:cNvSpPr>
            <a:spLocks noGrp="1"/>
          </p:cNvSpPr>
          <p:nvPr>
            <p:ph type="title"/>
          </p:nvPr>
        </p:nvSpPr>
        <p:spPr/>
        <p:txBody>
          <a:bodyPr/>
          <a:lstStyle/>
          <a:p>
            <a:r>
              <a:rPr lang="en-US" dirty="0" smtClean="0"/>
              <a:t>Culminating Assessments</a:t>
            </a:r>
            <a:endParaRPr lang="en-US" dirty="0"/>
          </a:p>
        </p:txBody>
      </p:sp>
      <p:sp>
        <p:nvSpPr>
          <p:cNvPr id="2" name="Footer Placeholder 1"/>
          <p:cNvSpPr>
            <a:spLocks noGrp="1"/>
          </p:cNvSpPr>
          <p:nvPr>
            <p:ph type="ftr" sz="quarter" idx="3"/>
          </p:nvPr>
        </p:nvSpPr>
        <p:spPr/>
        <p:txBody>
          <a:bodyPr/>
          <a:lstStyle/>
          <a:p>
            <a:fld id="{757A2F4E-5D54-B04B-91BD-7E78EE1FE9FD}" type="slidenum">
              <a:rPr lang="en-US" smtClean="0"/>
              <a:pPr/>
              <a:t>5</a:t>
            </a:fld>
            <a:endParaRPr lang="en-US" dirty="0" smtClean="0"/>
          </a:p>
        </p:txBody>
      </p:sp>
    </p:spTree>
    <p:extLst>
      <p:ext uri="{BB962C8B-B14F-4D97-AF65-F5344CB8AC3E}">
        <p14:creationId xmlns:p14="http://schemas.microsoft.com/office/powerpoint/2010/main" val="539273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p:txBody>
          <a:bodyPr/>
          <a:lstStyle/>
          <a:p>
            <a:fld id="{757A2F4E-5D54-B04B-91BD-7E78EE1FE9FD}" type="slidenum">
              <a:rPr lang="en-US" smtClean="0"/>
              <a:pPr/>
              <a:t>6</a:t>
            </a:fld>
            <a:endParaRPr lang="en-US" dirty="0" smtClean="0"/>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2957310178"/>
              </p:ext>
            </p:extLst>
          </p:nvPr>
        </p:nvGraphicFramePr>
        <p:xfrm>
          <a:off x="135472" y="567216"/>
          <a:ext cx="6426200" cy="5596684"/>
        </p:xfrm>
        <a:graphic>
          <a:graphicData uri="http://schemas.openxmlformats.org/drawingml/2006/table">
            <a:tbl>
              <a:tblPr firstRow="1" firstCol="1" bandRow="1">
                <a:tableStyleId>{5C22544A-7EE6-4342-B048-85BDC9FD1C3A}</a:tableStyleId>
              </a:tblPr>
              <a:tblGrid>
                <a:gridCol w="1845728"/>
                <a:gridCol w="1021297"/>
                <a:gridCol w="722630"/>
                <a:gridCol w="744855"/>
                <a:gridCol w="741045"/>
                <a:gridCol w="609600"/>
                <a:gridCol w="741045"/>
              </a:tblGrid>
              <a:tr h="253338">
                <a:tc gridSpan="7">
                  <a:txBody>
                    <a:bodyPr/>
                    <a:lstStyle/>
                    <a:p>
                      <a:pPr marL="0" marR="0" algn="ctr">
                        <a:spcBef>
                          <a:spcPts val="0"/>
                        </a:spcBef>
                        <a:spcAft>
                          <a:spcPts val="0"/>
                        </a:spcAft>
                      </a:pPr>
                      <a:r>
                        <a:rPr lang="en-US" sz="1600" cap="all" dirty="0">
                          <a:effectLst/>
                        </a:rPr>
                        <a:t>Unit/SESSION TIMES</a:t>
                      </a:r>
                      <a:endParaRPr lang="en-US" sz="1600" dirty="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7254">
                <a:tc>
                  <a:txBody>
                    <a:bodyPr/>
                    <a:lstStyle/>
                    <a:p>
                      <a:endParaRPr lang="en-US" sz="1000" dirty="0">
                        <a:effectLst/>
                        <a:latin typeface="Times New Roman"/>
                      </a:endParaRPr>
                    </a:p>
                  </a:txBody>
                  <a:tcPr marL="68580" marR="68580" marT="0" marB="0"/>
                </a:tc>
                <a:tc>
                  <a:txBody>
                    <a:bodyPr/>
                    <a:lstStyle/>
                    <a:p>
                      <a:endParaRPr lang="en-US" sz="1600" dirty="0">
                        <a:solidFill>
                          <a:srgbClr val="000000"/>
                        </a:solidFill>
                        <a:effectLst/>
                        <a:latin typeface="Times New Roman"/>
                      </a:endParaRPr>
                    </a:p>
                  </a:txBody>
                  <a:tcPr marL="68580" marR="68580" marT="0" marB="0"/>
                </a:tc>
                <a:tc>
                  <a:txBody>
                    <a:bodyPr/>
                    <a:lstStyle/>
                    <a:p>
                      <a:pPr marL="0" marR="0" algn="ctr">
                        <a:spcBef>
                          <a:spcPts val="0"/>
                        </a:spcBef>
                        <a:spcAft>
                          <a:spcPts val="0"/>
                        </a:spcAft>
                      </a:pPr>
                      <a:r>
                        <a:rPr lang="en-US" sz="1600" dirty="0">
                          <a:solidFill>
                            <a:srgbClr val="000000"/>
                          </a:solidFill>
                          <a:effectLst/>
                        </a:rPr>
                        <a:t>PBA Unit 1</a:t>
                      </a:r>
                      <a:endParaRPr lang="en-US" sz="1600" dirty="0">
                        <a:solidFill>
                          <a:srgbClr val="000000"/>
                        </a:solidFill>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600" dirty="0">
                          <a:solidFill>
                            <a:srgbClr val="000000"/>
                          </a:solidFill>
                          <a:effectLst/>
                        </a:rPr>
                        <a:t>PBA Unit 2</a:t>
                      </a:r>
                      <a:endParaRPr lang="en-US" sz="1600" dirty="0">
                        <a:solidFill>
                          <a:srgbClr val="000000"/>
                        </a:solidFill>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600" dirty="0">
                          <a:solidFill>
                            <a:srgbClr val="000000"/>
                          </a:solidFill>
                          <a:effectLst/>
                        </a:rPr>
                        <a:t>PBA Unit 3</a:t>
                      </a:r>
                      <a:endParaRPr lang="en-US" sz="1600" dirty="0">
                        <a:solidFill>
                          <a:srgbClr val="000000"/>
                        </a:solidFill>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600" dirty="0">
                          <a:solidFill>
                            <a:srgbClr val="000000"/>
                          </a:solidFill>
                          <a:effectLst/>
                        </a:rPr>
                        <a:t>EOY Unit 1</a:t>
                      </a:r>
                      <a:endParaRPr lang="en-US" sz="1600" dirty="0">
                        <a:solidFill>
                          <a:srgbClr val="000000"/>
                        </a:solidFill>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600" dirty="0">
                          <a:solidFill>
                            <a:srgbClr val="000000"/>
                          </a:solidFill>
                          <a:effectLst/>
                        </a:rPr>
                        <a:t>EOY Unit 2</a:t>
                      </a:r>
                      <a:endParaRPr lang="en-US" sz="1600" dirty="0">
                        <a:solidFill>
                          <a:srgbClr val="000000"/>
                        </a:solidFill>
                        <a:effectLst/>
                        <a:latin typeface="Calibri"/>
                        <a:ea typeface="Calibri"/>
                        <a:cs typeface="Times New Roman"/>
                      </a:endParaRPr>
                    </a:p>
                  </a:txBody>
                  <a:tcPr marL="68580" marR="68580" marT="0" marB="0"/>
                </a:tc>
              </a:tr>
              <a:tr h="223457">
                <a:tc>
                  <a:txBody>
                    <a:bodyPr/>
                    <a:lstStyle/>
                    <a:p>
                      <a:pPr marL="0" marR="0">
                        <a:spcBef>
                          <a:spcPts val="0"/>
                        </a:spcBef>
                        <a:spcAft>
                          <a:spcPts val="0"/>
                        </a:spcAft>
                      </a:pPr>
                      <a:r>
                        <a:rPr lang="en-US" sz="1600" cap="all" dirty="0">
                          <a:effectLst/>
                        </a:rPr>
                        <a:t>Grade 3 ELA</a:t>
                      </a:r>
                      <a:endParaRPr lang="en-US" sz="1600" dirty="0">
                        <a:effectLst/>
                        <a:latin typeface="Calibri"/>
                        <a:ea typeface="Calibri"/>
                        <a:cs typeface="Times New Roman"/>
                      </a:endParaRPr>
                    </a:p>
                  </a:txBody>
                  <a:tcPr marL="68580" marR="68580" marT="0" marB="0" anchor="ctr"/>
                </a:tc>
                <a:tc>
                  <a:txBody>
                    <a:bodyPr/>
                    <a:lstStyle/>
                    <a:p>
                      <a:pPr marL="0" marR="0">
                        <a:spcBef>
                          <a:spcPts val="0"/>
                        </a:spcBef>
                        <a:spcAft>
                          <a:spcPts val="0"/>
                        </a:spcAft>
                      </a:pPr>
                      <a:r>
                        <a:rPr lang="en-US" sz="1600" dirty="0">
                          <a:solidFill>
                            <a:srgbClr val="000000"/>
                          </a:solidFill>
                          <a:effectLst/>
                        </a:rPr>
                        <a:t>Unit Time</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75</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75</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60</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75</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a:t>
                      </a:r>
                      <a:endParaRPr lang="en-US" sz="1600" dirty="0">
                        <a:solidFill>
                          <a:srgbClr val="000000"/>
                        </a:solidFill>
                        <a:effectLst/>
                        <a:latin typeface="Calibri"/>
                        <a:ea typeface="Calibri"/>
                        <a:cs typeface="Times New Roman"/>
                      </a:endParaRPr>
                    </a:p>
                  </a:txBody>
                  <a:tcPr marL="68580" marR="68580" marT="0" marB="0" anchor="ctr"/>
                </a:tc>
              </a:tr>
              <a:tr h="223457">
                <a:tc>
                  <a:txBody>
                    <a:bodyPr/>
                    <a:lstStyle/>
                    <a:p>
                      <a:pPr marL="0" marR="0">
                        <a:spcBef>
                          <a:spcPts val="0"/>
                        </a:spcBef>
                        <a:spcAft>
                          <a:spcPts val="0"/>
                        </a:spcAft>
                      </a:pPr>
                      <a:r>
                        <a:rPr lang="en-US" sz="1600" cap="all" dirty="0">
                          <a:effectLst/>
                        </a:rPr>
                        <a:t>GRADE 3 MATH</a:t>
                      </a:r>
                      <a:endParaRPr lang="en-US" sz="1600" dirty="0">
                        <a:effectLst/>
                        <a:latin typeface="Calibri"/>
                        <a:ea typeface="Calibri"/>
                        <a:cs typeface="Times New Roman"/>
                      </a:endParaRPr>
                    </a:p>
                  </a:txBody>
                  <a:tcPr marL="68580" marR="68580" marT="0" marB="0" anchor="ctr"/>
                </a:tc>
                <a:tc>
                  <a:txBody>
                    <a:bodyPr/>
                    <a:lstStyle/>
                    <a:p>
                      <a:pPr marL="0" marR="0">
                        <a:spcBef>
                          <a:spcPts val="0"/>
                        </a:spcBef>
                        <a:spcAft>
                          <a:spcPts val="0"/>
                        </a:spcAft>
                      </a:pPr>
                      <a:r>
                        <a:rPr lang="en-US" sz="1600" dirty="0">
                          <a:solidFill>
                            <a:srgbClr val="000000"/>
                          </a:solidFill>
                          <a:effectLst/>
                        </a:rPr>
                        <a:t>Unit Time</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75</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75</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 </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75</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75</a:t>
                      </a:r>
                      <a:endParaRPr lang="en-US" sz="1600" dirty="0">
                        <a:solidFill>
                          <a:srgbClr val="000000"/>
                        </a:solidFill>
                        <a:effectLst/>
                        <a:latin typeface="Calibri"/>
                        <a:ea typeface="Calibri"/>
                        <a:cs typeface="Times New Roman"/>
                      </a:endParaRPr>
                    </a:p>
                  </a:txBody>
                  <a:tcPr marL="68580" marR="68580" marT="0" marB="0" anchor="ctr"/>
                </a:tc>
              </a:tr>
              <a:tr h="223457">
                <a:tc>
                  <a:txBody>
                    <a:bodyPr/>
                    <a:lstStyle/>
                    <a:p>
                      <a:pPr marL="0" marR="0">
                        <a:spcBef>
                          <a:spcPts val="0"/>
                        </a:spcBef>
                        <a:spcAft>
                          <a:spcPts val="0"/>
                        </a:spcAft>
                      </a:pPr>
                      <a:r>
                        <a:rPr lang="en-US" sz="1600" cap="all" dirty="0">
                          <a:effectLst/>
                        </a:rPr>
                        <a:t> </a:t>
                      </a:r>
                      <a:endParaRPr lang="en-US" sz="1600" dirty="0">
                        <a:effectLst/>
                        <a:latin typeface="Calibri"/>
                        <a:ea typeface="Calibri"/>
                        <a:cs typeface="Times New Roman"/>
                      </a:endParaRPr>
                    </a:p>
                  </a:txBody>
                  <a:tcPr marL="68580" marR="68580" marT="0" marB="0" anchor="ctr"/>
                </a:tc>
                <a:tc>
                  <a:txBody>
                    <a:bodyPr/>
                    <a:lstStyle/>
                    <a:p>
                      <a:pPr marL="0" marR="0">
                        <a:spcBef>
                          <a:spcPts val="0"/>
                        </a:spcBef>
                        <a:spcAft>
                          <a:spcPts val="0"/>
                        </a:spcAft>
                      </a:pPr>
                      <a:r>
                        <a:rPr lang="en-US" sz="1600" dirty="0">
                          <a:solidFill>
                            <a:srgbClr val="000000"/>
                          </a:solidFill>
                          <a:effectLst/>
                        </a:rPr>
                        <a:t> </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 </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 </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 </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 </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 </a:t>
                      </a:r>
                      <a:endParaRPr lang="en-US" sz="1600" dirty="0">
                        <a:solidFill>
                          <a:srgbClr val="000000"/>
                        </a:solidFill>
                        <a:effectLst/>
                        <a:latin typeface="Calibri"/>
                        <a:ea typeface="Calibri"/>
                        <a:cs typeface="Times New Roman"/>
                      </a:endParaRPr>
                    </a:p>
                  </a:txBody>
                  <a:tcPr marL="68580" marR="68580" marT="0" marB="0" anchor="ctr"/>
                </a:tc>
              </a:tr>
              <a:tr h="223457">
                <a:tc>
                  <a:txBody>
                    <a:bodyPr/>
                    <a:lstStyle/>
                    <a:p>
                      <a:pPr marL="0" marR="0">
                        <a:spcBef>
                          <a:spcPts val="0"/>
                        </a:spcBef>
                        <a:spcAft>
                          <a:spcPts val="0"/>
                        </a:spcAft>
                      </a:pPr>
                      <a:r>
                        <a:rPr lang="en-US" sz="1600" cap="all" dirty="0">
                          <a:effectLst/>
                        </a:rPr>
                        <a:t>Grades 4-5 ELA</a:t>
                      </a:r>
                      <a:endParaRPr lang="en-US" sz="1600" dirty="0">
                        <a:effectLst/>
                        <a:latin typeface="Calibri"/>
                        <a:ea typeface="Calibri"/>
                        <a:cs typeface="Times New Roman"/>
                      </a:endParaRPr>
                    </a:p>
                  </a:txBody>
                  <a:tcPr marL="68580" marR="68580" marT="0" marB="0" anchor="ctr"/>
                </a:tc>
                <a:tc>
                  <a:txBody>
                    <a:bodyPr/>
                    <a:lstStyle/>
                    <a:p>
                      <a:pPr marL="0" marR="0">
                        <a:spcBef>
                          <a:spcPts val="0"/>
                        </a:spcBef>
                        <a:spcAft>
                          <a:spcPts val="0"/>
                        </a:spcAft>
                      </a:pPr>
                      <a:r>
                        <a:rPr lang="en-US" sz="1600" dirty="0">
                          <a:solidFill>
                            <a:srgbClr val="000000"/>
                          </a:solidFill>
                          <a:effectLst/>
                        </a:rPr>
                        <a:t>Unit Time</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75</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90</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60</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75</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a:t>
                      </a:r>
                      <a:endParaRPr lang="en-US" sz="1600" dirty="0">
                        <a:solidFill>
                          <a:srgbClr val="000000"/>
                        </a:solidFill>
                        <a:effectLst/>
                        <a:latin typeface="Calibri"/>
                        <a:ea typeface="Calibri"/>
                        <a:cs typeface="Times New Roman"/>
                      </a:endParaRPr>
                    </a:p>
                  </a:txBody>
                  <a:tcPr marL="68580" marR="68580" marT="0" marB="0" anchor="ctr"/>
                </a:tc>
              </a:tr>
              <a:tr h="446915">
                <a:tc>
                  <a:txBody>
                    <a:bodyPr/>
                    <a:lstStyle/>
                    <a:p>
                      <a:pPr marL="0" marR="0">
                        <a:spcBef>
                          <a:spcPts val="0"/>
                        </a:spcBef>
                        <a:spcAft>
                          <a:spcPts val="0"/>
                        </a:spcAft>
                      </a:pPr>
                      <a:r>
                        <a:rPr lang="en-US" sz="1600" cap="all" dirty="0">
                          <a:effectLst/>
                        </a:rPr>
                        <a:t>GRADES 4-5 MATH</a:t>
                      </a:r>
                      <a:endParaRPr lang="en-US" sz="1600" dirty="0">
                        <a:effectLst/>
                        <a:latin typeface="Calibri"/>
                        <a:ea typeface="Calibri"/>
                        <a:cs typeface="Times New Roman"/>
                      </a:endParaRPr>
                    </a:p>
                  </a:txBody>
                  <a:tcPr marL="68580" marR="68580" marT="0" marB="0" anchor="ctr"/>
                </a:tc>
                <a:tc>
                  <a:txBody>
                    <a:bodyPr/>
                    <a:lstStyle/>
                    <a:p>
                      <a:pPr marL="0" marR="0">
                        <a:spcBef>
                          <a:spcPts val="0"/>
                        </a:spcBef>
                        <a:spcAft>
                          <a:spcPts val="0"/>
                        </a:spcAft>
                      </a:pPr>
                      <a:r>
                        <a:rPr lang="en-US" sz="1600" dirty="0">
                          <a:solidFill>
                            <a:srgbClr val="000000"/>
                          </a:solidFill>
                          <a:effectLst/>
                        </a:rPr>
                        <a:t>Unit Time</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80</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70</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 </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75</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75</a:t>
                      </a:r>
                      <a:endParaRPr lang="en-US" sz="1600" dirty="0">
                        <a:solidFill>
                          <a:srgbClr val="000000"/>
                        </a:solidFill>
                        <a:effectLst/>
                        <a:latin typeface="Calibri"/>
                        <a:ea typeface="Calibri"/>
                        <a:cs typeface="Times New Roman"/>
                      </a:endParaRPr>
                    </a:p>
                  </a:txBody>
                  <a:tcPr marL="68580" marR="68580" marT="0" marB="0" anchor="ctr"/>
                </a:tc>
              </a:tr>
              <a:tr h="223457">
                <a:tc>
                  <a:txBody>
                    <a:bodyPr/>
                    <a:lstStyle/>
                    <a:p>
                      <a:pPr marL="0" marR="0">
                        <a:spcBef>
                          <a:spcPts val="0"/>
                        </a:spcBef>
                        <a:spcAft>
                          <a:spcPts val="0"/>
                        </a:spcAft>
                      </a:pPr>
                      <a:r>
                        <a:rPr lang="en-US" sz="1600" cap="all" dirty="0">
                          <a:effectLst/>
                        </a:rPr>
                        <a:t> </a:t>
                      </a:r>
                      <a:endParaRPr lang="en-US" sz="1600" dirty="0">
                        <a:effectLst/>
                        <a:latin typeface="Calibri"/>
                        <a:ea typeface="Calibri"/>
                        <a:cs typeface="Times New Roman"/>
                      </a:endParaRPr>
                    </a:p>
                  </a:txBody>
                  <a:tcPr marL="68580" marR="68580" marT="0" marB="0" anchor="ctr"/>
                </a:tc>
                <a:tc>
                  <a:txBody>
                    <a:bodyPr/>
                    <a:lstStyle/>
                    <a:p>
                      <a:pPr marL="0" marR="0">
                        <a:spcBef>
                          <a:spcPts val="0"/>
                        </a:spcBef>
                        <a:spcAft>
                          <a:spcPts val="0"/>
                        </a:spcAft>
                      </a:pPr>
                      <a:r>
                        <a:rPr lang="en-US" sz="1600" dirty="0">
                          <a:solidFill>
                            <a:srgbClr val="000000"/>
                          </a:solidFill>
                          <a:effectLst/>
                        </a:rPr>
                        <a:t> </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 </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 </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 </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 </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 </a:t>
                      </a:r>
                      <a:endParaRPr lang="en-US" sz="1600" dirty="0">
                        <a:solidFill>
                          <a:srgbClr val="000000"/>
                        </a:solidFill>
                        <a:effectLst/>
                        <a:latin typeface="Calibri"/>
                        <a:ea typeface="Calibri"/>
                        <a:cs typeface="Times New Roman"/>
                      </a:endParaRPr>
                    </a:p>
                  </a:txBody>
                  <a:tcPr marL="68580" marR="68580" marT="0" marB="0" anchor="ctr"/>
                </a:tc>
              </a:tr>
              <a:tr h="223457">
                <a:tc>
                  <a:txBody>
                    <a:bodyPr/>
                    <a:lstStyle/>
                    <a:p>
                      <a:pPr marL="0" marR="0">
                        <a:spcBef>
                          <a:spcPts val="0"/>
                        </a:spcBef>
                        <a:spcAft>
                          <a:spcPts val="0"/>
                        </a:spcAft>
                      </a:pPr>
                      <a:r>
                        <a:rPr lang="en-US" sz="1600" cap="all" dirty="0">
                          <a:effectLst/>
                        </a:rPr>
                        <a:t>Grades 6-8 ELA</a:t>
                      </a:r>
                      <a:endParaRPr lang="en-US" sz="1600" dirty="0">
                        <a:effectLst/>
                        <a:latin typeface="Calibri"/>
                        <a:ea typeface="Calibri"/>
                        <a:cs typeface="Times New Roman"/>
                      </a:endParaRPr>
                    </a:p>
                  </a:txBody>
                  <a:tcPr marL="68580" marR="68580" marT="0" marB="0" anchor="ctr"/>
                </a:tc>
                <a:tc>
                  <a:txBody>
                    <a:bodyPr/>
                    <a:lstStyle/>
                    <a:p>
                      <a:pPr marL="0" marR="0">
                        <a:spcBef>
                          <a:spcPts val="0"/>
                        </a:spcBef>
                        <a:spcAft>
                          <a:spcPts val="0"/>
                        </a:spcAft>
                      </a:pPr>
                      <a:r>
                        <a:rPr lang="en-US" sz="1600" dirty="0">
                          <a:solidFill>
                            <a:srgbClr val="000000"/>
                          </a:solidFill>
                          <a:effectLst/>
                        </a:rPr>
                        <a:t>Unit Time</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75</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90</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60</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60</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60</a:t>
                      </a:r>
                      <a:endParaRPr lang="en-US" sz="1600" dirty="0">
                        <a:solidFill>
                          <a:srgbClr val="000000"/>
                        </a:solidFill>
                        <a:effectLst/>
                        <a:latin typeface="Calibri"/>
                        <a:ea typeface="Calibri"/>
                        <a:cs typeface="Times New Roman"/>
                      </a:endParaRPr>
                    </a:p>
                  </a:txBody>
                  <a:tcPr marL="68580" marR="68580" marT="0" marB="0" anchor="ctr"/>
                </a:tc>
              </a:tr>
              <a:tr h="446915">
                <a:tc>
                  <a:txBody>
                    <a:bodyPr/>
                    <a:lstStyle/>
                    <a:p>
                      <a:pPr marL="0" marR="0">
                        <a:spcBef>
                          <a:spcPts val="0"/>
                        </a:spcBef>
                        <a:spcAft>
                          <a:spcPts val="0"/>
                        </a:spcAft>
                      </a:pPr>
                      <a:r>
                        <a:rPr lang="en-US" sz="1600" cap="all" dirty="0">
                          <a:effectLst/>
                        </a:rPr>
                        <a:t>Grades 6-8 MATH</a:t>
                      </a:r>
                      <a:endParaRPr lang="en-US" sz="1600" dirty="0">
                        <a:effectLst/>
                        <a:latin typeface="Calibri"/>
                        <a:ea typeface="Calibri"/>
                        <a:cs typeface="Times New Roman"/>
                      </a:endParaRPr>
                    </a:p>
                  </a:txBody>
                  <a:tcPr marL="68580" marR="68580" marT="0" marB="0" anchor="ctr"/>
                </a:tc>
                <a:tc>
                  <a:txBody>
                    <a:bodyPr/>
                    <a:lstStyle/>
                    <a:p>
                      <a:pPr marL="0" marR="0">
                        <a:spcBef>
                          <a:spcPts val="0"/>
                        </a:spcBef>
                        <a:spcAft>
                          <a:spcPts val="0"/>
                        </a:spcAft>
                      </a:pPr>
                      <a:r>
                        <a:rPr lang="en-US" sz="1600" dirty="0">
                          <a:solidFill>
                            <a:srgbClr val="000000"/>
                          </a:solidFill>
                          <a:effectLst/>
                        </a:rPr>
                        <a:t>Unit Time</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80</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70</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 </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80</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75</a:t>
                      </a:r>
                      <a:endParaRPr lang="en-US" sz="1600" dirty="0">
                        <a:solidFill>
                          <a:srgbClr val="000000"/>
                        </a:solidFill>
                        <a:effectLst/>
                        <a:latin typeface="Calibri"/>
                        <a:ea typeface="Calibri"/>
                        <a:cs typeface="Times New Roman"/>
                      </a:endParaRPr>
                    </a:p>
                  </a:txBody>
                  <a:tcPr marL="68580" marR="68580" marT="0" marB="0" anchor="ctr"/>
                </a:tc>
              </a:tr>
              <a:tr h="223457">
                <a:tc>
                  <a:txBody>
                    <a:bodyPr/>
                    <a:lstStyle/>
                    <a:p>
                      <a:pPr marL="0" marR="0">
                        <a:spcBef>
                          <a:spcPts val="0"/>
                        </a:spcBef>
                        <a:spcAft>
                          <a:spcPts val="0"/>
                        </a:spcAft>
                      </a:pPr>
                      <a:r>
                        <a:rPr lang="en-US" sz="1600" cap="all" dirty="0">
                          <a:effectLst/>
                        </a:rPr>
                        <a:t> </a:t>
                      </a:r>
                      <a:endParaRPr lang="en-US" sz="1600" dirty="0">
                        <a:effectLst/>
                        <a:latin typeface="Calibri"/>
                        <a:ea typeface="Calibri"/>
                        <a:cs typeface="Times New Roman"/>
                      </a:endParaRPr>
                    </a:p>
                  </a:txBody>
                  <a:tcPr marL="68580" marR="68580" marT="0" marB="0" anchor="ctr"/>
                </a:tc>
                <a:tc>
                  <a:txBody>
                    <a:bodyPr/>
                    <a:lstStyle/>
                    <a:p>
                      <a:pPr marL="0" marR="0">
                        <a:spcBef>
                          <a:spcPts val="0"/>
                        </a:spcBef>
                        <a:spcAft>
                          <a:spcPts val="0"/>
                        </a:spcAft>
                      </a:pPr>
                      <a:r>
                        <a:rPr lang="en-US" sz="1600" dirty="0">
                          <a:solidFill>
                            <a:srgbClr val="000000"/>
                          </a:solidFill>
                          <a:effectLst/>
                        </a:rPr>
                        <a:t> </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 </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 </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 </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 </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 </a:t>
                      </a:r>
                      <a:endParaRPr lang="en-US" sz="1600" dirty="0">
                        <a:solidFill>
                          <a:srgbClr val="000000"/>
                        </a:solidFill>
                        <a:effectLst/>
                        <a:latin typeface="Calibri"/>
                        <a:ea typeface="Calibri"/>
                        <a:cs typeface="Times New Roman"/>
                      </a:endParaRPr>
                    </a:p>
                  </a:txBody>
                  <a:tcPr marL="68580" marR="68580" marT="0" marB="0" anchor="ctr"/>
                </a:tc>
              </a:tr>
              <a:tr h="446915">
                <a:tc>
                  <a:txBody>
                    <a:bodyPr/>
                    <a:lstStyle/>
                    <a:p>
                      <a:pPr marL="0" marR="0">
                        <a:spcBef>
                          <a:spcPts val="0"/>
                        </a:spcBef>
                        <a:spcAft>
                          <a:spcPts val="0"/>
                        </a:spcAft>
                      </a:pPr>
                      <a:r>
                        <a:rPr lang="en-US" sz="1600" cap="all" dirty="0">
                          <a:effectLst/>
                        </a:rPr>
                        <a:t>Grades 9-11 ELA</a:t>
                      </a:r>
                      <a:endParaRPr lang="en-US" sz="1600" dirty="0">
                        <a:effectLst/>
                        <a:latin typeface="Calibri"/>
                        <a:ea typeface="Calibri"/>
                        <a:cs typeface="Times New Roman"/>
                      </a:endParaRPr>
                    </a:p>
                  </a:txBody>
                  <a:tcPr marL="68580" marR="68580" marT="0" marB="0" anchor="ctr"/>
                </a:tc>
                <a:tc>
                  <a:txBody>
                    <a:bodyPr/>
                    <a:lstStyle/>
                    <a:p>
                      <a:pPr marL="0" marR="0">
                        <a:spcBef>
                          <a:spcPts val="0"/>
                        </a:spcBef>
                        <a:spcAft>
                          <a:spcPts val="0"/>
                        </a:spcAft>
                      </a:pPr>
                      <a:r>
                        <a:rPr lang="en-US" sz="1600" dirty="0">
                          <a:solidFill>
                            <a:srgbClr val="000000"/>
                          </a:solidFill>
                          <a:effectLst/>
                        </a:rPr>
                        <a:t>Unit Time</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75</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90</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60</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60</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60</a:t>
                      </a:r>
                      <a:endParaRPr lang="en-US" sz="1600" dirty="0">
                        <a:solidFill>
                          <a:srgbClr val="000000"/>
                        </a:solidFill>
                        <a:effectLst/>
                        <a:latin typeface="Calibri"/>
                        <a:ea typeface="Calibri"/>
                        <a:cs typeface="Times New Roman"/>
                      </a:endParaRPr>
                    </a:p>
                  </a:txBody>
                  <a:tcPr marL="68580" marR="68580" marT="0" marB="0" anchor="ctr"/>
                </a:tc>
              </a:tr>
              <a:tr h="893829">
                <a:tc>
                  <a:txBody>
                    <a:bodyPr/>
                    <a:lstStyle/>
                    <a:p>
                      <a:pPr marL="0" marR="0">
                        <a:spcBef>
                          <a:spcPts val="0"/>
                        </a:spcBef>
                        <a:spcAft>
                          <a:spcPts val="0"/>
                        </a:spcAft>
                      </a:pPr>
                      <a:r>
                        <a:rPr lang="en-US" sz="1600" cap="all" dirty="0">
                          <a:effectLst/>
                        </a:rPr>
                        <a:t>AlgEBRA I</a:t>
                      </a:r>
                      <a:endParaRPr lang="en-US" sz="1600" dirty="0">
                        <a:effectLst/>
                      </a:endParaRPr>
                    </a:p>
                    <a:p>
                      <a:pPr marL="0" marR="0">
                        <a:spcBef>
                          <a:spcPts val="0"/>
                        </a:spcBef>
                        <a:spcAft>
                          <a:spcPts val="0"/>
                        </a:spcAft>
                      </a:pPr>
                      <a:r>
                        <a:rPr lang="en-US" sz="1600" cap="all" dirty="0">
                          <a:effectLst/>
                        </a:rPr>
                        <a:t>geometry</a:t>
                      </a:r>
                      <a:endParaRPr lang="en-US" sz="1600" dirty="0">
                        <a:effectLst/>
                      </a:endParaRPr>
                    </a:p>
                    <a:p>
                      <a:pPr marL="0" marR="0">
                        <a:spcBef>
                          <a:spcPts val="0"/>
                        </a:spcBef>
                        <a:spcAft>
                          <a:spcPts val="0"/>
                        </a:spcAft>
                      </a:pPr>
                      <a:r>
                        <a:rPr lang="en-US" sz="1600" cap="all" dirty="0" smtClean="0">
                          <a:effectLst/>
                        </a:rPr>
                        <a:t>math </a:t>
                      </a:r>
                      <a:r>
                        <a:rPr lang="en-US" sz="1600" cap="all" dirty="0">
                          <a:effectLst/>
                        </a:rPr>
                        <a:t>i, ii</a:t>
                      </a:r>
                      <a:endParaRPr lang="en-US" sz="1600" dirty="0">
                        <a:effectLst/>
                        <a:latin typeface="Calibri"/>
                        <a:ea typeface="Calibri"/>
                        <a:cs typeface="Times New Roman"/>
                      </a:endParaRPr>
                    </a:p>
                  </a:txBody>
                  <a:tcPr marL="68580" marR="68580" marT="0" marB="0" anchor="ctr"/>
                </a:tc>
                <a:tc>
                  <a:txBody>
                    <a:bodyPr/>
                    <a:lstStyle/>
                    <a:p>
                      <a:pPr marL="0" marR="0">
                        <a:spcBef>
                          <a:spcPts val="0"/>
                        </a:spcBef>
                        <a:spcAft>
                          <a:spcPts val="0"/>
                        </a:spcAft>
                      </a:pPr>
                      <a:r>
                        <a:rPr lang="en-US" sz="1600" dirty="0">
                          <a:solidFill>
                            <a:srgbClr val="000000"/>
                          </a:solidFill>
                          <a:effectLst/>
                        </a:rPr>
                        <a:t>Unit Time</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90</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75</a:t>
                      </a:r>
                      <a:endParaRPr lang="en-US" sz="1600" dirty="0">
                        <a:solidFill>
                          <a:srgbClr val="000000"/>
                        </a:solidFill>
                        <a:effectLst/>
                        <a:latin typeface="Calibri"/>
                        <a:ea typeface="Calibri"/>
                        <a:cs typeface="Times New Roman"/>
                      </a:endParaRPr>
                    </a:p>
                  </a:txBody>
                  <a:tcPr marL="68580" marR="68580" marT="0" marB="0" anchor="ctr"/>
                </a:tc>
                <a:tc>
                  <a:txBody>
                    <a:bodyPr/>
                    <a:lstStyle/>
                    <a:p>
                      <a:endParaRPr lang="en-US" sz="1600" dirty="0">
                        <a:solidFill>
                          <a:srgbClr val="000000"/>
                        </a:solidFill>
                        <a:effectLst/>
                        <a:latin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80</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75</a:t>
                      </a:r>
                      <a:endParaRPr lang="en-US" sz="1600" dirty="0">
                        <a:solidFill>
                          <a:srgbClr val="000000"/>
                        </a:solidFill>
                        <a:effectLst/>
                        <a:latin typeface="Calibri"/>
                        <a:ea typeface="Calibri"/>
                        <a:cs typeface="Times New Roman"/>
                      </a:endParaRPr>
                    </a:p>
                  </a:txBody>
                  <a:tcPr marL="68580" marR="68580" marT="0" marB="0" anchor="ctr"/>
                </a:tc>
              </a:tr>
              <a:tr h="670372">
                <a:tc>
                  <a:txBody>
                    <a:bodyPr/>
                    <a:lstStyle/>
                    <a:p>
                      <a:pPr marL="0" marR="0">
                        <a:spcBef>
                          <a:spcPts val="0"/>
                        </a:spcBef>
                        <a:spcAft>
                          <a:spcPts val="0"/>
                        </a:spcAft>
                      </a:pPr>
                      <a:r>
                        <a:rPr lang="en-US" sz="1600" cap="all" dirty="0">
                          <a:effectLst/>
                        </a:rPr>
                        <a:t>algebra ii</a:t>
                      </a:r>
                      <a:endParaRPr lang="en-US" sz="1600" dirty="0">
                        <a:effectLst/>
                      </a:endParaRPr>
                    </a:p>
                    <a:p>
                      <a:pPr marL="0" marR="0">
                        <a:spcBef>
                          <a:spcPts val="0"/>
                        </a:spcBef>
                        <a:spcAft>
                          <a:spcPts val="0"/>
                        </a:spcAft>
                      </a:pPr>
                      <a:r>
                        <a:rPr lang="en-US" sz="1600" cap="all" dirty="0" smtClean="0">
                          <a:effectLst/>
                        </a:rPr>
                        <a:t>math </a:t>
                      </a:r>
                      <a:r>
                        <a:rPr lang="en-US" sz="1600" cap="all" dirty="0">
                          <a:effectLst/>
                        </a:rPr>
                        <a:t>iii</a:t>
                      </a:r>
                      <a:endParaRPr lang="en-US" sz="1600" dirty="0">
                        <a:effectLst/>
                        <a:latin typeface="Calibri"/>
                        <a:ea typeface="Calibri"/>
                        <a:cs typeface="Times New Roman"/>
                      </a:endParaRPr>
                    </a:p>
                  </a:txBody>
                  <a:tcPr marL="68580" marR="68580" marT="0" marB="0" anchor="ctr"/>
                </a:tc>
                <a:tc>
                  <a:txBody>
                    <a:bodyPr/>
                    <a:lstStyle/>
                    <a:p>
                      <a:pPr marL="0" marR="0">
                        <a:spcBef>
                          <a:spcPts val="0"/>
                        </a:spcBef>
                        <a:spcAft>
                          <a:spcPts val="0"/>
                        </a:spcAft>
                      </a:pPr>
                      <a:r>
                        <a:rPr lang="en-US" sz="1600" dirty="0">
                          <a:solidFill>
                            <a:srgbClr val="000000"/>
                          </a:solidFill>
                          <a:effectLst/>
                        </a:rPr>
                        <a:t>Unit Time</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90</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75</a:t>
                      </a:r>
                      <a:endParaRPr lang="en-US" sz="1600" dirty="0">
                        <a:solidFill>
                          <a:srgbClr val="000000"/>
                        </a:solidFill>
                        <a:effectLst/>
                        <a:latin typeface="Calibri"/>
                        <a:ea typeface="Calibri"/>
                        <a:cs typeface="Times New Roman"/>
                      </a:endParaRPr>
                    </a:p>
                  </a:txBody>
                  <a:tcPr marL="68580" marR="68580" marT="0" marB="0" anchor="ctr"/>
                </a:tc>
                <a:tc>
                  <a:txBody>
                    <a:bodyPr/>
                    <a:lstStyle/>
                    <a:p>
                      <a:endParaRPr lang="en-US" sz="1600" dirty="0">
                        <a:solidFill>
                          <a:srgbClr val="000000"/>
                        </a:solidFill>
                        <a:effectLst/>
                        <a:latin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90</a:t>
                      </a:r>
                      <a:endParaRPr lang="en-US" sz="1600" dirty="0">
                        <a:solidFill>
                          <a:srgbClr val="00000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rPr>
                        <a:t>75</a:t>
                      </a:r>
                      <a:endParaRPr lang="en-US" sz="1600" dirty="0">
                        <a:solidFill>
                          <a:srgbClr val="000000"/>
                        </a:solidFill>
                        <a:effectLst/>
                        <a:latin typeface="Calibri"/>
                        <a:ea typeface="Calibri"/>
                        <a:cs typeface="Times New Roman"/>
                      </a:endParaRPr>
                    </a:p>
                  </a:txBody>
                  <a:tcPr marL="68580" marR="68580" marT="0" marB="0" anchor="ctr"/>
                </a:tc>
              </a:tr>
            </a:tbl>
          </a:graphicData>
        </a:graphic>
      </p:graphicFrame>
      <p:sp>
        <p:nvSpPr>
          <p:cNvPr id="6" name="TextBox 5"/>
          <p:cNvSpPr txBox="1"/>
          <p:nvPr/>
        </p:nvSpPr>
        <p:spPr>
          <a:xfrm>
            <a:off x="6843823" y="819691"/>
            <a:ext cx="2041451" cy="3970318"/>
          </a:xfrm>
          <a:prstGeom prst="rect">
            <a:avLst/>
          </a:prstGeom>
          <a:noFill/>
        </p:spPr>
        <p:txBody>
          <a:bodyPr wrap="square" rtlCol="0">
            <a:spAutoFit/>
          </a:bodyPr>
          <a:lstStyle/>
          <a:p>
            <a:r>
              <a:rPr lang="en-US" b="1" dirty="0" smtClean="0">
                <a:solidFill>
                  <a:srgbClr val="000000"/>
                </a:solidFill>
              </a:rPr>
              <a:t>Number of units</a:t>
            </a:r>
          </a:p>
          <a:p>
            <a:endParaRPr lang="en-US" b="1" dirty="0" smtClean="0">
              <a:solidFill>
                <a:srgbClr val="000000"/>
              </a:solidFill>
            </a:endParaRPr>
          </a:p>
          <a:p>
            <a:r>
              <a:rPr lang="en-US" b="1" dirty="0" smtClean="0">
                <a:solidFill>
                  <a:srgbClr val="000000"/>
                </a:solidFill>
              </a:rPr>
              <a:t>PBA</a:t>
            </a:r>
            <a:r>
              <a:rPr lang="en-US" dirty="0" smtClean="0">
                <a:solidFill>
                  <a:srgbClr val="000000"/>
                </a:solidFill>
              </a:rPr>
              <a:t>: </a:t>
            </a:r>
          </a:p>
          <a:p>
            <a:r>
              <a:rPr lang="en-US" dirty="0" smtClean="0">
                <a:solidFill>
                  <a:srgbClr val="000000"/>
                </a:solidFill>
              </a:rPr>
              <a:t>All grades: 5</a:t>
            </a:r>
          </a:p>
          <a:p>
            <a:r>
              <a:rPr lang="en-US" dirty="0" smtClean="0">
                <a:solidFill>
                  <a:srgbClr val="000000"/>
                </a:solidFill>
              </a:rPr>
              <a:t>(3 ELA and 2 Math)</a:t>
            </a:r>
          </a:p>
          <a:p>
            <a:endParaRPr lang="en-US" dirty="0" smtClean="0">
              <a:solidFill>
                <a:srgbClr val="000000"/>
              </a:solidFill>
            </a:endParaRPr>
          </a:p>
          <a:p>
            <a:endParaRPr lang="en-US" dirty="0" smtClean="0">
              <a:solidFill>
                <a:srgbClr val="000000"/>
              </a:solidFill>
            </a:endParaRPr>
          </a:p>
          <a:p>
            <a:r>
              <a:rPr lang="en-US" b="1" dirty="0" smtClean="0">
                <a:solidFill>
                  <a:srgbClr val="000000"/>
                </a:solidFill>
              </a:rPr>
              <a:t>EOY</a:t>
            </a:r>
            <a:r>
              <a:rPr lang="en-US" dirty="0" smtClean="0">
                <a:solidFill>
                  <a:srgbClr val="000000"/>
                </a:solidFill>
              </a:rPr>
              <a:t>: </a:t>
            </a:r>
          </a:p>
          <a:p>
            <a:r>
              <a:rPr lang="en-US" dirty="0" smtClean="0">
                <a:solidFill>
                  <a:srgbClr val="000000"/>
                </a:solidFill>
              </a:rPr>
              <a:t>Grades 3-5: 3</a:t>
            </a:r>
          </a:p>
          <a:p>
            <a:r>
              <a:rPr lang="en-US" dirty="0" smtClean="0">
                <a:solidFill>
                  <a:srgbClr val="000000"/>
                </a:solidFill>
              </a:rPr>
              <a:t>(1 </a:t>
            </a:r>
            <a:r>
              <a:rPr lang="en-US" dirty="0">
                <a:solidFill>
                  <a:srgbClr val="000000"/>
                </a:solidFill>
              </a:rPr>
              <a:t>ELA and 2 Math)</a:t>
            </a:r>
          </a:p>
          <a:p>
            <a:endParaRPr lang="en-US" dirty="0" smtClean="0">
              <a:solidFill>
                <a:srgbClr val="000000"/>
              </a:solidFill>
            </a:endParaRPr>
          </a:p>
          <a:p>
            <a:r>
              <a:rPr lang="en-US" dirty="0" smtClean="0">
                <a:solidFill>
                  <a:srgbClr val="000000"/>
                </a:solidFill>
              </a:rPr>
              <a:t>Grades 6-11:  4</a:t>
            </a:r>
          </a:p>
          <a:p>
            <a:r>
              <a:rPr lang="en-US" dirty="0" smtClean="0">
                <a:solidFill>
                  <a:srgbClr val="000000"/>
                </a:solidFill>
              </a:rPr>
              <a:t>(2 </a:t>
            </a:r>
            <a:r>
              <a:rPr lang="en-US" dirty="0">
                <a:solidFill>
                  <a:srgbClr val="000000"/>
                </a:solidFill>
              </a:rPr>
              <a:t>ELA and 2 Math)</a:t>
            </a:r>
          </a:p>
          <a:p>
            <a:endParaRPr lang="en-US" dirty="0">
              <a:solidFill>
                <a:srgbClr val="000000"/>
              </a:solidFill>
            </a:endParaRPr>
          </a:p>
        </p:txBody>
      </p:sp>
    </p:spTree>
    <p:extLst>
      <p:ext uri="{BB962C8B-B14F-4D97-AF65-F5344CB8AC3E}">
        <p14:creationId xmlns:p14="http://schemas.microsoft.com/office/powerpoint/2010/main" val="2462445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000000"/>
                </a:solidFill>
              </a:rPr>
              <a:t>Computer – 20 days</a:t>
            </a:r>
          </a:p>
          <a:p>
            <a:r>
              <a:rPr lang="en-US" dirty="0" smtClean="0">
                <a:solidFill>
                  <a:srgbClr val="000000"/>
                </a:solidFill>
              </a:rPr>
              <a:t>Paper – 10 days </a:t>
            </a:r>
          </a:p>
          <a:p>
            <a:pPr lvl="1"/>
            <a:r>
              <a:rPr lang="en-US" sz="2400" dirty="0">
                <a:solidFill>
                  <a:srgbClr val="000000"/>
                </a:solidFill>
              </a:rPr>
              <a:t>Grade/course must test all in one day for a unit</a:t>
            </a:r>
            <a:endParaRPr lang="en-US" sz="2000" dirty="0">
              <a:solidFill>
                <a:srgbClr val="000000"/>
              </a:solidFill>
            </a:endParaRPr>
          </a:p>
          <a:p>
            <a:pPr lvl="1"/>
            <a:r>
              <a:rPr lang="en-US" sz="2400" dirty="0" smtClean="0">
                <a:solidFill>
                  <a:srgbClr val="000000"/>
                </a:solidFill>
              </a:rPr>
              <a:t>Within </a:t>
            </a:r>
            <a:r>
              <a:rPr lang="en-US" sz="2400" dirty="0">
                <a:solidFill>
                  <a:srgbClr val="000000"/>
                </a:solidFill>
              </a:rPr>
              <a:t>the 4 week window, you will choose 2 weeks to test</a:t>
            </a:r>
            <a:endParaRPr lang="en-US" sz="2000" dirty="0">
              <a:solidFill>
                <a:srgbClr val="000000"/>
              </a:solidFill>
            </a:endParaRPr>
          </a:p>
          <a:p>
            <a:pPr lvl="1"/>
            <a:r>
              <a:rPr lang="en-US" sz="2400" dirty="0">
                <a:solidFill>
                  <a:srgbClr val="000000"/>
                </a:solidFill>
              </a:rPr>
              <a:t>Materials are returned within one week of the end of the </a:t>
            </a:r>
            <a:r>
              <a:rPr lang="en-US" sz="2400" dirty="0" smtClean="0">
                <a:solidFill>
                  <a:srgbClr val="000000"/>
                </a:solidFill>
              </a:rPr>
              <a:t>window</a:t>
            </a:r>
          </a:p>
          <a:p>
            <a:pPr lvl="0"/>
            <a:r>
              <a:rPr lang="en-US" dirty="0" smtClean="0">
                <a:solidFill>
                  <a:srgbClr val="000000"/>
                </a:solidFill>
              </a:rPr>
              <a:t>The </a:t>
            </a:r>
            <a:r>
              <a:rPr lang="en-US" dirty="0">
                <a:solidFill>
                  <a:srgbClr val="000000"/>
                </a:solidFill>
              </a:rPr>
              <a:t>same method of administration (PBT or CBT) is required for both PBA and EOY</a:t>
            </a:r>
            <a:endParaRPr lang="en-US" sz="2000" dirty="0">
              <a:solidFill>
                <a:srgbClr val="000000"/>
              </a:solidFill>
            </a:endParaRPr>
          </a:p>
          <a:p>
            <a:pPr lvl="0"/>
            <a:r>
              <a:rPr lang="en-US" dirty="0">
                <a:solidFill>
                  <a:srgbClr val="000000"/>
                </a:solidFill>
              </a:rPr>
              <a:t>For math, PBT can be selected by grade within a school </a:t>
            </a:r>
            <a:endParaRPr lang="en-US" sz="2000" dirty="0">
              <a:solidFill>
                <a:srgbClr val="000000"/>
              </a:solidFill>
            </a:endParaRPr>
          </a:p>
          <a:p>
            <a:pPr lvl="1"/>
            <a:r>
              <a:rPr lang="en-US" sz="2400" dirty="0">
                <a:solidFill>
                  <a:srgbClr val="000000"/>
                </a:solidFill>
              </a:rPr>
              <a:t>For example, grade 3 uses PBT, all others use CBT</a:t>
            </a:r>
            <a:endParaRPr lang="en-US" sz="2000" dirty="0">
              <a:solidFill>
                <a:srgbClr val="000000"/>
              </a:solidFill>
            </a:endParaRPr>
          </a:p>
          <a:p>
            <a:endParaRPr lang="en-US" dirty="0" smtClean="0"/>
          </a:p>
          <a:p>
            <a:endParaRPr lang="en-US" dirty="0"/>
          </a:p>
        </p:txBody>
      </p:sp>
      <p:sp>
        <p:nvSpPr>
          <p:cNvPr id="3" name="Title 2"/>
          <p:cNvSpPr>
            <a:spLocks noGrp="1"/>
          </p:cNvSpPr>
          <p:nvPr>
            <p:ph type="title"/>
          </p:nvPr>
        </p:nvSpPr>
        <p:spPr/>
        <p:txBody>
          <a:bodyPr/>
          <a:lstStyle/>
          <a:p>
            <a:r>
              <a:rPr lang="en-US" dirty="0" smtClean="0"/>
              <a:t>Paper-Based Test (PBT) versus Computer-Based Test (CBT)</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7</a:t>
            </a:fld>
            <a:endParaRPr lang="en-US" dirty="0" smtClean="0"/>
          </a:p>
        </p:txBody>
      </p:sp>
    </p:spTree>
    <p:extLst>
      <p:ext uri="{BB962C8B-B14F-4D97-AF65-F5344CB8AC3E}">
        <p14:creationId xmlns:p14="http://schemas.microsoft.com/office/powerpoint/2010/main" val="33427290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1" y="1507067"/>
            <a:ext cx="8949266" cy="4619412"/>
          </a:xfrm>
        </p:spPr>
        <p:txBody>
          <a:bodyPr/>
          <a:lstStyle/>
          <a:p>
            <a:pPr lvl="0"/>
            <a:r>
              <a:rPr lang="en-US" dirty="0" smtClean="0">
                <a:solidFill>
                  <a:srgbClr val="000000"/>
                </a:solidFill>
              </a:rPr>
              <a:t>For math, paper-based forms are available to all districts.</a:t>
            </a:r>
          </a:p>
          <a:p>
            <a:r>
              <a:rPr lang="en-US" dirty="0" smtClean="0">
                <a:solidFill>
                  <a:srgbClr val="000000"/>
                </a:solidFill>
              </a:rPr>
              <a:t>How long will the paper option be available?</a:t>
            </a:r>
          </a:p>
          <a:p>
            <a:pPr lvl="1"/>
            <a:r>
              <a:rPr lang="en-US" sz="2000" dirty="0" smtClean="0">
                <a:solidFill>
                  <a:srgbClr val="000000"/>
                </a:solidFill>
              </a:rPr>
              <a:t>Making the paper-based form available this year is a transition strategy. The longer term goal of having students assess online has not been changed. Determinations about the paper-based form availability for next year will be made after this year’s administration.</a:t>
            </a:r>
          </a:p>
          <a:p>
            <a:r>
              <a:rPr lang="en-US" dirty="0" smtClean="0">
                <a:solidFill>
                  <a:srgbClr val="000000"/>
                </a:solidFill>
              </a:rPr>
              <a:t>Technology infrastructure</a:t>
            </a:r>
          </a:p>
          <a:p>
            <a:r>
              <a:rPr lang="en-US" dirty="0" smtClean="0">
                <a:solidFill>
                  <a:srgbClr val="000000"/>
                </a:solidFill>
              </a:rPr>
              <a:t>The equation editor has been upgraded.</a:t>
            </a:r>
          </a:p>
          <a:p>
            <a:r>
              <a:rPr lang="en-US" dirty="0" smtClean="0">
                <a:solidFill>
                  <a:srgbClr val="000000"/>
                </a:solidFill>
              </a:rPr>
              <a:t>PARCC includes griddable responses</a:t>
            </a:r>
          </a:p>
          <a:p>
            <a:pPr marL="45720" indent="0">
              <a:buNone/>
            </a:pPr>
            <a:r>
              <a:rPr lang="en-US" dirty="0" smtClean="0">
                <a:solidFill>
                  <a:srgbClr val="000000"/>
                </a:solidFill>
              </a:rPr>
              <a:t>   for the paper-based form.</a:t>
            </a:r>
          </a:p>
          <a:p>
            <a:r>
              <a:rPr lang="en-US" dirty="0" smtClean="0">
                <a:solidFill>
                  <a:srgbClr val="000000"/>
                </a:solidFill>
              </a:rPr>
              <a:t>Calculator policy is </a:t>
            </a:r>
            <a:r>
              <a:rPr lang="en-US" dirty="0" smtClean="0">
                <a:solidFill>
                  <a:srgbClr val="000000"/>
                </a:solidFill>
                <a:hlinkClick r:id="rId2"/>
              </a:rPr>
              <a:t>here</a:t>
            </a:r>
            <a:endParaRPr lang="en-US" dirty="0" smtClean="0">
              <a:solidFill>
                <a:srgbClr val="000000"/>
              </a:solidFill>
            </a:endParaRPr>
          </a:p>
          <a:p>
            <a:endParaRPr lang="en-US" dirty="0">
              <a:solidFill>
                <a:srgbClr val="000000"/>
              </a:solidFill>
            </a:endParaRPr>
          </a:p>
        </p:txBody>
      </p:sp>
      <p:sp>
        <p:nvSpPr>
          <p:cNvPr id="3" name="Title 2"/>
          <p:cNvSpPr>
            <a:spLocks noGrp="1"/>
          </p:cNvSpPr>
          <p:nvPr>
            <p:ph type="title"/>
          </p:nvPr>
        </p:nvSpPr>
        <p:spPr/>
        <p:txBody>
          <a:bodyPr/>
          <a:lstStyle/>
          <a:p>
            <a:r>
              <a:rPr lang="en-US" dirty="0" smtClean="0"/>
              <a:t>Paper-Based Forms Considerations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8</a:t>
            </a:fld>
            <a:endParaRPr lang="en-US" dirty="0" smtClean="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87350" y="3665003"/>
            <a:ext cx="2162175" cy="3057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0" y="5803313"/>
            <a:ext cx="5611149" cy="646331"/>
          </a:xfrm>
          <a:prstGeom prst="rect">
            <a:avLst/>
          </a:prstGeom>
          <a:noFill/>
        </p:spPr>
        <p:txBody>
          <a:bodyPr wrap="square" rtlCol="0">
            <a:spAutoFit/>
          </a:bodyPr>
          <a:lstStyle/>
          <a:p>
            <a:r>
              <a:rPr lang="en-US" dirty="0">
                <a:solidFill>
                  <a:srgbClr val="FF0000"/>
                </a:solidFill>
                <a:hlinkClick r:id="rId4"/>
              </a:rPr>
              <a:t>http://</a:t>
            </a:r>
            <a:r>
              <a:rPr lang="en-US" dirty="0" smtClean="0">
                <a:solidFill>
                  <a:srgbClr val="FF0000"/>
                </a:solidFill>
                <a:hlinkClick r:id="rId4"/>
              </a:rPr>
              <a:t>www.parcconline.org/assessment-administration-guidance</a:t>
            </a:r>
            <a:r>
              <a:rPr lang="en-US" dirty="0" smtClean="0">
                <a:solidFill>
                  <a:srgbClr val="FF0000"/>
                </a:solidFill>
              </a:rPr>
              <a:t> </a:t>
            </a:r>
            <a:endParaRPr lang="en-US" dirty="0">
              <a:solidFill>
                <a:srgbClr val="FF0000"/>
              </a:solidFill>
            </a:endParaRPr>
          </a:p>
        </p:txBody>
      </p:sp>
    </p:spTree>
    <p:extLst>
      <p:ext uri="{BB962C8B-B14F-4D97-AF65-F5344CB8AC3E}">
        <p14:creationId xmlns:p14="http://schemas.microsoft.com/office/powerpoint/2010/main" val="484926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000000"/>
                </a:solidFill>
              </a:rPr>
              <a:t>Paper-based materials must be ordered by November 21, 2014 through PearsonAccess</a:t>
            </a:r>
            <a:r>
              <a:rPr lang="en-US" baseline="30000" dirty="0" smtClean="0">
                <a:solidFill>
                  <a:srgbClr val="000000"/>
                </a:solidFill>
              </a:rPr>
              <a:t>Next</a:t>
            </a:r>
            <a:r>
              <a:rPr lang="en-US" dirty="0" smtClean="0">
                <a:solidFill>
                  <a:srgbClr val="000000"/>
                </a:solidFill>
              </a:rPr>
              <a:t>.</a:t>
            </a:r>
          </a:p>
          <a:p>
            <a:pPr lvl="1"/>
            <a:r>
              <a:rPr lang="en-US" dirty="0" smtClean="0">
                <a:solidFill>
                  <a:srgbClr val="000000"/>
                </a:solidFill>
              </a:rPr>
              <a:t>Paper-based forms (English or Spanish)</a:t>
            </a:r>
          </a:p>
          <a:p>
            <a:pPr lvl="1"/>
            <a:r>
              <a:rPr lang="en-US" dirty="0" smtClean="0">
                <a:solidFill>
                  <a:srgbClr val="000000"/>
                </a:solidFill>
              </a:rPr>
              <a:t>Braille</a:t>
            </a:r>
          </a:p>
          <a:p>
            <a:pPr lvl="1"/>
            <a:r>
              <a:rPr lang="en-US" dirty="0" smtClean="0">
                <a:solidFill>
                  <a:srgbClr val="000000"/>
                </a:solidFill>
              </a:rPr>
              <a:t>Large print</a:t>
            </a:r>
          </a:p>
          <a:p>
            <a:r>
              <a:rPr lang="en-US" dirty="0" smtClean="0">
                <a:solidFill>
                  <a:srgbClr val="000000"/>
                </a:solidFill>
              </a:rPr>
              <a:t>Some accessibility features (text-to-speech, Spanish, color contrast, ASL video, and refreshable braille) must be indicated in PearsonAccess</a:t>
            </a:r>
            <a:r>
              <a:rPr lang="en-US" baseline="30000" dirty="0" smtClean="0">
                <a:solidFill>
                  <a:srgbClr val="000000"/>
                </a:solidFill>
              </a:rPr>
              <a:t>Next </a:t>
            </a:r>
            <a:r>
              <a:rPr lang="en-US" dirty="0" smtClean="0">
                <a:solidFill>
                  <a:srgbClr val="000000"/>
                </a:solidFill>
              </a:rPr>
              <a:t>prior to testing.</a:t>
            </a:r>
          </a:p>
          <a:p>
            <a:endParaRPr lang="en-US" dirty="0" smtClean="0">
              <a:solidFill>
                <a:srgbClr val="000000"/>
              </a:solidFill>
            </a:endParaRPr>
          </a:p>
          <a:p>
            <a:pPr marL="365760" lvl="1" indent="0">
              <a:buNone/>
            </a:pPr>
            <a:endParaRPr lang="en-US" dirty="0">
              <a:solidFill>
                <a:srgbClr val="000000"/>
              </a:solidFill>
            </a:endParaRPr>
          </a:p>
        </p:txBody>
      </p:sp>
      <p:sp>
        <p:nvSpPr>
          <p:cNvPr id="3" name="Title 2"/>
          <p:cNvSpPr>
            <a:spLocks noGrp="1"/>
          </p:cNvSpPr>
          <p:nvPr>
            <p:ph type="title"/>
          </p:nvPr>
        </p:nvSpPr>
        <p:spPr/>
        <p:txBody>
          <a:bodyPr/>
          <a:lstStyle/>
          <a:p>
            <a:r>
              <a:rPr lang="en-US" dirty="0" smtClean="0"/>
              <a:t>Ordering Paper-Based Materials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9</a:t>
            </a:fld>
            <a:endParaRPr lang="en-US" dirty="0" smtClean="0"/>
          </a:p>
        </p:txBody>
      </p:sp>
    </p:spTree>
    <p:extLst>
      <p:ext uri="{BB962C8B-B14F-4D97-AF65-F5344CB8AC3E}">
        <p14:creationId xmlns:p14="http://schemas.microsoft.com/office/powerpoint/2010/main" val="37084662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THEME">
  <a:themeElements>
    <a:clrScheme name="BCo CDE MS Color Palette FINAL">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101E8E"/>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CDE THEME.thmx</Template>
  <TotalTime>8997</TotalTime>
  <Words>1923</Words>
  <Application>Microsoft Office PowerPoint</Application>
  <PresentationFormat>On-screen Show (4:3)</PresentationFormat>
  <Paragraphs>326</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CDE THEME</vt:lpstr>
      <vt:lpstr>PARCC Math Options</vt:lpstr>
      <vt:lpstr>Agenda</vt:lpstr>
      <vt:lpstr>PowerPoint Presentation</vt:lpstr>
      <vt:lpstr>PowerPoint Presentation</vt:lpstr>
      <vt:lpstr>Culminating Assessments</vt:lpstr>
      <vt:lpstr>PowerPoint Presentation</vt:lpstr>
      <vt:lpstr>Paper-Based Test (PBT) versus Computer-Based Test (CBT)</vt:lpstr>
      <vt:lpstr>Paper-Based Forms Considerations</vt:lpstr>
      <vt:lpstr>Ordering Paper-Based Materials</vt:lpstr>
      <vt:lpstr>Oral Presentation Text to Speech</vt:lpstr>
      <vt:lpstr>FAQ: Grades Assessed</vt:lpstr>
      <vt:lpstr>FAQ: Assigning Assessments</vt:lpstr>
      <vt:lpstr>FAQ: 8th Grade</vt:lpstr>
      <vt:lpstr>FAQ: Above Grade Level</vt:lpstr>
      <vt:lpstr>FAQ: Non-matching Courses</vt:lpstr>
      <vt:lpstr>FAQ: Non-matching Courses</vt:lpstr>
      <vt:lpstr>FAQ: Seniors</vt:lpstr>
      <vt:lpstr>FAQ: Switching Pathways</vt:lpstr>
      <vt:lpstr>FAQ: High Stakes for Students</vt:lpstr>
      <vt:lpstr>FAQ: Content</vt:lpstr>
      <vt:lpstr>FAQ: Practice Tests</vt:lpstr>
      <vt:lpstr>Contact Information</vt:lpstr>
    </vt:vector>
  </TitlesOfParts>
  <Company>Colorado State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Hunter</dc:creator>
  <cp:lastModifiedBy>Stephanie Boyd</cp:lastModifiedBy>
  <cp:revision>192</cp:revision>
  <cp:lastPrinted>2014-10-21T21:03:44Z</cp:lastPrinted>
  <dcterms:created xsi:type="dcterms:W3CDTF">2012-07-16T02:29:43Z</dcterms:created>
  <dcterms:modified xsi:type="dcterms:W3CDTF">2014-10-23T17:09:33Z</dcterms:modified>
</cp:coreProperties>
</file>