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9" r:id="rId2"/>
  </p:sldMasterIdLst>
  <p:notesMasterIdLst>
    <p:notesMasterId r:id="rId60"/>
  </p:notesMasterIdLst>
  <p:sldIdLst>
    <p:sldId id="383" r:id="rId3"/>
    <p:sldId id="258" r:id="rId4"/>
    <p:sldId id="259" r:id="rId5"/>
    <p:sldId id="260" r:id="rId6"/>
    <p:sldId id="262" r:id="rId7"/>
    <p:sldId id="369" r:id="rId8"/>
    <p:sldId id="422" r:id="rId9"/>
    <p:sldId id="453" r:id="rId10"/>
    <p:sldId id="424" r:id="rId11"/>
    <p:sldId id="425" r:id="rId12"/>
    <p:sldId id="426" r:id="rId13"/>
    <p:sldId id="427" r:id="rId14"/>
    <p:sldId id="392" r:id="rId15"/>
    <p:sldId id="400" r:id="rId16"/>
    <p:sldId id="401" r:id="rId17"/>
    <p:sldId id="393" r:id="rId18"/>
    <p:sldId id="402" r:id="rId19"/>
    <p:sldId id="274" r:id="rId20"/>
    <p:sldId id="444" r:id="rId21"/>
    <p:sldId id="276" r:id="rId22"/>
    <p:sldId id="277" r:id="rId23"/>
    <p:sldId id="280" r:id="rId24"/>
    <p:sldId id="283" r:id="rId25"/>
    <p:sldId id="446" r:id="rId26"/>
    <p:sldId id="447" r:id="rId27"/>
    <p:sldId id="404" r:id="rId28"/>
    <p:sldId id="431" r:id="rId29"/>
    <p:sldId id="432" r:id="rId30"/>
    <p:sldId id="289" r:id="rId31"/>
    <p:sldId id="433" r:id="rId32"/>
    <p:sldId id="434" r:id="rId33"/>
    <p:sldId id="435" r:id="rId34"/>
    <p:sldId id="437" r:id="rId35"/>
    <p:sldId id="438" r:id="rId36"/>
    <p:sldId id="458" r:id="rId37"/>
    <p:sldId id="454" r:id="rId38"/>
    <p:sldId id="282" r:id="rId39"/>
    <p:sldId id="456" r:id="rId40"/>
    <p:sldId id="455" r:id="rId41"/>
    <p:sldId id="450" r:id="rId42"/>
    <p:sldId id="459" r:id="rId43"/>
    <p:sldId id="407" r:id="rId44"/>
    <p:sldId id="319" r:id="rId45"/>
    <p:sldId id="439" r:id="rId46"/>
    <p:sldId id="457" r:id="rId47"/>
    <p:sldId id="387" r:id="rId48"/>
    <p:sldId id="310" r:id="rId49"/>
    <p:sldId id="413" r:id="rId50"/>
    <p:sldId id="452" r:id="rId51"/>
    <p:sldId id="451" r:id="rId52"/>
    <p:sldId id="376" r:id="rId53"/>
    <p:sldId id="448" r:id="rId54"/>
    <p:sldId id="291" r:id="rId55"/>
    <p:sldId id="292" r:id="rId56"/>
    <p:sldId id="281" r:id="rId57"/>
    <p:sldId id="449" r:id="rId58"/>
    <p:sldId id="35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71B100-2413-CBB5-80A4-262BDA7E0256}" name="Bonner, Collin" initials="BC" userId="S::Bonner_C@cde.state.co.us::e840a39e-639f-46f6-8389-41ecbca21b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0" autoAdjust="0"/>
    <p:restoredTop sz="92978" autoAdjust="0"/>
  </p:normalViewPr>
  <p:slideViewPr>
    <p:cSldViewPr snapToGrid="0">
      <p:cViewPr varScale="1">
        <p:scale>
          <a:sx n="103" d="100"/>
          <a:sy n="103" d="100"/>
        </p:scale>
        <p:origin x="120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solidFill>
              <a:ln>
                <a:noFill/>
              </a:ln>
              <a:effectLst/>
            </c:spPr>
            <c:extLst>
              <c:ext xmlns:c16="http://schemas.microsoft.com/office/drawing/2014/chart" uri="{C3380CC4-5D6E-409C-BE32-E72D297353CC}">
                <c16:uniqueId val="{00000001-A1A0-4DE5-8AC2-52836D8A66C9}"/>
              </c:ext>
            </c:extLst>
          </c:dPt>
          <c:dPt>
            <c:idx val="1"/>
            <c:bubble3D val="0"/>
            <c:spPr>
              <a:solidFill>
                <a:schemeClr val="accent5"/>
              </a:solidFill>
              <a:ln>
                <a:noFill/>
              </a:ln>
              <a:effectLst/>
            </c:spPr>
            <c:extLst>
              <c:ext xmlns:c16="http://schemas.microsoft.com/office/drawing/2014/chart" uri="{C3380CC4-5D6E-409C-BE32-E72D297353CC}">
                <c16:uniqueId val="{00000003-A1A0-4DE5-8AC2-52836D8A66C9}"/>
              </c:ext>
            </c:extLst>
          </c:dPt>
          <c:dPt>
            <c:idx val="2"/>
            <c:bubble3D val="0"/>
            <c:spPr>
              <a:solidFill>
                <a:schemeClr val="accent4"/>
              </a:solidFill>
              <a:ln>
                <a:noFill/>
              </a:ln>
              <a:effectLst/>
            </c:spPr>
            <c:extLst>
              <c:ext xmlns:c16="http://schemas.microsoft.com/office/drawing/2014/chart" uri="{C3380CC4-5D6E-409C-BE32-E72D297353CC}">
                <c16:uniqueId val="{00000005-A1A0-4DE5-8AC2-52836D8A66C9}"/>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A1A0-4DE5-8AC2-52836D8A66C9}"/>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A1A0-4DE5-8AC2-52836D8A66C9}"/>
              </c:ext>
            </c:extLst>
          </c:dPt>
          <c:dPt>
            <c:idx val="5"/>
            <c:bubble3D val="0"/>
            <c:spPr>
              <a:solidFill>
                <a:schemeClr val="accent4">
                  <a:lumMod val="60000"/>
                </a:schemeClr>
              </a:solidFill>
              <a:ln>
                <a:noFill/>
              </a:ln>
              <a:effectLst/>
            </c:spPr>
            <c:extLst>
              <c:ext xmlns:c16="http://schemas.microsoft.com/office/drawing/2014/chart" uri="{C3380CC4-5D6E-409C-BE32-E72D297353CC}">
                <c16:uniqueId val="{0000000B-A1A0-4DE5-8AC2-52836D8A66C9}"/>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1018 - Secondary Save Location not found</c:v>
                </c:pt>
                <c:pt idx="1">
                  <c:v>3005 - Another application is taking control</c:v>
                </c:pt>
                <c:pt idx="2">
                  <c:v>1009 - Unable to download test content</c:v>
                </c:pt>
                <c:pt idx="3">
                  <c:v>3055 - TestNav is out of date</c:v>
                </c:pt>
                <c:pt idx="4">
                  <c:v>3044 - Device cannot be locked</c:v>
                </c:pt>
                <c:pt idx="5">
                  <c:v>Other</c:v>
                </c:pt>
              </c:strCache>
            </c:strRef>
          </c:cat>
          <c:val>
            <c:numRef>
              <c:f>Sheet1!$B$2:$B$7</c:f>
              <c:numCache>
                <c:formatCode>0.00%</c:formatCode>
                <c:ptCount val="6"/>
                <c:pt idx="0">
                  <c:v>0.26878395979423492</c:v>
                </c:pt>
                <c:pt idx="1">
                  <c:v>0.16875633148706073</c:v>
                </c:pt>
                <c:pt idx="2">
                  <c:v>0.11543369864095042</c:v>
                </c:pt>
                <c:pt idx="3">
                  <c:v>8.7831704140299172E-2</c:v>
                </c:pt>
                <c:pt idx="4">
                  <c:v>2.5812732702706259E-2</c:v>
                </c:pt>
                <c:pt idx="5">
                  <c:v>0.33338157323474849</c:v>
                </c:pt>
              </c:numCache>
            </c:numRef>
          </c:val>
          <c:extLst>
            <c:ext xmlns:c16="http://schemas.microsoft.com/office/drawing/2014/chart" uri="{C3380CC4-5D6E-409C-BE32-E72D297353CC}">
              <c16:uniqueId val="{00000000-ABD7-4890-A9C7-F9D0BBD80E6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9520779595229834"/>
          <c:y val="6.6939422706387766E-2"/>
          <c:w val="0.4033891773284915"/>
          <c:h val="0.823710168961636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AF9F8"/>
                </a:solidFill>
                <a:effectLst/>
                <a:latin typeface="Segoe UI" panose="020B0502040204020203" pitchFamily="34" charset="0"/>
              </a:rPr>
              <a:t>We will be using the Q&amp;A feature in today’s webinar. Place your questions here and if time allows, I will address them during the meeting. I will reach out to individuals and post on our website questions that cannot be addressed during this session.</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7754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423456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01778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t>
            </a:r>
            <a:r>
              <a:rPr lang="en-US" b="1" dirty="0"/>
              <a:t>Typing assistant or grammar checking application (e.g., Grammarly, Ginger Software, </a:t>
            </a:r>
            <a:r>
              <a:rPr lang="en-US" b="1" dirty="0" err="1"/>
              <a:t>ProWritingAid</a:t>
            </a:r>
            <a:r>
              <a:rPr lang="en-US" b="1" dirty="0"/>
              <a:t>) </a:t>
            </a:r>
          </a:p>
          <a:p>
            <a:pPr marL="1028700" lvl="1" indent="-342900">
              <a:lnSpc>
                <a:spcPct val="100000"/>
              </a:lnSpc>
            </a:pPr>
            <a:r>
              <a:rPr lang="en-US" b="1" dirty="0"/>
              <a:t>	Classroom monitoring tools (e.g., </a:t>
            </a:r>
            <a:r>
              <a:rPr lang="en-US" b="1" dirty="0" err="1"/>
              <a:t>Linewize</a:t>
            </a:r>
            <a:r>
              <a:rPr lang="en-US" b="1" dirty="0"/>
              <a:t> </a:t>
            </a:r>
            <a:r>
              <a:rPr lang="en-US" b="1" dirty="0" err="1"/>
              <a:t>Classwize</a:t>
            </a:r>
            <a:r>
              <a:rPr lang="en-US" b="1" dirty="0"/>
              <a:t>, </a:t>
            </a:r>
            <a:r>
              <a:rPr lang="en-US" b="1" dirty="0" err="1"/>
              <a:t>Impero</a:t>
            </a:r>
            <a:r>
              <a:rPr lang="en-US" b="1" dirty="0"/>
              <a:t> Wellbeing, </a:t>
            </a:r>
            <a:r>
              <a:rPr lang="en-US" b="1" dirty="0" err="1"/>
              <a:t>GoGuardian</a:t>
            </a:r>
            <a:r>
              <a:rPr lang="en-US" b="1" dirty="0"/>
              <a:t>, </a:t>
            </a:r>
            <a:r>
              <a:rPr lang="en-US" b="1" dirty="0" err="1"/>
              <a:t>Securly</a:t>
            </a:r>
            <a:r>
              <a:rPr lang="en-US" b="1" dirty="0"/>
              <a:t>) </a:t>
            </a:r>
          </a:p>
          <a:p>
            <a:pPr marL="1028700" lvl="1" indent="-342900">
              <a:lnSpc>
                <a:spcPct val="100000"/>
              </a:lnSpc>
            </a:pPr>
            <a:r>
              <a:rPr lang="en-US" b="1" dirty="0"/>
              <a:t>	Remote access/remote control tools (e.g., TeamViewer, </a:t>
            </a:r>
            <a:r>
              <a:rPr lang="en-US" b="1" dirty="0" err="1"/>
              <a:t>AnyDesk</a:t>
            </a:r>
            <a:r>
              <a:rPr lang="en-US" b="1" dirty="0"/>
              <a:t>, Remote PC, LogMeIn) </a:t>
            </a:r>
          </a:p>
          <a:p>
            <a:pPr marL="1028700" lvl="1" indent="-342900">
              <a:lnSpc>
                <a:spcPct val="100000"/>
              </a:lnSpc>
            </a:pPr>
            <a:r>
              <a:rPr lang="en-US" dirty="0"/>
              <a:t> </a:t>
            </a:r>
          </a:p>
          <a:p>
            <a:pPr marL="1028700" lvl="1" indent="-342900">
              <a:lnSpc>
                <a:spcPct val="100000"/>
              </a:lnSpc>
            </a:pPr>
            <a:r>
              <a:rPr lang="en-US" dirty="0"/>
              <a:t>Automatic Updates – </a:t>
            </a:r>
          </a:p>
          <a:p>
            <a:pPr marL="1485900" lvl="2" indent="-342900">
              <a:lnSpc>
                <a:spcPct val="100000"/>
              </a:lnSpc>
            </a:pPr>
            <a:r>
              <a:rPr lang="en-US" b="1" dirty="0"/>
              <a:t>Automatic Updates - </a:t>
            </a:r>
            <a:r>
              <a:rPr lang="en-US" sz="1200" b="1" dirty="0"/>
              <a:t>Audio playback may be choppy </a:t>
            </a:r>
          </a:p>
          <a:p>
            <a:pPr marL="1485900" lvl="2" indent="-342900">
              <a:lnSpc>
                <a:spcPct val="100000"/>
              </a:lnSpc>
            </a:pPr>
            <a:r>
              <a:rPr lang="en-US" sz="1200" b="1" dirty="0"/>
              <a:t>Speaking test responses may be distorted</a:t>
            </a:r>
          </a:p>
          <a:p>
            <a:pPr marL="1028700" lvl="1" indent="-342900">
              <a:lnSpc>
                <a:spcPct val="100000"/>
              </a:lnSpc>
            </a:pPr>
            <a:endParaRPr lang="en-US" dirty="0"/>
          </a:p>
          <a:p>
            <a:pPr marL="1028700" lvl="1" indent="-342900">
              <a:lnSpc>
                <a:spcPct val="100000"/>
              </a:lnSpc>
            </a:pPr>
            <a:r>
              <a:rPr lang="en-US" dirty="0"/>
              <a:t>Intelligent Personal Assistant (IPA) </a:t>
            </a:r>
          </a:p>
          <a:p>
            <a:pPr marL="1028700" lvl="1" indent="-342900">
              <a:lnSpc>
                <a:spcPct val="100000"/>
              </a:lnSpc>
            </a:pPr>
            <a:endParaRPr lang="en-US" dirty="0"/>
          </a:p>
          <a:p>
            <a:pPr marL="1028700" lvl="1" indent="-342900">
              <a:lnSpc>
                <a:spcPct val="100000"/>
              </a:lnSpc>
            </a:pPr>
            <a:r>
              <a:rPr lang="en-US" dirty="0" err="1"/>
              <a:t>iPadOS</a:t>
            </a:r>
            <a:r>
              <a:rPr lang="en-US" dirty="0"/>
              <a:t>, Chrome OS, Netbook Devices - </a:t>
            </a:r>
            <a:r>
              <a:rPr lang="en-US" b="1" dirty="0"/>
              <a:t>unnecessary applications and features</a:t>
            </a:r>
          </a:p>
          <a:p>
            <a:pPr marL="1028700" lvl="1" indent="-342900">
              <a:lnSpc>
                <a:spcPct val="100000"/>
              </a:lnSpc>
            </a:pPr>
            <a:r>
              <a:rPr lang="en-US" dirty="0"/>
              <a:t>Collaboration Tools – </a:t>
            </a:r>
            <a:r>
              <a:rPr lang="en-US" b="1" dirty="0"/>
              <a:t>MS Teams</a:t>
            </a:r>
          </a:p>
          <a:p>
            <a:pPr marL="1028700" lvl="1" indent="-342900">
              <a:lnSpc>
                <a:spcPct val="100000"/>
              </a:lnSpc>
            </a:pPr>
            <a:r>
              <a:rPr lang="en-US" dirty="0"/>
              <a:t>Microsoft Game Bar and Other Screen Capture Software</a:t>
            </a:r>
            <a:endParaRPr lang="en-US" sz="20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28087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220632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a:p>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10/11/2023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187258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3005- TN another app attempted to take focus</a:t>
            </a:r>
          </a:p>
          <a:p>
            <a:r>
              <a:rPr lang="en-US" dirty="0"/>
              <a:t>1018- </a:t>
            </a:r>
            <a:r>
              <a:rPr lang="en-US" sz="1200" dirty="0"/>
              <a:t>“Alternate SRF location is not writable”</a:t>
            </a:r>
          </a:p>
          <a:p>
            <a:r>
              <a:rPr lang="en-US" b="0" i="0" dirty="0">
                <a:solidFill>
                  <a:srgbClr val="172B4D"/>
                </a:solidFill>
                <a:effectLst/>
                <a:latin typeface="roboto-regular"/>
              </a:rPr>
              <a:t>1005 </a:t>
            </a:r>
            <a:r>
              <a:rPr lang="en-US" sz="1200" b="0" i="0" dirty="0">
                <a:solidFill>
                  <a:srgbClr val="172B4D"/>
                </a:solidFill>
                <a:effectLst/>
                <a:latin typeface="roboto-regular"/>
              </a:rPr>
              <a:t>- </a:t>
            </a:r>
            <a:r>
              <a:rPr lang="en-US" b="0" i="0" dirty="0">
                <a:solidFill>
                  <a:srgbClr val="172B4D"/>
                </a:solidFill>
                <a:effectLst/>
                <a:latin typeface="roboto-regular"/>
              </a:rPr>
              <a:t>No saved response file found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1009 </a:t>
            </a:r>
            <a:r>
              <a:rPr lang="en-US" b="0" dirty="0"/>
              <a:t>- </a:t>
            </a:r>
            <a:r>
              <a:rPr lang="en-US" sz="1200" b="0" i="1" dirty="0"/>
              <a:t>The Testing server cannot be reached. Any un-sent responses have been saved on this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roboto-regular"/>
              </a:rPr>
              <a:t>8026</a:t>
            </a:r>
            <a:r>
              <a:rPr lang="en-US" sz="1200" b="0" i="1" dirty="0">
                <a:solidFill>
                  <a:srgbClr val="172B4D"/>
                </a:solidFill>
                <a:effectLst/>
                <a:latin typeface="roboto-regular"/>
              </a:rPr>
              <a:t>- </a:t>
            </a:r>
            <a:r>
              <a:rPr lang="en-US" b="0" i="0" dirty="0">
                <a:solidFill>
                  <a:srgbClr val="172B4D"/>
                </a:solidFill>
                <a:effectLst/>
                <a:latin typeface="roboto-regular"/>
              </a:rPr>
              <a:t>Unable to connect to the proctor caching computer.</a:t>
            </a:r>
            <a:r>
              <a:rPr lang="en-US" sz="1200" b="0" i="1" dirty="0">
                <a:solidFill>
                  <a:srgbClr val="172B4D"/>
                </a:solidFill>
                <a:effectLst/>
                <a:latin typeface="roboto-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172B4D"/>
                </a:solidFill>
                <a:effectLst/>
                <a:latin typeface="roboto-regular"/>
              </a:rPr>
              <a:t>5032- T</a:t>
            </a:r>
            <a:r>
              <a:rPr lang="en-US" b="0" i="0" dirty="0">
                <a:solidFill>
                  <a:srgbClr val="000000"/>
                </a:solidFill>
                <a:effectLst/>
                <a:latin typeface="roboto-regular"/>
              </a:rPr>
              <a:t>estNav has detected a prohibited application '&lt;</a:t>
            </a:r>
            <a:r>
              <a:rPr lang="en-US" b="0" i="0" dirty="0" err="1">
                <a:solidFill>
                  <a:srgbClr val="000000"/>
                </a:solidFill>
                <a:effectLst/>
                <a:latin typeface="roboto-regular"/>
              </a:rPr>
              <a:t>processname</a:t>
            </a:r>
            <a:r>
              <a:rPr lang="en-US" b="0" i="0" dirty="0">
                <a:solidFill>
                  <a:srgbClr val="000000"/>
                </a:solidFill>
                <a:effectLst/>
                <a:latin typeface="roboto-regular"/>
              </a:rPr>
              <a:t>&gt;' running in the background that is preventing you from continuing this test.</a:t>
            </a:r>
            <a:endParaRPr lang="en-US" sz="1200" b="0" i="1"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257418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away </a:t>
            </a:r>
          </a:p>
          <a:p>
            <a:endParaRPr lang="en-US" dirty="0"/>
          </a:p>
          <a:p>
            <a:r>
              <a:rPr lang="en-US" dirty="0"/>
              <a:t>CMAS Science and Text-to-Speech network activity mostly occupies Kbps with one initial spike of 10Mbps</a:t>
            </a:r>
          </a:p>
          <a:p>
            <a:endParaRPr lang="en-US" dirty="0"/>
          </a:p>
          <a:p>
            <a:r>
              <a:rPr lang="en-US" dirty="0"/>
              <a:t>while YouTube network activity regularly  exceeds 10 Mbps.</a:t>
            </a:r>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75013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04999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EC7706-8D85-40A5-B157-C024963C1B2F}" type="slidenum">
              <a:rPr lang="en-US" altLang="en-US" smtClean="0"/>
              <a:pPr>
                <a:defRPr/>
              </a:pPr>
              <a:t>52</a:t>
            </a:fld>
            <a:endParaRPr lang="en-US" altLang="en-US"/>
          </a:p>
        </p:txBody>
      </p:sp>
    </p:spTree>
    <p:extLst>
      <p:ext uri="{BB962C8B-B14F-4D97-AF65-F5344CB8AC3E}">
        <p14:creationId xmlns:p14="http://schemas.microsoft.com/office/powerpoint/2010/main" val="61896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Selected schools only</a:t>
            </a:r>
          </a:p>
          <a:p>
            <a:endParaRPr lang="en-US" dirty="0"/>
          </a:p>
          <a:p>
            <a:r>
              <a:rPr lang="en-US" dirty="0"/>
              <a:t>Hundreds of schools in 60-65 districts</a:t>
            </a:r>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346880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Start the recording!!!</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72892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ea typeface="ＭＳ Ｐゴシック"/>
              </a:rPr>
              <a:t>NAEP representatives will administer the assessment and bring all necessary materials and equipment. </a:t>
            </a:r>
            <a:endParaRPr lang="en-US">
              <a:cs typeface="Calibri"/>
            </a:endParaRPr>
          </a:p>
          <a:p>
            <a:pPr>
              <a:spcBef>
                <a:spcPts val="0"/>
              </a:spcBef>
              <a:spcAft>
                <a:spcPts val="0"/>
              </a:spcAft>
            </a:pPr>
            <a:endParaRPr lang="en-US">
              <a:ea typeface="ＭＳ Ｐゴシック"/>
            </a:endParaRPr>
          </a:p>
          <a:p>
            <a:pPr>
              <a:spcBef>
                <a:spcPts val="0"/>
              </a:spcBef>
              <a:spcAft>
                <a:spcPts val="0"/>
              </a:spcAft>
            </a:pPr>
            <a:r>
              <a:rPr lang="en-US">
                <a:ea typeface="ＭＳ Ｐゴシック"/>
              </a:rPr>
              <a:t>External NAEP-provided devices are federal government-furnished equipment secured according to NAEP assessment delivery policies. </a:t>
            </a:r>
            <a:endParaRPr lang="en-US">
              <a:cs typeface="Calibri"/>
            </a:endParaRPr>
          </a:p>
          <a:p>
            <a:pPr>
              <a:spcBef>
                <a:spcPts val="0"/>
              </a:spcBef>
              <a:spcAft>
                <a:spcPts val="0"/>
              </a:spcAft>
            </a:pPr>
            <a:endParaRPr lang="en-US">
              <a:ea typeface="ＭＳ Ｐゴシック"/>
            </a:endParaRPr>
          </a:p>
          <a:p>
            <a:pPr>
              <a:spcBef>
                <a:spcPts val="0"/>
              </a:spcBef>
              <a:spcAft>
                <a:spcPts val="0"/>
              </a:spcAft>
            </a:pPr>
            <a:r>
              <a:rPr lang="en-US">
                <a:ea typeface="ＭＳ Ｐゴシック"/>
              </a:rPr>
              <a:t>The NAEP assessment delivery application launches in a secure, locked down browser on a Windows device and as a secure kiosk application on a Chromebook device, preventing access to other software, applications, and websites. Students can only view assessment content.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73EC7706-8D85-40A5-B157-C024963C1B2F}" type="slidenum">
              <a:rPr lang="en-US" altLang="en-US"/>
              <a:pPr>
                <a:defRPr/>
              </a:pPr>
              <a:t>54</a:t>
            </a:fld>
            <a:endParaRPr lang="en-US" altLang="en-US"/>
          </a:p>
        </p:txBody>
      </p:sp>
    </p:spTree>
    <p:extLst>
      <p:ext uri="{BB962C8B-B14F-4D97-AF65-F5344CB8AC3E}">
        <p14:creationId xmlns:p14="http://schemas.microsoft.com/office/powerpoint/2010/main" val="2435871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ＭＳ Ｐゴシック"/>
              </a:rPr>
              <a:t>The NAEP team's goal is to connect NAEP-provided devices to the school's Wi-Fi to conduct the assessment. </a:t>
            </a:r>
          </a:p>
          <a:p>
            <a:r>
              <a:rPr lang="en-US">
                <a:ea typeface="ＭＳ Ｐゴシック"/>
              </a:rPr>
              <a:t>During the assessment, all NAEP-provided devices will establish a secure connection with NAEP Cloud systems to load assessment content, monitor progress, and upload assessment responses in real time via the </a:t>
            </a:r>
            <a:r>
              <a:rPr lang="en-US" b="1">
                <a:ea typeface="ＭＳ Ｐゴシック"/>
              </a:rPr>
              <a:t>school-provided internet</a:t>
            </a:r>
            <a:r>
              <a:rPr lang="en-US">
                <a:ea typeface="ＭＳ Ｐゴシック"/>
              </a:rPr>
              <a:t>.</a:t>
            </a:r>
          </a:p>
          <a:p>
            <a:pPr marL="171450" indent="-171450">
              <a:spcBef>
                <a:spcPts val="1000"/>
              </a:spcBef>
              <a:buFont typeface="Arial"/>
              <a:buChar char="•"/>
            </a:pPr>
            <a:r>
              <a:rPr lang="en-US"/>
              <a:t>NAEP will work with districts and schools to determine if this is feasible.</a:t>
            </a:r>
          </a:p>
          <a:p>
            <a:pPr marL="171450" indent="-171450">
              <a:spcBef>
                <a:spcPts val="1000"/>
              </a:spcBef>
              <a:buFont typeface="Arial"/>
              <a:buChar char="•"/>
            </a:pPr>
            <a:r>
              <a:rPr lang="en-US"/>
              <a:t>Best Practice: conserve bandwidth on assessment day</a:t>
            </a:r>
          </a:p>
        </p:txBody>
      </p:sp>
      <p:sp>
        <p:nvSpPr>
          <p:cNvPr id="4" name="Slide Number Placeholder 3"/>
          <p:cNvSpPr>
            <a:spLocks noGrp="1"/>
          </p:cNvSpPr>
          <p:nvPr>
            <p:ph type="sldNum" sz="quarter" idx="5"/>
          </p:nvPr>
        </p:nvSpPr>
        <p:spPr/>
        <p:txBody>
          <a:bodyPr/>
          <a:lstStyle/>
          <a:p>
            <a:pPr>
              <a:defRPr/>
            </a:pPr>
            <a:fld id="{73EC7706-8D85-40A5-B157-C024963C1B2F}" type="slidenum">
              <a:rPr lang="en-US" altLang="en-US"/>
              <a:pPr>
                <a:defRPr/>
              </a:pPr>
              <a:t>55</a:t>
            </a:fld>
            <a:endParaRPr lang="en-US" altLang="en-US"/>
          </a:p>
        </p:txBody>
      </p:sp>
    </p:spTree>
    <p:extLst>
      <p:ext uri="{BB962C8B-B14F-4D97-AF65-F5344CB8AC3E}">
        <p14:creationId xmlns:p14="http://schemas.microsoft.com/office/powerpoint/2010/main" val="229222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dirty="0"/>
          </a:p>
        </p:txBody>
      </p:sp>
    </p:spTree>
    <p:extLst>
      <p:ext uri="{BB962C8B-B14F-4D97-AF65-F5344CB8AC3E}">
        <p14:creationId xmlns:p14="http://schemas.microsoft.com/office/powerpoint/2010/main" val="360761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71265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9480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1251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76192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486401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1322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561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17326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3085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438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87198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98775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9421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859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5841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74318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A44F0A-D657-40A8-8C29-8034B4E623BD}" type="datetime1">
              <a:rPr lang="en-US"/>
              <a:pPr>
                <a:defRPr/>
              </a:pPr>
              <a:t>10/11/2023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169AF-F34A-43B3-90C4-B9B409A3B879}" type="slidenum">
              <a:rPr lang="en-US" altLang="en-US"/>
              <a:pPr>
                <a:defRPr/>
              </a:pPr>
              <a:t>‹#›</a:t>
            </a:fld>
            <a:endParaRPr lang="en-US" altLang="en-US"/>
          </a:p>
        </p:txBody>
      </p:sp>
    </p:spTree>
    <p:extLst>
      <p:ext uri="{BB962C8B-B14F-4D97-AF65-F5344CB8AC3E}">
        <p14:creationId xmlns:p14="http://schemas.microsoft.com/office/powerpoint/2010/main" val="133746072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04479" y="2443"/>
            <a:ext cx="10286722" cy="6855556"/>
          </a:xfrm>
          <a:prstGeom prst="rect">
            <a:avLst/>
          </a:prstGeom>
        </p:spPr>
      </p:pic>
      <p:sp>
        <p:nvSpPr>
          <p:cNvPr id="17" name="bg object 17"/>
          <p:cNvSpPr/>
          <p:nvPr/>
        </p:nvSpPr>
        <p:spPr>
          <a:xfrm>
            <a:off x="0" y="2240217"/>
            <a:ext cx="4041775" cy="4618355"/>
          </a:xfrm>
          <a:custGeom>
            <a:avLst/>
            <a:gdLst/>
            <a:ahLst/>
            <a:cxnLst/>
            <a:rect l="l" t="t" r="r" b="b"/>
            <a:pathLst>
              <a:path w="4041775" h="4618355">
                <a:moveTo>
                  <a:pt x="0" y="4617782"/>
                </a:moveTo>
                <a:lnTo>
                  <a:pt x="0" y="0"/>
                </a:lnTo>
                <a:lnTo>
                  <a:pt x="4041698" y="0"/>
                </a:lnTo>
                <a:lnTo>
                  <a:pt x="4041698" y="4617782"/>
                </a:lnTo>
                <a:lnTo>
                  <a:pt x="0" y="4617782"/>
                </a:lnTo>
                <a:close/>
              </a:path>
            </a:pathLst>
          </a:custGeom>
          <a:solidFill>
            <a:srgbClr val="9E007E"/>
          </a:solidFill>
        </p:spPr>
        <p:txBody>
          <a:bodyPr wrap="square" lIns="0" tIns="0" rIns="0" bIns="0" rtlCol="0"/>
          <a:lstStyle/>
          <a:p>
            <a:endParaRPr/>
          </a:p>
        </p:txBody>
      </p:sp>
      <p:sp>
        <p:nvSpPr>
          <p:cNvPr id="18" name="bg object 18"/>
          <p:cNvSpPr/>
          <p:nvPr/>
        </p:nvSpPr>
        <p:spPr>
          <a:xfrm>
            <a:off x="429774" y="1691579"/>
            <a:ext cx="63500" cy="4599940"/>
          </a:xfrm>
          <a:custGeom>
            <a:avLst/>
            <a:gdLst/>
            <a:ahLst/>
            <a:cxnLst/>
            <a:rect l="l" t="t" r="r" b="b"/>
            <a:pathLst>
              <a:path w="63500" h="4599940">
                <a:moveTo>
                  <a:pt x="0" y="4599490"/>
                </a:moveTo>
                <a:lnTo>
                  <a:pt x="0" y="0"/>
                </a:lnTo>
                <a:lnTo>
                  <a:pt x="63263" y="0"/>
                </a:lnTo>
                <a:lnTo>
                  <a:pt x="63263" y="4599490"/>
                </a:lnTo>
                <a:lnTo>
                  <a:pt x="0" y="4599490"/>
                </a:lnTo>
                <a:close/>
              </a:path>
            </a:pathLst>
          </a:custGeom>
          <a:solidFill>
            <a:srgbClr val="000000"/>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94563" y="240271"/>
            <a:ext cx="1560576" cy="1243584"/>
          </a:xfrm>
          <a:prstGeom prst="rect">
            <a:avLst/>
          </a:prstGeom>
        </p:spPr>
      </p:pic>
      <p:sp>
        <p:nvSpPr>
          <p:cNvPr id="20" name="bg object 20"/>
          <p:cNvSpPr/>
          <p:nvPr/>
        </p:nvSpPr>
        <p:spPr>
          <a:xfrm>
            <a:off x="493038" y="1691579"/>
            <a:ext cx="4215765" cy="4599940"/>
          </a:xfrm>
          <a:custGeom>
            <a:avLst/>
            <a:gdLst/>
            <a:ahLst/>
            <a:cxnLst/>
            <a:rect l="l" t="t" r="r" b="b"/>
            <a:pathLst>
              <a:path w="4215765" h="4599940">
                <a:moveTo>
                  <a:pt x="0" y="4599489"/>
                </a:moveTo>
                <a:lnTo>
                  <a:pt x="0" y="0"/>
                </a:lnTo>
                <a:lnTo>
                  <a:pt x="4215438" y="0"/>
                </a:lnTo>
                <a:lnTo>
                  <a:pt x="4215438" y="4599489"/>
                </a:lnTo>
                <a:lnTo>
                  <a:pt x="0" y="4599489"/>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757186" y="2875164"/>
            <a:ext cx="2336800" cy="675004"/>
          </a:xfrm>
          <a:prstGeom prst="rect">
            <a:avLst/>
          </a:prstGeom>
        </p:spPr>
        <p:txBody>
          <a:bodyPr wrap="square" lIns="0" tIns="0" rIns="0" bIns="0">
            <a:spAutoFit/>
          </a:bodyPr>
          <a:lstStyle>
            <a:lvl1pPr>
              <a:defRPr sz="34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350" b="0" i="0">
                <a:solidFill>
                  <a:schemeClr val="tx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491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350" b="0" i="0">
                <a:solidFill>
                  <a:schemeClr val="tx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11557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3942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2463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517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6" r:id="rId21"/>
    <p:sldLayoutId id="2147483707" r:id="rId22"/>
    <p:sldLayoutId id="2147483708"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0417"/>
            <a:ext cx="1015365" cy="1152525"/>
          </a:xfrm>
          <a:custGeom>
            <a:avLst/>
            <a:gdLst/>
            <a:ahLst/>
            <a:cxnLst/>
            <a:rect l="l" t="t" r="r" b="b"/>
            <a:pathLst>
              <a:path w="1015365" h="1152525">
                <a:moveTo>
                  <a:pt x="0" y="1152153"/>
                </a:moveTo>
                <a:lnTo>
                  <a:pt x="0" y="0"/>
                </a:lnTo>
                <a:lnTo>
                  <a:pt x="1014997" y="0"/>
                </a:lnTo>
                <a:lnTo>
                  <a:pt x="1014997" y="1152153"/>
                </a:lnTo>
                <a:lnTo>
                  <a:pt x="0" y="1152153"/>
                </a:lnTo>
                <a:close/>
              </a:path>
            </a:pathLst>
          </a:custGeom>
          <a:solidFill>
            <a:srgbClr val="9E007E"/>
          </a:solidFill>
        </p:spPr>
        <p:txBody>
          <a:bodyPr wrap="square" lIns="0" tIns="0" rIns="0" bIns="0" rtlCol="0"/>
          <a:lstStyle/>
          <a:p>
            <a:endParaRPr/>
          </a:p>
        </p:txBody>
      </p:sp>
      <p:sp>
        <p:nvSpPr>
          <p:cNvPr id="17" name="bg object 17"/>
          <p:cNvSpPr/>
          <p:nvPr/>
        </p:nvSpPr>
        <p:spPr>
          <a:xfrm>
            <a:off x="1014997" y="930417"/>
            <a:ext cx="63500" cy="1152525"/>
          </a:xfrm>
          <a:custGeom>
            <a:avLst/>
            <a:gdLst/>
            <a:ahLst/>
            <a:cxnLst/>
            <a:rect l="l" t="t" r="r" b="b"/>
            <a:pathLst>
              <a:path w="63500" h="1152525">
                <a:moveTo>
                  <a:pt x="0" y="1152153"/>
                </a:moveTo>
                <a:lnTo>
                  <a:pt x="0" y="0"/>
                </a:lnTo>
                <a:lnTo>
                  <a:pt x="63263" y="0"/>
                </a:lnTo>
                <a:lnTo>
                  <a:pt x="63263" y="1152153"/>
                </a:lnTo>
                <a:lnTo>
                  <a:pt x="0" y="1152153"/>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1260843" y="1022107"/>
            <a:ext cx="7091680" cy="1104438"/>
          </a:xfrm>
          <a:prstGeom prst="rect">
            <a:avLst/>
          </a:prstGeom>
        </p:spPr>
        <p:txBody>
          <a:bodyPr wrap="square" lIns="0" tIns="0" rIns="0" bIns="0">
            <a:spAutoFit/>
          </a:bodyPr>
          <a:lstStyle>
            <a:lvl1pPr>
              <a:defRPr sz="3400" b="0" i="0">
                <a:solidFill>
                  <a:schemeClr val="tx1"/>
                </a:solidFill>
                <a:latin typeface="Arial"/>
                <a:cs typeface="Arial"/>
              </a:defRPr>
            </a:lvl1pPr>
          </a:lstStyle>
          <a:p>
            <a:endParaRPr/>
          </a:p>
        </p:txBody>
      </p:sp>
      <p:sp>
        <p:nvSpPr>
          <p:cNvPr id="3" name="Holder 3"/>
          <p:cNvSpPr>
            <a:spLocks noGrp="1"/>
          </p:cNvSpPr>
          <p:nvPr>
            <p:ph type="body" idx="1"/>
          </p:nvPr>
        </p:nvSpPr>
        <p:spPr>
          <a:xfrm>
            <a:off x="6095987" y="2398417"/>
            <a:ext cx="5028565" cy="1696085"/>
          </a:xfrm>
          <a:prstGeom prst="rect">
            <a:avLst/>
          </a:prstGeom>
        </p:spPr>
        <p:txBody>
          <a:bodyPr wrap="square" lIns="0" tIns="0" rIns="0" bIns="0">
            <a:spAutoFit/>
          </a:bodyPr>
          <a:lstStyle>
            <a:lvl1pPr>
              <a:defRPr sz="1350" b="0" i="0">
                <a:solidFill>
                  <a:schemeClr val="tx1"/>
                </a:solidFill>
                <a:latin typeface="Arial Black"/>
                <a:cs typeface="Arial Blac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90526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mailto:dtc-unsubscribe-request@cdelist.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wida-ams.us/Documents/Unsecure/Doc.aspx?id=f8f2d408-a597-41b3-9def-126ca9e4a8d9" TargetMode="External"/><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www.wida-ams.us/Documents/Unsecure/Doc.aspx?id=e3f74a68-ca27-4970-95d7-137ef7c8080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ida-ams.us/Documents/Unsecure/Doc.aspx?id=e3f74a68-ca27-4970-95d7-137ef7c8080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assessments.com/training-mod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pple.com/business/docs/resources/iOS_Lifecycle_Management.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support.microsoft.com/en-us/help/13853/windows-lifecycle-fact-sheet" TargetMode="External"/><Relationship Id="rId4" Type="http://schemas.openxmlformats.org/officeDocument/2006/relationships/hyperlink" Target="https://support.google.com/chrome/a/answer/6220366?hl=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bluebook.collegeboard.org/technology/devices/ipad" TargetMode="External"/><Relationship Id="rId3" Type="http://schemas.openxmlformats.org/officeDocument/2006/relationships/hyperlink" Target="https://bluebook.collegeboard.org/technology/networks" TargetMode="External"/><Relationship Id="rId7" Type="http://schemas.openxmlformats.org/officeDocument/2006/relationships/hyperlink" Target="https://bluebook.collegeboard.org/technology/devices/windows" TargetMode="External"/><Relationship Id="rId2" Type="http://schemas.openxmlformats.org/officeDocument/2006/relationships/hyperlink" Target="https://bluebook.collegeboard.org/technology" TargetMode="External"/><Relationship Id="rId1" Type="http://schemas.openxmlformats.org/officeDocument/2006/relationships/slideLayout" Target="../slideLayouts/slideLayout2.xml"/><Relationship Id="rId6" Type="http://schemas.openxmlformats.org/officeDocument/2006/relationships/hyperlink" Target="https://bluebook.collegeboard.org/technology/devices/chromebook" TargetMode="External"/><Relationship Id="rId11" Type="http://schemas.openxmlformats.org/officeDocument/2006/relationships/hyperlink" Target="https://bluebook.collegeboard.org/students/accommodations-assistive-technology" TargetMode="External"/><Relationship Id="rId5" Type="http://schemas.openxmlformats.org/officeDocument/2006/relationships/hyperlink" Target="https://bluebook.collegeboard.org/technology/devices" TargetMode="External"/><Relationship Id="rId10" Type="http://schemas.openxmlformats.org/officeDocument/2006/relationships/hyperlink" Target="https://bluebook.collegeboard.org/technology/updates?SFMC_cid=EM1036463-&amp;rid=508094591" TargetMode="External"/><Relationship Id="rId4" Type="http://schemas.openxmlformats.org/officeDocument/2006/relationships/hyperlink" Target="https://satsuite.collegeboard.org/digital/device-requirements" TargetMode="External"/><Relationship Id="rId9" Type="http://schemas.openxmlformats.org/officeDocument/2006/relationships/hyperlink" Target="https://bluebook.collegeboard.org/technology/devices/mac"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nationsreportcard.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2D1CB7-9E50-416A-8EF5-71C2418E78EF}"/>
              </a:ext>
            </a:extLst>
          </p:cNvPr>
          <p:cNvSpPr>
            <a:spLocks noGrp="1"/>
          </p:cNvSpPr>
          <p:nvPr>
            <p:ph sz="half" idx="1"/>
          </p:nvPr>
        </p:nvSpPr>
        <p:spPr>
          <a:xfrm>
            <a:off x="622182" y="1329267"/>
            <a:ext cx="5527293" cy="4963978"/>
          </a:xfrm>
        </p:spPr>
        <p:txBody>
          <a:bodyPr>
            <a:normAutofit/>
          </a:bodyPr>
          <a:lstStyle/>
          <a:p>
            <a:pPr marL="0" indent="0">
              <a:buNone/>
            </a:pPr>
            <a:r>
              <a:rPr lang="en-US" sz="40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tell us your district role and how long you have held your position</a:t>
            </a:r>
          </a:p>
          <a:p>
            <a:pPr lvl="0"/>
            <a:r>
              <a:rPr lang="en-US" sz="2000" dirty="0"/>
              <a:t>Select the </a:t>
            </a:r>
            <a:r>
              <a:rPr lang="en-US" sz="2000" b="1" dirty="0"/>
              <a:t>paper airplane </a:t>
            </a:r>
            <a:r>
              <a:rPr lang="en-US" sz="2000" dirty="0"/>
              <a:t>icon in the bottom right corner of the window to send</a:t>
            </a:r>
          </a:p>
          <a:p>
            <a:pPr lvl="0"/>
            <a:r>
              <a:rPr lang="en-US" sz="2000" b="1" dirty="0"/>
              <a:t>Note</a:t>
            </a:r>
            <a:r>
              <a:rPr lang="en-US" sz="2000" dirty="0"/>
              <a:t>: Select the three dots (…) and click “Turn on live captions” to access closed captioning</a:t>
            </a:r>
          </a:p>
        </p:txBody>
      </p:sp>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a:xfrm>
            <a:off x="622182" y="134767"/>
            <a:ext cx="10077902" cy="948093"/>
          </a:xfrm>
        </p:spPr>
        <p:txBody>
          <a:bodyPr anchor="ctr">
            <a:noAutofit/>
          </a:bodyPr>
          <a:lstStyle/>
          <a:p>
            <a:r>
              <a:rPr lang="en-US" dirty="0">
                <a:latin typeface="+mn-lt"/>
              </a:rPr>
              <a:t>2022-2023</a:t>
            </a:r>
            <a:br>
              <a:rPr lang="en-US" dirty="0">
                <a:latin typeface="+mn-lt"/>
              </a:rPr>
            </a:br>
            <a:r>
              <a:rPr lang="en-US" dirty="0">
                <a:latin typeface="+mn-lt"/>
              </a:rPr>
              <a:t>District Assessment Coordinator Kickoff Meeting</a:t>
            </a:r>
          </a:p>
        </p:txBody>
      </p:sp>
      <p:grpSp>
        <p:nvGrpSpPr>
          <p:cNvPr id="7" name="Group 6">
            <a:extLst>
              <a:ext uri="{FF2B5EF4-FFF2-40B4-BE49-F238E27FC236}">
                <a16:creationId xmlns:a16="http://schemas.microsoft.com/office/drawing/2014/main" id="{8A1B2788-18B8-4A42-A35C-86D792561112}"/>
              </a:ext>
            </a:extLst>
          </p:cNvPr>
          <p:cNvGrpSpPr/>
          <p:nvPr/>
        </p:nvGrpSpPr>
        <p:grpSpPr>
          <a:xfrm>
            <a:off x="6250519" y="1329268"/>
            <a:ext cx="4282576" cy="4793209"/>
            <a:chOff x="4726519" y="1329267"/>
            <a:chExt cx="4282576" cy="4793209"/>
          </a:xfrm>
        </p:grpSpPr>
        <p:pic>
          <p:nvPicPr>
            <p:cNvPr id="8" name="Picture 7">
              <a:extLst>
                <a:ext uri="{FF2B5EF4-FFF2-40B4-BE49-F238E27FC236}">
                  <a16:creationId xmlns:a16="http://schemas.microsoft.com/office/drawing/2014/main" id="{6963B5C4-3CD4-417E-B903-D75CF3337770}"/>
                </a:ext>
              </a:extLst>
            </p:cNvPr>
            <p:cNvPicPr>
              <a:picLocks noChangeAspect="1"/>
            </p:cNvPicPr>
            <p:nvPr/>
          </p:nvPicPr>
          <p:blipFill>
            <a:blip r:embed="rId3"/>
            <a:stretch>
              <a:fillRect/>
            </a:stretch>
          </p:blipFill>
          <p:spPr>
            <a:xfrm>
              <a:off x="4800600" y="1329267"/>
              <a:ext cx="4208495" cy="4793209"/>
            </a:xfrm>
            <a:prstGeom prst="rect">
              <a:avLst/>
            </a:prstGeom>
          </p:spPr>
        </p:pic>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5268385" y="2386727"/>
              <a:ext cx="1301749" cy="795866"/>
            </a:xfrm>
            <a:prstGeom prst="wedgeRoundRectCallout">
              <a:avLst>
                <a:gd name="adj1" fmla="val -38394"/>
                <a:gd name="adj2" fmla="val -94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a:t>
              </a:r>
              <a:r>
                <a:rPr lang="en-US" b="1" dirty="0"/>
                <a:t>Chat icon</a:t>
              </a:r>
              <a:endParaRPr lang="en-US"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4726519" y="3429000"/>
              <a:ext cx="1843615" cy="1710417"/>
            </a:xfrm>
            <a:prstGeom prst="wedgeRoundRectCallout">
              <a:avLst>
                <a:gd name="adj1" fmla="val 61298"/>
                <a:gd name="adj2" fmla="val 86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Tell us your district role and how long you have held your position.</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7622119" y="4388656"/>
              <a:ext cx="1301749" cy="750761"/>
            </a:xfrm>
            <a:prstGeom prst="wedgeRoundRectCallout">
              <a:avLst>
                <a:gd name="adj1" fmla="val 31850"/>
                <a:gd name="adj2" fmla="val 153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your message</a:t>
              </a:r>
            </a:p>
          </p:txBody>
        </p:sp>
      </p:gr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Assessment Technology Minimum Hardware Specifications</a:t>
            </a:r>
            <a:endParaRPr lang="en-US" baseline="30000" dirty="0">
              <a:latin typeface="+mn-lt"/>
            </a:endParaRPr>
          </a:p>
        </p:txBody>
      </p:sp>
      <p:sp>
        <p:nvSpPr>
          <p:cNvPr id="3" name="Content Placeholder 2">
            <a:extLst>
              <a:ext uri="{FF2B5EF4-FFF2-40B4-BE49-F238E27FC236}">
                <a16:creationId xmlns:a16="http://schemas.microsoft.com/office/drawing/2014/main" id="{839CF67F-91CE-A566-3669-7EE8167216B9}"/>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490780000"/>
              </p:ext>
            </p:extLst>
          </p:nvPr>
        </p:nvGraphicFramePr>
        <p:xfrm>
          <a:off x="443566" y="1554233"/>
          <a:ext cx="10910235" cy="4388116"/>
        </p:xfrm>
        <a:graphic>
          <a:graphicData uri="http://schemas.openxmlformats.org/drawingml/2006/table">
            <a:tbl>
              <a:tblPr firstRow="1" firstCol="1">
                <a:tableStyleId>{5C22544A-7EE6-4342-B048-85BDC9FD1C3A}</a:tableStyleId>
              </a:tblPr>
              <a:tblGrid>
                <a:gridCol w="1835474">
                  <a:extLst>
                    <a:ext uri="{9D8B030D-6E8A-4147-A177-3AD203B41FA5}">
                      <a16:colId xmlns:a16="http://schemas.microsoft.com/office/drawing/2014/main" val="331905948"/>
                    </a:ext>
                  </a:extLst>
                </a:gridCol>
                <a:gridCol w="2926575">
                  <a:extLst>
                    <a:ext uri="{9D8B030D-6E8A-4147-A177-3AD203B41FA5}">
                      <a16:colId xmlns:a16="http://schemas.microsoft.com/office/drawing/2014/main" val="817507394"/>
                    </a:ext>
                  </a:extLst>
                </a:gridCol>
                <a:gridCol w="3234297">
                  <a:extLst>
                    <a:ext uri="{9D8B030D-6E8A-4147-A177-3AD203B41FA5}">
                      <a16:colId xmlns:a16="http://schemas.microsoft.com/office/drawing/2014/main" val="3125008642"/>
                    </a:ext>
                  </a:extLst>
                </a:gridCol>
                <a:gridCol w="2913889">
                  <a:extLst>
                    <a:ext uri="{9D8B030D-6E8A-4147-A177-3AD203B41FA5}">
                      <a16:colId xmlns:a16="http://schemas.microsoft.com/office/drawing/2014/main" val="3924549378"/>
                    </a:ext>
                  </a:extLst>
                </a:gridCol>
              </a:tblGrid>
              <a:tr h="125081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Minimum Hardware Specifications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extLst>
                  <a:ext uri="{0D108BD9-81ED-4DB2-BD59-A6C34878D82A}">
                    <a16:rowId xmlns:a16="http://schemas.microsoft.com/office/drawing/2014/main" val="1221682264"/>
                  </a:ext>
                </a:extLst>
              </a:tr>
              <a:tr h="518212">
                <a:tc rowSpan="2">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Processor</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x64 - AMD, ARM, ARM64, or Intel-based™</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Minimum: CPU benchmark rating of 600*       </a:t>
                      </a:r>
                    </a:p>
                  </a:txBody>
                  <a:tcPr marL="6350" marR="6350" marT="6350" marB="0" anchor="ctr"/>
                </a:tc>
                <a:tc>
                  <a:txBody>
                    <a:bodyPr/>
                    <a:lstStyle/>
                    <a:p>
                      <a:pPr algn="l" fontAlgn="t"/>
                      <a:r>
                        <a:rPr lang="en-US" sz="1800" b="0" i="0" u="none" strike="noStrike">
                          <a:solidFill>
                            <a:srgbClr val="000000"/>
                          </a:solidFill>
                          <a:effectLst/>
                          <a:latin typeface="Calibri" panose="020F0502020204030204" pitchFamily="34" charset="0"/>
                        </a:rPr>
                        <a:t>1 GHz processor</a:t>
                      </a:r>
                    </a:p>
                  </a:txBody>
                  <a:tcPr marL="6350" marR="6350" marT="6350" marB="0" anchor="ctr"/>
                </a:tc>
                <a:extLst>
                  <a:ext uri="{0D108BD9-81ED-4DB2-BD59-A6C34878D82A}">
                    <a16:rowId xmlns:a16="http://schemas.microsoft.com/office/drawing/2014/main" val="4164631774"/>
                  </a:ext>
                </a:extLst>
              </a:tr>
              <a:tr h="774354">
                <a:tc vMerge="1">
                  <a:txBody>
                    <a:bodyPr/>
                    <a:lstStyle/>
                    <a:p>
                      <a:pPr marL="0" algn="l" defTabSz="914400" rtl="0" eaLnBrk="1" fontAlgn="t" latinLnBrk="0" hangingPunct="1"/>
                      <a:endParaRPr lang="en-US" sz="1800" b="1" u="none" strike="noStrike" kern="1200" dirty="0">
                        <a:solidFill>
                          <a:schemeClr val="lt1"/>
                        </a:solidFill>
                        <a:effectLst/>
                        <a:latin typeface="+mn-lt"/>
                        <a:ea typeface="+mn-ea"/>
                        <a:cs typeface="+mn-cs"/>
                      </a:endParaRPr>
                    </a:p>
                  </a:txBody>
                  <a:tcPr marL="6350" marR="6350" marT="6350" marB="0"/>
                </a:tc>
                <a:tc>
                  <a:txBody>
                    <a:bodyPr/>
                    <a:lstStyle/>
                    <a:p>
                      <a:pPr algn="l" fontAlgn="t"/>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 Recommended: CPU benchmark rating of 3000* or higher</a:t>
                      </a:r>
                    </a:p>
                  </a:txBody>
                  <a:tcPr marL="6350" marR="6350" marT="6350" marB="0" anchor="ctr"/>
                </a:tc>
                <a:tc>
                  <a:txBody>
                    <a:bodyPr/>
                    <a:lstStyle/>
                    <a:p>
                      <a:pPr algn="l" fontAlgn="t"/>
                      <a:endParaRPr lang="en-US"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40699414"/>
                  </a:ext>
                </a:extLst>
              </a:tr>
              <a:tr h="1078545">
                <a:tc rowSpan="2">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Memory</a:t>
                      </a:r>
                    </a:p>
                  </a:txBody>
                  <a:tcPr marL="6350" marR="6350" marT="6350" marB="0" anchor="ctr"/>
                </a:tc>
                <a:tc>
                  <a:txBody>
                    <a:bodyPr/>
                    <a:lstStyle/>
                    <a:p>
                      <a:pPr algn="l" fontAlgn="t"/>
                      <a:r>
                        <a:rPr lang="en-US" sz="1800" b="0" i="0" u="none" strike="noStrike">
                          <a:solidFill>
                            <a:srgbClr val="000000"/>
                          </a:solidFill>
                          <a:effectLst/>
                          <a:latin typeface="Calibri" panose="020F0502020204030204" pitchFamily="34" charset="0"/>
                        </a:rPr>
                        <a:t>Recommended - 4 GB RAM Minimum - 2 GB RAM   </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Minimum – 2 GB RAM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Recommended – 4 GB RAM or higher</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2 GB RAM</a:t>
                      </a:r>
                    </a:p>
                  </a:txBody>
                  <a:tcPr marL="6350" marR="6350" marT="6350" marB="0" anchor="ctr"/>
                </a:tc>
                <a:extLst>
                  <a:ext uri="{0D108BD9-81ED-4DB2-BD59-A6C34878D82A}">
                    <a16:rowId xmlns:a16="http://schemas.microsoft.com/office/drawing/2014/main" val="2265538263"/>
                  </a:ext>
                </a:extLst>
              </a:tr>
              <a:tr h="729415">
                <a:tc vMerge="1">
                  <a:txBody>
                    <a:bodyPr/>
                    <a:lstStyle/>
                    <a:p>
                      <a:pPr marL="0" algn="l" defTabSz="914400" rtl="0" eaLnBrk="1" fontAlgn="t" latinLnBrk="0" hangingPunct="1"/>
                      <a:endParaRPr lang="en-US" sz="1800" b="1" u="none" strike="noStrike" kern="1200" dirty="0">
                        <a:solidFill>
                          <a:schemeClr val="lt1"/>
                        </a:solidFill>
                        <a:effectLst/>
                        <a:latin typeface="+mn-lt"/>
                        <a:ea typeface="+mn-ea"/>
                        <a:cs typeface="+mn-cs"/>
                      </a:endParaRPr>
                    </a:p>
                  </a:txBody>
                  <a:tcPr marL="6350" marR="6350" marT="6350" marB="0"/>
                </a:tc>
                <a:tc>
                  <a:txBody>
                    <a:bodyPr/>
                    <a:lstStyle/>
                    <a:p>
                      <a:pPr algn="l" fontAlgn="t"/>
                      <a:r>
                        <a:rPr lang="en-US" sz="1800" b="0" i="0" u="none" strike="noStrike">
                          <a:solidFill>
                            <a:srgbClr val="000000"/>
                          </a:solidFill>
                          <a:effectLst/>
                          <a:latin typeface="Calibri" panose="020F0502020204030204" pitchFamily="34" charset="0"/>
                        </a:rPr>
                        <a:t>Linux and iOS - 2 GB RAM; Minimum - 1 GB RAM</a:t>
                      </a:r>
                    </a:p>
                  </a:txBody>
                  <a:tcPr marL="6350" marR="6350" marT="6350" marB="0" anchor="ctr"/>
                </a:tc>
                <a:tc>
                  <a:txBody>
                    <a:bodyPr/>
                    <a:lstStyle/>
                    <a:p>
                      <a:pPr algn="l" fontAlgn="t"/>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00493043"/>
                  </a:ext>
                </a:extLst>
              </a:tr>
            </a:tbl>
          </a:graphicData>
        </a:graphic>
      </p:graphicFrame>
    </p:spTree>
    <p:extLst>
      <p:ext uri="{BB962C8B-B14F-4D97-AF65-F5344CB8AC3E}">
        <p14:creationId xmlns:p14="http://schemas.microsoft.com/office/powerpoint/2010/main" val="343345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Assessment Technology Minimum Hardware Specifications</a:t>
            </a:r>
            <a:endParaRPr lang="en-US" baseline="30000" dirty="0">
              <a:latin typeface="+mn-lt"/>
            </a:endParaRPr>
          </a:p>
        </p:txBody>
      </p:sp>
      <p:sp>
        <p:nvSpPr>
          <p:cNvPr id="3" name="Content Placeholder 2">
            <a:extLst>
              <a:ext uri="{FF2B5EF4-FFF2-40B4-BE49-F238E27FC236}">
                <a16:creationId xmlns:a16="http://schemas.microsoft.com/office/drawing/2014/main" id="{E1B93230-6B42-F697-5DCB-6EC87379FAF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2848360450"/>
              </p:ext>
            </p:extLst>
          </p:nvPr>
        </p:nvGraphicFramePr>
        <p:xfrm>
          <a:off x="443565" y="1554232"/>
          <a:ext cx="10910236" cy="4471664"/>
        </p:xfrm>
        <a:graphic>
          <a:graphicData uri="http://schemas.openxmlformats.org/drawingml/2006/table">
            <a:tbl>
              <a:tblPr firstRow="1" firstCol="1">
                <a:tableStyleId>{5C22544A-7EE6-4342-B048-85BDC9FD1C3A}</a:tableStyleId>
              </a:tblPr>
              <a:tblGrid>
                <a:gridCol w="1835474">
                  <a:extLst>
                    <a:ext uri="{9D8B030D-6E8A-4147-A177-3AD203B41FA5}">
                      <a16:colId xmlns:a16="http://schemas.microsoft.com/office/drawing/2014/main" val="331905948"/>
                    </a:ext>
                  </a:extLst>
                </a:gridCol>
                <a:gridCol w="2597644">
                  <a:extLst>
                    <a:ext uri="{9D8B030D-6E8A-4147-A177-3AD203B41FA5}">
                      <a16:colId xmlns:a16="http://schemas.microsoft.com/office/drawing/2014/main" val="817507394"/>
                    </a:ext>
                  </a:extLst>
                </a:gridCol>
                <a:gridCol w="3100723">
                  <a:extLst>
                    <a:ext uri="{9D8B030D-6E8A-4147-A177-3AD203B41FA5}">
                      <a16:colId xmlns:a16="http://schemas.microsoft.com/office/drawing/2014/main" val="3125008642"/>
                    </a:ext>
                  </a:extLst>
                </a:gridCol>
                <a:gridCol w="3376395">
                  <a:extLst>
                    <a:ext uri="{9D8B030D-6E8A-4147-A177-3AD203B41FA5}">
                      <a16:colId xmlns:a16="http://schemas.microsoft.com/office/drawing/2014/main" val="3924549378"/>
                    </a:ext>
                  </a:extLst>
                </a:gridCol>
              </a:tblGrid>
              <a:tr h="142722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Minimum Hardware Specifications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extLst>
                  <a:ext uri="{0D108BD9-81ED-4DB2-BD59-A6C34878D82A}">
                    <a16:rowId xmlns:a16="http://schemas.microsoft.com/office/drawing/2014/main" val="1221682264"/>
                  </a:ext>
                </a:extLst>
              </a:tr>
              <a:tr h="1107595">
                <a:tc rowSpan="2">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Free Disk Space</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Local File access to home directory                                                                                                                                                                                                                                                         OS X, macOS                                                                                                                                                                                                                                                        Windows</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1 GB</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150 MB free hard drive space on Chromebook, iPads, macOS. </a:t>
                      </a:r>
                    </a:p>
                  </a:txBody>
                  <a:tcPr marL="6350" marR="6350" marT="6350" marB="0" anchor="ctr"/>
                </a:tc>
                <a:extLst>
                  <a:ext uri="{0D108BD9-81ED-4DB2-BD59-A6C34878D82A}">
                    <a16:rowId xmlns:a16="http://schemas.microsoft.com/office/drawing/2014/main" val="4164631774"/>
                  </a:ext>
                </a:extLst>
              </a:tr>
              <a:tr h="822881">
                <a:tc vMerge="1">
                  <a:txBody>
                    <a:bodyPr/>
                    <a:lstStyle/>
                    <a:p>
                      <a:pPr marL="0" algn="l" defTabSz="914400" rtl="0" eaLnBrk="1" fontAlgn="t" latinLnBrk="0" hangingPunct="1"/>
                      <a:endParaRPr lang="en-US" sz="1800" b="1" u="none" strike="noStrike" kern="1200" dirty="0">
                        <a:solidFill>
                          <a:schemeClr val="lt1"/>
                        </a:solidFill>
                        <a:effectLst/>
                        <a:latin typeface="+mn-lt"/>
                        <a:ea typeface="+mn-ea"/>
                        <a:cs typeface="+mn-cs"/>
                      </a:endParaRPr>
                    </a:p>
                  </a:txBody>
                  <a:tcPr marL="6350" marR="6350" marT="6350" marB="0"/>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250 MB free hard drive space for Windows device.</a:t>
                      </a:r>
                    </a:p>
                  </a:txBody>
                  <a:tcPr marL="6350" marR="6350" marT="6350" marB="0" anchor="ctr"/>
                </a:tc>
                <a:extLst>
                  <a:ext uri="{0D108BD9-81ED-4DB2-BD59-A6C34878D82A}">
                    <a16:rowId xmlns:a16="http://schemas.microsoft.com/office/drawing/2014/main" val="2740699414"/>
                  </a:ext>
                </a:extLst>
              </a:tr>
              <a:tr h="556983">
                <a:tc>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Screen Size</a:t>
                      </a:r>
                    </a:p>
                  </a:txBody>
                  <a:tcPr marL="6350" marR="6350" marT="6350" marB="0" anchor="ctr"/>
                </a:tc>
                <a:tc>
                  <a:txBody>
                    <a:bodyPr/>
                    <a:lstStyle/>
                    <a:p>
                      <a:pPr marL="0" algn="l" defTabSz="914400" rtl="0" eaLnBrk="1" fontAlgn="t" latinLnBrk="0" hangingPunct="1"/>
                      <a:r>
                        <a:rPr lang="en-US" sz="1800" b="0" i="0" u="none" strike="noStrike" kern="1200">
                          <a:solidFill>
                            <a:srgbClr val="000000"/>
                          </a:solidFill>
                          <a:effectLst/>
                          <a:latin typeface="Calibri" panose="020F0502020204030204" pitchFamily="34" charset="0"/>
                          <a:ea typeface="+mn-ea"/>
                          <a:cs typeface="+mn-cs"/>
                        </a:rPr>
                        <a:t>9.5-in</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9.5-in</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10 inches on Desktops and Laptops, 8 inches on tablets.</a:t>
                      </a:r>
                    </a:p>
                  </a:txBody>
                  <a:tcPr marL="6350" marR="6350" marT="6350" marB="0" anchor="ctr"/>
                </a:tc>
                <a:extLst>
                  <a:ext uri="{0D108BD9-81ED-4DB2-BD59-A6C34878D82A}">
                    <a16:rowId xmlns:a16="http://schemas.microsoft.com/office/drawing/2014/main" val="3141764021"/>
                  </a:ext>
                </a:extLst>
              </a:tr>
              <a:tr h="556983">
                <a:tc>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Resolution</a:t>
                      </a:r>
                      <a:br>
                        <a:rPr lang="en-US" sz="1800" b="1" u="none" strike="noStrike" kern="1200" dirty="0">
                          <a:solidFill>
                            <a:schemeClr val="lt1"/>
                          </a:solidFill>
                          <a:effectLst/>
                          <a:latin typeface="+mn-lt"/>
                          <a:ea typeface="+mn-ea"/>
                          <a:cs typeface="+mn-cs"/>
                        </a:rPr>
                      </a:br>
                      <a:endParaRPr lang="en-US" sz="1800" b="1" u="none" strike="noStrike" kern="1200" dirty="0">
                        <a:solidFill>
                          <a:schemeClr val="lt1"/>
                        </a:solidFill>
                        <a:effectLst/>
                        <a:latin typeface="+mn-lt"/>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a:solidFill>
                            <a:srgbClr val="000000"/>
                          </a:solidFill>
                          <a:effectLst/>
                          <a:latin typeface="Calibri" panose="020F0502020204030204" pitchFamily="34" charset="0"/>
                          <a:ea typeface="+mn-ea"/>
                          <a:cs typeface="+mn-cs"/>
                        </a:rPr>
                        <a:t>1024 x 768</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 1024 x 768</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 1024 x 768</a:t>
                      </a:r>
                    </a:p>
                  </a:txBody>
                  <a:tcPr marL="6350" marR="6350" marT="6350" marB="0" anchor="ctr"/>
                </a:tc>
                <a:extLst>
                  <a:ext uri="{0D108BD9-81ED-4DB2-BD59-A6C34878D82A}">
                    <a16:rowId xmlns:a16="http://schemas.microsoft.com/office/drawing/2014/main" val="500493043"/>
                  </a:ext>
                </a:extLst>
              </a:tr>
            </a:tbl>
          </a:graphicData>
        </a:graphic>
      </p:graphicFrame>
    </p:spTree>
    <p:extLst>
      <p:ext uri="{BB962C8B-B14F-4D97-AF65-F5344CB8AC3E}">
        <p14:creationId xmlns:p14="http://schemas.microsoft.com/office/powerpoint/2010/main" val="388999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Assessment Technology Minimum Hardware Specifications</a:t>
            </a:r>
            <a:endParaRPr lang="en-US" baseline="30000" dirty="0">
              <a:latin typeface="+mn-lt"/>
            </a:endParaRPr>
          </a:p>
        </p:txBody>
      </p:sp>
      <p:sp>
        <p:nvSpPr>
          <p:cNvPr id="3" name="Content Placeholder 2">
            <a:extLst>
              <a:ext uri="{FF2B5EF4-FFF2-40B4-BE49-F238E27FC236}">
                <a16:creationId xmlns:a16="http://schemas.microsoft.com/office/drawing/2014/main" id="{67BD6DCB-141D-8160-22A9-D9907BDA0409}"/>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206672640"/>
              </p:ext>
            </p:extLst>
          </p:nvPr>
        </p:nvGraphicFramePr>
        <p:xfrm>
          <a:off x="443566" y="1435608"/>
          <a:ext cx="10910234" cy="4583566"/>
        </p:xfrm>
        <a:graphic>
          <a:graphicData uri="http://schemas.openxmlformats.org/drawingml/2006/table">
            <a:tbl>
              <a:tblPr firstRow="1" firstCol="1">
                <a:tableStyleId>{5C22544A-7EE6-4342-B048-85BDC9FD1C3A}</a:tableStyleId>
              </a:tblPr>
              <a:tblGrid>
                <a:gridCol w="1835474">
                  <a:extLst>
                    <a:ext uri="{9D8B030D-6E8A-4147-A177-3AD203B41FA5}">
                      <a16:colId xmlns:a16="http://schemas.microsoft.com/office/drawing/2014/main" val="331905948"/>
                    </a:ext>
                  </a:extLst>
                </a:gridCol>
                <a:gridCol w="2789253">
                  <a:extLst>
                    <a:ext uri="{9D8B030D-6E8A-4147-A177-3AD203B41FA5}">
                      <a16:colId xmlns:a16="http://schemas.microsoft.com/office/drawing/2014/main" val="817507394"/>
                    </a:ext>
                  </a:extLst>
                </a:gridCol>
                <a:gridCol w="3423806">
                  <a:extLst>
                    <a:ext uri="{9D8B030D-6E8A-4147-A177-3AD203B41FA5}">
                      <a16:colId xmlns:a16="http://schemas.microsoft.com/office/drawing/2014/main" val="3125008642"/>
                    </a:ext>
                  </a:extLst>
                </a:gridCol>
                <a:gridCol w="2861701">
                  <a:extLst>
                    <a:ext uri="{9D8B030D-6E8A-4147-A177-3AD203B41FA5}">
                      <a16:colId xmlns:a16="http://schemas.microsoft.com/office/drawing/2014/main" val="3924549378"/>
                    </a:ext>
                  </a:extLst>
                </a:gridCol>
              </a:tblGrid>
              <a:tr h="1184145">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Minimum Hardware Specifications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extLst>
                  <a:ext uri="{0D108BD9-81ED-4DB2-BD59-A6C34878D82A}">
                    <a16:rowId xmlns:a16="http://schemas.microsoft.com/office/drawing/2014/main" val="1221682264"/>
                  </a:ext>
                </a:extLst>
              </a:tr>
              <a:tr h="798364">
                <a:tc rowSpan="4">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External Mice and Keyboards</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Windows (required), </a:t>
                      </a:r>
                      <a:br>
                        <a:rPr lang="en-US" sz="1800" b="0" i="0" u="none" strike="noStrike" kern="1200" dirty="0">
                          <a:solidFill>
                            <a:srgbClr val="000000"/>
                          </a:solidFill>
                          <a:effectLst/>
                          <a:latin typeface="Calibri" panose="020F0502020204030204" pitchFamily="34" charset="0"/>
                          <a:ea typeface="+mn-ea"/>
                          <a:cs typeface="+mn-cs"/>
                        </a:rPr>
                      </a:br>
                      <a:r>
                        <a:rPr lang="en-US" sz="1800" b="0" i="0" u="none" strike="noStrike" kern="1200" dirty="0">
                          <a:solidFill>
                            <a:srgbClr val="000000"/>
                          </a:solidFill>
                          <a:effectLst/>
                          <a:latin typeface="Calibri" panose="020F0502020204030204" pitchFamily="34" charset="0"/>
                          <a:ea typeface="+mn-ea"/>
                          <a:cs typeface="+mn-cs"/>
                        </a:rPr>
                        <a:t>iOS (</a:t>
                      </a:r>
                      <a:r>
                        <a:rPr lang="en-US" sz="1800" b="1" i="0" u="none" strike="noStrike" kern="1200" dirty="0">
                          <a:solidFill>
                            <a:srgbClr val="000000"/>
                          </a:solidFill>
                          <a:effectLst/>
                          <a:latin typeface="Calibri" panose="020F0502020204030204" pitchFamily="34" charset="0"/>
                          <a:ea typeface="+mn-ea"/>
                          <a:cs typeface="+mn-cs"/>
                        </a:rPr>
                        <a:t>recommended</a:t>
                      </a:r>
                      <a:r>
                        <a:rPr lang="en-US" sz="1800" b="0" i="0" u="none" strike="noStrike" kern="1200" dirty="0">
                          <a:solidFill>
                            <a:srgbClr val="000000"/>
                          </a:solidFill>
                          <a:effectLst/>
                          <a:latin typeface="Calibri" panose="020F0502020204030204" pitchFamily="34" charset="0"/>
                          <a:ea typeface="+mn-ea"/>
                          <a:cs typeface="+mn-cs"/>
                        </a:rPr>
                        <a:t>)</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Headset with Microphone</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External keyboards are </a:t>
                      </a:r>
                      <a:r>
                        <a:rPr lang="en-US" sz="1800" b="1" i="0" u="none" strike="noStrike" kern="1200" dirty="0">
                          <a:solidFill>
                            <a:srgbClr val="000000"/>
                          </a:solidFill>
                          <a:effectLst/>
                          <a:latin typeface="Calibri" panose="020F0502020204030204" pitchFamily="34" charset="0"/>
                          <a:ea typeface="+mn-ea"/>
                          <a:cs typeface="+mn-cs"/>
                        </a:rPr>
                        <a:t>required</a:t>
                      </a:r>
                      <a:r>
                        <a:rPr lang="en-US" sz="1800" b="0" i="0" u="none" strike="noStrike" kern="1200" dirty="0">
                          <a:solidFill>
                            <a:srgbClr val="000000"/>
                          </a:solidFill>
                          <a:effectLst/>
                          <a:latin typeface="Calibri" panose="020F0502020204030204" pitchFamily="34" charset="0"/>
                          <a:ea typeface="+mn-ea"/>
                          <a:cs typeface="+mn-cs"/>
                        </a:rPr>
                        <a:t> on iPads.</a:t>
                      </a:r>
                    </a:p>
                  </a:txBody>
                  <a:tcPr marL="6350" marR="6350" marT="6350" marB="0" anchor="ctr"/>
                </a:tc>
                <a:extLst>
                  <a:ext uri="{0D108BD9-81ED-4DB2-BD59-A6C34878D82A}">
                    <a16:rowId xmlns:a16="http://schemas.microsoft.com/office/drawing/2014/main" val="4164631774"/>
                  </a:ext>
                </a:extLst>
              </a:tr>
              <a:tr h="1025008">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External keyboard and mouse (or touchpad) for touchscreen devices</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Windows and ChromeOS: Both touchscreen and non-touchscreen devices</a:t>
                      </a: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740699414"/>
                  </a:ext>
                </a:extLst>
              </a:tr>
              <a:tr h="53428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macOS  and Linux: Non-touchscreen devices only</a:t>
                      </a: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3141764021"/>
                  </a:ext>
                </a:extLst>
              </a:tr>
              <a:tr h="1021059">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marL="0" algn="l" defTabSz="914400" rtl="0" eaLnBrk="1" fontAlgn="t" latinLnBrk="0" hangingPunct="1"/>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dirty="0" err="1">
                          <a:solidFill>
                            <a:srgbClr val="000000"/>
                          </a:solidFill>
                          <a:effectLst/>
                          <a:latin typeface="Calibri" panose="020F0502020204030204" pitchFamily="34" charset="0"/>
                          <a:ea typeface="+mn-ea"/>
                          <a:cs typeface="+mn-cs"/>
                        </a:rPr>
                        <a:t>iPadOS</a:t>
                      </a:r>
                      <a:r>
                        <a:rPr lang="en-US" sz="1800" b="0" i="0" u="none" strike="noStrike" kern="1200" dirty="0">
                          <a:solidFill>
                            <a:srgbClr val="000000"/>
                          </a:solidFill>
                          <a:effectLst/>
                          <a:latin typeface="Calibri" panose="020F0502020204030204" pitchFamily="34" charset="0"/>
                          <a:ea typeface="+mn-ea"/>
                          <a:cs typeface="+mn-cs"/>
                        </a:rPr>
                        <a:t>: iPads that support </a:t>
                      </a:r>
                      <a:r>
                        <a:rPr lang="en-US" sz="1800" b="0" i="0" u="none" strike="noStrike" kern="1200" dirty="0" err="1">
                          <a:solidFill>
                            <a:srgbClr val="000000"/>
                          </a:solidFill>
                          <a:effectLst/>
                          <a:latin typeface="Calibri" panose="020F0502020204030204" pitchFamily="34" charset="0"/>
                          <a:ea typeface="+mn-ea"/>
                          <a:cs typeface="+mn-cs"/>
                        </a:rPr>
                        <a:t>iPadOS</a:t>
                      </a:r>
                      <a:r>
                        <a:rPr lang="en-US" sz="1800" b="0" i="0" u="none" strike="noStrike" kern="1200" dirty="0">
                          <a:solidFill>
                            <a:srgbClr val="000000"/>
                          </a:solidFill>
                          <a:effectLst/>
                          <a:latin typeface="Calibri" panose="020F0502020204030204" pitchFamily="34" charset="0"/>
                          <a:ea typeface="+mn-ea"/>
                          <a:cs typeface="+mn-cs"/>
                        </a:rPr>
                        <a:t> 15.x or above</a:t>
                      </a: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265538263"/>
                  </a:ext>
                </a:extLst>
              </a:tr>
            </a:tbl>
          </a:graphicData>
        </a:graphic>
      </p:graphicFrame>
    </p:spTree>
    <p:extLst>
      <p:ext uri="{BB962C8B-B14F-4D97-AF65-F5344CB8AC3E}">
        <p14:creationId xmlns:p14="http://schemas.microsoft.com/office/powerpoint/2010/main" val="298876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0EB9A-2F39-4AA7-ACB7-F04B1A21D928}"/>
              </a:ext>
            </a:extLst>
          </p:cNvPr>
          <p:cNvSpPr>
            <a:spLocks noGrp="1"/>
          </p:cNvSpPr>
          <p:nvPr>
            <p:ph type="ctrTitle"/>
          </p:nvPr>
        </p:nvSpPr>
        <p:spPr/>
        <p:txBody>
          <a:bodyPr>
            <a:normAutofit/>
          </a:bodyPr>
          <a:lstStyle/>
          <a:p>
            <a:r>
              <a:rPr lang="en-US" sz="4800" dirty="0">
                <a:latin typeface="+mn-lt"/>
              </a:rPr>
              <a:t>DTC Responsibilities and Privileges</a:t>
            </a:r>
            <a:br>
              <a:rPr lang="en-US" sz="4800" dirty="0">
                <a:latin typeface="+mn-lt"/>
              </a:rPr>
            </a:br>
            <a:br>
              <a:rPr lang="en-US" sz="4800" dirty="0">
                <a:latin typeface="+mn-lt"/>
              </a:rPr>
            </a:br>
            <a:endParaRPr lang="en-US" sz="4800" dirty="0">
              <a:latin typeface="+mn-lt"/>
            </a:endParaRPr>
          </a:p>
        </p:txBody>
      </p:sp>
    </p:spTree>
    <p:extLst>
      <p:ext uri="{BB962C8B-B14F-4D97-AF65-F5344CB8AC3E}">
        <p14:creationId xmlns:p14="http://schemas.microsoft.com/office/powerpoint/2010/main" val="300395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93228"/>
            <a:ext cx="802486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590550" y="1309816"/>
            <a:ext cx="11029950" cy="5253354"/>
          </a:xfrm>
        </p:spPr>
        <p:txBody>
          <a:bodyPr>
            <a:normAutofit/>
          </a:bodyPr>
          <a:lstStyle/>
          <a:p>
            <a:pPr marL="0" indent="0">
              <a:buNone/>
            </a:pPr>
            <a:r>
              <a:rPr lang="en-US" dirty="0">
                <a:solidFill>
                  <a:schemeClr val="tx1"/>
                </a:solidFill>
              </a:rPr>
              <a:t>DTC responsibilities and privileges</a:t>
            </a:r>
          </a:p>
          <a:p>
            <a:pPr marL="1028700" lvl="1" indent="-342900"/>
            <a:r>
              <a:rPr lang="en-US" dirty="0">
                <a:solidFill>
                  <a:schemeClr val="tx1"/>
                </a:solidFill>
              </a:rPr>
              <a:t>Primary technology contact for the district who w</a:t>
            </a:r>
            <a:r>
              <a:rPr lang="en-US" dirty="0"/>
              <a:t>orks with </a:t>
            </a:r>
            <a:r>
              <a:rPr lang="en-US" dirty="0">
                <a:solidFill>
                  <a:schemeClr val="tx1"/>
                </a:solidFill>
              </a:rPr>
              <a:t>CDE Assessment Division regarding online administration of state assessments</a:t>
            </a:r>
          </a:p>
          <a:p>
            <a:pPr marL="1485900" lvl="2" indent="-342900"/>
            <a:r>
              <a:rPr lang="en-US" sz="2000" dirty="0">
                <a:solidFill>
                  <a:schemeClr val="tx1"/>
                </a:solidFill>
              </a:rPr>
              <a:t>Receive critical, in-depth testing vendor communications directly from CDE during administrations</a:t>
            </a:r>
          </a:p>
          <a:p>
            <a:pPr marL="1485900" lvl="2" indent="-342900"/>
            <a:r>
              <a:rPr lang="en-US" sz="2000" dirty="0">
                <a:solidFill>
                  <a:schemeClr val="tx1"/>
                </a:solidFill>
              </a:rPr>
              <a:t>Communicate pertinent technology information to district stakeholders concerning the online administration of state assessments</a:t>
            </a:r>
          </a:p>
          <a:p>
            <a:pPr marL="1028700" lvl="1" indent="-342900"/>
            <a:endParaRPr lang="en-US" dirty="0">
              <a:solidFill>
                <a:schemeClr val="tx1"/>
              </a:solidFill>
            </a:endParaRPr>
          </a:p>
          <a:p>
            <a:pPr marL="1028700" lvl="1" indent="-342900"/>
            <a:r>
              <a:rPr lang="en-US" dirty="0">
                <a:solidFill>
                  <a:schemeClr val="tx1"/>
                </a:solidFill>
              </a:rPr>
              <a:t>DTC support for CMAS math, ELA, science and social studies</a:t>
            </a:r>
          </a:p>
          <a:p>
            <a:pPr marL="1485900" lvl="2" indent="-342900"/>
            <a:r>
              <a:rPr lang="en-US" sz="2000" dirty="0"/>
              <a:t>DTCs are escalated to Pearson’s Level 2 Technical Support when contacting the help desk with questions regarding the online assessment system</a:t>
            </a:r>
          </a:p>
          <a:p>
            <a:pPr marL="1485900" lvl="2" indent="-342900"/>
            <a:r>
              <a:rPr lang="en-US" sz="2000" b="1" dirty="0"/>
              <a:t>Note: </a:t>
            </a:r>
            <a:r>
              <a:rPr lang="en-US" sz="2000" dirty="0"/>
              <a:t>Only the one officially identified DTC for each district is escalated</a:t>
            </a:r>
          </a:p>
          <a:p>
            <a:pPr marL="1028700" lvl="1" indent="-342900"/>
            <a:endParaRPr lang="en-US" dirty="0">
              <a:solidFill>
                <a:schemeClr val="tx1"/>
              </a:solidFill>
            </a:endParaRPr>
          </a:p>
          <a:p>
            <a:pPr marL="1028700" lvl="1" indent="-342900"/>
            <a:r>
              <a:rPr lang="en-US" dirty="0">
                <a:solidFill>
                  <a:schemeClr val="tx1"/>
                </a:solidFill>
              </a:rPr>
              <a:t>Request support directly from Collin Bonner in the CDE Assessment Division</a:t>
            </a:r>
          </a:p>
        </p:txBody>
      </p:sp>
    </p:spTree>
    <p:extLst>
      <p:ext uri="{BB962C8B-B14F-4D97-AF65-F5344CB8AC3E}">
        <p14:creationId xmlns:p14="http://schemas.microsoft.com/office/powerpoint/2010/main" val="154991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94" y="235464"/>
            <a:ext cx="827015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626194" y="1359244"/>
            <a:ext cx="10975256" cy="4744471"/>
          </a:xfrm>
        </p:spPr>
        <p:txBody>
          <a:bodyPr>
            <a:normAutofit/>
          </a:bodyPr>
          <a:lstStyle/>
          <a:p>
            <a:r>
              <a:rPr lang="en-US" dirty="0"/>
              <a:t>Check the CDE website to determine the appropriate person is listed as DTC</a:t>
            </a:r>
          </a:p>
          <a:p>
            <a:pPr marL="1028700" lvl="1" indent="-342900"/>
            <a:r>
              <a:rPr lang="en-US" sz="2400" dirty="0">
                <a:solidFill>
                  <a:schemeClr val="tx1"/>
                </a:solidFill>
                <a:hlinkClick r:id="rId2"/>
              </a:rPr>
              <a:t>http://www.cde.state.co.us/assessment/DTC</a:t>
            </a:r>
            <a:r>
              <a:rPr lang="en-US" sz="2400" dirty="0">
                <a:solidFill>
                  <a:schemeClr val="tx1"/>
                </a:solidFill>
              </a:rPr>
              <a:t>  </a:t>
            </a:r>
          </a:p>
          <a:p>
            <a:pPr marL="342900" indent="-342900"/>
            <a:endParaRPr lang="en-US" dirty="0"/>
          </a:p>
          <a:p>
            <a:r>
              <a:rPr lang="en-US" dirty="0"/>
              <a:t>It is important to identify a DTC for the district – make sure this position is updated if there is a change</a:t>
            </a:r>
          </a:p>
          <a:p>
            <a:pPr marL="1028700" lvl="1" indent="-342900"/>
            <a:r>
              <a:rPr lang="en-US" sz="2400" dirty="0">
                <a:solidFill>
                  <a:schemeClr val="tx1"/>
                </a:solidFill>
              </a:rPr>
              <a:t>Superintendent-appointed</a:t>
            </a:r>
          </a:p>
          <a:p>
            <a:pPr marL="342900" indent="-342900"/>
            <a:endParaRPr lang="en-US" dirty="0"/>
          </a:p>
          <a:p>
            <a:r>
              <a:rPr lang="en-US" dirty="0"/>
              <a:t>DTC receives emails from CDE with information about training and technology updates throughout the year</a:t>
            </a:r>
          </a:p>
        </p:txBody>
      </p:sp>
    </p:spTree>
    <p:extLst>
      <p:ext uri="{BB962C8B-B14F-4D97-AF65-F5344CB8AC3E}">
        <p14:creationId xmlns:p14="http://schemas.microsoft.com/office/powerpoint/2010/main" val="17542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0EB9A-2F39-4AA7-ACB7-F04B1A21D928}"/>
              </a:ext>
            </a:extLst>
          </p:cNvPr>
          <p:cNvSpPr>
            <a:spLocks noGrp="1"/>
          </p:cNvSpPr>
          <p:nvPr>
            <p:ph type="ctrTitle"/>
          </p:nvPr>
        </p:nvSpPr>
        <p:spPr/>
        <p:txBody>
          <a:bodyPr/>
          <a:lstStyle/>
          <a:p>
            <a:r>
              <a:rPr lang="en-US" sz="4800" dirty="0">
                <a:latin typeface="+mn-lt"/>
              </a:rPr>
              <a:t>DTC</a:t>
            </a:r>
            <a:r>
              <a:rPr lang="en-US" sz="4800" b="1" dirty="0">
                <a:latin typeface="+mn-lt"/>
              </a:rPr>
              <a:t> </a:t>
            </a:r>
            <a:r>
              <a:rPr lang="en-US" sz="4800" dirty="0">
                <a:latin typeface="+mn-lt"/>
              </a:rPr>
              <a:t>Listserv</a:t>
            </a:r>
          </a:p>
        </p:txBody>
      </p:sp>
    </p:spTree>
    <p:extLst>
      <p:ext uri="{BB962C8B-B14F-4D97-AF65-F5344CB8AC3E}">
        <p14:creationId xmlns:p14="http://schemas.microsoft.com/office/powerpoint/2010/main" val="214304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New DTC Listserv</a:t>
            </a:r>
          </a:p>
        </p:txBody>
      </p:sp>
      <p:sp>
        <p:nvSpPr>
          <p:cNvPr id="3" name="Content Placeholder 2"/>
          <p:cNvSpPr>
            <a:spLocks noGrp="1"/>
          </p:cNvSpPr>
          <p:nvPr>
            <p:ph idx="1"/>
          </p:nvPr>
        </p:nvSpPr>
        <p:spPr>
          <a:xfrm>
            <a:off x="628650" y="1554480"/>
            <a:ext cx="10725150" cy="4351338"/>
          </a:xfrm>
        </p:spPr>
        <p:txBody>
          <a:bodyPr>
            <a:normAutofit/>
          </a:bodyPr>
          <a:lstStyle/>
          <a:p>
            <a:r>
              <a:rPr lang="en-US" dirty="0"/>
              <a:t>Option to unsubscribe from this listserv reply to </a:t>
            </a:r>
            <a:r>
              <a:rPr lang="en-US" u="sng" dirty="0">
                <a:hlinkClick r:id="rId2"/>
              </a:rPr>
              <a:t>dtc-unsubscribe-request@cdelist.cde.state.co.us</a:t>
            </a:r>
            <a:r>
              <a:rPr lang="en-US" dirty="0"/>
              <a:t>  </a:t>
            </a:r>
          </a:p>
          <a:p>
            <a:endParaRPr lang="en-US" dirty="0"/>
          </a:p>
          <a:p>
            <a:r>
              <a:rPr lang="en-US" dirty="0"/>
              <a:t>Delivery errors automatically  deleted from  the list  when:</a:t>
            </a:r>
          </a:p>
          <a:p>
            <a:pPr lvl="1"/>
            <a:r>
              <a:rPr lang="en-US" sz="2400" dirty="0"/>
              <a:t>errors have been  reported for a period  of 4 days or more or,</a:t>
            </a:r>
          </a:p>
          <a:p>
            <a:pPr lvl="1"/>
            <a:r>
              <a:rPr lang="en-US" sz="2400" dirty="0"/>
              <a:t>more than  100 delivery  errors have  been received</a:t>
            </a:r>
          </a:p>
          <a:p>
            <a:pPr lvl="1"/>
            <a:endParaRPr lang="en-US" sz="2400" dirty="0"/>
          </a:p>
          <a:p>
            <a:r>
              <a:rPr lang="en-US" dirty="0"/>
              <a:t>I will only reach out when active DTCs receive errors.</a:t>
            </a:r>
          </a:p>
          <a:p>
            <a:endParaRPr lang="en-US" dirty="0"/>
          </a:p>
          <a:p>
            <a:r>
              <a:rPr lang="en-US" dirty="0"/>
              <a:t>Contact me to request additional district subscriptions.</a:t>
            </a:r>
          </a:p>
          <a:p>
            <a:pPr marL="0" indent="0">
              <a:buNone/>
            </a:pPr>
            <a:endParaRPr lang="en-US" dirty="0"/>
          </a:p>
          <a:p>
            <a:pPr lvl="1"/>
            <a:endParaRPr lang="en-US" dirty="0"/>
          </a:p>
          <a:p>
            <a:endParaRPr lang="en-US" dirty="0"/>
          </a:p>
          <a:p>
            <a:pPr marL="0" indent="0">
              <a:buNone/>
            </a:pPr>
            <a:endParaRPr lang="en-US" dirty="0"/>
          </a:p>
          <a:p>
            <a:pPr marL="914400" lvl="1" indent="-457200">
              <a:buFont typeface="+mj-lt"/>
              <a:buAutoNum type="arabicPeriod"/>
            </a:pPr>
            <a:endParaRPr lang="en-US" dirty="0"/>
          </a:p>
        </p:txBody>
      </p:sp>
    </p:spTree>
    <p:extLst>
      <p:ext uri="{BB962C8B-B14F-4D97-AF65-F5344CB8AC3E}">
        <p14:creationId xmlns:p14="http://schemas.microsoft.com/office/powerpoint/2010/main" val="398680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2023-2024</a:t>
            </a:r>
            <a:br>
              <a:rPr lang="en-US" sz="4800" dirty="0">
                <a:latin typeface="+mn-lt"/>
              </a:rPr>
            </a:br>
            <a:r>
              <a:rPr lang="en-US" sz="4800" dirty="0">
                <a:latin typeface="+mn-lt"/>
              </a:rPr>
              <a:t>State Assessment Schedule</a:t>
            </a:r>
            <a:br>
              <a:rPr lang="en-US" sz="4800" dirty="0">
                <a:latin typeface="+mn-lt"/>
              </a:rPr>
            </a:br>
            <a:endParaRPr lang="en-US" sz="4800" dirty="0">
              <a:latin typeface="+mn-lt"/>
            </a:endParaRPr>
          </a:p>
        </p:txBody>
      </p:sp>
    </p:spTree>
    <p:extLst>
      <p:ext uri="{BB962C8B-B14F-4D97-AF65-F5344CB8AC3E}">
        <p14:creationId xmlns:p14="http://schemas.microsoft.com/office/powerpoint/2010/main" val="298836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Tentative 2023-24 State Assessment Calendar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0534067"/>
              </p:ext>
            </p:extLst>
          </p:nvPr>
        </p:nvGraphicFramePr>
        <p:xfrm>
          <a:off x="838200" y="1554163"/>
          <a:ext cx="10515599" cy="4654994"/>
        </p:xfrm>
        <a:graphic>
          <a:graphicData uri="http://schemas.openxmlformats.org/drawingml/2006/table">
            <a:tbl>
              <a:tblPr firstRow="1" bandRow="1">
                <a:tableStyleId>{5C22544A-7EE6-4342-B048-85BDC9FD1C3A}</a:tableStyleId>
              </a:tblPr>
              <a:tblGrid>
                <a:gridCol w="3849652">
                  <a:extLst>
                    <a:ext uri="{9D8B030D-6E8A-4147-A177-3AD203B41FA5}">
                      <a16:colId xmlns:a16="http://schemas.microsoft.com/office/drawing/2014/main" val="20000"/>
                    </a:ext>
                  </a:extLst>
                </a:gridCol>
                <a:gridCol w="1186423">
                  <a:extLst>
                    <a:ext uri="{9D8B030D-6E8A-4147-A177-3AD203B41FA5}">
                      <a16:colId xmlns:a16="http://schemas.microsoft.com/office/drawing/2014/main" val="20001"/>
                    </a:ext>
                  </a:extLst>
                </a:gridCol>
                <a:gridCol w="5479524">
                  <a:extLst>
                    <a:ext uri="{9D8B030D-6E8A-4147-A177-3AD203B41FA5}">
                      <a16:colId xmlns:a16="http://schemas.microsoft.com/office/drawing/2014/main" val="20002"/>
                    </a:ext>
                  </a:extLst>
                </a:gridCol>
              </a:tblGrid>
              <a:tr h="428250">
                <a:tc>
                  <a:txBody>
                    <a:bodyPr/>
                    <a:lstStyle/>
                    <a:p>
                      <a:pPr marL="0" marR="0" algn="ctr">
                        <a:spcBef>
                          <a:spcPts val="0"/>
                        </a:spcBef>
                        <a:spcAft>
                          <a:spcPts val="0"/>
                        </a:spcAft>
                      </a:pPr>
                      <a:r>
                        <a:rPr lang="en-US" sz="1800" dirty="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a16="http://schemas.microsoft.com/office/drawing/2014/main" val="10000"/>
                  </a:ext>
                </a:extLst>
              </a:tr>
              <a:tr h="476540">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8 - February 9, 2024</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1"/>
                  </a:ext>
                </a:extLst>
              </a:tr>
              <a:tr h="478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8 - 26, 2024</a:t>
                      </a: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3"/>
                  </a:ext>
                </a:extLst>
              </a:tr>
              <a:tr h="4789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2</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4"/>
                  </a:ext>
                </a:extLst>
              </a:tr>
              <a:tr h="478966">
                <a:tc>
                  <a:txBody>
                    <a:bodyPr/>
                    <a:lstStyle/>
                    <a:p>
                      <a:pPr marL="0" marR="0" algn="ctr">
                        <a:spcBef>
                          <a:spcPts val="0"/>
                        </a:spcBef>
                        <a:spcAft>
                          <a:spcPts val="0"/>
                        </a:spcAft>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5"/>
                  </a:ext>
                </a:extLst>
              </a:tr>
              <a:tr h="917170">
                <a:tc>
                  <a:txBody>
                    <a:bodyPr/>
                    <a:lstStyle/>
                    <a:p>
                      <a:pPr marL="0" marR="0" algn="ctr">
                        <a:spcBef>
                          <a:spcPts val="0"/>
                        </a:spcBef>
                        <a:spcAft>
                          <a:spcPts val="0"/>
                        </a:spcAft>
                      </a:pPr>
                      <a:r>
                        <a:rPr lang="en-US" sz="1800" dirty="0">
                          <a:effectLst/>
                        </a:rPr>
                        <a:t>CO PSAT</a:t>
                      </a:r>
                      <a:endParaRPr lang="en-US" sz="1800" b="0" baseline="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a:t>
                      </a:r>
                      <a:r>
                        <a:rPr lang="en-US" sz="1800" baseline="0" dirty="0">
                          <a:effectLst/>
                        </a:rPr>
                        <a:t> </a:t>
                      </a:r>
                      <a:r>
                        <a:rPr lang="en-US" sz="1800" dirty="0">
                          <a:effectLst/>
                        </a:rPr>
                        <a:t>10</a:t>
                      </a:r>
                      <a:endParaRPr lang="en-US" sz="1800" dirty="0">
                        <a:solidFill>
                          <a:srgbClr val="000000"/>
                        </a:solidFill>
                        <a:effectLst/>
                        <a:latin typeface="+mn-lt"/>
                        <a:ea typeface="Calibri"/>
                      </a:endParaRPr>
                    </a:p>
                  </a:txBody>
                  <a:tcPr marL="0" marR="0" marT="0" marB="0" anchor="ctr"/>
                </a:tc>
                <a:tc>
                  <a:txBody>
                    <a:bodyPr/>
                    <a:lstStyle/>
                    <a:p>
                      <a:pPr algn="ctr"/>
                      <a:r>
                        <a:rPr lang="en-US" dirty="0"/>
                        <a:t>April 15 - April 26, 2024</a:t>
                      </a:r>
                    </a:p>
                    <a:p>
                      <a:pPr algn="ctr"/>
                      <a:r>
                        <a:rPr lang="en-US" sz="1800" b="0" i="0" kern="1200" dirty="0">
                          <a:solidFill>
                            <a:schemeClr val="tx1"/>
                          </a:solidFill>
                          <a:effectLst/>
                          <a:latin typeface="+mn-lt"/>
                          <a:ea typeface="+mn-ea"/>
                          <a:cs typeface="+mn-cs"/>
                        </a:rPr>
                        <a:t>Dates may be selected based on district/school preference within this window</a:t>
                      </a:r>
                    </a:p>
                  </a:txBody>
                  <a:tcPr marL="0" marR="0" marT="0" marB="0" anchor="ctr"/>
                </a:tc>
                <a:extLst>
                  <a:ext uri="{0D108BD9-81ED-4DB2-BD59-A6C34878D82A}">
                    <a16:rowId xmlns:a16="http://schemas.microsoft.com/office/drawing/2014/main" val="10006"/>
                  </a:ext>
                </a:extLst>
              </a:tr>
              <a:tr h="917170">
                <a:tc>
                  <a:txBody>
                    <a:bodyPr/>
                    <a:lstStyle/>
                    <a:p>
                      <a:pPr marL="0" marR="0" algn="ctr">
                        <a:spcBef>
                          <a:spcPts val="0"/>
                        </a:spcBef>
                        <a:spcAft>
                          <a:spcPts val="0"/>
                        </a:spcAft>
                      </a:pPr>
                      <a:r>
                        <a:rPr lang="en-US" sz="1800" dirty="0">
                          <a:effectLst/>
                        </a:rPr>
                        <a:t>CO SAT</a:t>
                      </a:r>
                      <a:endParaRPr lang="en-US" sz="1800" b="0" baseline="0" dirty="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dirty="0"/>
                        <a:t>April 15 - April 26,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Dates may be selected based on district/school preference within this window</a:t>
                      </a:r>
                    </a:p>
                  </a:txBody>
                  <a:tcPr marL="0" marR="0" marT="0" marB="0" anchor="ctr"/>
                </a:tc>
                <a:extLst>
                  <a:ext uri="{0D108BD9-81ED-4DB2-BD59-A6C34878D82A}">
                    <a16:rowId xmlns:a16="http://schemas.microsoft.com/office/drawing/2014/main" val="10007"/>
                  </a:ext>
                </a:extLst>
              </a:tr>
              <a:tr h="478966">
                <a:tc>
                  <a:txBody>
                    <a:bodyPr/>
                    <a:lstStyle/>
                    <a:p>
                      <a:pPr marL="0" marR="0" algn="ctr">
                        <a:spcBef>
                          <a:spcPts val="0"/>
                        </a:spcBef>
                        <a:spcAft>
                          <a:spcPts val="0"/>
                        </a:spcAft>
                      </a:pPr>
                      <a:r>
                        <a:rPr lang="en-US" sz="1800" b="0" baseline="0" dirty="0">
                          <a:solidFill>
                            <a:schemeClr val="tx1">
                              <a:lumMod val="50000"/>
                            </a:schemeClr>
                          </a:solidFill>
                          <a:effectLst/>
                          <a:latin typeface="+mn-lt"/>
                        </a:rPr>
                        <a:t>CoAlt: DLM ELA and Math</a:t>
                      </a:r>
                    </a:p>
                  </a:txBody>
                  <a:tcPr marL="0" marR="0" marT="0" marB="0" anchor="ctr"/>
                </a:tc>
                <a:tc>
                  <a:txBody>
                    <a:bodyPr/>
                    <a:lstStyle/>
                    <a:p>
                      <a:pPr marL="0" marR="0" algn="ctr">
                        <a:spcBef>
                          <a:spcPts val="0"/>
                        </a:spcBef>
                        <a:spcAft>
                          <a:spcPts val="0"/>
                        </a:spcAft>
                      </a:pPr>
                      <a:r>
                        <a:rPr lang="en-US" sz="1800" dirty="0">
                          <a:solidFill>
                            <a:srgbClr val="000000"/>
                          </a:solidFill>
                          <a:effectLst/>
                          <a:latin typeface="+mn-lt"/>
                          <a:ea typeface="Calibri"/>
                        </a:rPr>
                        <a:t>9-11</a:t>
                      </a:r>
                    </a:p>
                  </a:txBody>
                  <a:tcPr marL="0" marR="0" marT="0" marB="0" anchor="ctr"/>
                </a:tc>
                <a:tc>
                  <a:txBody>
                    <a:bodyPr/>
                    <a:lstStyle/>
                    <a:p>
                      <a:pPr algn="ctr" fontAlgn="t"/>
                      <a:r>
                        <a:rPr lang="en-US" sz="1800" dirty="0">
                          <a:solidFill>
                            <a:srgbClr val="000000"/>
                          </a:solidFill>
                          <a:effectLst/>
                        </a:rPr>
                        <a:t>Aligned to PSAT and SAT schedules</a:t>
                      </a:r>
                    </a:p>
                  </a:txBody>
                  <a:tcPr marL="0" marR="0" marT="0" marB="0" anchor="ctr"/>
                </a:tc>
                <a:extLst>
                  <a:ext uri="{0D108BD9-81ED-4DB2-BD59-A6C34878D82A}">
                    <a16:rowId xmlns:a16="http://schemas.microsoft.com/office/drawing/2014/main" val="3356140669"/>
                  </a:ext>
                </a:extLst>
              </a:tr>
            </a:tbl>
          </a:graphicData>
        </a:graphic>
      </p:graphicFrame>
      <p:sp>
        <p:nvSpPr>
          <p:cNvPr id="6" name="TextBox 5"/>
          <p:cNvSpPr txBox="1"/>
          <p:nvPr/>
        </p:nvSpPr>
        <p:spPr>
          <a:xfrm>
            <a:off x="838200" y="6209157"/>
            <a:ext cx="6995582" cy="646331"/>
          </a:xfrm>
          <a:prstGeom prst="rect">
            <a:avLst/>
          </a:prstGeom>
          <a:noFill/>
        </p:spPr>
        <p:txBody>
          <a:bodyPr wrap="square" rtlCol="0">
            <a:spAutoFit/>
          </a:bodyPr>
          <a:lstStyle/>
          <a:p>
            <a:r>
              <a:rPr lang="en-US" baseline="30000" dirty="0">
                <a:solidFill>
                  <a:srgbClr val="000000"/>
                </a:solidFill>
              </a:rPr>
              <a:t>1</a:t>
            </a:r>
            <a:r>
              <a:rPr lang="en-US" dirty="0">
                <a:solidFill>
                  <a:srgbClr val="000000"/>
                </a:solidFill>
              </a:rPr>
              <a:t>See next two slides for early and extended window options</a:t>
            </a:r>
          </a:p>
          <a:p>
            <a:r>
              <a:rPr lang="en-US" baseline="30000" dirty="0">
                <a:solidFill>
                  <a:srgbClr val="000000"/>
                </a:solidFill>
              </a:rPr>
              <a:t>2</a:t>
            </a:r>
            <a:r>
              <a:rPr lang="en-US" dirty="0">
                <a:solidFill>
                  <a:srgbClr val="000000"/>
                </a:solidFill>
              </a:rPr>
              <a:t>CSLA is for eligible multilingual learners in grades 3 and 4 only</a:t>
            </a:r>
          </a:p>
        </p:txBody>
      </p:sp>
    </p:spTree>
    <p:extLst>
      <p:ext uri="{BB962C8B-B14F-4D97-AF65-F5344CB8AC3E}">
        <p14:creationId xmlns:p14="http://schemas.microsoft.com/office/powerpoint/2010/main" val="146852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735" y="3058356"/>
            <a:ext cx="10402529" cy="1768894"/>
          </a:xfrm>
        </p:spPr>
        <p:txBody>
          <a:bodyPr>
            <a:noAutofit/>
          </a:bodyPr>
          <a:lstStyle/>
          <a:p>
            <a:r>
              <a:rPr lang="en-US" sz="3600" b="1" dirty="0">
                <a:latin typeface="+mn-lt"/>
              </a:rPr>
              <a:t>2023-2024</a:t>
            </a:r>
            <a:br>
              <a:rPr lang="en-US" sz="3600" b="1" dirty="0">
                <a:latin typeface="+mn-lt"/>
              </a:rPr>
            </a:br>
            <a:r>
              <a:rPr lang="en-US" b="1" dirty="0">
                <a:latin typeface="+mn-lt"/>
              </a:rPr>
              <a:t>District Technology Coordinator</a:t>
            </a:r>
            <a:br>
              <a:rPr lang="en-US" b="1" dirty="0">
                <a:latin typeface="+mn-lt"/>
              </a:rPr>
            </a:br>
            <a:r>
              <a:rPr lang="en-US" b="1" dirty="0">
                <a:latin typeface="+mn-lt"/>
              </a:rPr>
              <a:t>Kickoff Meeting</a:t>
            </a:r>
          </a:p>
        </p:txBody>
      </p:sp>
      <p:sp>
        <p:nvSpPr>
          <p:cNvPr id="3" name="Subtitle 2"/>
          <p:cNvSpPr>
            <a:spLocks noGrp="1"/>
          </p:cNvSpPr>
          <p:nvPr>
            <p:ph type="subTitle" idx="1"/>
          </p:nvPr>
        </p:nvSpPr>
        <p:spPr>
          <a:xfrm>
            <a:off x="2667000" y="5093064"/>
            <a:ext cx="6858000" cy="673255"/>
          </a:xfrm>
        </p:spPr>
        <p:txBody>
          <a:bodyPr>
            <a:normAutofit fontScale="62500" lnSpcReduction="20000"/>
          </a:bodyPr>
          <a:lstStyle/>
          <a:p>
            <a:r>
              <a:rPr lang="en-US" dirty="0"/>
              <a:t>CDE Assessment Division</a:t>
            </a:r>
          </a:p>
          <a:p>
            <a:r>
              <a:rPr lang="en-US" dirty="0"/>
              <a:t>October 11, 2023</a:t>
            </a:r>
          </a:p>
        </p:txBody>
      </p:sp>
    </p:spTree>
    <p:extLst>
      <p:ext uri="{BB962C8B-B14F-4D97-AF65-F5344CB8AC3E}">
        <p14:creationId xmlns:p14="http://schemas.microsoft.com/office/powerpoint/2010/main" val="253413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CMAS Assessment Window </a:t>
            </a:r>
          </a:p>
        </p:txBody>
      </p:sp>
      <p:sp>
        <p:nvSpPr>
          <p:cNvPr id="3" name="Content Placeholder 2"/>
          <p:cNvSpPr>
            <a:spLocks noGrp="1"/>
          </p:cNvSpPr>
          <p:nvPr>
            <p:ph idx="1"/>
          </p:nvPr>
        </p:nvSpPr>
        <p:spPr>
          <a:xfrm>
            <a:off x="443565" y="1463040"/>
            <a:ext cx="10300635" cy="4640674"/>
          </a:xfrm>
        </p:spPr>
        <p:txBody>
          <a:bodyPr/>
          <a:lstStyle/>
          <a:p>
            <a:pPr marL="342900" indent="-342900">
              <a:lnSpc>
                <a:spcPct val="100000"/>
              </a:lnSpc>
            </a:pPr>
            <a:r>
              <a:rPr lang="en-US" dirty="0">
                <a:solidFill>
                  <a:schemeClr val="tx1"/>
                </a:solidFill>
              </a:rPr>
              <a:t>Official window: </a:t>
            </a:r>
            <a:r>
              <a:rPr lang="en-US" dirty="0"/>
              <a:t>April 8 - 26, 2024</a:t>
            </a:r>
          </a:p>
          <a:p>
            <a:pPr marL="1028700" lvl="1" indent="-342900">
              <a:lnSpc>
                <a:spcPct val="100000"/>
              </a:lnSpc>
            </a:pPr>
            <a:r>
              <a:rPr lang="en-US" dirty="0">
                <a:solidFill>
                  <a:schemeClr val="tx1"/>
                </a:solidFill>
              </a:rPr>
              <a:t>All elementary and middle school science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taking CoAlt </a:t>
            </a:r>
            <a:r>
              <a:rPr lang="en-US" dirty="0"/>
              <a:t>ELA and math (DLM)</a:t>
            </a:r>
            <a:r>
              <a:rPr lang="en-US" dirty="0">
                <a:solidFill>
                  <a:schemeClr val="tx1"/>
                </a:solidFill>
              </a:rPr>
              <a:t> </a:t>
            </a:r>
            <a:r>
              <a:rPr lang="en-US" dirty="0"/>
              <a:t>and those </a:t>
            </a:r>
            <a:r>
              <a:rPr lang="en-US" dirty="0">
                <a:solidFill>
                  <a:schemeClr val="tx1"/>
                </a:solidFill>
              </a:rPr>
              <a:t>requiring paper accommodations </a:t>
            </a:r>
            <a:r>
              <a:rPr lang="en-US" dirty="0"/>
              <a:t>should</a:t>
            </a:r>
            <a:r>
              <a:rPr lang="en-US" dirty="0">
                <a:solidFill>
                  <a:schemeClr val="tx1"/>
                </a:solidFill>
              </a:rPr>
              <a:t> test at the same time as their peers (this includes CSLA)</a:t>
            </a:r>
          </a:p>
          <a:p>
            <a:pPr marL="1485900" lvl="2" indent="-342900">
              <a:lnSpc>
                <a:spcPct val="100000"/>
              </a:lnSpc>
            </a:pPr>
            <a:endParaRPr lang="en-US" dirty="0">
              <a:solidFill>
                <a:schemeClr val="tx1"/>
              </a:solidFill>
            </a:endParaRPr>
          </a:p>
        </p:txBody>
      </p:sp>
    </p:spTree>
    <p:extLst>
      <p:ext uri="{BB962C8B-B14F-4D97-AF65-F5344CB8AC3E}">
        <p14:creationId xmlns:p14="http://schemas.microsoft.com/office/powerpoint/2010/main" val="162020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latin typeface="+mn-lt"/>
              </a:rPr>
              <a:t>CMAS Early and Extended Window Options</a:t>
            </a:r>
          </a:p>
        </p:txBody>
      </p:sp>
      <p:sp>
        <p:nvSpPr>
          <p:cNvPr id="3" name="Content Placeholder 2"/>
          <p:cNvSpPr>
            <a:spLocks noGrp="1"/>
          </p:cNvSpPr>
          <p:nvPr>
            <p:ph idx="1"/>
          </p:nvPr>
        </p:nvSpPr>
        <p:spPr>
          <a:xfrm>
            <a:off x="443565" y="1481328"/>
            <a:ext cx="10515600" cy="4351338"/>
          </a:xfrm>
        </p:spPr>
        <p:txBody>
          <a:bodyPr>
            <a:noAutofit/>
          </a:bodyPr>
          <a:lstStyle/>
          <a:p>
            <a:pPr marL="342900" indent="-342900"/>
            <a:r>
              <a:rPr lang="en-US" sz="1800" dirty="0"/>
              <a:t>Online math and ELA</a:t>
            </a:r>
          </a:p>
          <a:p>
            <a:pPr marL="1028700" lvl="1" indent="-342900"/>
            <a:r>
              <a:rPr lang="en-US" sz="1800" dirty="0"/>
              <a:t>To compensate for technology capacity, the math and ELA window can open as early as </a:t>
            </a:r>
            <a:r>
              <a:rPr lang="en-US" sz="1800" b="1" dirty="0">
                <a:solidFill>
                  <a:srgbClr val="488BC9"/>
                </a:solidFill>
              </a:rPr>
              <a:t>April 1</a:t>
            </a:r>
            <a:r>
              <a:rPr lang="en-US" sz="1800" b="1" dirty="0"/>
              <a:t> </a:t>
            </a:r>
            <a:r>
              <a:rPr lang="en-US" sz="1800" dirty="0"/>
              <a:t>and extend through </a:t>
            </a:r>
            <a:r>
              <a:rPr lang="en-US" sz="1800" b="1" dirty="0">
                <a:solidFill>
                  <a:srgbClr val="488BC9"/>
                </a:solidFill>
              </a:rPr>
              <a:t>May 3 </a:t>
            </a:r>
            <a:r>
              <a:rPr lang="en-US" sz="1800" u="sng" dirty="0"/>
              <a:t>online administrations only</a:t>
            </a:r>
            <a:r>
              <a:rPr lang="en-US" sz="1800" dirty="0"/>
              <a:t>*</a:t>
            </a:r>
          </a:p>
          <a:p>
            <a:pPr marL="1485900" lvl="2" indent="-342900"/>
            <a:r>
              <a:rPr lang="en-US" dirty="0"/>
              <a:t>Students taking </a:t>
            </a:r>
            <a:r>
              <a:rPr lang="en-US" dirty="0" err="1"/>
              <a:t>CoAlt</a:t>
            </a:r>
            <a:r>
              <a:rPr lang="en-US" dirty="0"/>
              <a:t> ELA and Math (DLM) and those requiring paper accommodations should test at the same time as their peers (includes CSLA)</a:t>
            </a:r>
            <a:endParaRPr lang="en-US" u="sng" dirty="0">
              <a:solidFill>
                <a:schemeClr val="tx1"/>
              </a:solidFill>
            </a:endParaRPr>
          </a:p>
          <a:p>
            <a:pPr marL="1028700" lvl="1" indent="-342900"/>
            <a:r>
              <a:rPr lang="en-US" sz="1800" dirty="0"/>
              <a:t>This is an </a:t>
            </a:r>
            <a:r>
              <a:rPr lang="en-US" sz="1800" u="sng" dirty="0"/>
              <a:t>extended</a:t>
            </a:r>
            <a:r>
              <a:rPr lang="en-US" sz="1800" dirty="0"/>
              <a:t> window – total of 5 testing weeks</a:t>
            </a:r>
          </a:p>
          <a:p>
            <a:pPr marL="342900" indent="-342900"/>
            <a:r>
              <a:rPr lang="en-US" sz="1800" dirty="0"/>
              <a:t>Grade 11 science</a:t>
            </a:r>
            <a:endParaRPr lang="en-US" sz="1800" dirty="0">
              <a:solidFill>
                <a:srgbClr val="FF0000"/>
              </a:solidFill>
            </a:endParaRPr>
          </a:p>
          <a:p>
            <a:pPr marL="1028700" lvl="1" indent="-342900"/>
            <a:r>
              <a:rPr lang="en-US" sz="1800" dirty="0"/>
              <a:t>To accommodate high school assessment schedules including SAT, AP and IB exams, the grade 11 science window can open and close early</a:t>
            </a:r>
          </a:p>
          <a:p>
            <a:pPr marL="1028700" lvl="1" indent="-342900"/>
            <a:r>
              <a:rPr lang="en-US" sz="1800" dirty="0"/>
              <a:t>Early window option: </a:t>
            </a:r>
            <a:r>
              <a:rPr lang="en-US" sz="1800" b="1" dirty="0">
                <a:solidFill>
                  <a:srgbClr val="488BC9"/>
                </a:solidFill>
              </a:rPr>
              <a:t>April 1 – April 19</a:t>
            </a:r>
            <a:endParaRPr lang="en-US" sz="1800" dirty="0">
              <a:solidFill>
                <a:srgbClr val="488BC9"/>
              </a:solidFill>
            </a:endParaRPr>
          </a:p>
          <a:p>
            <a:pPr marL="1028700" lvl="1" indent="-342900"/>
            <a:r>
              <a:rPr lang="en-US" sz="1800" dirty="0"/>
              <a:t>This is an </a:t>
            </a:r>
            <a:r>
              <a:rPr lang="en-US" sz="1800" u="sng" dirty="0"/>
              <a:t>early</a:t>
            </a:r>
            <a:r>
              <a:rPr lang="en-US" sz="1800" dirty="0"/>
              <a:t> window – total of 3 testing weeks</a:t>
            </a:r>
          </a:p>
          <a:p>
            <a:pPr marL="342900" indent="-342900"/>
            <a:r>
              <a:rPr lang="en-US" sz="1800" dirty="0"/>
              <a:t>By </a:t>
            </a:r>
            <a:r>
              <a:rPr lang="en-US" sz="1800" b="1" dirty="0">
                <a:solidFill>
                  <a:srgbClr val="488BC9"/>
                </a:solidFill>
              </a:rPr>
              <a:t>December 15</a:t>
            </a:r>
            <a:r>
              <a:rPr lang="en-US" sz="1800" dirty="0"/>
              <a:t>, DACs notify CDE of intent to participate in these options through the </a:t>
            </a:r>
            <a:r>
              <a:rPr lang="en-US" sz="1800" i="1" dirty="0"/>
              <a:t>District Testing Information and Format Selections Form </a:t>
            </a:r>
          </a:p>
          <a:p>
            <a:pPr marL="1031875" lvl="1" indent="-342900"/>
            <a:r>
              <a:rPr lang="en-US" sz="1800" dirty="0"/>
              <a:t>The form is distributed to official DACs upon completion of the </a:t>
            </a:r>
            <a:r>
              <a:rPr lang="en-US" sz="1800" i="1" dirty="0"/>
              <a:t>Spring 2024 CMAS Administration Training for DACs</a:t>
            </a:r>
          </a:p>
          <a:p>
            <a:pPr marL="0" indent="0">
              <a:buNone/>
            </a:pPr>
            <a:r>
              <a:rPr lang="en-US" sz="1800" dirty="0">
                <a:solidFill>
                  <a:srgbClr val="333333"/>
                </a:solidFill>
                <a:latin typeface="SourceSansProRegular"/>
              </a:rPr>
              <a:t>*Additionally, offering a back-end extension in 2024 allows greater avoidance of primary religious observance days when groups of students may be unable to test. This provides greater scheduling flexibility when overlap cannot be avoided.</a:t>
            </a:r>
          </a:p>
        </p:txBody>
      </p:sp>
    </p:spTree>
    <p:extLst>
      <p:ext uri="{BB962C8B-B14F-4D97-AF65-F5344CB8AC3E}">
        <p14:creationId xmlns:p14="http://schemas.microsoft.com/office/powerpoint/2010/main" val="213812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WIDA</a:t>
            </a:r>
            <a:br>
              <a:rPr lang="en-US" sz="4800" dirty="0">
                <a:latin typeface="+mn-lt"/>
              </a:rPr>
            </a:br>
            <a:r>
              <a:rPr lang="en-US" sz="4800" dirty="0">
                <a:latin typeface="+mn-lt"/>
              </a:rPr>
              <a:t>ACCESS for ELLs</a:t>
            </a:r>
            <a:r>
              <a:rPr lang="en-US" sz="4800" baseline="30000" dirty="0">
                <a:latin typeface="+mn-lt"/>
              </a:rPr>
              <a:t>®</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07837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0919" y="1554480"/>
            <a:ext cx="7031115" cy="4038452"/>
          </a:xfrm>
        </p:spPr>
        <p:txBody>
          <a:bodyPr numCol="1">
            <a:normAutofit/>
          </a:bodyPr>
          <a:lstStyle/>
          <a:p>
            <a:pPr marL="0" indent="0">
              <a:lnSpc>
                <a:spcPct val="110000"/>
              </a:lnSpc>
              <a:buNone/>
            </a:pPr>
            <a:r>
              <a:rPr lang="en-US" dirty="0"/>
              <a:t>DRC / ACCESS Training</a:t>
            </a:r>
          </a:p>
          <a:p>
            <a:pPr lvl="2"/>
            <a:r>
              <a:rPr lang="en-US" b="1" i="0" dirty="0">
                <a:solidFill>
                  <a:srgbClr val="403F3B"/>
                </a:solidFill>
                <a:effectLst/>
              </a:rPr>
              <a:t>Pre-Testing: Software Updates and Tech Readiness Checklist</a:t>
            </a:r>
            <a:r>
              <a:rPr lang="en-US" b="1" i="0" dirty="0">
                <a:solidFill>
                  <a:srgbClr val="333333"/>
                </a:solidFill>
                <a:effectLst/>
              </a:rPr>
              <a:t> </a:t>
            </a:r>
          </a:p>
          <a:p>
            <a:pPr marL="1371600" lvl="3" indent="0">
              <a:buNone/>
            </a:pPr>
            <a:r>
              <a:rPr lang="en-US" i="0" dirty="0">
                <a:solidFill>
                  <a:srgbClr val="333333"/>
                </a:solidFill>
                <a:effectLst/>
              </a:rPr>
              <a:t>Tuesday, October 3, 2023</a:t>
            </a:r>
            <a:r>
              <a:rPr lang="en-US" dirty="0">
                <a:solidFill>
                  <a:srgbClr val="333333"/>
                </a:solidFill>
              </a:rPr>
              <a:t> </a:t>
            </a:r>
            <a:r>
              <a:rPr lang="en-US" b="1" i="0" dirty="0">
                <a:solidFill>
                  <a:srgbClr val="333333"/>
                </a:solidFill>
                <a:effectLst/>
              </a:rPr>
              <a:t> </a:t>
            </a:r>
            <a:r>
              <a:rPr lang="en-US" b="1" i="0" dirty="0">
                <a:solidFill>
                  <a:srgbClr val="403F3B"/>
                </a:solidFill>
                <a:effectLst/>
              </a:rPr>
              <a:t>Pre-Testing: Technology Installations - Part 1</a:t>
            </a:r>
            <a:endParaRPr lang="en-US" b="1" i="0" dirty="0">
              <a:solidFill>
                <a:srgbClr val="333333"/>
              </a:solidFill>
              <a:effectLst/>
            </a:endParaRPr>
          </a:p>
          <a:p>
            <a:pPr marL="1371600" lvl="3" indent="0">
              <a:buNone/>
            </a:pPr>
            <a:r>
              <a:rPr lang="en-US" i="0" dirty="0">
                <a:solidFill>
                  <a:srgbClr val="333333"/>
                </a:solidFill>
                <a:effectLst/>
              </a:rPr>
              <a:t>Tuesday, October 10, 2023 </a:t>
            </a:r>
          </a:p>
          <a:p>
            <a:pPr marL="1371600" lvl="3" indent="0">
              <a:buNone/>
            </a:pPr>
            <a:r>
              <a:rPr lang="en-US" b="1" i="0" dirty="0">
                <a:solidFill>
                  <a:srgbClr val="403F3B"/>
                </a:solidFill>
                <a:effectLst/>
              </a:rPr>
              <a:t>Pre-Testing: Technology Installations - Part 2</a:t>
            </a:r>
            <a:endParaRPr lang="en-US" b="1" i="0" dirty="0">
              <a:solidFill>
                <a:srgbClr val="333333"/>
              </a:solidFill>
              <a:effectLst/>
            </a:endParaRPr>
          </a:p>
          <a:p>
            <a:pPr marL="1371600" lvl="3" indent="0">
              <a:buNone/>
            </a:pPr>
            <a:r>
              <a:rPr lang="en-US" i="0" dirty="0">
                <a:solidFill>
                  <a:srgbClr val="333333"/>
                </a:solidFill>
                <a:effectLst/>
              </a:rPr>
              <a:t>Thursday, October 12, 2023</a:t>
            </a:r>
            <a:r>
              <a:rPr lang="en-US" dirty="0">
                <a:solidFill>
                  <a:srgbClr val="333333"/>
                </a:solidFill>
              </a:rPr>
              <a:t> </a:t>
            </a:r>
            <a:r>
              <a:rPr lang="en-US" b="0" i="0" u="sng" dirty="0">
                <a:solidFill>
                  <a:srgbClr val="403F3B"/>
                </a:solidFill>
                <a:effectLst/>
              </a:rPr>
              <a:t>]</a:t>
            </a:r>
            <a:endParaRPr lang="en-US" b="0" i="0" dirty="0">
              <a:solidFill>
                <a:srgbClr val="333333"/>
              </a:solidFill>
              <a:effectLst/>
            </a:endParaRPr>
          </a:p>
          <a:p>
            <a:pPr lvl="2"/>
            <a:r>
              <a:rPr lang="en-US" b="1" i="0" dirty="0">
                <a:solidFill>
                  <a:srgbClr val="403F3B"/>
                </a:solidFill>
                <a:effectLst/>
              </a:rPr>
              <a:t>Pre-Testing: Technology Coordinator Support for Test Administrators </a:t>
            </a:r>
            <a:endParaRPr lang="en-US" b="1" i="0" dirty="0">
              <a:solidFill>
                <a:srgbClr val="333333"/>
              </a:solidFill>
              <a:effectLst/>
            </a:endParaRPr>
          </a:p>
          <a:p>
            <a:pPr marL="1371600" lvl="3" indent="0">
              <a:buNone/>
            </a:pPr>
            <a:r>
              <a:rPr lang="en-US" i="0" dirty="0">
                <a:solidFill>
                  <a:srgbClr val="333333"/>
                </a:solidFill>
                <a:effectLst/>
              </a:rPr>
              <a:t>Tuesday, November 7, 2023</a:t>
            </a:r>
          </a:p>
          <a:p>
            <a:pPr lvl="2"/>
            <a:r>
              <a:rPr lang="en-US" b="1" i="0" dirty="0">
                <a:solidFill>
                  <a:srgbClr val="403F3B"/>
                </a:solidFill>
                <a:effectLst/>
              </a:rPr>
              <a:t>During Testing: Technology Troubleshooting</a:t>
            </a:r>
            <a:endParaRPr lang="en-US" b="1" i="0" dirty="0">
              <a:solidFill>
                <a:srgbClr val="333333"/>
              </a:solidFill>
              <a:effectLst/>
            </a:endParaRPr>
          </a:p>
          <a:p>
            <a:pPr marL="1371600" lvl="3" indent="0">
              <a:buNone/>
            </a:pPr>
            <a:r>
              <a:rPr lang="en-US" i="0" dirty="0">
                <a:solidFill>
                  <a:srgbClr val="333333"/>
                </a:solidFill>
                <a:effectLst/>
              </a:rPr>
              <a:t>Thursday, December 15, 2023</a:t>
            </a:r>
          </a:p>
          <a:p>
            <a:pPr marL="800100" lvl="1" indent="-342900"/>
            <a:endParaRPr lang="en-US" dirty="0"/>
          </a:p>
          <a:p>
            <a:pPr marL="1028700" lvl="1" indent="-342900"/>
            <a:endParaRPr lang="en-US" dirty="0"/>
          </a:p>
        </p:txBody>
      </p:sp>
      <p:sp>
        <p:nvSpPr>
          <p:cNvPr id="4" name="Content Placeholder 3">
            <a:extLst>
              <a:ext uri="{FF2B5EF4-FFF2-40B4-BE49-F238E27FC236}">
                <a16:creationId xmlns:a16="http://schemas.microsoft.com/office/drawing/2014/main" id="{109B7417-F236-E2C8-B824-7F11A9B45218}"/>
              </a:ext>
            </a:extLst>
          </p:cNvPr>
          <p:cNvSpPr>
            <a:spLocks noGrp="1"/>
          </p:cNvSpPr>
          <p:nvPr>
            <p:ph sz="half" idx="2"/>
          </p:nvPr>
        </p:nvSpPr>
        <p:spPr>
          <a:xfrm>
            <a:off x="7430610" y="1554480"/>
            <a:ext cx="4260542" cy="4351338"/>
          </a:xfrm>
        </p:spPr>
        <p:txBody>
          <a:bodyPr/>
          <a:lstStyle/>
          <a:p>
            <a:pPr marL="0" indent="0">
              <a:buNone/>
            </a:pPr>
            <a:r>
              <a:rPr lang="en-US" dirty="0">
                <a:solidFill>
                  <a:schemeClr val="tx1"/>
                </a:solidFill>
              </a:rPr>
              <a:t>ACCESS Testing Window</a:t>
            </a:r>
          </a:p>
          <a:p>
            <a:pPr marL="1028700" lvl="1" indent="-342900"/>
            <a:r>
              <a:rPr lang="en-US" dirty="0"/>
              <a:t>Monday, January 8 – Friday, February 9, 2023</a:t>
            </a:r>
          </a:p>
          <a:p>
            <a:pPr marL="1028700" lvl="1" indent="-342900"/>
            <a:endParaRPr lang="en-US" sz="800" dirty="0">
              <a:highlight>
                <a:srgbClr val="FFFF00"/>
              </a:highlight>
            </a:endParaRPr>
          </a:p>
          <a:p>
            <a:pPr marL="1028700" lvl="1" indent="-342900"/>
            <a:endParaRPr lang="en-US" sz="800" dirty="0">
              <a:highlight>
                <a:srgbClr val="FFFF00"/>
              </a:highlight>
            </a:endParaRPr>
          </a:p>
          <a:p>
            <a:pPr marL="0" indent="0">
              <a:buNone/>
            </a:pPr>
            <a:r>
              <a:rPr lang="en-US" dirty="0"/>
              <a:t>WIDA AMS Test Setup Available</a:t>
            </a:r>
          </a:p>
          <a:p>
            <a:pPr marL="1028700" lvl="1" indent="-342900"/>
            <a:r>
              <a:rPr lang="en-US" dirty="0"/>
              <a:t>November 29, 2023 – February 14, 2024</a:t>
            </a:r>
          </a:p>
          <a:p>
            <a:endParaRPr lang="en-US" dirty="0"/>
          </a:p>
        </p:txBody>
      </p:sp>
      <p:sp>
        <p:nvSpPr>
          <p:cNvPr id="2" name="Title 1"/>
          <p:cNvSpPr>
            <a:spLocks noGrp="1"/>
          </p:cNvSpPr>
          <p:nvPr>
            <p:ph type="title"/>
          </p:nvPr>
        </p:nvSpPr>
        <p:spPr/>
        <p:txBody>
          <a:bodyPr anchor="ctr">
            <a:noAutofit/>
          </a:bodyPr>
          <a:lstStyle/>
          <a:p>
            <a:r>
              <a:rPr lang="en-US" dirty="0">
                <a:latin typeface="+mn-lt"/>
              </a:rPr>
              <a:t>ACCESS for ELLs</a:t>
            </a:r>
            <a:r>
              <a:rPr lang="en-US" baseline="30000" dirty="0">
                <a:latin typeface="+mn-lt"/>
              </a:rPr>
              <a:t>® </a:t>
            </a:r>
            <a:r>
              <a:rPr lang="en-US" dirty="0">
                <a:latin typeface="+mn-lt"/>
              </a:rPr>
              <a:t>Key Dates</a:t>
            </a:r>
          </a:p>
        </p:txBody>
      </p:sp>
      <p:sp>
        <p:nvSpPr>
          <p:cNvPr id="6" name="TextBox 5">
            <a:extLst>
              <a:ext uri="{FF2B5EF4-FFF2-40B4-BE49-F238E27FC236}">
                <a16:creationId xmlns:a16="http://schemas.microsoft.com/office/drawing/2014/main" id="{AB9927FD-9E85-90B1-33AA-2D05134A4EE0}"/>
              </a:ext>
            </a:extLst>
          </p:cNvPr>
          <p:cNvSpPr txBox="1"/>
          <p:nvPr/>
        </p:nvSpPr>
        <p:spPr>
          <a:xfrm>
            <a:off x="404356" y="5821736"/>
            <a:ext cx="8284997" cy="646331"/>
          </a:xfrm>
          <a:prstGeom prst="rect">
            <a:avLst/>
          </a:prstGeom>
          <a:noFill/>
        </p:spPr>
        <p:txBody>
          <a:bodyPr wrap="square">
            <a:spAutoFit/>
          </a:bodyPr>
          <a:lstStyle/>
          <a:p>
            <a:pPr marL="800100" lvl="1" indent="-342900"/>
            <a:r>
              <a:rPr lang="en-US" dirty="0"/>
              <a:t>DTC Website  </a:t>
            </a:r>
            <a:r>
              <a:rPr lang="en-US" dirty="0">
                <a:hlinkClick r:id="rId2"/>
              </a:rPr>
              <a:t>http://www.cde.state.co.us/assessment/newassess-dtc</a:t>
            </a:r>
            <a:r>
              <a:rPr lang="en-US" dirty="0"/>
              <a:t> or </a:t>
            </a:r>
            <a:r>
              <a:rPr lang="en-US" b="0" i="0" dirty="0">
                <a:solidFill>
                  <a:srgbClr val="0782C1"/>
                </a:solidFill>
                <a:effectLst/>
                <a:latin typeface="Arial" panose="020B0604020202020204" pitchFamily="34" charset="0"/>
                <a:hlinkClick r:id="rId3"/>
              </a:rPr>
              <a:t>Technology Webinars for Technology Coordinators in the 2023-2024</a:t>
            </a:r>
            <a:endParaRPr lang="en-US" dirty="0"/>
          </a:p>
        </p:txBody>
      </p:sp>
    </p:spTree>
    <p:extLst>
      <p:ext uri="{BB962C8B-B14F-4D97-AF65-F5344CB8AC3E}">
        <p14:creationId xmlns:p14="http://schemas.microsoft.com/office/powerpoint/2010/main" val="350757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D251C-210E-E062-AE47-A7DA557D1861}"/>
              </a:ext>
            </a:extLst>
          </p:cNvPr>
          <p:cNvSpPr>
            <a:spLocks noGrp="1"/>
          </p:cNvSpPr>
          <p:nvPr>
            <p:ph type="title"/>
          </p:nvPr>
        </p:nvSpPr>
        <p:spPr/>
        <p:txBody>
          <a:bodyPr/>
          <a:lstStyle/>
          <a:p>
            <a:r>
              <a:rPr lang="en-US" dirty="0"/>
              <a:t>New DRC Insight WIDA AMS</a:t>
            </a:r>
          </a:p>
        </p:txBody>
      </p:sp>
      <p:sp>
        <p:nvSpPr>
          <p:cNvPr id="7" name="Content Placeholder 6">
            <a:extLst>
              <a:ext uri="{FF2B5EF4-FFF2-40B4-BE49-F238E27FC236}">
                <a16:creationId xmlns:a16="http://schemas.microsoft.com/office/drawing/2014/main" id="{2738F15E-F8FA-2B89-8BCE-C447357264BF}"/>
              </a:ext>
            </a:extLst>
          </p:cNvPr>
          <p:cNvSpPr>
            <a:spLocks noGrp="1"/>
          </p:cNvSpPr>
          <p:nvPr>
            <p:ph idx="1"/>
          </p:nvPr>
        </p:nvSpPr>
        <p:spPr/>
        <p:txBody>
          <a:bodyPr>
            <a:normAutofit/>
          </a:bodyPr>
          <a:lstStyle/>
          <a:p>
            <a:pPr marL="0" indent="0">
              <a:buNone/>
            </a:pPr>
            <a:r>
              <a:rPr lang="en-US" b="1" dirty="0"/>
              <a:t>Import Management</a:t>
            </a:r>
          </a:p>
          <a:p>
            <a:pPr lvl="1"/>
            <a:r>
              <a:rPr lang="en-US" dirty="0"/>
              <a:t>The Import Management functionality allows users to import students to WIDA AMS and create generic registrations. Import Management replaces the Multiple Student Upload or Pre-ID File upload process.</a:t>
            </a:r>
          </a:p>
          <a:p>
            <a:pPr marL="457200" lvl="1" indent="0">
              <a:buNone/>
            </a:pPr>
            <a:endParaRPr lang="en-US" dirty="0"/>
          </a:p>
          <a:p>
            <a:pPr marL="0" indent="0">
              <a:buNone/>
            </a:pPr>
            <a:r>
              <a:rPr lang="en-US" b="1" dirty="0"/>
              <a:t>Student Management</a:t>
            </a:r>
          </a:p>
          <a:p>
            <a:pPr lvl="1"/>
            <a:r>
              <a:rPr lang="en-US" dirty="0"/>
              <a:t>Search for students </a:t>
            </a:r>
          </a:p>
          <a:p>
            <a:pPr lvl="1"/>
            <a:r>
              <a:rPr lang="en-US" dirty="0"/>
              <a:t> Add an individual student </a:t>
            </a:r>
          </a:p>
          <a:p>
            <a:pPr lvl="1"/>
            <a:r>
              <a:rPr lang="en-US" dirty="0"/>
              <a:t> View/edit student demographics </a:t>
            </a:r>
          </a:p>
          <a:p>
            <a:pPr lvl="1"/>
            <a:r>
              <a:rPr lang="en-US" dirty="0"/>
              <a:t> View/edit student accommodations </a:t>
            </a:r>
          </a:p>
          <a:p>
            <a:pPr lvl="1"/>
            <a:r>
              <a:rPr lang="en-US" dirty="0"/>
              <a:t> Export student records </a:t>
            </a:r>
          </a:p>
          <a:p>
            <a:pPr lvl="1"/>
            <a:r>
              <a:rPr lang="en-US" dirty="0"/>
              <a:t> View a student’s online registrations</a:t>
            </a:r>
          </a:p>
          <a:p>
            <a:endParaRPr lang="en-US" dirty="0"/>
          </a:p>
        </p:txBody>
      </p:sp>
      <p:sp>
        <p:nvSpPr>
          <p:cNvPr id="2" name="TextBox 1">
            <a:extLst>
              <a:ext uri="{FF2B5EF4-FFF2-40B4-BE49-F238E27FC236}">
                <a16:creationId xmlns:a16="http://schemas.microsoft.com/office/drawing/2014/main" id="{AE253725-3FAE-1F21-58D5-5F5912E850C0}"/>
              </a:ext>
            </a:extLst>
          </p:cNvPr>
          <p:cNvSpPr txBox="1"/>
          <p:nvPr/>
        </p:nvSpPr>
        <p:spPr>
          <a:xfrm>
            <a:off x="8508733" y="5905818"/>
            <a:ext cx="2305246" cy="369332"/>
          </a:xfrm>
          <a:prstGeom prst="rect">
            <a:avLst/>
          </a:prstGeom>
          <a:noFill/>
        </p:spPr>
        <p:txBody>
          <a:bodyPr wrap="none" rtlCol="0">
            <a:spAutoFit/>
          </a:bodyPr>
          <a:lstStyle/>
          <a:p>
            <a:r>
              <a:rPr lang="en-US" b="0" i="0" u="sng" dirty="0">
                <a:solidFill>
                  <a:srgbClr val="3A88DD"/>
                </a:solidFill>
                <a:effectLst/>
                <a:latin typeface="SourceSansProRegular"/>
                <a:hlinkClick r:id="rId2"/>
              </a:rPr>
              <a:t>WIDA AMS User Guide</a:t>
            </a:r>
            <a:endParaRPr lang="en-US" dirty="0"/>
          </a:p>
        </p:txBody>
      </p:sp>
    </p:spTree>
    <p:extLst>
      <p:ext uri="{BB962C8B-B14F-4D97-AF65-F5344CB8AC3E}">
        <p14:creationId xmlns:p14="http://schemas.microsoft.com/office/powerpoint/2010/main" val="176361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BD251C-210E-E062-AE47-A7DA557D1861}"/>
              </a:ext>
            </a:extLst>
          </p:cNvPr>
          <p:cNvSpPr>
            <a:spLocks noGrp="1"/>
          </p:cNvSpPr>
          <p:nvPr>
            <p:ph type="title"/>
          </p:nvPr>
        </p:nvSpPr>
        <p:spPr/>
        <p:txBody>
          <a:bodyPr/>
          <a:lstStyle/>
          <a:p>
            <a:r>
              <a:rPr lang="en-US" dirty="0"/>
              <a:t>New DRC Insight WIDA AMS</a:t>
            </a:r>
          </a:p>
        </p:txBody>
      </p:sp>
      <p:sp>
        <p:nvSpPr>
          <p:cNvPr id="7" name="Content Placeholder 6">
            <a:extLst>
              <a:ext uri="{FF2B5EF4-FFF2-40B4-BE49-F238E27FC236}">
                <a16:creationId xmlns:a16="http://schemas.microsoft.com/office/drawing/2014/main" id="{2738F15E-F8FA-2B89-8BCE-C447357264BF}"/>
              </a:ext>
            </a:extLst>
          </p:cNvPr>
          <p:cNvSpPr>
            <a:spLocks noGrp="1"/>
          </p:cNvSpPr>
          <p:nvPr>
            <p:ph idx="1"/>
          </p:nvPr>
        </p:nvSpPr>
        <p:spPr/>
        <p:txBody>
          <a:bodyPr>
            <a:normAutofit fontScale="92500" lnSpcReduction="20000"/>
          </a:bodyPr>
          <a:lstStyle/>
          <a:p>
            <a:pPr marL="0" indent="0">
              <a:buNone/>
            </a:pPr>
            <a:r>
              <a:rPr lang="en-US" b="1" dirty="0"/>
              <a:t>Test Management</a:t>
            </a:r>
          </a:p>
          <a:p>
            <a:pPr lvl="1"/>
            <a:r>
              <a:rPr lang="en-US" dirty="0"/>
              <a:t> Create registrations</a:t>
            </a:r>
          </a:p>
          <a:p>
            <a:pPr lvl="1"/>
            <a:r>
              <a:rPr lang="en-US" dirty="0"/>
              <a:t>View/edit registrations</a:t>
            </a:r>
          </a:p>
          <a:p>
            <a:pPr lvl="1"/>
            <a:r>
              <a:rPr lang="en-US" dirty="0"/>
              <a:t>Cancel (delete) registrations</a:t>
            </a:r>
          </a:p>
          <a:p>
            <a:pPr lvl="1"/>
            <a:r>
              <a:rPr lang="en-US" dirty="0"/>
              <a:t>Export registration details, including tier placement</a:t>
            </a:r>
          </a:p>
          <a:p>
            <a:pPr lvl="1"/>
            <a:r>
              <a:rPr lang="en-US" dirty="0"/>
              <a:t>Print test tickets and student rosters</a:t>
            </a:r>
          </a:p>
          <a:p>
            <a:pPr lvl="1"/>
            <a:r>
              <a:rPr lang="en-US" dirty="0"/>
              <a:t>Add or remove Do Not Score indicators</a:t>
            </a:r>
          </a:p>
          <a:p>
            <a:pPr lvl="1"/>
            <a:r>
              <a:rPr lang="en-US" dirty="0"/>
              <a:t>Add a new student to WIDA AMS and registrations (quick registration)</a:t>
            </a:r>
          </a:p>
          <a:p>
            <a:pPr marL="457200" lvl="1" indent="0">
              <a:buNone/>
            </a:pPr>
            <a:endParaRPr lang="en-US" dirty="0"/>
          </a:p>
          <a:p>
            <a:pPr marL="0" indent="0">
              <a:buNone/>
            </a:pPr>
            <a:r>
              <a:rPr lang="en-US" b="1" dirty="0"/>
              <a:t>Reporting Services</a:t>
            </a:r>
          </a:p>
          <a:p>
            <a:pPr lvl="1"/>
            <a:r>
              <a:rPr lang="en-US" dirty="0"/>
              <a:t>Screener Export (formerly Screener Data Export) </a:t>
            </a:r>
          </a:p>
          <a:p>
            <a:pPr lvl="1"/>
            <a:r>
              <a:rPr lang="en-US" dirty="0"/>
              <a:t>Screener Score Report </a:t>
            </a:r>
          </a:p>
          <a:p>
            <a:pPr lvl="1"/>
            <a:r>
              <a:rPr lang="en-US" dirty="0"/>
              <a:t>ACCESS Translated Report </a:t>
            </a:r>
          </a:p>
          <a:p>
            <a:pPr lvl="1"/>
            <a:r>
              <a:rPr lang="en-US" dirty="0"/>
              <a:t>ACCESS Individual Student Reports, Roster Reports, and Frequency Reports </a:t>
            </a:r>
          </a:p>
          <a:p>
            <a:pPr lvl="1"/>
            <a:r>
              <a:rPr lang="en-US" dirty="0"/>
              <a:t>Secure Material Tracking Report</a:t>
            </a:r>
          </a:p>
          <a:p>
            <a:endParaRPr lang="en-US" dirty="0"/>
          </a:p>
        </p:txBody>
      </p:sp>
      <p:sp>
        <p:nvSpPr>
          <p:cNvPr id="2" name="TextBox 1">
            <a:extLst>
              <a:ext uri="{FF2B5EF4-FFF2-40B4-BE49-F238E27FC236}">
                <a16:creationId xmlns:a16="http://schemas.microsoft.com/office/drawing/2014/main" id="{B05AA0EF-83C2-DFB5-7D9F-8FED65038AF5}"/>
              </a:ext>
            </a:extLst>
          </p:cNvPr>
          <p:cNvSpPr txBox="1"/>
          <p:nvPr/>
        </p:nvSpPr>
        <p:spPr>
          <a:xfrm>
            <a:off x="8508733" y="5905818"/>
            <a:ext cx="2305246" cy="369332"/>
          </a:xfrm>
          <a:prstGeom prst="rect">
            <a:avLst/>
          </a:prstGeom>
          <a:noFill/>
        </p:spPr>
        <p:txBody>
          <a:bodyPr wrap="none" rtlCol="0">
            <a:spAutoFit/>
          </a:bodyPr>
          <a:lstStyle/>
          <a:p>
            <a:r>
              <a:rPr lang="en-US" b="0" i="0" u="sng" dirty="0">
                <a:solidFill>
                  <a:srgbClr val="3A88DD"/>
                </a:solidFill>
                <a:effectLst/>
                <a:latin typeface="SourceSansProRegular"/>
                <a:hlinkClick r:id="rId2"/>
              </a:rPr>
              <a:t>WIDA AMS User Guide</a:t>
            </a:r>
            <a:endParaRPr lang="en-US" dirty="0"/>
          </a:p>
        </p:txBody>
      </p:sp>
    </p:spTree>
    <p:extLst>
      <p:ext uri="{BB962C8B-B14F-4D97-AF65-F5344CB8AC3E}">
        <p14:creationId xmlns:p14="http://schemas.microsoft.com/office/powerpoint/2010/main" val="341575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33092"/>
            <a:ext cx="6438519" cy="936756"/>
          </a:xfrm>
        </p:spPr>
        <p:txBody>
          <a:bodyPr anchor="ctr">
            <a:noAutofit/>
          </a:bodyPr>
          <a:lstStyle/>
          <a:p>
            <a:r>
              <a:rPr lang="en-US" sz="3600" dirty="0">
                <a:latin typeface="+mn-lt"/>
              </a:rPr>
              <a:t>DRC Device and OS in Phase 4 End of Support</a:t>
            </a:r>
          </a:p>
        </p:txBody>
      </p:sp>
      <p:sp>
        <p:nvSpPr>
          <p:cNvPr id="3" name="Content Placeholder 2"/>
          <p:cNvSpPr>
            <a:spLocks noGrp="1"/>
          </p:cNvSpPr>
          <p:nvPr>
            <p:ph idx="1"/>
          </p:nvPr>
        </p:nvSpPr>
        <p:spPr>
          <a:xfrm>
            <a:off x="657225" y="1335025"/>
            <a:ext cx="10896600" cy="4856226"/>
          </a:xfrm>
        </p:spPr>
        <p:txBody>
          <a:bodyPr numCol="2">
            <a:normAutofit/>
          </a:bodyPr>
          <a:lstStyle/>
          <a:p>
            <a:pPr marL="0" indent="0">
              <a:buNone/>
            </a:pPr>
            <a:r>
              <a:rPr lang="en-US" sz="2800" dirty="0"/>
              <a:t>Windows</a:t>
            </a:r>
            <a:endParaRPr lang="en-US" dirty="0"/>
          </a:p>
          <a:p>
            <a:pPr lvl="1"/>
            <a:r>
              <a:rPr lang="en-US" dirty="0"/>
              <a:t>Windows 8.1 </a:t>
            </a:r>
          </a:p>
          <a:p>
            <a:pPr lvl="1"/>
            <a:r>
              <a:rPr lang="en-US" dirty="0"/>
              <a:t>Windows 10 20H2, 21H1 </a:t>
            </a:r>
          </a:p>
          <a:p>
            <a:pPr lvl="1"/>
            <a:r>
              <a:rPr lang="en-US" dirty="0"/>
              <a:t>Windows Server 2012 R2</a:t>
            </a:r>
          </a:p>
          <a:p>
            <a:pPr marL="0" indent="0">
              <a:buNone/>
            </a:pPr>
            <a:endParaRPr lang="en-US" dirty="0"/>
          </a:p>
          <a:p>
            <a:pPr marL="0" indent="0">
              <a:buNone/>
            </a:pPr>
            <a:r>
              <a:rPr lang="en-US" sz="2800" dirty="0" err="1"/>
              <a:t>iPadOS</a:t>
            </a:r>
            <a:r>
              <a:rPr lang="en-US" sz="2800" dirty="0"/>
              <a:t> </a:t>
            </a:r>
          </a:p>
          <a:p>
            <a:pPr lvl="1"/>
            <a:r>
              <a:rPr lang="en-US" dirty="0" err="1"/>
              <a:t>iPadOS</a:t>
            </a:r>
            <a:r>
              <a:rPr lang="en-US" dirty="0"/>
              <a:t> 14.x </a:t>
            </a:r>
          </a:p>
          <a:p>
            <a:pPr lvl="1"/>
            <a:r>
              <a:rPr lang="en-US" dirty="0"/>
              <a:t>15.4.x </a:t>
            </a:r>
          </a:p>
          <a:p>
            <a:pPr marL="457200" lvl="1" indent="0">
              <a:buNone/>
            </a:pPr>
            <a:endParaRPr lang="en-US" dirty="0"/>
          </a:p>
          <a:p>
            <a:pPr marL="0" indent="0">
              <a:buNone/>
            </a:pPr>
            <a:r>
              <a:rPr lang="en-US" sz="2800" dirty="0"/>
              <a:t>Chrome OS </a:t>
            </a:r>
          </a:p>
          <a:p>
            <a:pPr marL="0" indent="0">
              <a:buNone/>
            </a:pPr>
            <a:r>
              <a:rPr lang="en-US" sz="2000" dirty="0"/>
              <a:t>Chrome OS current stable channel above 109</a:t>
            </a:r>
          </a:p>
          <a:p>
            <a:pPr marL="0" indent="0">
              <a:buNone/>
            </a:pPr>
            <a:endParaRPr lang="en-US" dirty="0"/>
          </a:p>
          <a:p>
            <a:pPr marL="0" indent="0">
              <a:buNone/>
            </a:pPr>
            <a:r>
              <a:rPr lang="en-US" sz="2800" dirty="0"/>
              <a:t>macOS </a:t>
            </a:r>
          </a:p>
          <a:p>
            <a:r>
              <a:rPr lang="en-US" sz="2000" dirty="0"/>
              <a:t>macOS 10.15</a:t>
            </a:r>
          </a:p>
          <a:p>
            <a:pPr marL="0" indent="0">
              <a:lnSpc>
                <a:spcPct val="100000"/>
              </a:lnSpc>
              <a:buNone/>
            </a:pPr>
            <a:endParaRPr lang="en-US" dirty="0"/>
          </a:p>
          <a:p>
            <a:pPr marL="0" indent="0">
              <a:buNone/>
            </a:pPr>
            <a:r>
              <a:rPr lang="en-US" sz="2800" dirty="0"/>
              <a:t>Linux </a:t>
            </a:r>
          </a:p>
          <a:p>
            <a:r>
              <a:rPr lang="en-US" sz="2000" dirty="0"/>
              <a:t>Ubuntu 18.04</a:t>
            </a:r>
            <a:endParaRPr lang="en-US" sz="2800" dirty="0">
              <a:ea typeface="Calibri" panose="020F0502020204030204" pitchFamily="34" charset="0"/>
            </a:endParaRPr>
          </a:p>
        </p:txBody>
      </p:sp>
    </p:spTree>
    <p:extLst>
      <p:ext uri="{BB962C8B-B14F-4D97-AF65-F5344CB8AC3E}">
        <p14:creationId xmlns:p14="http://schemas.microsoft.com/office/powerpoint/2010/main" val="82033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40" y="90876"/>
            <a:ext cx="8065168" cy="898524"/>
          </a:xfrm>
        </p:spPr>
        <p:txBody>
          <a:bodyPr anchor="ctr">
            <a:normAutofit/>
          </a:bodyPr>
          <a:lstStyle/>
          <a:p>
            <a:r>
              <a:rPr lang="en-US" dirty="0">
                <a:latin typeface="+mn-lt"/>
              </a:rPr>
              <a:t>Disable Background Processes</a:t>
            </a:r>
          </a:p>
        </p:txBody>
      </p:sp>
      <p:sp>
        <p:nvSpPr>
          <p:cNvPr id="3" name="Content Placeholder 2"/>
          <p:cNvSpPr>
            <a:spLocks noGrp="1"/>
          </p:cNvSpPr>
          <p:nvPr>
            <p:ph idx="1"/>
          </p:nvPr>
        </p:nvSpPr>
        <p:spPr>
          <a:xfrm>
            <a:off x="590549" y="1463040"/>
            <a:ext cx="10963275" cy="4640674"/>
          </a:xfrm>
        </p:spPr>
        <p:txBody>
          <a:bodyPr>
            <a:normAutofit/>
          </a:bodyPr>
          <a:lstStyle/>
          <a:p>
            <a:pPr marL="0" indent="0">
              <a:lnSpc>
                <a:spcPct val="100000"/>
              </a:lnSpc>
              <a:buNone/>
            </a:pPr>
            <a:r>
              <a:rPr lang="en-US" dirty="0"/>
              <a:t>For both test </a:t>
            </a:r>
            <a:r>
              <a:rPr lang="en-US" b="1" dirty="0"/>
              <a:t>security</a:t>
            </a:r>
            <a:r>
              <a:rPr lang="en-US" dirty="0"/>
              <a:t> and </a:t>
            </a:r>
            <a:r>
              <a:rPr lang="en-US" b="1" dirty="0"/>
              <a:t>device performance</a:t>
            </a:r>
            <a:r>
              <a:rPr lang="en-US" dirty="0"/>
              <a:t>, DRC recommends that unnecessary background processes and software be disabled.</a:t>
            </a:r>
          </a:p>
          <a:p>
            <a:pPr marL="0" indent="0">
              <a:lnSpc>
                <a:spcPct val="100000"/>
              </a:lnSpc>
              <a:buNone/>
            </a:pPr>
            <a:r>
              <a:rPr lang="en-US" dirty="0"/>
              <a:t>Test Performance </a:t>
            </a:r>
          </a:p>
          <a:p>
            <a:pPr marL="1028700" lvl="1" indent="-342900">
              <a:lnSpc>
                <a:spcPct val="100000"/>
              </a:lnSpc>
            </a:pPr>
            <a:r>
              <a:rPr lang="en-US" dirty="0"/>
              <a:t>Update processes or unnecessary applications and features running in the background on testing devices consume CPU and memory</a:t>
            </a:r>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marL="0" indent="0">
              <a:lnSpc>
                <a:spcPct val="100000"/>
              </a:lnSpc>
              <a:buNone/>
            </a:pPr>
            <a:r>
              <a:rPr lang="en-US" dirty="0"/>
              <a:t>Test Security</a:t>
            </a:r>
          </a:p>
          <a:p>
            <a:pPr lvl="1">
              <a:lnSpc>
                <a:spcPct val="100000"/>
              </a:lnSpc>
            </a:pPr>
            <a:r>
              <a:rPr lang="en-US" dirty="0"/>
              <a:t>Software that can compromise test content</a:t>
            </a:r>
          </a:p>
        </p:txBody>
      </p:sp>
    </p:spTree>
    <p:extLst>
      <p:ext uri="{BB962C8B-B14F-4D97-AF65-F5344CB8AC3E}">
        <p14:creationId xmlns:p14="http://schemas.microsoft.com/office/powerpoint/2010/main" val="306082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00401"/>
            <a:ext cx="8065168" cy="898524"/>
          </a:xfrm>
        </p:spPr>
        <p:txBody>
          <a:bodyPr anchor="ctr">
            <a:normAutofit/>
          </a:bodyPr>
          <a:lstStyle/>
          <a:p>
            <a:r>
              <a:rPr lang="en-US" dirty="0">
                <a:latin typeface="+mn-lt"/>
              </a:rPr>
              <a:t>Disable Background Processes</a:t>
            </a:r>
          </a:p>
        </p:txBody>
      </p:sp>
      <p:sp>
        <p:nvSpPr>
          <p:cNvPr id="3" name="Content Placeholder 2"/>
          <p:cNvSpPr>
            <a:spLocks noGrp="1"/>
          </p:cNvSpPr>
          <p:nvPr>
            <p:ph idx="1"/>
          </p:nvPr>
        </p:nvSpPr>
        <p:spPr>
          <a:xfrm>
            <a:off x="600075" y="1463040"/>
            <a:ext cx="10972800" cy="4640674"/>
          </a:xfrm>
        </p:spPr>
        <p:txBody>
          <a:bodyPr>
            <a:normAutofit/>
          </a:bodyPr>
          <a:lstStyle/>
          <a:p>
            <a:pPr marL="0" indent="0">
              <a:lnSpc>
                <a:spcPct val="100000"/>
              </a:lnSpc>
              <a:buNone/>
            </a:pPr>
            <a:r>
              <a:rPr lang="en-US" dirty="0"/>
              <a:t>The following are five (5) types of applications sites should review before devices are used for testing:</a:t>
            </a:r>
          </a:p>
          <a:p>
            <a:pPr marL="1028700" lvl="1" indent="-342900">
              <a:lnSpc>
                <a:spcPct val="100000"/>
              </a:lnSpc>
            </a:pPr>
            <a:r>
              <a:rPr lang="en-US" sz="2400" dirty="0"/>
              <a:t>Instructional Software </a:t>
            </a:r>
          </a:p>
          <a:p>
            <a:pPr marL="1028700" lvl="1" indent="-342900">
              <a:lnSpc>
                <a:spcPct val="100000"/>
              </a:lnSpc>
            </a:pPr>
            <a:r>
              <a:rPr lang="en-US" sz="2400" dirty="0"/>
              <a:t> Automatic Updates </a:t>
            </a:r>
          </a:p>
          <a:p>
            <a:pPr marL="1028700" lvl="1" indent="-342900">
              <a:lnSpc>
                <a:spcPct val="100000"/>
              </a:lnSpc>
            </a:pPr>
            <a:r>
              <a:rPr lang="en-US" sz="2400" dirty="0"/>
              <a:t>Intelligent Personal Assistant (IPA) </a:t>
            </a:r>
          </a:p>
          <a:p>
            <a:pPr marL="1028700" lvl="1" indent="-342900">
              <a:lnSpc>
                <a:spcPct val="100000"/>
              </a:lnSpc>
            </a:pPr>
            <a:r>
              <a:rPr lang="en-US" sz="2400" dirty="0" err="1"/>
              <a:t>iPadOS</a:t>
            </a:r>
            <a:r>
              <a:rPr lang="en-US" sz="2400" dirty="0"/>
              <a:t>, Chrome OS, Netbook Devices </a:t>
            </a:r>
          </a:p>
          <a:p>
            <a:pPr marL="1028700" lvl="1" indent="-342900">
              <a:lnSpc>
                <a:spcPct val="100000"/>
              </a:lnSpc>
            </a:pPr>
            <a:r>
              <a:rPr lang="en-US" sz="2400" dirty="0"/>
              <a:t>Collaboration Tools </a:t>
            </a:r>
          </a:p>
          <a:p>
            <a:pPr marL="1028700" lvl="1" indent="-342900">
              <a:lnSpc>
                <a:spcPct val="100000"/>
              </a:lnSpc>
            </a:pPr>
            <a:r>
              <a:rPr lang="en-US" sz="2400" dirty="0"/>
              <a:t>Microsoft Game Bar and Other Screen Capture Software</a:t>
            </a:r>
          </a:p>
        </p:txBody>
      </p:sp>
    </p:spTree>
    <p:extLst>
      <p:ext uri="{BB962C8B-B14F-4D97-AF65-F5344CB8AC3E}">
        <p14:creationId xmlns:p14="http://schemas.microsoft.com/office/powerpoint/2010/main" val="73440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latin typeface="+mn-lt"/>
              </a:rPr>
              <a:t>CMAS</a:t>
            </a:r>
            <a:br>
              <a:rPr lang="en-US" sz="4400" dirty="0">
                <a:latin typeface="+mn-lt"/>
              </a:rPr>
            </a:br>
            <a:r>
              <a:rPr lang="en-US" sz="4400" dirty="0">
                <a:latin typeface="+mn-lt"/>
              </a:rPr>
              <a:t>Mathematics, English Language Arts/Literacy, Colorado Spanish Language Arts (CSLA) &amp; Science </a:t>
            </a:r>
          </a:p>
        </p:txBody>
      </p:sp>
    </p:spTree>
    <p:extLst>
      <p:ext uri="{BB962C8B-B14F-4D97-AF65-F5344CB8AC3E}">
        <p14:creationId xmlns:p14="http://schemas.microsoft.com/office/powerpoint/2010/main" val="74976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Welcome and Agenda</a:t>
            </a:r>
          </a:p>
        </p:txBody>
      </p:sp>
      <p:sp>
        <p:nvSpPr>
          <p:cNvPr id="3" name="Content Placeholder 2"/>
          <p:cNvSpPr>
            <a:spLocks noGrp="1"/>
          </p:cNvSpPr>
          <p:nvPr>
            <p:ph idx="1"/>
          </p:nvPr>
        </p:nvSpPr>
        <p:spPr>
          <a:xfrm>
            <a:off x="614362" y="2005965"/>
            <a:ext cx="10963275" cy="3223260"/>
          </a:xfrm>
        </p:spPr>
        <p:txBody>
          <a:bodyPr numCol="2">
            <a:normAutofit/>
          </a:bodyPr>
          <a:lstStyle/>
          <a:p>
            <a:r>
              <a:rPr lang="en-US" sz="3200" dirty="0"/>
              <a:t>General Information</a:t>
            </a:r>
          </a:p>
          <a:p>
            <a:r>
              <a:rPr lang="en-US" sz="3200" dirty="0"/>
              <a:t>DTC responsibilities and privileges</a:t>
            </a:r>
          </a:p>
          <a:p>
            <a:r>
              <a:rPr lang="en-US" sz="3200" dirty="0"/>
              <a:t>DTC Listserv</a:t>
            </a:r>
          </a:p>
          <a:p>
            <a:r>
              <a:rPr lang="en-US" sz="3200" dirty="0"/>
              <a:t>State Assessment Schedule</a:t>
            </a:r>
          </a:p>
          <a:p>
            <a:r>
              <a:rPr lang="en-US" sz="3200" dirty="0"/>
              <a:t>ACCESS/DRC updates</a:t>
            </a:r>
          </a:p>
          <a:p>
            <a:r>
              <a:rPr lang="en-US" sz="3200" dirty="0"/>
              <a:t>CMAS/Pearson updates</a:t>
            </a:r>
          </a:p>
          <a:p>
            <a:r>
              <a:rPr lang="en-US" sz="3200" dirty="0" err="1"/>
              <a:t>CoAlt</a:t>
            </a:r>
            <a:r>
              <a:rPr lang="en-US" sz="3200" dirty="0"/>
              <a:t>/KITE updates</a:t>
            </a:r>
          </a:p>
          <a:p>
            <a:r>
              <a:rPr lang="en-US" sz="3200" dirty="0"/>
              <a:t>Introduction to PSAT/SAT Technology</a:t>
            </a:r>
          </a:p>
          <a:p>
            <a:r>
              <a:rPr lang="en-US" sz="3200" dirty="0"/>
              <a:t>NAEP Assessment Technology Request for Selected Districts</a:t>
            </a:r>
          </a:p>
        </p:txBody>
      </p:sp>
    </p:spTree>
    <p:extLst>
      <p:ext uri="{BB962C8B-B14F-4D97-AF65-F5344CB8AC3E}">
        <p14:creationId xmlns:p14="http://schemas.microsoft.com/office/powerpoint/2010/main" val="399548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59045"/>
            <a:ext cx="7325501" cy="756418"/>
          </a:xfrm>
        </p:spPr>
        <p:txBody>
          <a:bodyPr anchor="ctr">
            <a:normAutofit/>
          </a:bodyPr>
          <a:lstStyle/>
          <a:p>
            <a:r>
              <a:rPr lang="en-US" sz="3600" dirty="0">
                <a:latin typeface="+mn-lt"/>
              </a:rPr>
              <a:t>CMAS Grades and Content Areas</a:t>
            </a:r>
          </a:p>
        </p:txBody>
      </p:sp>
      <p:sp>
        <p:nvSpPr>
          <p:cNvPr id="3" name="Content Placeholder 2"/>
          <p:cNvSpPr>
            <a:spLocks noGrp="1"/>
          </p:cNvSpPr>
          <p:nvPr>
            <p:ph idx="1"/>
          </p:nvPr>
        </p:nvSpPr>
        <p:spPr>
          <a:xfrm>
            <a:off x="581025" y="1362457"/>
            <a:ext cx="11049000" cy="5234896"/>
          </a:xfrm>
        </p:spPr>
        <p:txBody>
          <a:bodyPr>
            <a:normAutofit/>
          </a:bodyPr>
          <a:lstStyle/>
          <a:p>
            <a:pPr marL="0" indent="0">
              <a:buNone/>
            </a:pPr>
            <a:r>
              <a:rPr lang="en-US" b="1" dirty="0">
                <a:solidFill>
                  <a:schemeClr val="tx1"/>
                </a:solidFill>
              </a:rPr>
              <a:t>Science</a:t>
            </a:r>
          </a:p>
          <a:p>
            <a:pPr marL="342900" indent="-342900"/>
            <a:r>
              <a:rPr lang="en-US" sz="2200" dirty="0"/>
              <a:t>Elementary, middle and high school assessments</a:t>
            </a:r>
          </a:p>
          <a:p>
            <a:pPr marL="1028700" lvl="1" indent="-342900"/>
            <a:r>
              <a:rPr lang="en-US" dirty="0">
                <a:solidFill>
                  <a:schemeClr val="tx1"/>
                </a:solidFill>
              </a:rPr>
              <a:t>Science: grades 5, 8 and 11</a:t>
            </a:r>
          </a:p>
          <a:p>
            <a:pPr marL="1485900" lvl="2" indent="-342900"/>
            <a:endParaRPr lang="en-US" sz="800" dirty="0"/>
          </a:p>
          <a:p>
            <a:pPr marL="0" indent="0">
              <a:buNone/>
            </a:pPr>
            <a:r>
              <a:rPr lang="en-US" b="1" dirty="0">
                <a:solidFill>
                  <a:schemeClr val="tx1"/>
                </a:solidFill>
              </a:rPr>
              <a:t>Math and ELA </a:t>
            </a:r>
          </a:p>
          <a:p>
            <a:pPr marL="342900" indent="-342900"/>
            <a:r>
              <a:rPr lang="en-US" sz="2200" dirty="0"/>
              <a:t>Elementary and middle school assessments </a:t>
            </a: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only for eligible multilingual learners in grades 3-4</a:t>
            </a:r>
          </a:p>
          <a:p>
            <a:pPr marL="571500" indent="-342900"/>
            <a:endParaRPr lang="en-US" dirty="0"/>
          </a:p>
          <a:p>
            <a:pPr marL="571500" indent="-342900"/>
            <a:endParaRPr lang="en-US" sz="1400" dirty="0"/>
          </a:p>
          <a:p>
            <a:pPr marL="571500" indent="-342900"/>
            <a:endParaRPr lang="en-US" dirty="0"/>
          </a:p>
          <a:p>
            <a:pPr marL="571500" indent="-342900"/>
            <a:r>
              <a:rPr lang="en-US" sz="1800" dirty="0"/>
              <a:t>Note: Social Studies will not be administered in Spring 2023</a:t>
            </a:r>
          </a:p>
        </p:txBody>
      </p:sp>
    </p:spTree>
    <p:extLst>
      <p:ext uri="{BB962C8B-B14F-4D97-AF65-F5344CB8AC3E}">
        <p14:creationId xmlns:p14="http://schemas.microsoft.com/office/powerpoint/2010/main" val="3878023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36523"/>
            <a:ext cx="6081865" cy="756418"/>
          </a:xfrm>
        </p:spPr>
        <p:txBody>
          <a:bodyPr anchor="ctr">
            <a:normAutofit/>
          </a:bodyPr>
          <a:lstStyle/>
          <a:p>
            <a:r>
              <a:rPr lang="en-US" sz="3600" dirty="0">
                <a:latin typeface="+mn-lt"/>
              </a:rPr>
              <a:t>PearsonAccess</a:t>
            </a:r>
            <a:r>
              <a:rPr lang="en-US" sz="3600" baseline="30000" dirty="0">
                <a:latin typeface="+mn-lt"/>
              </a:rPr>
              <a:t>next</a:t>
            </a:r>
          </a:p>
        </p:txBody>
      </p:sp>
      <p:sp>
        <p:nvSpPr>
          <p:cNvPr id="3" name="Content Placeholder 2"/>
          <p:cNvSpPr>
            <a:spLocks noGrp="1"/>
          </p:cNvSpPr>
          <p:nvPr>
            <p:ph idx="1"/>
          </p:nvPr>
        </p:nvSpPr>
        <p:spPr>
          <a:xfrm>
            <a:off x="600075" y="1389888"/>
            <a:ext cx="9439275" cy="5331588"/>
          </a:xfrm>
        </p:spPr>
        <p:txBody>
          <a:bodyPr>
            <a:normAutofit/>
          </a:bodyPr>
          <a:lstStyle/>
          <a:p>
            <a:pPr marL="0" indent="0">
              <a:buNone/>
            </a:pPr>
            <a:r>
              <a:rPr lang="en-US" dirty="0">
                <a:solidFill>
                  <a:schemeClr val="tx1"/>
                </a:solidFill>
              </a:rPr>
              <a:t>The online platform used for CMAS data management and administration</a:t>
            </a:r>
          </a:p>
          <a:p>
            <a:pPr marL="800100" lvl="1" indent="-342900"/>
            <a:r>
              <a:rPr lang="en-US" dirty="0"/>
              <a:t>CDE updates DAC permissions throughout the year </a:t>
            </a:r>
          </a:p>
          <a:p>
            <a:pPr marL="0" indent="0">
              <a:buNone/>
            </a:pPr>
            <a:r>
              <a:rPr lang="en-US" dirty="0">
                <a:solidFill>
                  <a:schemeClr val="tx1"/>
                </a:solidFill>
              </a:rPr>
              <a:t>PearsonAccess</a:t>
            </a:r>
            <a:r>
              <a:rPr lang="en-US" baseline="30000" dirty="0">
                <a:solidFill>
                  <a:schemeClr val="tx1"/>
                </a:solidFill>
              </a:rPr>
              <a:t>next</a:t>
            </a:r>
            <a:r>
              <a:rPr lang="en-US" dirty="0">
                <a:solidFill>
                  <a:schemeClr val="tx1"/>
                </a:solidFill>
              </a:rPr>
              <a:t> use will be covered during trainings</a:t>
            </a:r>
          </a:p>
          <a:p>
            <a:pPr marL="0" indent="0">
              <a:buNone/>
            </a:pPr>
            <a:r>
              <a:rPr lang="en-US" dirty="0">
                <a:solidFill>
                  <a:schemeClr val="tx1"/>
                </a:solidFill>
              </a:rPr>
              <a:t>Training modules available through the </a:t>
            </a:r>
            <a:r>
              <a:rPr lang="en-US" dirty="0"/>
              <a:t>Colorado Assessments Portal at </a:t>
            </a:r>
            <a:r>
              <a:rPr lang="en-US" dirty="0">
                <a:hlinkClick r:id="rId2"/>
              </a:rPr>
              <a:t>https://coassessments.com/training-mods/</a:t>
            </a:r>
            <a:endParaRPr lang="en-US" dirty="0"/>
          </a:p>
          <a:p>
            <a:pPr marL="800100" lvl="1" indent="-342900"/>
            <a:r>
              <a:rPr lang="en-US" dirty="0">
                <a:solidFill>
                  <a:schemeClr val="tx1"/>
                </a:solidFill>
              </a:rPr>
              <a:t>Welcome to PearsonAccess</a:t>
            </a:r>
            <a:r>
              <a:rPr lang="en-US" baseline="30000" dirty="0">
                <a:solidFill>
                  <a:schemeClr val="tx1"/>
                </a:solidFill>
              </a:rPr>
              <a:t>next</a:t>
            </a:r>
          </a:p>
          <a:p>
            <a:pPr marL="800100" lvl="1" indent="-342900"/>
            <a:r>
              <a:rPr lang="en-US" dirty="0"/>
              <a:t>User Accounts</a:t>
            </a:r>
          </a:p>
          <a:p>
            <a:pPr marL="800100" lvl="1" indent="-342900"/>
            <a:r>
              <a:rPr lang="en-US" dirty="0">
                <a:solidFill>
                  <a:schemeClr val="tx1"/>
                </a:solidFill>
              </a:rPr>
              <a:t>Student Registration/Personal Needs Profile (SR/PNP)</a:t>
            </a:r>
          </a:p>
          <a:p>
            <a:pPr marL="800100" lvl="1" indent="-342900"/>
            <a:r>
              <a:rPr lang="en-US" dirty="0"/>
              <a:t>Paper and Online Pre-Testing Materials Management</a:t>
            </a:r>
          </a:p>
          <a:p>
            <a:pPr marL="800100" lvl="1" indent="-342900"/>
            <a:r>
              <a:rPr lang="en-US" dirty="0">
                <a:solidFill>
                  <a:schemeClr val="tx1"/>
                </a:solidFill>
              </a:rPr>
              <a:t>Assessment Coordinator Online Session Management</a:t>
            </a:r>
            <a:endParaRPr lang="en-US" dirty="0"/>
          </a:p>
          <a:p>
            <a:pPr marL="800100" lvl="1" indent="-342900"/>
            <a:r>
              <a:rPr lang="en-US" dirty="0">
                <a:solidFill>
                  <a:schemeClr val="tx1"/>
                </a:solidFill>
              </a:rPr>
              <a:t>Test Administrator Online Session Management</a:t>
            </a:r>
          </a:p>
          <a:p>
            <a:pPr marL="800100" lvl="1" indent="-342900"/>
            <a:r>
              <a:rPr lang="en-US" dirty="0"/>
              <a:t>Additional Orders</a:t>
            </a:r>
          </a:p>
          <a:p>
            <a:pPr marL="800100" lvl="1" indent="-342900"/>
            <a:r>
              <a:rPr lang="en-US" dirty="0"/>
              <a:t>Post-Testing Materials Management</a:t>
            </a:r>
          </a:p>
          <a:p>
            <a:pPr marL="800100" lvl="1" indent="-342900"/>
            <a:r>
              <a:rPr lang="en-US" dirty="0"/>
              <a:t>Post-Testing Data Clean-up</a:t>
            </a:r>
          </a:p>
        </p:txBody>
      </p:sp>
      <p:pic>
        <p:nvPicPr>
          <p:cNvPr id="5" name="Picture 5" descr="https://support.assessment.pearson.com/download/attachments/6029315/pearsonaccess-next-text-small-orange.png?version=1&amp;modificationDate=1414172621000&amp;api=v2">
            <a:extLst>
              <a:ext uri="{FF2B5EF4-FFF2-40B4-BE49-F238E27FC236}">
                <a16:creationId xmlns:a16="http://schemas.microsoft.com/office/drawing/2014/main" id="{F42A8A47-9F18-78CE-495A-55423944C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6435726"/>
            <a:ext cx="16668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67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3"/>
            <a:ext cx="8270157" cy="756418"/>
          </a:xfrm>
        </p:spPr>
        <p:txBody>
          <a:bodyPr anchor="ctr">
            <a:normAutofit/>
          </a:bodyPr>
          <a:lstStyle/>
          <a:p>
            <a:r>
              <a:rPr lang="en-US" sz="3600" dirty="0">
                <a:latin typeface="+mn-lt"/>
              </a:rPr>
              <a:t>TestNav Requirements Policy</a:t>
            </a:r>
            <a:endParaRPr lang="en-US" sz="3600" baseline="30000" dirty="0">
              <a:latin typeface="+mn-lt"/>
            </a:endParaRPr>
          </a:p>
        </p:txBody>
      </p:sp>
      <p:sp>
        <p:nvSpPr>
          <p:cNvPr id="4" name="Slide Number Placeholder 3"/>
          <p:cNvSpPr>
            <a:spLocks noGrp="1"/>
          </p:cNvSpPr>
          <p:nvPr>
            <p:ph type="sldNum" sz="quarter" idx="12"/>
          </p:nvPr>
        </p:nvSpPr>
        <p:spPr>
          <a:xfrm>
            <a:off x="1798321" y="6356352"/>
            <a:ext cx="467783" cy="365125"/>
          </a:xfrm>
          <a:prstGeom prst="rect">
            <a:avLst/>
          </a:prstGeom>
        </p:spPr>
        <p:txBody>
          <a:bodyPr/>
          <a:lstStyle/>
          <a:p>
            <a:fld id="{67726FA2-3EC9-4717-AD62-D8C823692DD3}" type="slidenum">
              <a:rPr lang="en-US" smtClean="0"/>
              <a:pPr/>
              <a:t>32</a:t>
            </a:fld>
            <a:endParaRPr lang="en-US" dirty="0"/>
          </a:p>
        </p:txBody>
      </p:sp>
      <p:graphicFrame>
        <p:nvGraphicFramePr>
          <p:cNvPr id="5" name="Table 4">
            <a:extLst>
              <a:ext uri="{FF2B5EF4-FFF2-40B4-BE49-F238E27FC236}">
                <a16:creationId xmlns:a16="http://schemas.microsoft.com/office/drawing/2014/main" id="{137650A2-7D68-4140-80A3-073641EF718B}"/>
              </a:ext>
            </a:extLst>
          </p:cNvPr>
          <p:cNvGraphicFramePr>
            <a:graphicFrameLocks noGrp="1"/>
          </p:cNvGraphicFramePr>
          <p:nvPr>
            <p:extLst>
              <p:ext uri="{D42A27DB-BD31-4B8C-83A1-F6EECF244321}">
                <p14:modId xmlns:p14="http://schemas.microsoft.com/office/powerpoint/2010/main" val="551076012"/>
              </p:ext>
            </p:extLst>
          </p:nvPr>
        </p:nvGraphicFramePr>
        <p:xfrm>
          <a:off x="609600" y="1252027"/>
          <a:ext cx="9991726" cy="5026841"/>
        </p:xfrm>
        <a:graphic>
          <a:graphicData uri="http://schemas.openxmlformats.org/drawingml/2006/table">
            <a:tbl>
              <a:tblPr firstRow="1" bandRow="1">
                <a:tableStyleId>{5C22544A-7EE6-4342-B048-85BDC9FD1C3A}</a:tableStyleId>
              </a:tblPr>
              <a:tblGrid>
                <a:gridCol w="1952230">
                  <a:extLst>
                    <a:ext uri="{9D8B030D-6E8A-4147-A177-3AD203B41FA5}">
                      <a16:colId xmlns:a16="http://schemas.microsoft.com/office/drawing/2014/main" val="126237389"/>
                    </a:ext>
                  </a:extLst>
                </a:gridCol>
                <a:gridCol w="5057350">
                  <a:extLst>
                    <a:ext uri="{9D8B030D-6E8A-4147-A177-3AD203B41FA5}">
                      <a16:colId xmlns:a16="http://schemas.microsoft.com/office/drawing/2014/main" val="874784100"/>
                    </a:ext>
                  </a:extLst>
                </a:gridCol>
                <a:gridCol w="2982146">
                  <a:extLst>
                    <a:ext uri="{9D8B030D-6E8A-4147-A177-3AD203B41FA5}">
                      <a16:colId xmlns:a16="http://schemas.microsoft.com/office/drawing/2014/main" val="3796661186"/>
                    </a:ext>
                  </a:extLst>
                </a:gridCol>
              </a:tblGrid>
              <a:tr h="894510">
                <a:tc>
                  <a:txBody>
                    <a:bodyPr/>
                    <a:lstStyle/>
                    <a:p>
                      <a:pPr algn="l" fontAlgn="t"/>
                      <a:r>
                        <a:rPr lang="en-US" sz="2400" dirty="0">
                          <a:effectLst/>
                        </a:rPr>
                        <a:t>OS:</a:t>
                      </a:r>
                    </a:p>
                  </a:txBody>
                  <a:tcPr marL="84328" marR="84328" marT="59030" marB="59030"/>
                </a:tc>
                <a:tc>
                  <a:txBody>
                    <a:bodyPr/>
                    <a:lstStyle/>
                    <a:p>
                      <a:pPr algn="l" fontAlgn="t"/>
                      <a:r>
                        <a:rPr lang="en-US" sz="2400" dirty="0">
                          <a:effectLst/>
                        </a:rPr>
                        <a:t>Based on manufacturer support Pearson will support:</a:t>
                      </a:r>
                    </a:p>
                  </a:txBody>
                  <a:tcPr marL="84328" marR="84328" marT="59030" marB="59030"/>
                </a:tc>
                <a:tc>
                  <a:txBody>
                    <a:bodyPr/>
                    <a:lstStyle/>
                    <a:p>
                      <a:pPr algn="l" fontAlgn="t"/>
                      <a:r>
                        <a:rPr lang="en-US" sz="2400" dirty="0">
                          <a:effectLst/>
                        </a:rPr>
                        <a:t>Resources:</a:t>
                      </a:r>
                    </a:p>
                  </a:txBody>
                  <a:tcPr marL="84328" marR="84328" marT="59030" marB="59030"/>
                </a:tc>
                <a:extLst>
                  <a:ext uri="{0D108BD9-81ED-4DB2-BD59-A6C34878D82A}">
                    <a16:rowId xmlns:a16="http://schemas.microsoft.com/office/drawing/2014/main" val="578628003"/>
                  </a:ext>
                </a:extLst>
              </a:tr>
              <a:tr h="761643">
                <a:tc>
                  <a:txBody>
                    <a:bodyPr/>
                    <a:lstStyle/>
                    <a:p>
                      <a:pPr algn="l" fontAlgn="t"/>
                      <a:r>
                        <a:rPr lang="en-US" sz="2000" dirty="0">
                          <a:effectLst/>
                        </a:rPr>
                        <a:t>OS X and macOS</a:t>
                      </a:r>
                    </a:p>
                  </a:txBody>
                  <a:tcPr marL="84328" marR="84328" marT="59030" marB="59030"/>
                </a:tc>
                <a:tc>
                  <a:txBody>
                    <a:bodyPr/>
                    <a:lstStyle/>
                    <a:p>
                      <a:pPr algn="l" fontAlgn="t"/>
                      <a:r>
                        <a:rPr lang="en-US" sz="2000" dirty="0">
                          <a:effectLst/>
                        </a:rPr>
                        <a:t>The two past releases as of July 15.</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3514949110"/>
                  </a:ext>
                </a:extLst>
              </a:tr>
              <a:tr h="761643">
                <a:tc>
                  <a:txBody>
                    <a:bodyPr/>
                    <a:lstStyle/>
                    <a:p>
                      <a:pPr algn="l" fontAlgn="t"/>
                      <a:r>
                        <a:rPr lang="en-US" sz="2000">
                          <a:effectLst/>
                        </a:rPr>
                        <a:t>iOS</a:t>
                      </a:r>
                    </a:p>
                  </a:txBody>
                  <a:tcPr marL="84328" marR="84328" marT="59030" marB="59030"/>
                </a:tc>
                <a:tc>
                  <a:txBody>
                    <a:bodyPr/>
                    <a:lstStyle/>
                    <a:p>
                      <a:pPr algn="l" fontAlgn="t"/>
                      <a:r>
                        <a:rPr lang="en-US" sz="2000">
                          <a:effectLst/>
                        </a:rPr>
                        <a:t>The two past releases as of July 15.</a:t>
                      </a:r>
                    </a:p>
                  </a:txBody>
                  <a:tcPr marL="84328" marR="84328" marT="59030" marB="59030"/>
                </a:tc>
                <a:tc>
                  <a:txBody>
                    <a:bodyPr/>
                    <a:lstStyle/>
                    <a:p>
                      <a:pPr algn="l" fontAlgn="t"/>
                      <a:r>
                        <a:rPr lang="en-US" sz="2000" u="none" strike="noStrike">
                          <a:effectLst/>
                          <a:hlinkClick r:id="rId3"/>
                        </a:rPr>
                        <a:t>iOS Life Cycle Management</a:t>
                      </a:r>
                      <a:endParaRPr lang="en-US" sz="2000">
                        <a:effectLst/>
                      </a:endParaRPr>
                    </a:p>
                  </a:txBody>
                  <a:tcPr marL="84328" marR="84328" marT="59030" marB="59030"/>
                </a:tc>
                <a:extLst>
                  <a:ext uri="{0D108BD9-81ED-4DB2-BD59-A6C34878D82A}">
                    <a16:rowId xmlns:a16="http://schemas.microsoft.com/office/drawing/2014/main" val="1373260375"/>
                  </a:ext>
                </a:extLst>
              </a:tr>
              <a:tr h="948150">
                <a:tc>
                  <a:txBody>
                    <a:bodyPr/>
                    <a:lstStyle/>
                    <a:p>
                      <a:pPr algn="l" fontAlgn="t"/>
                      <a:r>
                        <a:rPr lang="en-US" sz="2000" dirty="0" err="1">
                          <a:effectLst/>
                        </a:rPr>
                        <a:t>ChromeOS</a:t>
                      </a:r>
                      <a:endParaRPr lang="en-US" sz="2000" dirty="0">
                        <a:effectLst/>
                      </a:endParaRPr>
                    </a:p>
                  </a:txBody>
                  <a:tcPr marL="84328" marR="84328" marT="59030" marB="59030"/>
                </a:tc>
                <a:tc>
                  <a:txBody>
                    <a:bodyPr/>
                    <a:lstStyle/>
                    <a:p>
                      <a:pPr algn="l" fontAlgn="t"/>
                      <a:r>
                        <a:rPr lang="en-US" sz="2000" dirty="0">
                          <a:effectLst/>
                        </a:rPr>
                        <a:t>Releases Google supports as of July 15 of the current calendar school year.</a:t>
                      </a:r>
                    </a:p>
                  </a:txBody>
                  <a:tcPr marL="84328" marR="84328" marT="59030" marB="59030"/>
                </a:tc>
                <a:tc>
                  <a:txBody>
                    <a:bodyPr/>
                    <a:lstStyle/>
                    <a:p>
                      <a:pPr algn="l" fontAlgn="t"/>
                      <a:r>
                        <a:rPr lang="en-US" sz="2000" u="none" strike="noStrike">
                          <a:effectLst/>
                          <a:hlinkClick r:id="rId4"/>
                        </a:rPr>
                        <a:t>Chrome Update Policy</a:t>
                      </a:r>
                      <a:endParaRPr lang="en-US" sz="2000">
                        <a:effectLst/>
                      </a:endParaRPr>
                    </a:p>
                  </a:txBody>
                  <a:tcPr marL="84328" marR="84328" marT="59030" marB="59030"/>
                </a:tc>
                <a:extLst>
                  <a:ext uri="{0D108BD9-81ED-4DB2-BD59-A6C34878D82A}">
                    <a16:rowId xmlns:a16="http://schemas.microsoft.com/office/drawing/2014/main" val="3578071310"/>
                  </a:ext>
                </a:extLst>
              </a:tr>
              <a:tr h="1080678">
                <a:tc>
                  <a:txBody>
                    <a:bodyPr/>
                    <a:lstStyle/>
                    <a:p>
                      <a:pPr algn="l" fontAlgn="t"/>
                      <a:r>
                        <a:rPr lang="en-US" sz="2000">
                          <a:effectLst/>
                        </a:rPr>
                        <a:t>Windows</a:t>
                      </a:r>
                    </a:p>
                    <a:p>
                      <a:pPr algn="l" fontAlgn="t"/>
                      <a:br>
                        <a:rPr lang="en-US" sz="2000">
                          <a:effectLst/>
                        </a:rPr>
                      </a:br>
                      <a:endParaRPr lang="en-US" sz="2000">
                        <a:effectLst/>
                      </a:endParaRPr>
                    </a:p>
                  </a:txBody>
                  <a:tcPr marL="84328" marR="84328" marT="59030" marB="59030"/>
                </a:tc>
                <a:tc>
                  <a:txBody>
                    <a:bodyPr/>
                    <a:lstStyle/>
                    <a:p>
                      <a:pPr algn="l" fontAlgn="t"/>
                      <a:r>
                        <a:rPr lang="en-US" sz="2000">
                          <a:effectLst/>
                        </a:rPr>
                        <a:t>Releases Microsoft supports as of July 15 of the current calendar school year.</a:t>
                      </a:r>
                    </a:p>
                  </a:txBody>
                  <a:tcPr marL="84328" marR="84328" marT="59030" marB="59030"/>
                </a:tc>
                <a:tc>
                  <a:txBody>
                    <a:bodyPr/>
                    <a:lstStyle/>
                    <a:p>
                      <a:pPr algn="l" fontAlgn="t"/>
                      <a:r>
                        <a:rPr lang="en-US" sz="2000" u="none" strike="noStrike">
                          <a:effectLst/>
                          <a:hlinkClick r:id="rId5"/>
                        </a:rPr>
                        <a:t>Windows lifecycle fact sheet</a:t>
                      </a:r>
                      <a:endParaRPr lang="en-US" sz="2000">
                        <a:effectLst/>
                      </a:endParaRPr>
                    </a:p>
                  </a:txBody>
                  <a:tcPr marL="84328" marR="84328" marT="59030" marB="59030"/>
                </a:tc>
                <a:extLst>
                  <a:ext uri="{0D108BD9-81ED-4DB2-BD59-A6C34878D82A}">
                    <a16:rowId xmlns:a16="http://schemas.microsoft.com/office/drawing/2014/main" val="1375356253"/>
                  </a:ext>
                </a:extLst>
              </a:tr>
              <a:tr h="580217">
                <a:tc>
                  <a:txBody>
                    <a:bodyPr/>
                    <a:lstStyle/>
                    <a:p>
                      <a:pPr algn="l" fontAlgn="t"/>
                      <a:r>
                        <a:rPr lang="en-US" sz="2000">
                          <a:effectLst/>
                        </a:rPr>
                        <a:t>Ubuntu</a:t>
                      </a:r>
                    </a:p>
                  </a:txBody>
                  <a:tcPr marL="84328" marR="84328" marT="59030" marB="59030"/>
                </a:tc>
                <a:tc>
                  <a:txBody>
                    <a:bodyPr/>
                    <a:lstStyle/>
                    <a:p>
                      <a:pPr algn="l" fontAlgn="t"/>
                      <a:r>
                        <a:rPr lang="en-US" sz="2000">
                          <a:effectLst/>
                        </a:rPr>
                        <a:t>The last two long-term releases.</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1140792607"/>
                  </a:ext>
                </a:extLst>
              </a:tr>
            </a:tbl>
          </a:graphicData>
        </a:graphic>
      </p:graphicFrame>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802505" y="4284240"/>
            <a:ext cx="4586990" cy="369332"/>
          </a:xfrm>
          <a:prstGeom prst="rect">
            <a:avLst/>
          </a:prstGeom>
          <a:noFill/>
        </p:spPr>
        <p:txBody>
          <a:bodyPr wrap="square">
            <a:spAutoFit/>
          </a:bodyPr>
          <a:lstStyle/>
          <a:p>
            <a:r>
              <a:rPr lang="en-US" dirty="0"/>
              <a:t>Stable channel update for Chrome OS</a:t>
            </a:r>
          </a:p>
        </p:txBody>
      </p:sp>
    </p:spTree>
    <p:extLst>
      <p:ext uri="{BB962C8B-B14F-4D97-AF65-F5344CB8AC3E}">
        <p14:creationId xmlns:p14="http://schemas.microsoft.com/office/powerpoint/2010/main" val="6120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6" y="-104774"/>
            <a:ext cx="7886700" cy="1325563"/>
          </a:xfrm>
        </p:spPr>
        <p:txBody>
          <a:bodyPr vert="horz" lIns="91440" tIns="45720" rIns="91440" bIns="45720" rtlCol="0" anchor="ctr" anchorCtr="0">
            <a:normAutofit/>
          </a:bodyPr>
          <a:lstStyle/>
          <a:p>
            <a:r>
              <a:rPr lang="en-US" sz="3600" dirty="0">
                <a:latin typeface="+mn-lt"/>
              </a:rPr>
              <a:t>TestNav Components 2023-24</a:t>
            </a:r>
          </a:p>
        </p:txBody>
      </p:sp>
      <p:graphicFrame>
        <p:nvGraphicFramePr>
          <p:cNvPr id="3" name="Table 2">
            <a:extLst>
              <a:ext uri="{FF2B5EF4-FFF2-40B4-BE49-F238E27FC236}">
                <a16:creationId xmlns:a16="http://schemas.microsoft.com/office/drawing/2014/main" id="{59F6A28C-3120-436B-BA6F-3C0C9DCE5480}"/>
              </a:ext>
            </a:extLst>
          </p:cNvPr>
          <p:cNvGraphicFramePr>
            <a:graphicFrameLocks noGrp="1"/>
          </p:cNvGraphicFramePr>
          <p:nvPr>
            <p:extLst>
              <p:ext uri="{D42A27DB-BD31-4B8C-83A1-F6EECF244321}">
                <p14:modId xmlns:p14="http://schemas.microsoft.com/office/powerpoint/2010/main" val="1687184723"/>
              </p:ext>
            </p:extLst>
          </p:nvPr>
        </p:nvGraphicFramePr>
        <p:xfrm>
          <a:off x="619126" y="1581149"/>
          <a:ext cx="10925174" cy="4505326"/>
        </p:xfrm>
        <a:graphic>
          <a:graphicData uri="http://schemas.openxmlformats.org/drawingml/2006/table">
            <a:tbl>
              <a:tblPr firstRow="1" firstCol="1" bandRow="1">
                <a:tableStyleId>{5C22544A-7EE6-4342-B048-85BDC9FD1C3A}</a:tableStyleId>
              </a:tblPr>
              <a:tblGrid>
                <a:gridCol w="3960438">
                  <a:extLst>
                    <a:ext uri="{9D8B030D-6E8A-4147-A177-3AD203B41FA5}">
                      <a16:colId xmlns:a16="http://schemas.microsoft.com/office/drawing/2014/main" val="37276868"/>
                    </a:ext>
                  </a:extLst>
                </a:gridCol>
                <a:gridCol w="6964736">
                  <a:extLst>
                    <a:ext uri="{9D8B030D-6E8A-4147-A177-3AD203B41FA5}">
                      <a16:colId xmlns:a16="http://schemas.microsoft.com/office/drawing/2014/main" val="3647765831"/>
                    </a:ext>
                  </a:extLst>
                </a:gridCol>
              </a:tblGrid>
              <a:tr h="1124489">
                <a:tc>
                  <a:txBody>
                    <a:bodyPr/>
                    <a:lstStyle/>
                    <a:p>
                      <a:pPr marL="0" marR="0" algn="ctr">
                        <a:spcBef>
                          <a:spcPts val="0"/>
                        </a:spcBef>
                        <a:spcAft>
                          <a:spcPts val="0"/>
                        </a:spcAft>
                      </a:pPr>
                      <a:r>
                        <a:rPr lang="en-US" sz="1800" dirty="0">
                          <a:effectLst/>
                        </a:rPr>
                        <a:t>Component</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lgn="ctr">
                        <a:spcBef>
                          <a:spcPts val="0"/>
                        </a:spcBef>
                        <a:spcAft>
                          <a:spcPts val="0"/>
                        </a:spcAft>
                      </a:pPr>
                      <a:r>
                        <a:rPr lang="en-US" sz="1800" dirty="0">
                          <a:effectLst/>
                        </a:rPr>
                        <a:t>Installation</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456003143"/>
                  </a:ext>
                </a:extLst>
              </a:tr>
              <a:tr h="659679">
                <a:tc>
                  <a:txBody>
                    <a:bodyPr/>
                    <a:lstStyle/>
                    <a:p>
                      <a:pPr marL="0" marR="0">
                        <a:spcBef>
                          <a:spcPts val="0"/>
                        </a:spcBef>
                        <a:spcAft>
                          <a:spcPts val="0"/>
                        </a:spcAft>
                      </a:pPr>
                      <a:r>
                        <a:rPr lang="en-US" sz="1800" dirty="0">
                          <a:effectLst/>
                        </a:rPr>
                        <a:t>Proctor Caching</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No updates, uninstall and reinstall current version if necessary</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846638475"/>
                  </a:ext>
                </a:extLst>
              </a:tr>
              <a:tr h="421139">
                <a:tc>
                  <a:txBody>
                    <a:bodyPr/>
                    <a:lstStyle/>
                    <a:p>
                      <a:pPr marL="0" marR="0">
                        <a:spcBef>
                          <a:spcPts val="0"/>
                        </a:spcBef>
                        <a:spcAft>
                          <a:spcPts val="0"/>
                        </a:spcAft>
                      </a:pPr>
                      <a:r>
                        <a:rPr lang="en-US" sz="1800">
                          <a:effectLst/>
                        </a:rPr>
                        <a:t>TestNav Server side software</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No install required apps are automatically updated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304183952"/>
                  </a:ext>
                </a:extLst>
              </a:tr>
              <a:tr h="1245086">
                <a:tc>
                  <a:txBody>
                    <a:bodyPr/>
                    <a:lstStyle/>
                    <a:p>
                      <a:pPr marL="0" marR="0">
                        <a:spcBef>
                          <a:spcPts val="0"/>
                        </a:spcBef>
                        <a:spcAft>
                          <a:spcPts val="0"/>
                        </a:spcAft>
                      </a:pPr>
                      <a:r>
                        <a:rPr lang="en-US" sz="1800">
                          <a:effectLst/>
                        </a:rPr>
                        <a:t>Desktop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The new app can be pushed out to Mac OS or Windows OS devices without the need to uninstall the old version</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kern="1200">
                          <a:solidFill>
                            <a:schemeClr val="dk1"/>
                          </a:solidFill>
                          <a:effectLst/>
                          <a:latin typeface="+mn-lt"/>
                          <a:ea typeface="+mn-ea"/>
                          <a:cs typeface="+mn-cs"/>
                        </a:rPr>
                        <a:t>Apps on windows stores now support auto updates</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064562739"/>
                  </a:ext>
                </a:extLst>
              </a:tr>
              <a:tr h="407399">
                <a:tc>
                  <a:txBody>
                    <a:bodyPr/>
                    <a:lstStyle/>
                    <a:p>
                      <a:pPr marL="0" marR="0">
                        <a:spcBef>
                          <a:spcPts val="0"/>
                        </a:spcBef>
                        <a:spcAft>
                          <a:spcPts val="0"/>
                        </a:spcAft>
                      </a:pPr>
                      <a:r>
                        <a:rPr lang="en-US" sz="1800">
                          <a:effectLst/>
                        </a:rPr>
                        <a:t>iPad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Auto updates are supported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379046574"/>
                  </a:ext>
                </a:extLst>
              </a:tr>
              <a:tr h="647534">
                <a:tc>
                  <a:txBody>
                    <a:bodyPr/>
                    <a:lstStyle/>
                    <a:p>
                      <a:pPr marL="0" marR="0">
                        <a:spcBef>
                          <a:spcPts val="0"/>
                        </a:spcBef>
                        <a:spcAft>
                          <a:spcPts val="0"/>
                        </a:spcAft>
                      </a:pPr>
                      <a:r>
                        <a:rPr lang="en-US" sz="1800" dirty="0">
                          <a:effectLst/>
                        </a:rPr>
                        <a:t>Chromebook Client App</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Auto updates are supported</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2373800495"/>
                  </a:ext>
                </a:extLst>
              </a:tr>
            </a:tbl>
          </a:graphicData>
        </a:graphic>
      </p:graphicFrame>
    </p:spTree>
    <p:extLst>
      <p:ext uri="{BB962C8B-B14F-4D97-AF65-F5344CB8AC3E}">
        <p14:creationId xmlns:p14="http://schemas.microsoft.com/office/powerpoint/2010/main" val="1266500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3"/>
            <a:ext cx="8270157" cy="756418"/>
          </a:xfrm>
        </p:spPr>
        <p:txBody>
          <a:bodyPr anchor="ctr">
            <a:noAutofit/>
          </a:bodyPr>
          <a:lstStyle/>
          <a:p>
            <a:r>
              <a:rPr lang="en-US" sz="3600" dirty="0">
                <a:latin typeface="+mn-lt"/>
              </a:rPr>
              <a:t>Site Readiness Activities 2023-24</a:t>
            </a:r>
            <a:endParaRPr lang="en-US" sz="3600" baseline="30000" dirty="0">
              <a:latin typeface="+mn-lt"/>
            </a:endParaRPr>
          </a:p>
        </p:txBody>
      </p:sp>
      <p:sp>
        <p:nvSpPr>
          <p:cNvPr id="3" name="Content Placeholder 2"/>
          <p:cNvSpPr>
            <a:spLocks noGrp="1"/>
          </p:cNvSpPr>
          <p:nvPr>
            <p:ph idx="1"/>
          </p:nvPr>
        </p:nvSpPr>
        <p:spPr>
          <a:xfrm>
            <a:off x="609600" y="1463040"/>
            <a:ext cx="10896600" cy="5258436"/>
          </a:xfrm>
        </p:spPr>
        <p:txBody>
          <a:bodyPr>
            <a:normAutofit/>
          </a:bodyPr>
          <a:lstStyle/>
          <a:p>
            <a:pPr marL="0" indent="0">
              <a:buNone/>
            </a:pPr>
            <a:r>
              <a:rPr lang="en-US" sz="3200" dirty="0"/>
              <a:t>CDE recommends:</a:t>
            </a:r>
          </a:p>
          <a:p>
            <a:pPr marL="1028700" lvl="1" indent="-342900"/>
            <a:r>
              <a:rPr lang="en-US" sz="2800" dirty="0"/>
              <a:t>Conduct CMAS Infrastructure Trial through the </a:t>
            </a:r>
            <a:r>
              <a:rPr lang="en-US" sz="2800" dirty="0" err="1"/>
              <a:t>PearsonAccess</a:t>
            </a:r>
            <a:r>
              <a:rPr lang="en-US" sz="2800" baseline="30000" dirty="0" err="1"/>
              <a:t>next</a:t>
            </a:r>
            <a:r>
              <a:rPr lang="en-US" sz="2800" dirty="0"/>
              <a:t> Training Site</a:t>
            </a:r>
          </a:p>
          <a:p>
            <a:pPr marL="1028700" lvl="1" indent="-342900"/>
            <a:endParaRPr lang="en-US" sz="2400" dirty="0"/>
          </a:p>
          <a:p>
            <a:pPr marL="1485900" lvl="2" indent="-342900"/>
            <a:r>
              <a:rPr lang="en-US" sz="2400" dirty="0"/>
              <a:t>Provides a way to test the local online assessment environment to verify the network, proctor caching devices and student testing devices are configured correctly using CMAS items </a:t>
            </a:r>
          </a:p>
          <a:p>
            <a:pPr marL="1485900" lvl="2" indent="-342900"/>
            <a:endParaRPr lang="en-US" sz="2400" dirty="0"/>
          </a:p>
          <a:p>
            <a:pPr marL="1485900" lvl="2" indent="-342900"/>
            <a:r>
              <a:rPr lang="en-US" sz="2400" dirty="0"/>
              <a:t>Highly recommended for districts and schools using virtualized device solutions</a:t>
            </a:r>
          </a:p>
        </p:txBody>
      </p:sp>
    </p:spTree>
    <p:extLst>
      <p:ext uri="{BB962C8B-B14F-4D97-AF65-F5344CB8AC3E}">
        <p14:creationId xmlns:p14="http://schemas.microsoft.com/office/powerpoint/2010/main" val="3803593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988C78-1DBD-9B2D-CD17-A2A5CB95CFF8}"/>
              </a:ext>
            </a:extLst>
          </p:cNvPr>
          <p:cNvSpPr>
            <a:spLocks noGrp="1"/>
          </p:cNvSpPr>
          <p:nvPr>
            <p:ph type="ctrTitle"/>
          </p:nvPr>
        </p:nvSpPr>
        <p:spPr/>
        <p:txBody>
          <a:bodyPr/>
          <a:lstStyle/>
          <a:p>
            <a:r>
              <a:rPr lang="en-US" dirty="0"/>
              <a:t>2023 CMAS Administration</a:t>
            </a:r>
          </a:p>
        </p:txBody>
      </p:sp>
    </p:spTree>
    <p:extLst>
      <p:ext uri="{BB962C8B-B14F-4D97-AF65-F5344CB8AC3E}">
        <p14:creationId xmlns:p14="http://schemas.microsoft.com/office/powerpoint/2010/main" val="2999546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13" y="204788"/>
            <a:ext cx="8066087" cy="546277"/>
          </a:xfrm>
        </p:spPr>
        <p:txBody>
          <a:bodyPr vert="horz" wrap="square" lIns="0" tIns="156946" rIns="0" bIns="0" rtlCol="0">
            <a:spAutoFit/>
          </a:bodyPr>
          <a:lstStyle/>
          <a:p>
            <a:r>
              <a:rPr lang="en-US" dirty="0"/>
              <a:t>2023 CMAS Operating System Usage</a:t>
            </a:r>
          </a:p>
        </p:txBody>
      </p:sp>
      <p:sp>
        <p:nvSpPr>
          <p:cNvPr id="6" name="Content Placeholder 5">
            <a:extLst>
              <a:ext uri="{FF2B5EF4-FFF2-40B4-BE49-F238E27FC236}">
                <a16:creationId xmlns:a16="http://schemas.microsoft.com/office/drawing/2014/main" id="{2299AB0A-9D3D-8328-3548-7FFD4392C841}"/>
              </a:ext>
            </a:extLst>
          </p:cNvPr>
          <p:cNvSpPr>
            <a:spLocks noGrp="1"/>
          </p:cNvSpPr>
          <p:nvPr>
            <p:ph idx="1"/>
          </p:nvPr>
        </p:nvSpPr>
        <p:spPr>
          <a:xfrm>
            <a:off x="4998720" y="1860201"/>
            <a:ext cx="6669024" cy="3690207"/>
          </a:xfrm>
        </p:spPr>
        <p:txBody>
          <a:bodyPr/>
          <a:lstStyle/>
          <a:p>
            <a:pPr marL="0" indent="0">
              <a:buNone/>
            </a:pPr>
            <a:r>
              <a:rPr lang="en-US" b="1" dirty="0"/>
              <a:t>Most Common</a:t>
            </a:r>
          </a:p>
          <a:p>
            <a:r>
              <a:rPr lang="en-US" dirty="0"/>
              <a:t>Devices using Chrome OS were the most-used during this testing period, accounting for 1,796,403 tests.</a:t>
            </a:r>
          </a:p>
          <a:p>
            <a:pPr marL="0" indent="0">
              <a:buNone/>
            </a:pPr>
            <a:endParaRPr lang="en-US" b="1" dirty="0"/>
          </a:p>
          <a:p>
            <a:pPr marL="0" indent="0">
              <a:buNone/>
            </a:pPr>
            <a:r>
              <a:rPr lang="en-US" b="1" dirty="0"/>
              <a:t>Least Common</a:t>
            </a:r>
          </a:p>
          <a:p>
            <a:r>
              <a:rPr lang="en-US" dirty="0"/>
              <a:t>Linux was the least common operating system; it was used for only 1 test.</a:t>
            </a:r>
          </a:p>
          <a:p>
            <a:endParaRPr lang="en-US" dirty="0"/>
          </a:p>
        </p:txBody>
      </p:sp>
      <p:pic>
        <p:nvPicPr>
          <p:cNvPr id="3" name="object 3"/>
          <p:cNvPicPr/>
          <p:nvPr/>
        </p:nvPicPr>
        <p:blipFill>
          <a:blip r:embed="rId2" cstate="print"/>
          <a:stretch>
            <a:fillRect/>
          </a:stretch>
        </p:blipFill>
        <p:spPr>
          <a:xfrm>
            <a:off x="437356" y="1860201"/>
            <a:ext cx="4038600" cy="3593591"/>
          </a:xfrm>
          <a:prstGeom prst="rect">
            <a:avLst/>
          </a:prstGeom>
        </p:spPr>
      </p:pic>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2022 CMAS Top 5 Error Codes</a:t>
            </a:r>
          </a:p>
        </p:txBody>
      </p:sp>
      <p:graphicFrame>
        <p:nvGraphicFramePr>
          <p:cNvPr id="6" name="Chart 5">
            <a:extLst>
              <a:ext uri="{FF2B5EF4-FFF2-40B4-BE49-F238E27FC236}">
                <a16:creationId xmlns:a16="http://schemas.microsoft.com/office/drawing/2014/main" id="{0EE834A0-7429-4666-9E54-0533823B5E94}"/>
              </a:ext>
            </a:extLst>
          </p:cNvPr>
          <p:cNvGraphicFramePr/>
          <p:nvPr>
            <p:extLst>
              <p:ext uri="{D42A27DB-BD31-4B8C-83A1-F6EECF244321}">
                <p14:modId xmlns:p14="http://schemas.microsoft.com/office/powerpoint/2010/main" val="2938795156"/>
              </p:ext>
            </p:extLst>
          </p:nvPr>
        </p:nvGraphicFramePr>
        <p:xfrm>
          <a:off x="77492" y="1247614"/>
          <a:ext cx="11344759" cy="5610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478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4460" rIns="0" bIns="0" rtlCol="0">
            <a:spAutoFit/>
          </a:bodyPr>
          <a:lstStyle/>
          <a:p>
            <a:pPr marL="12700">
              <a:lnSpc>
                <a:spcPct val="100000"/>
              </a:lnSpc>
              <a:spcBef>
                <a:spcPts val="980"/>
              </a:spcBef>
            </a:pPr>
            <a:r>
              <a:rPr spc="55" dirty="0"/>
              <a:t>Top</a:t>
            </a:r>
            <a:r>
              <a:rPr spc="-50" dirty="0"/>
              <a:t> </a:t>
            </a:r>
            <a:r>
              <a:rPr spc="65" dirty="0"/>
              <a:t>Errors</a:t>
            </a:r>
          </a:p>
          <a:p>
            <a:pPr marL="12700">
              <a:lnSpc>
                <a:spcPct val="100000"/>
              </a:lnSpc>
              <a:spcBef>
                <a:spcPts val="570"/>
              </a:spcBef>
            </a:pPr>
            <a:r>
              <a:rPr sz="2050" dirty="0"/>
              <a:t>Top</a:t>
            </a:r>
            <a:r>
              <a:rPr sz="2050" spc="45" dirty="0"/>
              <a:t> </a:t>
            </a:r>
            <a:r>
              <a:rPr sz="2050" dirty="0"/>
              <a:t>Ten</a:t>
            </a:r>
            <a:r>
              <a:rPr sz="2050" spc="35" dirty="0"/>
              <a:t> </a:t>
            </a:r>
            <a:r>
              <a:rPr sz="2050" spc="55" dirty="0"/>
              <a:t>Errors</a:t>
            </a:r>
            <a:r>
              <a:rPr sz="2050" spc="40" dirty="0"/>
              <a:t> </a:t>
            </a:r>
            <a:r>
              <a:rPr sz="2050" spc="45" dirty="0"/>
              <a:t>Observed</a:t>
            </a:r>
            <a:endParaRPr sz="2050"/>
          </a:p>
        </p:txBody>
      </p:sp>
      <p:pic>
        <p:nvPicPr>
          <p:cNvPr id="3" name="object 3"/>
          <p:cNvPicPr/>
          <p:nvPr/>
        </p:nvPicPr>
        <p:blipFill>
          <a:blip r:embed="rId3" cstate="print"/>
          <a:stretch>
            <a:fillRect/>
          </a:stretch>
        </p:blipFill>
        <p:spPr>
          <a:xfrm>
            <a:off x="1583880" y="2647213"/>
            <a:ext cx="9686543" cy="3590543"/>
          </a:xfrm>
          <a:prstGeom prst="rect">
            <a:avLst/>
          </a:prstGeom>
        </p:spPr>
      </p:pic>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565" y="205176"/>
            <a:ext cx="8065168" cy="596317"/>
          </a:xfrm>
          <a:prstGeom prst="rect">
            <a:avLst/>
          </a:prstGeom>
        </p:spPr>
        <p:txBody>
          <a:bodyPr vert="horz" wrap="square" lIns="0" tIns="163830" rIns="0" bIns="0" rtlCol="0">
            <a:spAutoFit/>
          </a:bodyPr>
          <a:lstStyle/>
          <a:p>
            <a:pPr marL="12700">
              <a:lnSpc>
                <a:spcPct val="100000"/>
              </a:lnSpc>
              <a:spcBef>
                <a:spcPts val="1290"/>
              </a:spcBef>
            </a:pPr>
            <a:r>
              <a:rPr dirty="0"/>
              <a:t>Testing</a:t>
            </a:r>
            <a:r>
              <a:rPr spc="65" dirty="0"/>
              <a:t> </a:t>
            </a:r>
            <a:r>
              <a:rPr spc="114" dirty="0"/>
              <a:t>Conﬁguration</a:t>
            </a:r>
            <a:r>
              <a:rPr spc="70" dirty="0"/>
              <a:t> </a:t>
            </a:r>
            <a:r>
              <a:rPr spc="90" dirty="0"/>
              <a:t>Performance</a:t>
            </a:r>
          </a:p>
        </p:txBody>
      </p:sp>
      <p:sp>
        <p:nvSpPr>
          <p:cNvPr id="4" name="object 4"/>
          <p:cNvSpPr txBox="1">
            <a:spLocks noGrp="1"/>
          </p:cNvSpPr>
          <p:nvPr>
            <p:ph idx="1"/>
          </p:nvPr>
        </p:nvSpPr>
        <p:spPr>
          <a:xfrm>
            <a:off x="5042916" y="1458100"/>
            <a:ext cx="6324600" cy="2247538"/>
          </a:xfrm>
          <a:prstGeom prst="rect">
            <a:avLst/>
          </a:prstGeom>
        </p:spPr>
        <p:txBody>
          <a:bodyPr vert="horz" wrap="square" lIns="0" tIns="72390" rIns="0" bIns="0" rtlCol="0">
            <a:spAutoFit/>
          </a:bodyPr>
          <a:lstStyle/>
          <a:p>
            <a:pPr marL="12700" indent="0">
              <a:lnSpc>
                <a:spcPct val="100000"/>
              </a:lnSpc>
              <a:spcBef>
                <a:spcPts val="570"/>
              </a:spcBef>
              <a:buNone/>
            </a:pPr>
            <a:r>
              <a:rPr sz="1800" kern="0" spc="-50" dirty="0">
                <a:solidFill>
                  <a:sysClr val="windowText" lastClr="000000"/>
                </a:solidFill>
                <a:latin typeface="Arial Black"/>
              </a:rPr>
              <a:t>ProctorCache Usage</a:t>
            </a:r>
          </a:p>
          <a:p>
            <a:pPr marL="12700" marR="5080" indent="0">
              <a:lnSpc>
                <a:spcPct val="110700"/>
              </a:lnSpc>
              <a:spcBef>
                <a:spcPts val="295"/>
              </a:spcBef>
              <a:buNone/>
            </a:pPr>
            <a:r>
              <a:rPr sz="1800" kern="0" dirty="0">
                <a:solidFill>
                  <a:sysClr val="windowText" lastClr="000000"/>
                </a:solidFill>
                <a:latin typeface="Arial"/>
                <a:cs typeface="Arial"/>
              </a:rPr>
              <a:t>85% of Colorado testers utilized Proctor Caching. However, more than 182,000 testers were unable to connect to the local cache at login due to misconﬁguration, typically leading to</a:t>
            </a:r>
          </a:p>
          <a:p>
            <a:pPr marL="12700" marR="5080" indent="0">
              <a:lnSpc>
                <a:spcPct val="110700"/>
              </a:lnSpc>
              <a:spcBef>
                <a:spcPts val="295"/>
              </a:spcBef>
              <a:buNone/>
            </a:pPr>
            <a:r>
              <a:rPr sz="1800" kern="0" dirty="0">
                <a:solidFill>
                  <a:sysClr val="windowText" lastClr="000000"/>
                </a:solidFill>
                <a:latin typeface="Arial"/>
                <a:cs typeface="Arial"/>
              </a:rPr>
              <a:t>delays of 20–30s prior to starting the test. The enabled cache override option allowed these students to bypass the cache and test without further interruption</a:t>
            </a:r>
            <a:r>
              <a:rPr sz="1350" kern="0" dirty="0">
                <a:solidFill>
                  <a:sysClr val="windowText" lastClr="000000"/>
                </a:solidFill>
                <a:latin typeface="Arial"/>
                <a:cs typeface="Arial"/>
              </a:rPr>
              <a:t>.</a:t>
            </a:r>
          </a:p>
        </p:txBody>
      </p:sp>
      <p:pic>
        <p:nvPicPr>
          <p:cNvPr id="3" name="object 3"/>
          <p:cNvPicPr/>
          <p:nvPr/>
        </p:nvPicPr>
        <p:blipFill>
          <a:blip r:embed="rId2" cstate="print"/>
          <a:stretch>
            <a:fillRect/>
          </a:stretch>
        </p:blipFill>
        <p:spPr>
          <a:xfrm>
            <a:off x="443565" y="1670430"/>
            <a:ext cx="3753612" cy="1965959"/>
          </a:xfrm>
          <a:prstGeom prst="rect">
            <a:avLst/>
          </a:prstGeom>
        </p:spPr>
      </p:pic>
      <p:sp>
        <p:nvSpPr>
          <p:cNvPr id="5" name="object 5"/>
          <p:cNvSpPr txBox="1"/>
          <p:nvPr/>
        </p:nvSpPr>
        <p:spPr>
          <a:xfrm>
            <a:off x="548640" y="4701397"/>
            <a:ext cx="5320906" cy="1594154"/>
          </a:xfrm>
          <a:prstGeom prst="rect">
            <a:avLst/>
          </a:prstGeom>
        </p:spPr>
        <p:txBody>
          <a:bodyPr vert="horz" wrap="square" lIns="0" tIns="72390" rIns="0" bIns="0" rtlCol="0">
            <a:spAutoFit/>
          </a:bodyPr>
          <a:lstStyle/>
          <a:p>
            <a:pPr marL="12700" marR="0" lvl="0" indent="0" defTabSz="914400" eaLnBrk="1" fontAlgn="auto" latinLnBrk="0" hangingPunct="1">
              <a:lnSpc>
                <a:spcPct val="100000"/>
              </a:lnSpc>
              <a:spcBef>
                <a:spcPts val="570"/>
              </a:spcBef>
              <a:spcAft>
                <a:spcPts val="0"/>
              </a:spcAft>
              <a:buClrTx/>
              <a:buSzTx/>
              <a:buFontTx/>
              <a:buNone/>
              <a:tabLst/>
              <a:defRPr/>
            </a:pPr>
            <a:r>
              <a:rPr kumimoji="0" b="0" i="0" u="none" strike="noStrike" kern="0" cap="none" spc="-50" normalizeH="0" baseline="0" noProof="0" dirty="0">
                <a:ln>
                  <a:noFill/>
                </a:ln>
                <a:solidFill>
                  <a:sysClr val="windowText" lastClr="000000"/>
                </a:solidFill>
                <a:effectLst/>
                <a:uLnTx/>
                <a:uFillTx/>
                <a:latin typeface="Arial Black"/>
                <a:cs typeface="Arial Black"/>
              </a:rPr>
              <a:t>Median</a:t>
            </a:r>
            <a:r>
              <a:rPr kumimoji="0" b="0" i="0" u="none" strike="noStrike" kern="0" cap="none" spc="-80" normalizeH="0" baseline="0" noProof="0" dirty="0">
                <a:ln>
                  <a:noFill/>
                </a:ln>
                <a:solidFill>
                  <a:sysClr val="windowText" lastClr="000000"/>
                </a:solidFill>
                <a:effectLst/>
                <a:uLnTx/>
                <a:uFillTx/>
                <a:latin typeface="Arial Black"/>
                <a:cs typeface="Arial Black"/>
              </a:rPr>
              <a:t> </a:t>
            </a:r>
            <a:r>
              <a:rPr kumimoji="0" b="0" i="0" u="none" strike="noStrike" kern="0" cap="none" spc="-55" normalizeH="0" baseline="0" noProof="0" dirty="0">
                <a:ln>
                  <a:noFill/>
                </a:ln>
                <a:solidFill>
                  <a:sysClr val="windowText" lastClr="000000"/>
                </a:solidFill>
                <a:effectLst/>
                <a:uLnTx/>
                <a:uFillTx/>
                <a:latin typeface="Arial Black"/>
                <a:cs typeface="Arial Black"/>
              </a:rPr>
              <a:t>Item</a:t>
            </a:r>
            <a:r>
              <a:rPr kumimoji="0" b="0" i="0" u="none" strike="noStrike" kern="0" cap="none" spc="-80" normalizeH="0" baseline="0" noProof="0" dirty="0">
                <a:ln>
                  <a:noFill/>
                </a:ln>
                <a:solidFill>
                  <a:sysClr val="windowText" lastClr="000000"/>
                </a:solidFill>
                <a:effectLst/>
                <a:uLnTx/>
                <a:uFillTx/>
                <a:latin typeface="Arial Black"/>
                <a:cs typeface="Arial Black"/>
              </a:rPr>
              <a:t> </a:t>
            </a:r>
            <a:r>
              <a:rPr kumimoji="0" b="0" i="0" u="none" strike="noStrike" kern="0" cap="none" spc="-85" normalizeH="0" baseline="0" noProof="0" dirty="0">
                <a:ln>
                  <a:noFill/>
                </a:ln>
                <a:solidFill>
                  <a:sysClr val="windowText" lastClr="000000"/>
                </a:solidFill>
                <a:effectLst/>
                <a:uLnTx/>
                <a:uFillTx/>
                <a:latin typeface="Arial Black"/>
                <a:cs typeface="Arial Black"/>
              </a:rPr>
              <a:t>Load</a:t>
            </a:r>
            <a:r>
              <a:rPr kumimoji="0" b="0" i="0" u="none" strike="noStrike" kern="0" cap="none" spc="-75" normalizeH="0" baseline="0" noProof="0" dirty="0">
                <a:ln>
                  <a:noFill/>
                </a:ln>
                <a:solidFill>
                  <a:sysClr val="windowText" lastClr="000000"/>
                </a:solidFill>
                <a:effectLst/>
                <a:uLnTx/>
                <a:uFillTx/>
                <a:latin typeface="Arial Black"/>
                <a:cs typeface="Arial Black"/>
              </a:rPr>
              <a:t> </a:t>
            </a:r>
            <a:r>
              <a:rPr kumimoji="0" b="0" i="0" u="none" strike="noStrike" kern="0" cap="none" spc="-20" normalizeH="0" baseline="0" noProof="0" dirty="0">
                <a:ln>
                  <a:noFill/>
                </a:ln>
                <a:solidFill>
                  <a:sysClr val="windowText" lastClr="000000"/>
                </a:solidFill>
                <a:effectLst/>
                <a:uLnTx/>
                <a:uFillTx/>
                <a:latin typeface="Arial Black"/>
                <a:cs typeface="Arial Black"/>
              </a:rPr>
              <a:t>Time</a:t>
            </a:r>
            <a:endParaRPr kumimoji="0" b="0" i="0" u="none" strike="noStrike" kern="0" cap="none" spc="0" normalizeH="0" baseline="0" noProof="0" dirty="0">
              <a:ln>
                <a:noFill/>
              </a:ln>
              <a:solidFill>
                <a:sysClr val="windowText" lastClr="000000"/>
              </a:solidFill>
              <a:effectLst/>
              <a:uLnTx/>
              <a:uFillTx/>
              <a:latin typeface="Arial Black"/>
              <a:cs typeface="Arial Black"/>
            </a:endParaRPr>
          </a:p>
          <a:p>
            <a:pPr marL="12700" marR="5080" lvl="0" indent="0" defTabSz="914400" eaLnBrk="1" fontAlgn="auto" latinLnBrk="0" hangingPunct="1">
              <a:lnSpc>
                <a:spcPct val="110700"/>
              </a:lnSpc>
              <a:spcBef>
                <a:spcPts val="295"/>
              </a:spcBef>
              <a:spcAft>
                <a:spcPts val="0"/>
              </a:spcAft>
              <a:buClrTx/>
              <a:buSzTx/>
              <a:buFontTx/>
              <a:buNone/>
              <a:tabLst/>
              <a:defRPr/>
            </a:pPr>
            <a:r>
              <a:rPr kumimoji="0" b="0" i="0" u="none" strike="noStrike" kern="0" cap="none" spc="0" normalizeH="0" baseline="0" noProof="0" dirty="0">
                <a:ln>
                  <a:noFill/>
                </a:ln>
                <a:solidFill>
                  <a:sysClr val="windowText" lastClr="000000"/>
                </a:solidFill>
                <a:effectLst/>
                <a:uLnTx/>
                <a:uFillTx/>
                <a:latin typeface="Arial"/>
                <a:cs typeface="Arial"/>
              </a:rPr>
              <a:t>For</a:t>
            </a:r>
            <a:r>
              <a:rPr kumimoji="0" b="0" i="0" u="none" strike="noStrike" kern="0" cap="none" spc="8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those</a:t>
            </a:r>
            <a:r>
              <a:rPr kumimoji="0" b="0" i="0" u="none" strike="noStrike" kern="0" cap="none" spc="85" normalizeH="0" baseline="0" noProof="0" dirty="0">
                <a:ln>
                  <a:noFill/>
                </a:ln>
                <a:solidFill>
                  <a:sysClr val="windowText" lastClr="000000"/>
                </a:solidFill>
                <a:effectLst/>
                <a:uLnTx/>
                <a:uFillTx/>
                <a:latin typeface="Arial"/>
                <a:cs typeface="Arial"/>
              </a:rPr>
              <a:t> </a:t>
            </a:r>
            <a:r>
              <a:rPr kumimoji="0" b="0" i="0" u="none" strike="noStrike" kern="0" cap="none" spc="70" normalizeH="0" baseline="0" noProof="0" dirty="0">
                <a:ln>
                  <a:noFill/>
                </a:ln>
                <a:solidFill>
                  <a:sysClr val="windowText" lastClr="000000"/>
                </a:solidFill>
                <a:effectLst/>
                <a:uLnTx/>
                <a:uFillTx/>
                <a:latin typeface="Arial"/>
                <a:cs typeface="Arial"/>
              </a:rPr>
              <a:t>who</a:t>
            </a:r>
            <a:r>
              <a:rPr kumimoji="0" b="0" i="0" u="none" strike="noStrike" kern="0" cap="none" spc="9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used</a:t>
            </a:r>
            <a:r>
              <a:rPr kumimoji="0" b="0" i="0" u="none" strike="noStrike" kern="0" cap="none" spc="8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Proctor</a:t>
            </a:r>
            <a:r>
              <a:rPr kumimoji="0" b="0" i="0" u="none" strike="noStrike" kern="0" cap="none" spc="9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Caching,</a:t>
            </a:r>
            <a:r>
              <a:rPr kumimoji="0" b="0" i="0" u="none" strike="noStrike" kern="0" cap="none" spc="85" normalizeH="0" baseline="0" noProof="0" dirty="0">
                <a:ln>
                  <a:noFill/>
                </a:ln>
                <a:solidFill>
                  <a:sysClr val="windowText" lastClr="000000"/>
                </a:solidFill>
                <a:effectLst/>
                <a:uLnTx/>
                <a:uFillTx/>
                <a:latin typeface="Arial"/>
                <a:cs typeface="Arial"/>
              </a:rPr>
              <a:t> </a:t>
            </a:r>
            <a:r>
              <a:rPr kumimoji="0" b="0" i="0" u="none" strike="noStrike" kern="0" cap="none" spc="65" normalizeH="0" baseline="0" noProof="0" dirty="0">
                <a:ln>
                  <a:noFill/>
                </a:ln>
                <a:solidFill>
                  <a:sysClr val="windowText" lastClr="000000"/>
                </a:solidFill>
                <a:effectLst/>
                <a:uLnTx/>
                <a:uFillTx/>
                <a:latin typeface="Arial"/>
                <a:cs typeface="Arial"/>
              </a:rPr>
              <a:t>the</a:t>
            </a:r>
            <a:r>
              <a:rPr kumimoji="0" b="0" i="0" u="none" strike="noStrike" kern="0" cap="none" spc="90" normalizeH="0" baseline="0" noProof="0" dirty="0">
                <a:ln>
                  <a:noFill/>
                </a:ln>
                <a:solidFill>
                  <a:sysClr val="windowText" lastClr="000000"/>
                </a:solidFill>
                <a:effectLst/>
                <a:uLnTx/>
                <a:uFillTx/>
                <a:latin typeface="Arial"/>
                <a:cs typeface="Arial"/>
              </a:rPr>
              <a:t> </a:t>
            </a:r>
            <a:r>
              <a:rPr kumimoji="0" b="0" i="0" u="none" strike="noStrike" kern="0" cap="none" spc="55" normalizeH="0" baseline="0" noProof="0" dirty="0">
                <a:ln>
                  <a:noFill/>
                </a:ln>
                <a:solidFill>
                  <a:sysClr val="windowText" lastClr="000000"/>
                </a:solidFill>
                <a:effectLst/>
                <a:uLnTx/>
                <a:uFillTx/>
                <a:latin typeface="Arial"/>
                <a:cs typeface="Arial"/>
              </a:rPr>
              <a:t>median</a:t>
            </a:r>
            <a:r>
              <a:rPr kumimoji="0" b="0" i="0" u="none" strike="noStrike" kern="0" cap="none" spc="8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test</a:t>
            </a:r>
            <a:r>
              <a:rPr kumimoji="0" b="0" i="0" u="none" strike="noStrike" kern="0" cap="none" spc="85" normalizeH="0" baseline="0" noProof="0" dirty="0">
                <a:ln>
                  <a:noFill/>
                </a:ln>
                <a:solidFill>
                  <a:sysClr val="windowText" lastClr="000000"/>
                </a:solidFill>
                <a:effectLst/>
                <a:uLnTx/>
                <a:uFillTx/>
                <a:latin typeface="Arial"/>
                <a:cs typeface="Arial"/>
              </a:rPr>
              <a:t> </a:t>
            </a:r>
            <a:r>
              <a:rPr kumimoji="0" b="0" i="0" u="none" strike="noStrike" kern="0" cap="none" spc="55" normalizeH="0" baseline="0" noProof="0" dirty="0">
                <a:ln>
                  <a:noFill/>
                </a:ln>
                <a:solidFill>
                  <a:sysClr val="windowText" lastClr="000000"/>
                </a:solidFill>
                <a:effectLst/>
                <a:uLnTx/>
                <a:uFillTx/>
                <a:latin typeface="Arial"/>
                <a:cs typeface="Arial"/>
              </a:rPr>
              <a:t>item </a:t>
            </a:r>
            <a:r>
              <a:rPr kumimoji="0" b="0" i="0" u="none" strike="noStrike" kern="0" cap="none" spc="50" normalizeH="0" baseline="0" noProof="0" dirty="0">
                <a:ln>
                  <a:noFill/>
                </a:ln>
                <a:solidFill>
                  <a:sysClr val="windowText" lastClr="000000"/>
                </a:solidFill>
                <a:effectLst/>
                <a:uLnTx/>
                <a:uFillTx/>
                <a:latin typeface="Arial"/>
                <a:cs typeface="Arial"/>
              </a:rPr>
              <a:t>load</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75" normalizeH="0" baseline="0" noProof="0" dirty="0">
                <a:ln>
                  <a:noFill/>
                </a:ln>
                <a:solidFill>
                  <a:sysClr val="windowText" lastClr="000000"/>
                </a:solidFill>
                <a:effectLst/>
                <a:uLnTx/>
                <a:uFillTx/>
                <a:latin typeface="Arial"/>
                <a:cs typeface="Arial"/>
              </a:rPr>
              <a:t>time</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was</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0.87</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seconds.</a:t>
            </a:r>
            <a:r>
              <a:rPr kumimoji="0" b="0" i="0" u="none" strike="noStrike" kern="0" cap="none" spc="10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For</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those</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70" normalizeH="0" baseline="0" noProof="0" dirty="0">
                <a:ln>
                  <a:noFill/>
                </a:ln>
                <a:solidFill>
                  <a:sysClr val="windowText" lastClr="000000"/>
                </a:solidFill>
                <a:effectLst/>
                <a:uLnTx/>
                <a:uFillTx/>
                <a:latin typeface="Arial"/>
                <a:cs typeface="Arial"/>
              </a:rPr>
              <a:t>who</a:t>
            </a:r>
            <a:r>
              <a:rPr kumimoji="0" b="0" i="0" u="none" strike="noStrike" kern="0" cap="none" spc="35" normalizeH="0" baseline="0" noProof="0" dirty="0">
                <a:ln>
                  <a:noFill/>
                </a:ln>
                <a:solidFill>
                  <a:sysClr val="windowText" lastClr="000000"/>
                </a:solidFill>
                <a:effectLst/>
                <a:uLnTx/>
                <a:uFillTx/>
                <a:latin typeface="Arial"/>
                <a:cs typeface="Arial"/>
              </a:rPr>
              <a:t> </a:t>
            </a:r>
            <a:r>
              <a:rPr kumimoji="0" b="0" i="0" u="none" strike="noStrike" kern="0" cap="none" spc="65" normalizeH="0" baseline="0" noProof="0" dirty="0">
                <a:ln>
                  <a:noFill/>
                </a:ln>
                <a:solidFill>
                  <a:sysClr val="windowText" lastClr="000000"/>
                </a:solidFill>
                <a:effectLst/>
                <a:uLnTx/>
                <a:uFillTx/>
                <a:latin typeface="Arial"/>
                <a:cs typeface="Arial"/>
              </a:rPr>
              <a:t>did</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85" normalizeH="0" baseline="0" noProof="0" dirty="0">
                <a:ln>
                  <a:noFill/>
                </a:ln>
                <a:solidFill>
                  <a:sysClr val="windowText" lastClr="000000"/>
                </a:solidFill>
                <a:effectLst/>
                <a:uLnTx/>
                <a:uFillTx/>
                <a:latin typeface="Arial"/>
                <a:cs typeface="Arial"/>
              </a:rPr>
              <a:t>not</a:t>
            </a:r>
            <a:r>
              <a:rPr kumimoji="0" b="0" i="0" u="none" strike="noStrike" kern="0" cap="none" spc="30" normalizeH="0" baseline="0" noProof="0" dirty="0">
                <a:ln>
                  <a:noFill/>
                </a:ln>
                <a:solidFill>
                  <a:sysClr val="windowText" lastClr="000000"/>
                </a:solidFill>
                <a:effectLst/>
                <a:uLnTx/>
                <a:uFillTx/>
                <a:latin typeface="Arial"/>
                <a:cs typeface="Arial"/>
              </a:rPr>
              <a:t> </a:t>
            </a:r>
            <a:r>
              <a:rPr kumimoji="0" b="0" i="0" u="none" strike="noStrike" kern="0" cap="none" spc="-25" normalizeH="0" baseline="0" noProof="0" dirty="0">
                <a:ln>
                  <a:noFill/>
                </a:ln>
                <a:solidFill>
                  <a:sysClr val="windowText" lastClr="000000"/>
                </a:solidFill>
                <a:effectLst/>
                <a:uLnTx/>
                <a:uFillTx/>
                <a:latin typeface="Arial"/>
                <a:cs typeface="Arial"/>
              </a:rPr>
              <a:t>use </a:t>
            </a:r>
            <a:r>
              <a:rPr kumimoji="0" b="0" i="0" u="none" strike="noStrike" kern="0" cap="none" spc="0" normalizeH="0" baseline="0" noProof="0" dirty="0">
                <a:ln>
                  <a:noFill/>
                </a:ln>
                <a:solidFill>
                  <a:sysClr val="windowText" lastClr="000000"/>
                </a:solidFill>
                <a:effectLst/>
                <a:uLnTx/>
                <a:uFillTx/>
                <a:latin typeface="Arial"/>
                <a:cs typeface="Arial"/>
              </a:rPr>
              <a:t>Proctor</a:t>
            </a:r>
            <a:r>
              <a:rPr kumimoji="0" b="0" i="0" u="none" strike="noStrike" kern="0" cap="none" spc="5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Caching</a:t>
            </a:r>
            <a:r>
              <a:rPr kumimoji="0" b="0" i="0" u="none" strike="noStrike" kern="0" cap="none" spc="50" normalizeH="0" baseline="0" noProof="0" dirty="0">
                <a:ln>
                  <a:noFill/>
                </a:ln>
                <a:solidFill>
                  <a:sysClr val="windowText" lastClr="000000"/>
                </a:solidFill>
                <a:effectLst/>
                <a:uLnTx/>
                <a:uFillTx/>
                <a:latin typeface="Arial"/>
                <a:cs typeface="Arial"/>
              </a:rPr>
              <a:t> </a:t>
            </a:r>
            <a:r>
              <a:rPr kumimoji="0" b="0" i="0" u="none" strike="noStrike" kern="0" cap="none" spc="65" normalizeH="0" baseline="0" noProof="0" dirty="0">
                <a:ln>
                  <a:noFill/>
                </a:ln>
                <a:solidFill>
                  <a:sysClr val="windowText" lastClr="000000"/>
                </a:solidFill>
                <a:effectLst/>
                <a:uLnTx/>
                <a:uFillTx/>
                <a:latin typeface="Arial"/>
                <a:cs typeface="Arial"/>
              </a:rPr>
              <a:t>the</a:t>
            </a:r>
            <a:r>
              <a:rPr kumimoji="0" b="0" i="0" u="none" strike="noStrike" kern="0" cap="none" spc="55" normalizeH="0" baseline="0" noProof="0" dirty="0">
                <a:ln>
                  <a:noFill/>
                </a:ln>
                <a:solidFill>
                  <a:sysClr val="windowText" lastClr="000000"/>
                </a:solidFill>
                <a:effectLst/>
                <a:uLnTx/>
                <a:uFillTx/>
                <a:latin typeface="Arial"/>
                <a:cs typeface="Arial"/>
              </a:rPr>
              <a:t> median</a:t>
            </a:r>
            <a:r>
              <a:rPr kumimoji="0" b="0" i="0" u="none" strike="noStrike" kern="0" cap="none" spc="5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test</a:t>
            </a:r>
            <a:r>
              <a:rPr kumimoji="0" b="0" i="0" u="none" strike="noStrike" kern="0" cap="none" spc="50" normalizeH="0" baseline="0" noProof="0" dirty="0">
                <a:ln>
                  <a:noFill/>
                </a:ln>
                <a:solidFill>
                  <a:sysClr val="windowText" lastClr="000000"/>
                </a:solidFill>
                <a:effectLst/>
                <a:uLnTx/>
                <a:uFillTx/>
                <a:latin typeface="Arial"/>
                <a:cs typeface="Arial"/>
              </a:rPr>
              <a:t> </a:t>
            </a:r>
            <a:r>
              <a:rPr kumimoji="0" b="0" i="0" u="none" strike="noStrike" kern="0" cap="none" spc="75" normalizeH="0" baseline="0" noProof="0" dirty="0">
                <a:ln>
                  <a:noFill/>
                </a:ln>
                <a:solidFill>
                  <a:sysClr val="windowText" lastClr="000000"/>
                </a:solidFill>
                <a:effectLst/>
                <a:uLnTx/>
                <a:uFillTx/>
                <a:latin typeface="Arial"/>
                <a:cs typeface="Arial"/>
              </a:rPr>
              <a:t>item</a:t>
            </a:r>
            <a:r>
              <a:rPr kumimoji="0" b="0" i="0" u="none" strike="noStrike" kern="0" cap="none" spc="55" normalizeH="0" baseline="0" noProof="0" dirty="0">
                <a:ln>
                  <a:noFill/>
                </a:ln>
                <a:solidFill>
                  <a:sysClr val="windowText" lastClr="000000"/>
                </a:solidFill>
                <a:effectLst/>
                <a:uLnTx/>
                <a:uFillTx/>
                <a:latin typeface="Arial"/>
                <a:cs typeface="Arial"/>
              </a:rPr>
              <a:t> </a:t>
            </a:r>
            <a:r>
              <a:rPr kumimoji="0" b="0" i="0" u="none" strike="noStrike" kern="0" cap="none" spc="50" normalizeH="0" baseline="0" noProof="0" dirty="0">
                <a:ln>
                  <a:noFill/>
                </a:ln>
                <a:solidFill>
                  <a:sysClr val="windowText" lastClr="000000"/>
                </a:solidFill>
                <a:effectLst/>
                <a:uLnTx/>
                <a:uFillTx/>
                <a:latin typeface="Arial"/>
                <a:cs typeface="Arial"/>
              </a:rPr>
              <a:t>load </a:t>
            </a:r>
            <a:r>
              <a:rPr kumimoji="0" b="0" i="0" u="none" strike="noStrike" kern="0" cap="none" spc="75" normalizeH="0" baseline="0" noProof="0" dirty="0">
                <a:ln>
                  <a:noFill/>
                </a:ln>
                <a:solidFill>
                  <a:sysClr val="windowText" lastClr="000000"/>
                </a:solidFill>
                <a:effectLst/>
                <a:uLnTx/>
                <a:uFillTx/>
                <a:latin typeface="Arial"/>
                <a:cs typeface="Arial"/>
              </a:rPr>
              <a:t>time</a:t>
            </a:r>
            <a:r>
              <a:rPr kumimoji="0" b="0" i="0" u="none" strike="noStrike" kern="0" cap="none" spc="5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was</a:t>
            </a:r>
            <a:r>
              <a:rPr kumimoji="0" b="0" i="0" u="none" strike="noStrike" kern="0" cap="none" spc="50" normalizeH="0" baseline="0" noProof="0" dirty="0">
                <a:ln>
                  <a:noFill/>
                </a:ln>
                <a:solidFill>
                  <a:sysClr val="windowText" lastClr="000000"/>
                </a:solidFill>
                <a:effectLst/>
                <a:uLnTx/>
                <a:uFillTx/>
                <a:latin typeface="Arial"/>
                <a:cs typeface="Arial"/>
              </a:rPr>
              <a:t> </a:t>
            </a:r>
            <a:r>
              <a:rPr kumimoji="0" b="0" i="0" u="none" strike="noStrike" kern="0" cap="none" spc="-20" normalizeH="0" baseline="0" noProof="0" dirty="0">
                <a:ln>
                  <a:noFill/>
                </a:ln>
                <a:solidFill>
                  <a:sysClr val="windowText" lastClr="000000"/>
                </a:solidFill>
                <a:effectLst/>
                <a:uLnTx/>
                <a:uFillTx/>
                <a:latin typeface="Arial"/>
                <a:cs typeface="Arial"/>
              </a:rPr>
              <a:t>0.78 </a:t>
            </a:r>
            <a:r>
              <a:rPr kumimoji="0" b="0" i="0" u="none" strike="noStrike" kern="0" cap="none" spc="-10" normalizeH="0" baseline="0" noProof="0" dirty="0">
                <a:ln>
                  <a:noFill/>
                </a:ln>
                <a:solidFill>
                  <a:sysClr val="windowText" lastClr="000000"/>
                </a:solidFill>
                <a:effectLst/>
                <a:uLnTx/>
                <a:uFillTx/>
                <a:latin typeface="Arial"/>
                <a:cs typeface="Arial"/>
              </a:rPr>
              <a:t>seconds.</a:t>
            </a:r>
            <a:endParaRPr kumimoji="0" b="0" i="0" u="none" strike="noStrike" kern="0" cap="none" spc="0" normalizeH="0" baseline="0" noProof="0" dirty="0">
              <a:ln>
                <a:noFill/>
              </a:ln>
              <a:solidFill>
                <a:sysClr val="windowText" lastClr="000000"/>
              </a:solidFill>
              <a:effectLst/>
              <a:uLnTx/>
              <a:uFillTx/>
              <a:latin typeface="Arial"/>
              <a:cs typeface="Arial"/>
            </a:endParaRPr>
          </a:p>
        </p:txBody>
      </p:sp>
      <p:pic>
        <p:nvPicPr>
          <p:cNvPr id="6" name="object 6"/>
          <p:cNvPicPr/>
          <p:nvPr/>
        </p:nvPicPr>
        <p:blipFill>
          <a:blip r:embed="rId3" cstate="print"/>
          <a:stretch>
            <a:fillRect/>
          </a:stretch>
        </p:blipFill>
        <p:spPr>
          <a:xfrm>
            <a:off x="6428232" y="4839148"/>
            <a:ext cx="3553968" cy="1626108"/>
          </a:xfrm>
          <a:prstGeom prst="rect">
            <a:avLst/>
          </a:prstGeom>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General Information</a:t>
            </a:r>
          </a:p>
        </p:txBody>
      </p:sp>
    </p:spTree>
    <p:extLst>
      <p:ext uri="{BB962C8B-B14F-4D97-AF65-F5344CB8AC3E}">
        <p14:creationId xmlns:p14="http://schemas.microsoft.com/office/powerpoint/2010/main" val="323886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4AAA-BED9-03D1-A1C7-A42848768785}"/>
              </a:ext>
            </a:extLst>
          </p:cNvPr>
          <p:cNvSpPr>
            <a:spLocks noGrp="1"/>
          </p:cNvSpPr>
          <p:nvPr>
            <p:ph type="title"/>
          </p:nvPr>
        </p:nvSpPr>
        <p:spPr/>
        <p:txBody>
          <a:bodyPr/>
          <a:lstStyle/>
          <a:p>
            <a:r>
              <a:rPr lang="en-US" dirty="0"/>
              <a:t>Colorado User Testing Experience with Proctor Caching</a:t>
            </a:r>
          </a:p>
        </p:txBody>
      </p:sp>
      <p:sp>
        <p:nvSpPr>
          <p:cNvPr id="3" name="Content Placeholder 2">
            <a:extLst>
              <a:ext uri="{FF2B5EF4-FFF2-40B4-BE49-F238E27FC236}">
                <a16:creationId xmlns:a16="http://schemas.microsoft.com/office/drawing/2014/main" id="{FBA1ACB8-B645-216D-C971-06332BF1B47A}"/>
              </a:ext>
            </a:extLst>
          </p:cNvPr>
          <p:cNvSpPr>
            <a:spLocks noGrp="1"/>
          </p:cNvSpPr>
          <p:nvPr>
            <p:ph idx="1"/>
          </p:nvPr>
        </p:nvSpPr>
        <p:spPr>
          <a:xfrm>
            <a:off x="443565" y="1554480"/>
            <a:ext cx="11507643" cy="4351338"/>
          </a:xfrm>
        </p:spPr>
        <p:txBody>
          <a:bodyPr/>
          <a:lstStyle/>
          <a:p>
            <a:pPr marL="0" indent="0">
              <a:buNone/>
            </a:pPr>
            <a:r>
              <a:rPr lang="en-US" sz="3200" dirty="0"/>
              <a:t>Pearson conducted a data study to find any difference between test delivered using Proctor caching and test that do not.</a:t>
            </a:r>
          </a:p>
          <a:p>
            <a:r>
              <a:rPr lang="en-US" sz="2000" dirty="0"/>
              <a:t>Students experienced a shorter average load time without proctor caching.</a:t>
            </a:r>
          </a:p>
          <a:p>
            <a:r>
              <a:rPr lang="en-US" sz="2000" dirty="0"/>
              <a:t>Where Proctor caching was configured and bypassed, 8% of those instances resulted in significant waits of 20-30 seconds.</a:t>
            </a:r>
          </a:p>
          <a:p>
            <a:r>
              <a:rPr lang="en-US" sz="2000" dirty="0"/>
              <a:t>Use of proctor cache bypass increases average load times.</a:t>
            </a:r>
          </a:p>
          <a:p>
            <a:r>
              <a:rPr lang="en-US" sz="2000" dirty="0"/>
              <a:t>Test that used proctor caching experienced errors over three times as often as those with no caching configured.</a:t>
            </a:r>
          </a:p>
          <a:p>
            <a:pPr marL="0" indent="0">
              <a:buNone/>
            </a:pPr>
            <a:r>
              <a:rPr lang="en-US" sz="1800" dirty="0"/>
              <a:t>If you would like to see the Proctor caching data from your district, email me to request your district data.</a:t>
            </a:r>
          </a:p>
          <a:p>
            <a:pPr marL="0" indent="0">
              <a:buNone/>
            </a:pPr>
            <a:endParaRPr lang="en-US" dirty="0"/>
          </a:p>
          <a:p>
            <a:pPr marL="0" indent="0">
              <a:buNone/>
            </a:pPr>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69F48B9B-22A4-76F1-DBEB-89BA8C18FC03}"/>
              </a:ext>
            </a:extLst>
          </p:cNvPr>
          <p:cNvGraphicFramePr>
            <a:graphicFrameLocks noGrp="1"/>
          </p:cNvGraphicFramePr>
          <p:nvPr>
            <p:extLst>
              <p:ext uri="{D42A27DB-BD31-4B8C-83A1-F6EECF244321}">
                <p14:modId xmlns:p14="http://schemas.microsoft.com/office/powerpoint/2010/main" val="993495575"/>
              </p:ext>
            </p:extLst>
          </p:nvPr>
        </p:nvGraphicFramePr>
        <p:xfrm>
          <a:off x="443565" y="5077153"/>
          <a:ext cx="10072196" cy="1465943"/>
        </p:xfrm>
        <a:graphic>
          <a:graphicData uri="http://schemas.openxmlformats.org/drawingml/2006/table">
            <a:tbl>
              <a:tblPr>
                <a:tableStyleId>{5C22544A-7EE6-4342-B048-85BDC9FD1C3A}</a:tableStyleId>
              </a:tblPr>
              <a:tblGrid>
                <a:gridCol w="1318387">
                  <a:extLst>
                    <a:ext uri="{9D8B030D-6E8A-4147-A177-3AD203B41FA5}">
                      <a16:colId xmlns:a16="http://schemas.microsoft.com/office/drawing/2014/main" val="1556082834"/>
                    </a:ext>
                  </a:extLst>
                </a:gridCol>
                <a:gridCol w="1068197">
                  <a:extLst>
                    <a:ext uri="{9D8B030D-6E8A-4147-A177-3AD203B41FA5}">
                      <a16:colId xmlns:a16="http://schemas.microsoft.com/office/drawing/2014/main" val="999859253"/>
                    </a:ext>
                  </a:extLst>
                </a:gridCol>
                <a:gridCol w="1344982">
                  <a:extLst>
                    <a:ext uri="{9D8B030D-6E8A-4147-A177-3AD203B41FA5}">
                      <a16:colId xmlns:a16="http://schemas.microsoft.com/office/drawing/2014/main" val="4051356031"/>
                    </a:ext>
                  </a:extLst>
                </a:gridCol>
                <a:gridCol w="1571954">
                  <a:extLst>
                    <a:ext uri="{9D8B030D-6E8A-4147-A177-3AD203B41FA5}">
                      <a16:colId xmlns:a16="http://schemas.microsoft.com/office/drawing/2014/main" val="3259386809"/>
                    </a:ext>
                  </a:extLst>
                </a:gridCol>
                <a:gridCol w="1775333">
                  <a:extLst>
                    <a:ext uri="{9D8B030D-6E8A-4147-A177-3AD203B41FA5}">
                      <a16:colId xmlns:a16="http://schemas.microsoft.com/office/drawing/2014/main" val="2539524163"/>
                    </a:ext>
                  </a:extLst>
                </a:gridCol>
                <a:gridCol w="1294419">
                  <a:extLst>
                    <a:ext uri="{9D8B030D-6E8A-4147-A177-3AD203B41FA5}">
                      <a16:colId xmlns:a16="http://schemas.microsoft.com/office/drawing/2014/main" val="3563366477"/>
                    </a:ext>
                  </a:extLst>
                </a:gridCol>
                <a:gridCol w="1698924">
                  <a:extLst>
                    <a:ext uri="{9D8B030D-6E8A-4147-A177-3AD203B41FA5}">
                      <a16:colId xmlns:a16="http://schemas.microsoft.com/office/drawing/2014/main" val="4101277427"/>
                    </a:ext>
                  </a:extLst>
                </a:gridCol>
              </a:tblGrid>
              <a:tr h="912315">
                <a:tc>
                  <a:txBody>
                    <a:bodyPr/>
                    <a:lstStyle/>
                    <a:p>
                      <a:pPr algn="l" fontAlgn="b"/>
                      <a:r>
                        <a:rPr lang="en-US" sz="1800" u="none" strike="noStrike" dirty="0">
                          <a:effectLst/>
                        </a:rPr>
                        <a:t>CMAS Science</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Bypassed Test Count</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Used Tests Count</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No Cache Configured Test Count</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Bypassed Error Rate</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Used Error Rate</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No Cache Configured Error Rate</a:t>
                      </a:r>
                      <a:endParaRPr lang="en-US" sz="1800" b="0" i="0" u="none" strike="noStrike" dirty="0">
                        <a:solidFill>
                          <a:srgbClr val="000000"/>
                        </a:solidFill>
                        <a:effectLst/>
                        <a:latin typeface="Calibri" panose="020F0502020204030204" pitchFamily="34" charset="0"/>
                      </a:endParaRPr>
                    </a:p>
                  </a:txBody>
                  <a:tcPr marL="4988" marR="4988" marT="4988" marB="0" anchor="b"/>
                </a:tc>
                <a:extLst>
                  <a:ext uri="{0D108BD9-81ED-4DB2-BD59-A6C34878D82A}">
                    <a16:rowId xmlns:a16="http://schemas.microsoft.com/office/drawing/2014/main" val="2774177608"/>
                  </a:ext>
                </a:extLst>
              </a:tr>
              <a:tr h="540702">
                <a:tc>
                  <a:txBody>
                    <a:bodyPr/>
                    <a:lstStyle/>
                    <a:p>
                      <a:pPr algn="l" fontAlgn="b"/>
                      <a:r>
                        <a:rPr lang="en-US" sz="1800" u="none" strike="noStrike">
                          <a:effectLst/>
                        </a:rPr>
                        <a:t>ALL DISTRICTS</a:t>
                      </a:r>
                      <a:endParaRPr lang="en-US" sz="1800" b="1" i="0" u="none" strike="noStrike">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a:effectLst/>
                        </a:rPr>
                        <a:t>36562</a:t>
                      </a:r>
                      <a:endParaRPr lang="en-US" sz="1800" b="1" i="0" u="none" strike="noStrike">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a:effectLst/>
                        </a:rPr>
                        <a:t>339303</a:t>
                      </a:r>
                      <a:endParaRPr lang="en-US" sz="1800" b="1" i="0" u="none" strike="noStrike">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26894</a:t>
                      </a:r>
                      <a:endParaRPr lang="en-US" sz="1800" b="1" i="0" u="none" strike="noStrike" dirty="0">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4.49%</a:t>
                      </a:r>
                      <a:endParaRPr lang="en-US" sz="1800" b="1" i="0" u="none" strike="noStrike" dirty="0">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2.87%</a:t>
                      </a:r>
                      <a:endParaRPr lang="en-US" sz="1800" b="1" i="0" u="none" strike="noStrike" dirty="0">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1.78%</a:t>
                      </a:r>
                      <a:endParaRPr lang="en-US" sz="1800" b="1" i="0" u="none" strike="noStrike" dirty="0">
                        <a:solidFill>
                          <a:srgbClr val="000000"/>
                        </a:solidFill>
                        <a:effectLst/>
                        <a:latin typeface="Calibri" panose="020F0502020204030204" pitchFamily="34" charset="0"/>
                      </a:endParaRPr>
                    </a:p>
                  </a:txBody>
                  <a:tcPr marL="4988" marR="4988" marT="4988" marB="0" anchor="b"/>
                </a:tc>
                <a:extLst>
                  <a:ext uri="{0D108BD9-81ED-4DB2-BD59-A6C34878D82A}">
                    <a16:rowId xmlns:a16="http://schemas.microsoft.com/office/drawing/2014/main" val="3571947899"/>
                  </a:ext>
                </a:extLst>
              </a:tr>
            </a:tbl>
          </a:graphicData>
        </a:graphic>
      </p:graphicFrame>
    </p:spTree>
    <p:extLst>
      <p:ext uri="{BB962C8B-B14F-4D97-AF65-F5344CB8AC3E}">
        <p14:creationId xmlns:p14="http://schemas.microsoft.com/office/powerpoint/2010/main" val="203113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66A2D821-AAB8-51A2-AA17-C92CF4236E3B}"/>
              </a:ext>
            </a:extLst>
          </p:cNvPr>
          <p:cNvPicPr>
            <a:picLocks noGrp="1" noChangeAspect="1"/>
          </p:cNvPicPr>
          <p:nvPr>
            <p:ph sz="half" idx="1"/>
          </p:nvPr>
        </p:nvPicPr>
        <p:blipFill rotWithShape="1">
          <a:blip r:embed="rId3"/>
          <a:srcRect r="2924" b="35732"/>
          <a:stretch/>
        </p:blipFill>
        <p:spPr>
          <a:xfrm>
            <a:off x="5863191" y="4267926"/>
            <a:ext cx="6069730" cy="2576377"/>
          </a:xfrm>
        </p:spPr>
      </p:pic>
      <p:sp>
        <p:nvSpPr>
          <p:cNvPr id="5" name="Title 4">
            <a:extLst>
              <a:ext uri="{FF2B5EF4-FFF2-40B4-BE49-F238E27FC236}">
                <a16:creationId xmlns:a16="http://schemas.microsoft.com/office/drawing/2014/main" id="{737B9A3A-9C8B-DD0F-7E3E-19522E858377}"/>
              </a:ext>
            </a:extLst>
          </p:cNvPr>
          <p:cNvSpPr>
            <a:spLocks noGrp="1"/>
          </p:cNvSpPr>
          <p:nvPr>
            <p:ph type="title"/>
          </p:nvPr>
        </p:nvSpPr>
        <p:spPr/>
        <p:txBody>
          <a:bodyPr/>
          <a:lstStyle/>
          <a:p>
            <a:r>
              <a:rPr lang="en-US" dirty="0"/>
              <a:t>CMAS Science and Text-to-Speech Assessment Size</a:t>
            </a:r>
          </a:p>
        </p:txBody>
      </p:sp>
      <p:pic>
        <p:nvPicPr>
          <p:cNvPr id="23" name="Content Placeholder 22">
            <a:extLst>
              <a:ext uri="{FF2B5EF4-FFF2-40B4-BE49-F238E27FC236}">
                <a16:creationId xmlns:a16="http://schemas.microsoft.com/office/drawing/2014/main" id="{3E10850C-ED8D-9235-86DE-DD7609333CD0}"/>
              </a:ext>
            </a:extLst>
          </p:cNvPr>
          <p:cNvPicPr>
            <a:picLocks noGrp="1" noChangeAspect="1"/>
          </p:cNvPicPr>
          <p:nvPr>
            <p:ph sz="half" idx="2"/>
          </p:nvPr>
        </p:nvPicPr>
        <p:blipFill rotWithShape="1">
          <a:blip r:embed="rId4"/>
          <a:srcRect r="11231" b="12703"/>
          <a:stretch/>
        </p:blipFill>
        <p:spPr>
          <a:xfrm>
            <a:off x="5863191" y="1301885"/>
            <a:ext cx="6069730" cy="2576376"/>
          </a:xfrm>
        </p:spPr>
      </p:pic>
      <p:sp>
        <p:nvSpPr>
          <p:cNvPr id="24" name="TextBox 23">
            <a:extLst>
              <a:ext uri="{FF2B5EF4-FFF2-40B4-BE49-F238E27FC236}">
                <a16:creationId xmlns:a16="http://schemas.microsoft.com/office/drawing/2014/main" id="{49D1EE42-F509-B2C4-FD42-95E6C00AB3E3}"/>
              </a:ext>
            </a:extLst>
          </p:cNvPr>
          <p:cNvSpPr txBox="1"/>
          <p:nvPr/>
        </p:nvSpPr>
        <p:spPr>
          <a:xfrm>
            <a:off x="443565" y="1301884"/>
            <a:ext cx="5280579" cy="954107"/>
          </a:xfrm>
          <a:prstGeom prst="rect">
            <a:avLst/>
          </a:prstGeom>
          <a:noFill/>
        </p:spPr>
        <p:txBody>
          <a:bodyPr wrap="square" rtlCol="0">
            <a:spAutoFit/>
          </a:bodyPr>
          <a:lstStyle/>
          <a:p>
            <a:r>
              <a:rPr lang="en-US" sz="2800" dirty="0"/>
              <a:t>CMAS Grade 5 Science Practice Assessment with Text-to-Speech</a:t>
            </a:r>
          </a:p>
        </p:txBody>
      </p:sp>
      <p:sp>
        <p:nvSpPr>
          <p:cNvPr id="25" name="TextBox 24">
            <a:extLst>
              <a:ext uri="{FF2B5EF4-FFF2-40B4-BE49-F238E27FC236}">
                <a16:creationId xmlns:a16="http://schemas.microsoft.com/office/drawing/2014/main" id="{FF5DBED6-6DFB-900B-4A19-4203D2B8D859}"/>
              </a:ext>
            </a:extLst>
          </p:cNvPr>
          <p:cNvSpPr txBox="1"/>
          <p:nvPr/>
        </p:nvSpPr>
        <p:spPr>
          <a:xfrm>
            <a:off x="443564" y="4267926"/>
            <a:ext cx="5280579" cy="523220"/>
          </a:xfrm>
          <a:prstGeom prst="rect">
            <a:avLst/>
          </a:prstGeom>
          <a:noFill/>
        </p:spPr>
        <p:txBody>
          <a:bodyPr wrap="square" rtlCol="0">
            <a:spAutoFit/>
          </a:bodyPr>
          <a:lstStyle/>
          <a:p>
            <a:r>
              <a:rPr lang="en-US" sz="2800" dirty="0"/>
              <a:t>Typical YouTube Video</a:t>
            </a:r>
          </a:p>
        </p:txBody>
      </p:sp>
    </p:spTree>
    <p:extLst>
      <p:ext uri="{BB962C8B-B14F-4D97-AF65-F5344CB8AC3E}">
        <p14:creationId xmlns:p14="http://schemas.microsoft.com/office/powerpoint/2010/main" val="942166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CDE CMAS Support</a:t>
            </a:r>
          </a:p>
        </p:txBody>
      </p:sp>
      <p:sp>
        <p:nvSpPr>
          <p:cNvPr id="3" name="Content Placeholder 2"/>
          <p:cNvSpPr>
            <a:spLocks noGrp="1"/>
          </p:cNvSpPr>
          <p:nvPr>
            <p:ph idx="1"/>
          </p:nvPr>
        </p:nvSpPr>
        <p:spPr>
          <a:xfrm>
            <a:off x="609600" y="1554480"/>
            <a:ext cx="10744200" cy="4351338"/>
          </a:xfrm>
        </p:spPr>
        <p:txBody>
          <a:bodyPr>
            <a:normAutofit/>
          </a:bodyPr>
          <a:lstStyle/>
          <a:p>
            <a:pPr marL="0" indent="0">
              <a:buNone/>
            </a:pPr>
            <a:r>
              <a:rPr lang="en-US" sz="2000" b="1" dirty="0"/>
              <a:t>Technical Training Slide Decks – Detailed Training</a:t>
            </a:r>
          </a:p>
          <a:p>
            <a:pPr lvl="1"/>
            <a:r>
              <a:rPr lang="en-US" sz="1800" dirty="0"/>
              <a:t>Follow the structure of documentation</a:t>
            </a:r>
          </a:p>
          <a:p>
            <a:pPr lvl="1"/>
            <a:r>
              <a:rPr lang="en-US" sz="1800" dirty="0"/>
              <a:t>Detailed instructions with links to documentation</a:t>
            </a:r>
          </a:p>
          <a:p>
            <a:pPr lvl="2"/>
            <a:r>
              <a:rPr lang="en-US" sz="1600" dirty="0"/>
              <a:t>New DTC/ New TN installation- </a:t>
            </a:r>
            <a:r>
              <a:rPr lang="en-US" sz="1600" b="1" dirty="0"/>
              <a:t>December 13</a:t>
            </a:r>
            <a:r>
              <a:rPr lang="en-US" sz="1600" b="1" baseline="30000" dirty="0"/>
              <a:t>th</a:t>
            </a:r>
            <a:r>
              <a:rPr lang="en-US" sz="1600" b="1" dirty="0"/>
              <a:t>,2023 from 1pm to 3pm</a:t>
            </a:r>
          </a:p>
          <a:p>
            <a:pPr lvl="2"/>
            <a:r>
              <a:rPr lang="en-US" sz="1600" dirty="0"/>
              <a:t>Experienced DTC/ Existing TN Assessment environment- </a:t>
            </a:r>
            <a:r>
              <a:rPr lang="en-US" sz="1600" b="1" dirty="0"/>
              <a:t>December 15</a:t>
            </a:r>
            <a:r>
              <a:rPr lang="en-US" sz="1600" b="1" baseline="30000" dirty="0"/>
              <a:t>th</a:t>
            </a:r>
            <a:r>
              <a:rPr lang="en-US" sz="1600" b="1" dirty="0"/>
              <a:t> from 10am to noon</a:t>
            </a:r>
            <a:r>
              <a:rPr lang="en-US" sz="1600" dirty="0"/>
              <a:t>.</a:t>
            </a:r>
            <a:endParaRPr lang="en-US" dirty="0"/>
          </a:p>
          <a:p>
            <a:pPr marL="0" indent="0">
              <a:buNone/>
            </a:pPr>
            <a:r>
              <a:rPr lang="en-US" sz="2000" b="1" dirty="0"/>
              <a:t>Webinars</a:t>
            </a:r>
          </a:p>
          <a:p>
            <a:pPr lvl="1"/>
            <a:r>
              <a:rPr lang="en-US" sz="1800" dirty="0"/>
              <a:t>Trainings - Cover Technical Training Slide Decks</a:t>
            </a:r>
          </a:p>
          <a:p>
            <a:pPr lvl="1"/>
            <a:r>
              <a:rPr lang="en-US" sz="1800" dirty="0"/>
              <a:t>Q &amp; A Sessions to answer specific questions </a:t>
            </a:r>
          </a:p>
          <a:p>
            <a:pPr lvl="1"/>
            <a:r>
              <a:rPr lang="en-US" sz="1800" dirty="0"/>
              <a:t>Check </a:t>
            </a:r>
            <a:r>
              <a:rPr lang="en-US" sz="1800" dirty="0">
                <a:hlinkClick r:id="rId2"/>
              </a:rPr>
              <a:t>http://www.cde.state.co.us/assessment/newassess-dtc</a:t>
            </a:r>
            <a:r>
              <a:rPr lang="en-US" sz="1800" dirty="0"/>
              <a:t> for details.</a:t>
            </a:r>
          </a:p>
          <a:p>
            <a:endParaRPr lang="en-US" sz="2000" b="1" dirty="0"/>
          </a:p>
          <a:p>
            <a:pPr marL="0" indent="0">
              <a:buNone/>
            </a:pPr>
            <a:r>
              <a:rPr lang="en-US" sz="2000" b="1" dirty="0"/>
              <a:t>Site Readiness Support Request</a:t>
            </a:r>
          </a:p>
          <a:p>
            <a:pPr lvl="1"/>
            <a:r>
              <a:rPr lang="en-US" dirty="0"/>
              <a:t>Pearson Field Engineering Services meetings 15, 30, or 60 minutes</a:t>
            </a:r>
          </a:p>
          <a:p>
            <a:pPr lvl="1"/>
            <a:r>
              <a:rPr lang="en-US" dirty="0"/>
              <a:t>Request a Technical Site Visit</a:t>
            </a:r>
          </a:p>
          <a:p>
            <a:pPr lvl="1"/>
            <a:endParaRPr lang="en-US" dirty="0"/>
          </a:p>
        </p:txBody>
      </p:sp>
    </p:spTree>
    <p:extLst>
      <p:ext uri="{BB962C8B-B14F-4D97-AF65-F5344CB8AC3E}">
        <p14:creationId xmlns:p14="http://schemas.microsoft.com/office/powerpoint/2010/main" val="2741093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8958"/>
            <a:ext cx="12192000" cy="1900084"/>
          </a:xfrm>
        </p:spPr>
        <p:txBody>
          <a:bodyPr>
            <a:noAutofit/>
          </a:bodyPr>
          <a:lstStyle/>
          <a:p>
            <a:r>
              <a:rPr lang="en-US" sz="4800" dirty="0" err="1">
                <a:latin typeface="+mn-lt"/>
              </a:rPr>
              <a:t>CoAlt</a:t>
            </a:r>
            <a:r>
              <a:rPr lang="en-US" sz="4400" dirty="0">
                <a:latin typeface="+mn-lt"/>
              </a:rPr>
              <a:t> Science</a:t>
            </a:r>
            <a:br>
              <a:rPr lang="en-US" sz="4400" dirty="0">
                <a:latin typeface="+mn-lt"/>
              </a:rPr>
            </a:br>
            <a:br>
              <a:rPr lang="en-US" sz="4400" dirty="0">
                <a:latin typeface="+mn-lt"/>
              </a:rPr>
            </a:br>
            <a:r>
              <a:rPr lang="en-US" sz="4400" dirty="0" err="1">
                <a:latin typeface="+mn-lt"/>
              </a:rPr>
              <a:t>CoAlt</a:t>
            </a:r>
            <a:r>
              <a:rPr lang="en-US" sz="4400" dirty="0">
                <a:latin typeface="+mn-lt"/>
              </a:rPr>
              <a:t> English Language Arts &amp; Mathematics (DLM)</a:t>
            </a:r>
          </a:p>
        </p:txBody>
      </p:sp>
    </p:spTree>
    <p:extLst>
      <p:ext uri="{BB962C8B-B14F-4D97-AF65-F5344CB8AC3E}">
        <p14:creationId xmlns:p14="http://schemas.microsoft.com/office/powerpoint/2010/main" val="180719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49" y="140214"/>
            <a:ext cx="8670211" cy="756418"/>
          </a:xfrm>
        </p:spPr>
        <p:txBody>
          <a:bodyPr anchor="ctr">
            <a:noAutofit/>
          </a:bodyPr>
          <a:lstStyle/>
          <a:p>
            <a:r>
              <a:rPr lang="en-US" sz="3600" dirty="0">
                <a:latin typeface="+mn-lt"/>
              </a:rPr>
              <a:t>DLM Admin System: KITE Components</a:t>
            </a:r>
          </a:p>
        </p:txBody>
      </p:sp>
      <p:graphicFrame>
        <p:nvGraphicFramePr>
          <p:cNvPr id="5" name="Table 4"/>
          <p:cNvGraphicFramePr>
            <a:graphicFrameLocks noGrp="1"/>
          </p:cNvGraphicFramePr>
          <p:nvPr>
            <p:extLst>
              <p:ext uri="{D42A27DB-BD31-4B8C-83A1-F6EECF244321}">
                <p14:modId xmlns:p14="http://schemas.microsoft.com/office/powerpoint/2010/main" val="3035756600"/>
              </p:ext>
            </p:extLst>
          </p:nvPr>
        </p:nvGraphicFramePr>
        <p:xfrm>
          <a:off x="590549" y="1628774"/>
          <a:ext cx="11020426" cy="4029075"/>
        </p:xfrm>
        <a:graphic>
          <a:graphicData uri="http://schemas.openxmlformats.org/drawingml/2006/table">
            <a:tbl>
              <a:tblPr firstRow="1" bandRow="1">
                <a:tableStyleId>{5C22544A-7EE6-4342-B048-85BDC9FD1C3A}</a:tableStyleId>
              </a:tblPr>
              <a:tblGrid>
                <a:gridCol w="2955762">
                  <a:extLst>
                    <a:ext uri="{9D8B030D-6E8A-4147-A177-3AD203B41FA5}">
                      <a16:colId xmlns:a16="http://schemas.microsoft.com/office/drawing/2014/main" val="20000"/>
                    </a:ext>
                  </a:extLst>
                </a:gridCol>
                <a:gridCol w="2538692">
                  <a:extLst>
                    <a:ext uri="{9D8B030D-6E8A-4147-A177-3AD203B41FA5}">
                      <a16:colId xmlns:a16="http://schemas.microsoft.com/office/drawing/2014/main" val="20001"/>
                    </a:ext>
                  </a:extLst>
                </a:gridCol>
                <a:gridCol w="5525972">
                  <a:extLst>
                    <a:ext uri="{9D8B030D-6E8A-4147-A177-3AD203B41FA5}">
                      <a16:colId xmlns:a16="http://schemas.microsoft.com/office/drawing/2014/main" val="20004"/>
                    </a:ext>
                  </a:extLst>
                </a:gridCol>
              </a:tblGrid>
              <a:tr h="1504771">
                <a:tc>
                  <a:txBody>
                    <a:bodyPr/>
                    <a:lstStyle/>
                    <a:p>
                      <a:pPr algn="ctr"/>
                      <a:r>
                        <a:rPr lang="en-US" sz="2000" dirty="0"/>
                        <a:t>Component</a:t>
                      </a:r>
                    </a:p>
                  </a:txBody>
                  <a:tcPr anchor="ctr"/>
                </a:tc>
                <a:tc>
                  <a:txBody>
                    <a:bodyPr/>
                    <a:lstStyle/>
                    <a:p>
                      <a:pPr algn="ctr"/>
                      <a:r>
                        <a:rPr lang="en-US" sz="2000" dirty="0"/>
                        <a:t>Software Version</a:t>
                      </a:r>
                    </a:p>
                  </a:txBody>
                  <a:tcPr anchor="ctr"/>
                </a:tc>
                <a:tc>
                  <a:txBody>
                    <a:bodyPr/>
                    <a:lstStyle/>
                    <a:p>
                      <a:pPr algn="ctr"/>
                      <a:r>
                        <a:rPr lang="en-US" sz="2000" dirty="0"/>
                        <a:t>Recommendations</a:t>
                      </a:r>
                    </a:p>
                  </a:txBody>
                  <a:tcPr anchor="ctr"/>
                </a:tc>
                <a:extLst>
                  <a:ext uri="{0D108BD9-81ED-4DB2-BD59-A6C34878D82A}">
                    <a16:rowId xmlns:a16="http://schemas.microsoft.com/office/drawing/2014/main" val="10000"/>
                  </a:ext>
                </a:extLst>
              </a:tr>
              <a:tr h="1036768">
                <a:tc>
                  <a:txBody>
                    <a:bodyPr/>
                    <a:lstStyle/>
                    <a:p>
                      <a:pPr algn="ctr"/>
                      <a:r>
                        <a:rPr lang="en-US" sz="2000" dirty="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a:t>Not Available</a:t>
                      </a:r>
                      <a:endParaRPr lang="en-US" sz="2000" b="1" u="sng" dirty="0">
                        <a:solidFill>
                          <a:schemeClr val="tx1">
                            <a:lumMod val="50000"/>
                          </a:schemeClr>
                        </a:solidFill>
                      </a:endParaRPr>
                    </a:p>
                  </a:txBody>
                  <a:tcPr anchor="ctr"/>
                </a:tc>
                <a:extLst>
                  <a:ext uri="{0D108BD9-81ED-4DB2-BD59-A6C34878D82A}">
                    <a16:rowId xmlns:a16="http://schemas.microsoft.com/office/drawing/2014/main" val="10001"/>
                  </a:ext>
                </a:extLst>
              </a:tr>
              <a:tr h="1487536">
                <a:tc>
                  <a:txBody>
                    <a:bodyPr/>
                    <a:lstStyle/>
                    <a:p>
                      <a:pPr algn="ctr"/>
                      <a:r>
                        <a:rPr lang="en-US" sz="2000" dirty="0"/>
                        <a:t>KITE Student</a:t>
                      </a:r>
                      <a:r>
                        <a:rPr lang="en-US" sz="2000" baseline="0" dirty="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9.0.0</a:t>
                      </a:r>
                    </a:p>
                  </a:txBody>
                  <a:tcPr anchor="ctr"/>
                </a:tc>
                <a:tc>
                  <a:txBody>
                    <a:bodyPr/>
                    <a:lstStyle/>
                    <a:p>
                      <a:pPr algn="ctr"/>
                      <a:r>
                        <a:rPr lang="en-US" sz="2000" dirty="0"/>
                        <a:t>Must uninstall and reinstall</a:t>
                      </a:r>
                      <a:r>
                        <a:rPr lang="en-US" sz="2000" baseline="0" dirty="0"/>
                        <a:t> on Mac and PC student devices.  Chromebooks will auto update.</a:t>
                      </a:r>
                      <a:endParaRPr lang="en-US" sz="2000" dirty="0">
                        <a:solidFill>
                          <a:srgbClr val="0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44876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919D-DA15-88F0-3511-0CCF28C34EE6}"/>
              </a:ext>
            </a:extLst>
          </p:cNvPr>
          <p:cNvSpPr>
            <a:spLocks noGrp="1"/>
          </p:cNvSpPr>
          <p:nvPr>
            <p:ph type="title"/>
          </p:nvPr>
        </p:nvSpPr>
        <p:spPr/>
        <p:txBody>
          <a:bodyPr/>
          <a:lstStyle/>
          <a:p>
            <a:r>
              <a:rPr lang="en-US" dirty="0"/>
              <a:t>Compatible OS platforms to use for Kite® Student Portal</a:t>
            </a:r>
          </a:p>
        </p:txBody>
      </p:sp>
      <p:sp>
        <p:nvSpPr>
          <p:cNvPr id="3" name="Content Placeholder 2">
            <a:extLst>
              <a:ext uri="{FF2B5EF4-FFF2-40B4-BE49-F238E27FC236}">
                <a16:creationId xmlns:a16="http://schemas.microsoft.com/office/drawing/2014/main" id="{F9BB55FD-880A-1FC7-32D6-351CF5591EF8}"/>
              </a:ext>
            </a:extLst>
          </p:cNvPr>
          <p:cNvSpPr>
            <a:spLocks noGrp="1"/>
          </p:cNvSpPr>
          <p:nvPr>
            <p:ph idx="1"/>
          </p:nvPr>
        </p:nvSpPr>
        <p:spPr/>
        <p:txBody>
          <a:bodyPr/>
          <a:lstStyle/>
          <a:p>
            <a:r>
              <a:rPr lang="en-US" dirty="0"/>
              <a:t>The new iPad OS 17.0 is compatible with Kite Student Portal. </a:t>
            </a:r>
          </a:p>
          <a:p>
            <a:r>
              <a:rPr lang="en-US" dirty="0"/>
              <a:t>Kite Student Portal supports iPad OS 14.3–17.0.</a:t>
            </a:r>
          </a:p>
          <a:p>
            <a:r>
              <a:rPr lang="en-US" dirty="0"/>
              <a:t>Macs running OS 11.7 will be supported for Kite Student Portal until the end of November 2023. By that time, Mac users should upgrade to Mac OS 12+. </a:t>
            </a:r>
          </a:p>
          <a:p>
            <a:endParaRPr lang="en-US" dirty="0"/>
          </a:p>
          <a:p>
            <a:pPr marL="0" indent="0">
              <a:buNone/>
            </a:pPr>
            <a:r>
              <a:rPr lang="en-US" b="1" dirty="0"/>
              <a:t>Avoiding Locked iPads During Testing</a:t>
            </a:r>
          </a:p>
          <a:p>
            <a:pPr marL="914400" lvl="1" indent="-457200">
              <a:buFont typeface="+mj-lt"/>
              <a:buAutoNum type="arabicPeriod"/>
            </a:pPr>
            <a:r>
              <a:rPr lang="en-US" dirty="0"/>
              <a:t>Tap the Close Kite button at the top of the home screen or select the Sign Out button.</a:t>
            </a:r>
          </a:p>
          <a:p>
            <a:pPr marL="914400" lvl="1" indent="-457200">
              <a:buFont typeface="+mj-lt"/>
              <a:buAutoNum type="arabicPeriod"/>
            </a:pPr>
            <a:r>
              <a:rPr lang="en-US" dirty="0"/>
              <a:t>Tap Quit in the pop-up window that appears.</a:t>
            </a:r>
          </a:p>
          <a:p>
            <a:pPr marL="0" indent="0">
              <a:buNone/>
            </a:pPr>
            <a:endParaRPr lang="en-US" dirty="0"/>
          </a:p>
        </p:txBody>
      </p:sp>
      <p:sp>
        <p:nvSpPr>
          <p:cNvPr id="4" name="Slide Number Placeholder 3">
            <a:extLst>
              <a:ext uri="{FF2B5EF4-FFF2-40B4-BE49-F238E27FC236}">
                <a16:creationId xmlns:a16="http://schemas.microsoft.com/office/drawing/2014/main" id="{2E4FBD4E-257D-AA36-1C3A-0C874E8B2023}"/>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2723743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D26-A8AF-4709-8224-CA757E92276E}"/>
              </a:ext>
            </a:extLst>
          </p:cNvPr>
          <p:cNvSpPr>
            <a:spLocks noGrp="1"/>
          </p:cNvSpPr>
          <p:nvPr>
            <p:ph type="ctrTitle"/>
          </p:nvPr>
        </p:nvSpPr>
        <p:spPr/>
        <p:txBody>
          <a:bodyPr>
            <a:normAutofit/>
          </a:bodyPr>
          <a:lstStyle/>
          <a:p>
            <a:r>
              <a:rPr lang="en-US" sz="4800" dirty="0">
                <a:latin typeface="+mn-lt"/>
              </a:rPr>
              <a:t>Colorado</a:t>
            </a:r>
            <a:br>
              <a:rPr lang="en-US" sz="4800" dirty="0">
                <a:latin typeface="+mn-lt"/>
              </a:rPr>
            </a:br>
            <a:r>
              <a:rPr lang="en-US" sz="4800" dirty="0">
                <a:latin typeface="+mn-lt"/>
              </a:rPr>
              <a:t>PSAT &amp; SAT</a:t>
            </a:r>
            <a:endParaRPr lang="en-US" sz="3600" dirty="0">
              <a:latin typeface="+mn-lt"/>
            </a:endParaRPr>
          </a:p>
        </p:txBody>
      </p:sp>
    </p:spTree>
    <p:extLst>
      <p:ext uri="{BB962C8B-B14F-4D97-AF65-F5344CB8AC3E}">
        <p14:creationId xmlns:p14="http://schemas.microsoft.com/office/powerpoint/2010/main" val="143946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endParaRPr lang="en-US" sz="3600" dirty="0">
              <a:solidFill>
                <a:schemeClr val="tx1"/>
              </a:solidFill>
              <a:latin typeface="+mn-lt"/>
            </a:endParaRPr>
          </a:p>
        </p:txBody>
      </p:sp>
      <p:graphicFrame>
        <p:nvGraphicFramePr>
          <p:cNvPr id="8" name="Content Placeholder 4"/>
          <p:cNvGraphicFramePr>
            <a:graphicFrameLocks/>
          </p:cNvGraphicFramePr>
          <p:nvPr>
            <p:extLst>
              <p:ext uri="{D42A27DB-BD31-4B8C-83A1-F6EECF244321}">
                <p14:modId xmlns:p14="http://schemas.microsoft.com/office/powerpoint/2010/main" val="1004552208"/>
              </p:ext>
            </p:extLst>
          </p:nvPr>
        </p:nvGraphicFramePr>
        <p:xfrm>
          <a:off x="443565" y="1563624"/>
          <a:ext cx="10995579" cy="4379975"/>
        </p:xfrm>
        <a:graphic>
          <a:graphicData uri="http://schemas.openxmlformats.org/drawingml/2006/table">
            <a:tbl>
              <a:tblPr firstRow="1" bandRow="1">
                <a:tableStyleId>{5C22544A-7EE6-4342-B048-85BDC9FD1C3A}</a:tableStyleId>
              </a:tblPr>
              <a:tblGrid>
                <a:gridCol w="1876734">
                  <a:extLst>
                    <a:ext uri="{9D8B030D-6E8A-4147-A177-3AD203B41FA5}">
                      <a16:colId xmlns:a16="http://schemas.microsoft.com/office/drawing/2014/main" val="20000"/>
                    </a:ext>
                  </a:extLst>
                </a:gridCol>
                <a:gridCol w="1699087">
                  <a:extLst>
                    <a:ext uri="{9D8B030D-6E8A-4147-A177-3AD203B41FA5}">
                      <a16:colId xmlns:a16="http://schemas.microsoft.com/office/drawing/2014/main" val="20001"/>
                    </a:ext>
                  </a:extLst>
                </a:gridCol>
                <a:gridCol w="7419758">
                  <a:extLst>
                    <a:ext uri="{9D8B030D-6E8A-4147-A177-3AD203B41FA5}">
                      <a16:colId xmlns:a16="http://schemas.microsoft.com/office/drawing/2014/main" val="20002"/>
                    </a:ext>
                  </a:extLst>
                </a:gridCol>
              </a:tblGrid>
              <a:tr h="405369">
                <a:tc>
                  <a:txBody>
                    <a:bodyPr/>
                    <a:lstStyle/>
                    <a:p>
                      <a:pPr marL="0" marR="0" algn="ctr">
                        <a:spcBef>
                          <a:spcPts val="0"/>
                        </a:spcBef>
                        <a:spcAft>
                          <a:spcPts val="0"/>
                        </a:spcAft>
                      </a:pPr>
                      <a:r>
                        <a:rPr lang="en-US" sz="2000" dirty="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Grade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Administration Dates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81074">
                <a:tc>
                  <a:txBody>
                    <a:bodyPr/>
                    <a:lstStyle/>
                    <a:p>
                      <a:pPr marL="0" marR="0" algn="ctr">
                        <a:spcBef>
                          <a:spcPts val="0"/>
                        </a:spcBef>
                        <a:spcAft>
                          <a:spcPts val="0"/>
                        </a:spcAft>
                      </a:pPr>
                      <a:endParaRPr lang="en-US" sz="400" dirty="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1911027">
                <a:tc>
                  <a:txBody>
                    <a:bodyPr/>
                    <a:lstStyle/>
                    <a:p>
                      <a:pPr marL="0" marR="0" algn="ctr">
                        <a:spcBef>
                          <a:spcPts val="0"/>
                        </a:spcBef>
                        <a:spcAft>
                          <a:spcPts val="0"/>
                        </a:spcAft>
                      </a:pPr>
                      <a:r>
                        <a:rPr lang="en-US" sz="1800" dirty="0">
                          <a:effectLst/>
                        </a:rPr>
                        <a:t>PSAT 8/9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PSAT 10</a:t>
                      </a:r>
                      <a:endParaRPr lang="en-US" sz="1800" dirty="0">
                        <a:effectLst/>
                        <a:latin typeface="+mn-lt"/>
                      </a:endParaRPr>
                    </a:p>
                  </a:txBody>
                  <a:tcPr marL="68580" marR="68580" marT="0" marB="0" anchor="ctr"/>
                </a:tc>
                <a:tc>
                  <a:txBody>
                    <a:bodyPr/>
                    <a:lstStyle/>
                    <a:p>
                      <a:pPr marL="0" marR="0" algn="ctr">
                        <a:spcBef>
                          <a:spcPts val="0"/>
                        </a:spcBef>
                        <a:spcAft>
                          <a:spcPts val="0"/>
                        </a:spcAft>
                      </a:pPr>
                      <a:r>
                        <a:rPr lang="en-US" sz="1800" dirty="0">
                          <a:effectLst/>
                        </a:rPr>
                        <a:t>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dirty="0"/>
                        <a:t>April 15 - April 26, 2024</a:t>
                      </a:r>
                    </a:p>
                    <a:p>
                      <a:pPr algn="ctr"/>
                      <a:r>
                        <a:rPr lang="en-US" sz="1800" b="0" i="0" kern="1200" dirty="0">
                          <a:solidFill>
                            <a:schemeClr val="tx1"/>
                          </a:solidFill>
                          <a:effectLst/>
                          <a:latin typeface="+mn-lt"/>
                          <a:ea typeface="+mn-ea"/>
                          <a:cs typeface="+mn-cs"/>
                        </a:rPr>
                        <a:t>Primary and make-up dates may be selected based on school preference within this window</a:t>
                      </a:r>
                    </a:p>
                  </a:txBody>
                  <a:tcPr marL="0" marR="0" marT="0" marB="0" anchor="ctr"/>
                </a:tc>
                <a:extLst>
                  <a:ext uri="{0D108BD9-81ED-4DB2-BD59-A6C34878D82A}">
                    <a16:rowId xmlns:a16="http://schemas.microsoft.com/office/drawing/2014/main" val="10002"/>
                  </a:ext>
                </a:extLst>
              </a:tr>
              <a:tr h="1982505">
                <a:tc>
                  <a:txBody>
                    <a:bodyPr/>
                    <a:lstStyle/>
                    <a:p>
                      <a:pPr marL="0" marR="0" algn="ctr">
                        <a:spcBef>
                          <a:spcPts val="0"/>
                        </a:spcBef>
                        <a:spcAft>
                          <a:spcPts val="0"/>
                        </a:spcAft>
                      </a:pPr>
                      <a:r>
                        <a:rPr lang="en-US" sz="1800" dirty="0">
                          <a:effectLs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dirty="0"/>
                        <a:t>April 15 - April 26, 2024</a:t>
                      </a:r>
                    </a:p>
                    <a:p>
                      <a:pPr algn="ctr"/>
                      <a:r>
                        <a:rPr lang="en-US" sz="1800" b="0" i="0" kern="1200" dirty="0">
                          <a:solidFill>
                            <a:schemeClr val="tx1"/>
                          </a:solidFill>
                          <a:effectLst/>
                          <a:latin typeface="+mn-lt"/>
                          <a:ea typeface="+mn-ea"/>
                          <a:cs typeface="+mn-cs"/>
                        </a:rPr>
                        <a:t>Primary and make-up dates may be selected based on school preference within this window</a:t>
                      </a: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5040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732B-F381-B659-736B-F05DFB77AA91}"/>
              </a:ext>
            </a:extLst>
          </p:cNvPr>
          <p:cNvSpPr>
            <a:spLocks noGrp="1"/>
          </p:cNvSpPr>
          <p:nvPr>
            <p:ph type="title"/>
          </p:nvPr>
        </p:nvSpPr>
        <p:spPr/>
        <p:txBody>
          <a:bodyPr/>
          <a:lstStyle/>
          <a:p>
            <a:r>
              <a:rPr lang="en-US" sz="3600" dirty="0">
                <a:latin typeface="+mn-lt"/>
              </a:rPr>
              <a:t>Digital</a:t>
            </a:r>
            <a:r>
              <a:rPr lang="en-US" dirty="0"/>
              <a:t> </a:t>
            </a:r>
            <a:r>
              <a:rPr lang="en-US" sz="3600" dirty="0">
                <a:latin typeface="+mn-lt"/>
              </a:rPr>
              <a:t>Testing</a:t>
            </a:r>
            <a:r>
              <a:rPr lang="en-US" dirty="0"/>
              <a:t> </a:t>
            </a:r>
            <a:r>
              <a:rPr lang="en-US" sz="3600" dirty="0">
                <a:latin typeface="+mn-lt"/>
              </a:rPr>
              <a:t>Preview</a:t>
            </a:r>
          </a:p>
        </p:txBody>
      </p:sp>
      <p:sp>
        <p:nvSpPr>
          <p:cNvPr id="3" name="Content Placeholder 2">
            <a:extLst>
              <a:ext uri="{FF2B5EF4-FFF2-40B4-BE49-F238E27FC236}">
                <a16:creationId xmlns:a16="http://schemas.microsoft.com/office/drawing/2014/main" id="{473B6BFF-2468-06B1-C954-4B94951D8B1E}"/>
              </a:ext>
            </a:extLst>
          </p:cNvPr>
          <p:cNvSpPr>
            <a:spLocks noGrp="1"/>
          </p:cNvSpPr>
          <p:nvPr>
            <p:ph idx="1"/>
          </p:nvPr>
        </p:nvSpPr>
        <p:spPr>
          <a:xfrm>
            <a:off x="443565" y="1554356"/>
            <a:ext cx="10515600" cy="4351338"/>
          </a:xfrm>
        </p:spPr>
        <p:txBody>
          <a:bodyPr>
            <a:normAutofit/>
          </a:bodyPr>
          <a:lstStyle/>
          <a:p>
            <a:r>
              <a:rPr lang="en-US" dirty="0"/>
              <a:t>Test Form: PSAT 9, PSAT 10 and SAT tests will be presented in a digital format through the Bluebook app</a:t>
            </a:r>
          </a:p>
          <a:p>
            <a:pPr lvl="1"/>
            <a:r>
              <a:rPr lang="en-US" dirty="0"/>
              <a:t>Paper-based testing will be reserved for accommodated students only</a:t>
            </a:r>
          </a:p>
          <a:p>
            <a:r>
              <a:rPr lang="en-US" dirty="0"/>
              <a:t>Digital testing platforms</a:t>
            </a:r>
          </a:p>
          <a:p>
            <a:pPr lvl="1"/>
            <a:r>
              <a:rPr lang="en-US" dirty="0"/>
              <a:t>Test Day Toolkit – Test administration site used by testing staff</a:t>
            </a:r>
          </a:p>
          <a:p>
            <a:pPr lvl="1"/>
            <a:r>
              <a:rPr lang="en-US" dirty="0"/>
              <a:t>Bluebook – Testing application used by students</a:t>
            </a:r>
          </a:p>
          <a:p>
            <a:r>
              <a:rPr lang="en-US" dirty="0"/>
              <a:t>Test Structure</a:t>
            </a:r>
          </a:p>
          <a:p>
            <a:pPr marL="457200" lvl="1" indent="0">
              <a:buNone/>
            </a:pPr>
            <a:endParaRPr lang="en-US" dirty="0"/>
          </a:p>
          <a:p>
            <a:endParaRPr lang="en-US" dirty="0"/>
          </a:p>
          <a:p>
            <a:endParaRPr lang="en-US" dirty="0"/>
          </a:p>
        </p:txBody>
      </p:sp>
      <p:graphicFrame>
        <p:nvGraphicFramePr>
          <p:cNvPr id="5" name="Table 5">
            <a:extLst>
              <a:ext uri="{FF2B5EF4-FFF2-40B4-BE49-F238E27FC236}">
                <a16:creationId xmlns:a16="http://schemas.microsoft.com/office/drawing/2014/main" id="{8DEBBB1A-B10A-C22B-B4FF-63A20FE5AE84}"/>
              </a:ext>
            </a:extLst>
          </p:cNvPr>
          <p:cNvGraphicFramePr>
            <a:graphicFrameLocks noGrp="1"/>
          </p:cNvGraphicFramePr>
          <p:nvPr/>
        </p:nvGraphicFramePr>
        <p:xfrm>
          <a:off x="2378794" y="4369298"/>
          <a:ext cx="7886700" cy="1734417"/>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3257003984"/>
                    </a:ext>
                  </a:extLst>
                </a:gridCol>
                <a:gridCol w="2059939">
                  <a:extLst>
                    <a:ext uri="{9D8B030D-6E8A-4147-A177-3AD203B41FA5}">
                      <a16:colId xmlns:a16="http://schemas.microsoft.com/office/drawing/2014/main" val="148663030"/>
                    </a:ext>
                  </a:extLst>
                </a:gridCol>
                <a:gridCol w="1401273">
                  <a:extLst>
                    <a:ext uri="{9D8B030D-6E8A-4147-A177-3AD203B41FA5}">
                      <a16:colId xmlns:a16="http://schemas.microsoft.com/office/drawing/2014/main" val="2532180491"/>
                    </a:ext>
                  </a:extLst>
                </a:gridCol>
                <a:gridCol w="2453813">
                  <a:extLst>
                    <a:ext uri="{9D8B030D-6E8A-4147-A177-3AD203B41FA5}">
                      <a16:colId xmlns:a16="http://schemas.microsoft.com/office/drawing/2014/main" val="2021033074"/>
                    </a:ext>
                  </a:extLst>
                </a:gridCol>
              </a:tblGrid>
              <a:tr h="367142">
                <a:tc>
                  <a:txBody>
                    <a:bodyPr/>
                    <a:lstStyle/>
                    <a:p>
                      <a:pPr algn="ctr"/>
                      <a:r>
                        <a:rPr lang="en-US" dirty="0"/>
                        <a:t>Test Section</a:t>
                      </a:r>
                    </a:p>
                  </a:txBody>
                  <a:tcPr/>
                </a:tc>
                <a:tc>
                  <a:txBody>
                    <a:bodyPr/>
                    <a:lstStyle/>
                    <a:p>
                      <a:pPr algn="ctr"/>
                      <a:r>
                        <a:rPr lang="en-US" dirty="0"/>
                        <a:t>Number of Questions</a:t>
                      </a:r>
                    </a:p>
                  </a:txBody>
                  <a:tcPr/>
                </a:tc>
                <a:tc>
                  <a:txBody>
                    <a:bodyPr/>
                    <a:lstStyle/>
                    <a:p>
                      <a:pPr algn="ctr"/>
                      <a:r>
                        <a:rPr lang="en-US" dirty="0"/>
                        <a:t>Time Limit</a:t>
                      </a:r>
                    </a:p>
                  </a:txBody>
                  <a:tcPr/>
                </a:tc>
                <a:tc>
                  <a:txBody>
                    <a:bodyPr/>
                    <a:lstStyle/>
                    <a:p>
                      <a:pPr algn="ctr"/>
                      <a:r>
                        <a:rPr lang="en-US" dirty="0"/>
                        <a:t>Assessment</a:t>
                      </a:r>
                    </a:p>
                  </a:txBody>
                  <a:tcPr/>
                </a:tc>
                <a:extLst>
                  <a:ext uri="{0D108BD9-81ED-4DB2-BD59-A6C34878D82A}">
                    <a16:rowId xmlns:a16="http://schemas.microsoft.com/office/drawing/2014/main" val="1167445626"/>
                  </a:ext>
                </a:extLst>
              </a:tr>
              <a:tr h="360053">
                <a:tc>
                  <a:txBody>
                    <a:bodyPr/>
                    <a:lstStyle/>
                    <a:p>
                      <a:r>
                        <a:rPr lang="en-US" sz="1600" dirty="0"/>
                        <a:t>Reading &amp; Writing</a:t>
                      </a:r>
                    </a:p>
                  </a:txBody>
                  <a:tcPr/>
                </a:tc>
                <a:tc>
                  <a:txBody>
                    <a:bodyPr/>
                    <a:lstStyle/>
                    <a:p>
                      <a:r>
                        <a:rPr lang="en-US" sz="1600" dirty="0"/>
                        <a:t>54 questions</a:t>
                      </a:r>
                    </a:p>
                  </a:txBody>
                  <a:tcPr/>
                </a:tc>
                <a:tc>
                  <a:txBody>
                    <a:bodyPr/>
                    <a:lstStyle/>
                    <a:p>
                      <a:r>
                        <a:rPr lang="en-US" sz="1600" dirty="0"/>
                        <a:t>64 minutes</a:t>
                      </a:r>
                    </a:p>
                  </a:txBody>
                  <a:tcPr/>
                </a:tc>
                <a:tc>
                  <a:txBody>
                    <a:bodyPr/>
                    <a:lstStyle/>
                    <a:p>
                      <a:r>
                        <a:rPr lang="en-US" sz="1600" dirty="0"/>
                        <a:t>PSAT 9, PSAT 10 &amp; SAT</a:t>
                      </a:r>
                    </a:p>
                  </a:txBody>
                  <a:tcPr/>
                </a:tc>
                <a:extLst>
                  <a:ext uri="{0D108BD9-81ED-4DB2-BD59-A6C34878D82A}">
                    <a16:rowId xmlns:a16="http://schemas.microsoft.com/office/drawing/2014/main" val="243068990"/>
                  </a:ext>
                </a:extLst>
              </a:tr>
              <a:tr h="367142">
                <a:tc>
                  <a:txBody>
                    <a:bodyPr/>
                    <a:lstStyle/>
                    <a:p>
                      <a:r>
                        <a:rPr lang="en-US" sz="1600" dirty="0"/>
                        <a:t>Math</a:t>
                      </a:r>
                    </a:p>
                  </a:txBody>
                  <a:tcPr/>
                </a:tc>
                <a:tc>
                  <a:txBody>
                    <a:bodyPr/>
                    <a:lstStyle/>
                    <a:p>
                      <a:r>
                        <a:rPr lang="en-US" sz="1600" dirty="0"/>
                        <a:t>44 questions</a:t>
                      </a:r>
                    </a:p>
                  </a:txBody>
                  <a:tcPr/>
                </a:tc>
                <a:tc>
                  <a:txBody>
                    <a:bodyPr/>
                    <a:lstStyle/>
                    <a:p>
                      <a:r>
                        <a:rPr lang="en-US" sz="1600" dirty="0"/>
                        <a:t>70 minutes</a:t>
                      </a:r>
                    </a:p>
                  </a:txBody>
                  <a:tcPr/>
                </a:tc>
                <a:tc>
                  <a:txBody>
                    <a:bodyPr/>
                    <a:lstStyle/>
                    <a:p>
                      <a:r>
                        <a:rPr lang="en-US" sz="1600" dirty="0"/>
                        <a:t>PSAT 9, PSAT 10 &amp; SAT</a:t>
                      </a:r>
                    </a:p>
                  </a:txBody>
                  <a:tcPr/>
                </a:tc>
                <a:extLst>
                  <a:ext uri="{0D108BD9-81ED-4DB2-BD59-A6C34878D82A}">
                    <a16:rowId xmlns:a16="http://schemas.microsoft.com/office/drawing/2014/main" val="3143084235"/>
                  </a:ext>
                </a:extLst>
              </a:tr>
              <a:tr h="367142">
                <a:tc>
                  <a:txBody>
                    <a:bodyPr/>
                    <a:lstStyle/>
                    <a:p>
                      <a:r>
                        <a:rPr lang="en-US" sz="1600" dirty="0"/>
                        <a:t>Essay (optional)</a:t>
                      </a:r>
                    </a:p>
                  </a:txBody>
                  <a:tcPr/>
                </a:tc>
                <a:tc>
                  <a:txBody>
                    <a:bodyPr/>
                    <a:lstStyle/>
                    <a:p>
                      <a:r>
                        <a:rPr lang="en-US" sz="1600" dirty="0"/>
                        <a:t>1 prompt</a:t>
                      </a:r>
                    </a:p>
                  </a:txBody>
                  <a:tcPr/>
                </a:tc>
                <a:tc>
                  <a:txBody>
                    <a:bodyPr/>
                    <a:lstStyle/>
                    <a:p>
                      <a:r>
                        <a:rPr lang="en-US" sz="1600" dirty="0"/>
                        <a:t>50 minutes</a:t>
                      </a:r>
                    </a:p>
                  </a:txBody>
                  <a:tcPr/>
                </a:tc>
                <a:tc>
                  <a:txBody>
                    <a:bodyPr/>
                    <a:lstStyle/>
                    <a:p>
                      <a:r>
                        <a:rPr lang="en-US" sz="1600" dirty="0"/>
                        <a:t>SAT only</a:t>
                      </a:r>
                    </a:p>
                  </a:txBody>
                  <a:tcPr/>
                </a:tc>
                <a:extLst>
                  <a:ext uri="{0D108BD9-81ED-4DB2-BD59-A6C34878D82A}">
                    <a16:rowId xmlns:a16="http://schemas.microsoft.com/office/drawing/2014/main" val="286895103"/>
                  </a:ext>
                </a:extLst>
              </a:tr>
            </a:tbl>
          </a:graphicData>
        </a:graphic>
      </p:graphicFrame>
    </p:spTree>
    <p:extLst>
      <p:ext uri="{BB962C8B-B14F-4D97-AF65-F5344CB8AC3E}">
        <p14:creationId xmlns:p14="http://schemas.microsoft.com/office/powerpoint/2010/main" val="894207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6E72-E948-3A5D-0EEC-5505CFF3A2D9}"/>
              </a:ext>
            </a:extLst>
          </p:cNvPr>
          <p:cNvSpPr>
            <a:spLocks noGrp="1"/>
          </p:cNvSpPr>
          <p:nvPr>
            <p:ph type="title"/>
          </p:nvPr>
        </p:nvSpPr>
        <p:spPr/>
        <p:txBody>
          <a:bodyPr/>
          <a:lstStyle/>
          <a:p>
            <a:r>
              <a:rPr lang="en-US" dirty="0"/>
              <a:t>About Bluebook Digital Testing</a:t>
            </a:r>
          </a:p>
        </p:txBody>
      </p:sp>
      <p:sp>
        <p:nvSpPr>
          <p:cNvPr id="3" name="Content Placeholder 2">
            <a:extLst>
              <a:ext uri="{FF2B5EF4-FFF2-40B4-BE49-F238E27FC236}">
                <a16:creationId xmlns:a16="http://schemas.microsoft.com/office/drawing/2014/main" id="{9B07160B-B000-AFE8-7514-950E7E7DEC61}"/>
              </a:ext>
            </a:extLst>
          </p:cNvPr>
          <p:cNvSpPr>
            <a:spLocks noGrp="1"/>
          </p:cNvSpPr>
          <p:nvPr>
            <p:ph idx="1"/>
          </p:nvPr>
        </p:nvSpPr>
        <p:spPr>
          <a:xfrm>
            <a:off x="443564" y="1353312"/>
            <a:ext cx="11571651" cy="4919472"/>
          </a:xfrm>
        </p:spPr>
        <p:txBody>
          <a:bodyPr/>
          <a:lstStyle/>
          <a:p>
            <a:pPr marL="0" indent="0">
              <a:buNone/>
            </a:pPr>
            <a:r>
              <a:rPr lang="en-US" b="1" dirty="0"/>
              <a:t>Content is downloaded at the form level and not the item level</a:t>
            </a:r>
          </a:p>
          <a:p>
            <a:pPr lvl="1"/>
            <a:r>
              <a:rPr lang="en-US" dirty="0"/>
              <a:t>All student test content will be downloaded when the student authenticates.</a:t>
            </a:r>
          </a:p>
          <a:p>
            <a:pPr lvl="1"/>
            <a:r>
              <a:rPr lang="en-US" dirty="0"/>
              <a:t>Adaptive assessment means three forms will be downloaded: Initial, form A, and form B.</a:t>
            </a:r>
          </a:p>
          <a:p>
            <a:pPr lvl="1"/>
            <a:r>
              <a:rPr lang="en-US" dirty="0"/>
              <a:t>Once content has been downloaded, testing can continue without internet connectivity.</a:t>
            </a:r>
          </a:p>
          <a:p>
            <a:pPr lvl="1"/>
            <a:r>
              <a:rPr lang="en-US" dirty="0"/>
              <a:t>Student must have internet connectivity to upload answer files and submit the assessment.</a:t>
            </a:r>
          </a:p>
          <a:p>
            <a:pPr marL="0" indent="0">
              <a:buNone/>
            </a:pPr>
            <a:r>
              <a:rPr lang="en-US" b="1" dirty="0"/>
              <a:t>Answer files are continually uploaded to College Board.</a:t>
            </a:r>
          </a:p>
          <a:p>
            <a:pPr lvl="1"/>
            <a:r>
              <a:rPr lang="en-US" dirty="0"/>
              <a:t>Answer files are transferred to College Board on periodic intervals or “heartbeats” with continued internet connectivity. </a:t>
            </a:r>
          </a:p>
          <a:p>
            <a:pPr lvl="1"/>
            <a:r>
              <a:rPr lang="en-US" dirty="0"/>
              <a:t>This allows a student to switch devices in the event of a device failure or power loss. </a:t>
            </a:r>
          </a:p>
          <a:p>
            <a:pPr lvl="1"/>
            <a:r>
              <a:rPr lang="en-US" dirty="0"/>
              <a:t>The student’s process is tracked and can be viewed by the test administrator.</a:t>
            </a:r>
          </a:p>
          <a:p>
            <a:pPr marL="0" indent="0">
              <a:buNone/>
            </a:pPr>
            <a:r>
              <a:rPr lang="en-US" b="1" dirty="0"/>
              <a:t>Bluebook requires operating system (OS) accessibility features for some accommodations</a:t>
            </a:r>
          </a:p>
          <a:p>
            <a:pPr lvl="1"/>
            <a:r>
              <a:rPr lang="en-US" dirty="0"/>
              <a:t>This may require additional device configuration. i.e., Chromebook floating accessibility menu or third-party accessibility software.</a:t>
            </a:r>
          </a:p>
        </p:txBody>
      </p:sp>
    </p:spTree>
    <p:extLst>
      <p:ext uri="{BB962C8B-B14F-4D97-AF65-F5344CB8AC3E}">
        <p14:creationId xmlns:p14="http://schemas.microsoft.com/office/powerpoint/2010/main" val="35300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105" y="177238"/>
            <a:ext cx="6689863" cy="756418"/>
          </a:xfrm>
        </p:spPr>
        <p:txBody>
          <a:bodyPr anchor="ctr">
            <a:noAutofit/>
          </a:bodyPr>
          <a:lstStyle/>
          <a:p>
            <a:r>
              <a:rPr lang="en-US" sz="3600" dirty="0">
                <a:latin typeface="+mn-lt"/>
              </a:rPr>
              <a:t>Spring 2024 Colorado Assessments</a:t>
            </a:r>
          </a:p>
        </p:txBody>
      </p:sp>
      <p:sp>
        <p:nvSpPr>
          <p:cNvPr id="6" name="Text Box 2"/>
          <p:cNvSpPr txBox="1">
            <a:spLocks noChangeArrowheads="1"/>
          </p:cNvSpPr>
          <p:nvPr/>
        </p:nvSpPr>
        <p:spPr bwMode="auto">
          <a:xfrm>
            <a:off x="423107" y="1290238"/>
            <a:ext cx="3211285"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chemeClr val="bg1"/>
                </a:solidFill>
                <a:ea typeface="Calibri"/>
                <a:cs typeface="Times New Roman"/>
              </a:rPr>
              <a:t>Colorado Measures of</a:t>
            </a:r>
          </a:p>
          <a:p>
            <a:pPr algn="ctr"/>
            <a:r>
              <a:rPr lang="en-US" dirty="0">
                <a:solidFill>
                  <a:schemeClr val="bg1"/>
                </a:solidFill>
                <a:ea typeface="Calibri"/>
                <a:cs typeface="Times New Roman"/>
              </a:rPr>
              <a:t>Academic Success</a:t>
            </a:r>
          </a:p>
          <a:p>
            <a:pPr algn="ctr"/>
            <a:r>
              <a:rPr lang="en-US" dirty="0">
                <a:solidFill>
                  <a:schemeClr val="bg1"/>
                </a:solidFill>
                <a:ea typeface="Calibri"/>
                <a:cs typeface="Times New Roman"/>
              </a:rPr>
              <a:t>(CMAS)*</a:t>
            </a:r>
            <a:endParaRPr lang="en-US" sz="1200" dirty="0">
              <a:solidFill>
                <a:schemeClr val="bg1"/>
              </a:solidFill>
              <a:ea typeface="Calibri"/>
              <a:cs typeface="Times New Roman"/>
            </a:endParaRPr>
          </a:p>
        </p:txBody>
      </p:sp>
      <p:sp>
        <p:nvSpPr>
          <p:cNvPr id="7" name="Text Box 2"/>
          <p:cNvSpPr txBox="1">
            <a:spLocks noChangeArrowheads="1"/>
          </p:cNvSpPr>
          <p:nvPr/>
        </p:nvSpPr>
        <p:spPr bwMode="auto">
          <a:xfrm>
            <a:off x="423105" y="2434486"/>
            <a:ext cx="3211286"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8" name="Text Box 2"/>
          <p:cNvSpPr txBox="1">
            <a:spLocks noChangeArrowheads="1"/>
          </p:cNvSpPr>
          <p:nvPr/>
        </p:nvSpPr>
        <p:spPr bwMode="auto">
          <a:xfrm>
            <a:off x="4125687" y="2426967"/>
            <a:ext cx="2859113"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 (DLM)</a:t>
            </a:r>
          </a:p>
        </p:txBody>
      </p:sp>
      <p:sp>
        <p:nvSpPr>
          <p:cNvPr id="11" name="Text Box 2"/>
          <p:cNvSpPr txBox="1">
            <a:spLocks noChangeArrowheads="1"/>
          </p:cNvSpPr>
          <p:nvPr/>
        </p:nvSpPr>
        <p:spPr bwMode="auto">
          <a:xfrm>
            <a:off x="4125687" y="3778796"/>
            <a:ext cx="2859113"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Science</a:t>
            </a:r>
          </a:p>
        </p:txBody>
      </p:sp>
      <p:sp>
        <p:nvSpPr>
          <p:cNvPr id="18" name="Text Box 2"/>
          <p:cNvSpPr txBox="1">
            <a:spLocks noChangeArrowheads="1"/>
          </p:cNvSpPr>
          <p:nvPr/>
        </p:nvSpPr>
        <p:spPr bwMode="auto">
          <a:xfrm>
            <a:off x="9714460" y="4953221"/>
            <a:ext cx="1463634"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chemeClr val="bg1"/>
                </a:solidFill>
                <a:ea typeface="Calibri"/>
                <a:cs typeface="Times New Roman"/>
              </a:rPr>
              <a:t>ACCESS </a:t>
            </a:r>
          </a:p>
          <a:p>
            <a:pPr algn="ctr"/>
            <a:r>
              <a:rPr lang="en-US" dirty="0">
                <a:solidFill>
                  <a:schemeClr val="bg1"/>
                </a:solidFill>
                <a:ea typeface="Calibri"/>
                <a:cs typeface="Times New Roman"/>
              </a:rPr>
              <a:t>for ELLs </a:t>
            </a:r>
          </a:p>
        </p:txBody>
      </p:sp>
      <p:sp>
        <p:nvSpPr>
          <p:cNvPr id="20" name="Text Box 2"/>
          <p:cNvSpPr txBox="1">
            <a:spLocks noChangeArrowheads="1"/>
          </p:cNvSpPr>
          <p:nvPr/>
        </p:nvSpPr>
        <p:spPr bwMode="auto">
          <a:xfrm>
            <a:off x="7485154" y="1301738"/>
            <a:ext cx="3692941"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algn="ctr"/>
            <a:r>
              <a:rPr lang="en-US" dirty="0">
                <a:ea typeface="Calibri"/>
                <a:cs typeface="Times New Roman"/>
              </a:rPr>
              <a:t>CO PSAT/SAT**</a:t>
            </a:r>
          </a:p>
          <a:p>
            <a:pPr algn="ctr"/>
            <a:r>
              <a:rPr lang="en-US" dirty="0">
                <a:ea typeface="Calibri"/>
                <a:cs typeface="Times New Roman"/>
              </a:rPr>
              <a:t>SAT – Grade 11</a:t>
            </a:r>
          </a:p>
          <a:p>
            <a:pPr algn="ctr"/>
            <a:r>
              <a:rPr lang="en-US" dirty="0">
                <a:ea typeface="Calibri"/>
                <a:cs typeface="Times New Roman"/>
              </a:rPr>
              <a:t>PSAT – Grades 9 and 10</a:t>
            </a:r>
          </a:p>
        </p:txBody>
      </p:sp>
      <p:sp>
        <p:nvSpPr>
          <p:cNvPr id="21" name="Text Box 2"/>
          <p:cNvSpPr txBox="1">
            <a:spLocks noChangeArrowheads="1"/>
          </p:cNvSpPr>
          <p:nvPr/>
        </p:nvSpPr>
        <p:spPr bwMode="auto">
          <a:xfrm>
            <a:off x="7506924" y="3077408"/>
            <a:ext cx="3692940" cy="120032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Evidenced-based Reading and Writing</a:t>
            </a:r>
          </a:p>
          <a:p>
            <a:pPr algn="ctr"/>
            <a:endParaRPr lang="en-US" dirty="0">
              <a:solidFill>
                <a:srgbClr val="000000"/>
              </a:solidFill>
              <a:ea typeface="Calibri"/>
              <a:cs typeface="Times New Roman"/>
            </a:endParaRPr>
          </a:p>
          <a:p>
            <a:pPr algn="ctr"/>
            <a:r>
              <a:rPr lang="en-US" dirty="0">
                <a:solidFill>
                  <a:srgbClr val="000000"/>
                </a:solidFill>
                <a:ea typeface="Calibri"/>
                <a:cs typeface="Times New Roman"/>
              </a:rPr>
              <a:t>Optional SAT Essay</a:t>
            </a:r>
          </a:p>
        </p:txBody>
      </p:sp>
      <p:sp>
        <p:nvSpPr>
          <p:cNvPr id="2" name="TextBox 1"/>
          <p:cNvSpPr txBox="1"/>
          <p:nvPr/>
        </p:nvSpPr>
        <p:spPr>
          <a:xfrm>
            <a:off x="423105" y="4953221"/>
            <a:ext cx="7043053" cy="1477328"/>
          </a:xfrm>
          <a:prstGeom prst="rect">
            <a:avLst/>
          </a:prstGeom>
          <a:noFill/>
          <a:ln>
            <a:solidFill>
              <a:schemeClr val="accent1"/>
            </a:solidFill>
          </a:ln>
        </p:spPr>
        <p:txBody>
          <a:bodyPr wrap="square" rtlCol="0">
            <a:spAutoFit/>
          </a:bodyPr>
          <a:lstStyle/>
          <a:p>
            <a:r>
              <a:rPr lang="en-US" dirty="0">
                <a:solidFill>
                  <a:srgbClr val="000000"/>
                </a:solidFill>
              </a:rPr>
              <a:t>*Social Studies will not be administered in spring 2024. A request for proposals for the CMAS program and </a:t>
            </a:r>
            <a:r>
              <a:rPr lang="en-US" dirty="0" err="1">
                <a:solidFill>
                  <a:srgbClr val="000000"/>
                </a:solidFill>
              </a:rPr>
              <a:t>CoAlt</a:t>
            </a:r>
            <a:r>
              <a:rPr lang="en-US" dirty="0">
                <a:solidFill>
                  <a:srgbClr val="000000"/>
                </a:solidFill>
              </a:rPr>
              <a:t> science program will be released this year.</a:t>
            </a:r>
          </a:p>
          <a:p>
            <a:r>
              <a:rPr lang="en-US" dirty="0">
                <a:solidFill>
                  <a:srgbClr val="000000"/>
                </a:solidFill>
              </a:rPr>
              <a:t>** New digitally-based assessments</a:t>
            </a:r>
          </a:p>
          <a:p>
            <a:r>
              <a:rPr lang="en-US" dirty="0">
                <a:solidFill>
                  <a:srgbClr val="000000"/>
                </a:solidFill>
              </a:rPr>
              <a:t>***Reading and math administered in grades 4 and 8 in selected schools</a:t>
            </a:r>
          </a:p>
        </p:txBody>
      </p:sp>
      <p:sp>
        <p:nvSpPr>
          <p:cNvPr id="15" name="Text Box 2"/>
          <p:cNvSpPr txBox="1">
            <a:spLocks noChangeArrowheads="1"/>
          </p:cNvSpPr>
          <p:nvPr/>
        </p:nvSpPr>
        <p:spPr bwMode="auto">
          <a:xfrm>
            <a:off x="7485154" y="2426597"/>
            <a:ext cx="369294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22" name="Text Box 2"/>
          <p:cNvSpPr txBox="1">
            <a:spLocks noChangeArrowheads="1"/>
          </p:cNvSpPr>
          <p:nvPr/>
        </p:nvSpPr>
        <p:spPr bwMode="auto">
          <a:xfrm>
            <a:off x="423105" y="3114307"/>
            <a:ext cx="3211286"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ELA</a:t>
            </a:r>
          </a:p>
        </p:txBody>
      </p:sp>
      <p:sp>
        <p:nvSpPr>
          <p:cNvPr id="23" name="Text Box 2"/>
          <p:cNvSpPr txBox="1">
            <a:spLocks noChangeArrowheads="1"/>
          </p:cNvSpPr>
          <p:nvPr/>
        </p:nvSpPr>
        <p:spPr bwMode="auto">
          <a:xfrm>
            <a:off x="423105" y="3791051"/>
            <a:ext cx="3211286"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Science</a:t>
            </a:r>
          </a:p>
        </p:txBody>
      </p:sp>
      <p:sp>
        <p:nvSpPr>
          <p:cNvPr id="24" name="Text Box 2"/>
          <p:cNvSpPr txBox="1">
            <a:spLocks noChangeArrowheads="1"/>
          </p:cNvSpPr>
          <p:nvPr/>
        </p:nvSpPr>
        <p:spPr bwMode="auto">
          <a:xfrm>
            <a:off x="4125687" y="3094501"/>
            <a:ext cx="2859113"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ELA (DLM)</a:t>
            </a:r>
          </a:p>
        </p:txBody>
      </p:sp>
      <p:sp>
        <p:nvSpPr>
          <p:cNvPr id="27" name="Text Box 2"/>
          <p:cNvSpPr txBox="1">
            <a:spLocks noChangeArrowheads="1"/>
          </p:cNvSpPr>
          <p:nvPr/>
        </p:nvSpPr>
        <p:spPr bwMode="auto">
          <a:xfrm>
            <a:off x="4125688" y="1290238"/>
            <a:ext cx="2859114"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chemeClr val="bg1"/>
                </a:solidFill>
                <a:ea typeface="Calibri"/>
                <a:cs typeface="Times New Roman"/>
              </a:rPr>
              <a:t>Colorado Alternate Assessments</a:t>
            </a:r>
          </a:p>
          <a:p>
            <a:pPr algn="ctr"/>
            <a:r>
              <a:rPr lang="en-US" dirty="0">
                <a:solidFill>
                  <a:schemeClr val="bg1"/>
                </a:solidFill>
                <a:ea typeface="Calibri"/>
                <a:cs typeface="Times New Roman"/>
              </a:rPr>
              <a:t>(</a:t>
            </a:r>
            <a:r>
              <a:rPr lang="en-US" dirty="0" err="1">
                <a:solidFill>
                  <a:schemeClr val="bg1"/>
                </a:solidFill>
                <a:ea typeface="Calibri"/>
                <a:cs typeface="Times New Roman"/>
              </a:rPr>
              <a:t>CoAlt</a:t>
            </a:r>
            <a:r>
              <a:rPr lang="en-US" dirty="0">
                <a:solidFill>
                  <a:schemeClr val="bg1"/>
                </a:solidFill>
                <a:ea typeface="Calibri"/>
                <a:cs typeface="Times New Roman"/>
              </a:rPr>
              <a:t>)*</a:t>
            </a:r>
          </a:p>
        </p:txBody>
      </p:sp>
      <p:sp>
        <p:nvSpPr>
          <p:cNvPr id="4" name="Right Arrow 3"/>
          <p:cNvSpPr/>
          <p:nvPr/>
        </p:nvSpPr>
        <p:spPr>
          <a:xfrm>
            <a:off x="3653387" y="1588532"/>
            <a:ext cx="472299"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6984801" y="1579028"/>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7889760" y="4956097"/>
            <a:ext cx="1463634"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NAEP ***</a:t>
            </a:r>
          </a:p>
          <a:p>
            <a:pPr algn="ctr"/>
            <a:r>
              <a:rPr lang="en-US" dirty="0">
                <a:solidFill>
                  <a:srgbClr val="000000"/>
                </a:solidFill>
                <a:ea typeface="Calibri"/>
                <a:cs typeface="Times New Roman"/>
              </a:rPr>
              <a:t>&amp; International Assessments</a:t>
            </a:r>
          </a:p>
        </p:txBody>
      </p:sp>
    </p:spTree>
    <p:extLst>
      <p:ext uri="{BB962C8B-B14F-4D97-AF65-F5344CB8AC3E}">
        <p14:creationId xmlns:p14="http://schemas.microsoft.com/office/powerpoint/2010/main" val="1601738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0718-E72F-4B82-4960-97C10534B953}"/>
              </a:ext>
            </a:extLst>
          </p:cNvPr>
          <p:cNvSpPr>
            <a:spLocks noGrp="1"/>
          </p:cNvSpPr>
          <p:nvPr>
            <p:ph type="title"/>
          </p:nvPr>
        </p:nvSpPr>
        <p:spPr/>
        <p:txBody>
          <a:bodyPr numCol="2"/>
          <a:lstStyle/>
          <a:p>
            <a:r>
              <a:rPr lang="en-US" dirty="0"/>
              <a:t>Bluebook Resources</a:t>
            </a:r>
          </a:p>
        </p:txBody>
      </p:sp>
      <p:sp>
        <p:nvSpPr>
          <p:cNvPr id="3" name="Content Placeholder 2">
            <a:extLst>
              <a:ext uri="{FF2B5EF4-FFF2-40B4-BE49-F238E27FC236}">
                <a16:creationId xmlns:a16="http://schemas.microsoft.com/office/drawing/2014/main" id="{B3A16616-315A-4C2D-D559-FD058DA0EA41}"/>
              </a:ext>
            </a:extLst>
          </p:cNvPr>
          <p:cNvSpPr>
            <a:spLocks noGrp="1"/>
          </p:cNvSpPr>
          <p:nvPr>
            <p:ph idx="1"/>
          </p:nvPr>
        </p:nvSpPr>
        <p:spPr>
          <a:xfrm>
            <a:off x="443565" y="1261873"/>
            <a:ext cx="11635659" cy="5459602"/>
          </a:xfrm>
        </p:spPr>
        <p:txBody>
          <a:bodyPr numCol="2">
            <a:normAutofit fontScale="85000" lnSpcReduction="20000"/>
          </a:bodyPr>
          <a:lstStyle/>
          <a:p>
            <a:pPr marL="0" indent="0">
              <a:buNone/>
            </a:pPr>
            <a:r>
              <a:rPr lang="en-US" b="1" i="0" dirty="0">
                <a:effectLst/>
              </a:rPr>
              <a:t>Bluebook Technology for Professionals</a:t>
            </a:r>
          </a:p>
          <a:p>
            <a:r>
              <a:rPr lang="en-US" sz="2300" dirty="0">
                <a:hlinkClick r:id="rId2"/>
              </a:rPr>
              <a:t>https://bluebook.collegeboard.org/technology</a:t>
            </a:r>
            <a:endParaRPr lang="en-US" sz="2300" dirty="0"/>
          </a:p>
          <a:p>
            <a:pPr lvl="1"/>
            <a:r>
              <a:rPr lang="en-US" sz="2400" b="0" i="0" dirty="0">
                <a:solidFill>
                  <a:srgbClr val="1E1E1E"/>
                </a:solidFill>
                <a:effectLst/>
              </a:rPr>
              <a:t>Network Readiness</a:t>
            </a:r>
          </a:p>
          <a:p>
            <a:pPr lvl="2"/>
            <a:r>
              <a:rPr lang="en-US" sz="2100" b="0" i="0" dirty="0">
                <a:solidFill>
                  <a:srgbClr val="1E1E1E"/>
                </a:solidFill>
                <a:effectLst/>
                <a:hlinkClick r:id="rId3"/>
              </a:rPr>
              <a:t>https://bluebook.collegeboard.org/technology/networks</a:t>
            </a:r>
            <a:endParaRPr lang="en-US" sz="2100" b="0" i="0" dirty="0">
              <a:solidFill>
                <a:srgbClr val="1E1E1E"/>
              </a:solidFill>
              <a:effectLst/>
            </a:endParaRPr>
          </a:p>
          <a:p>
            <a:pPr lvl="1"/>
            <a:r>
              <a:rPr lang="en-US" sz="2400" dirty="0">
                <a:solidFill>
                  <a:srgbClr val="1E1E1E"/>
                </a:solidFill>
              </a:rPr>
              <a:t>Digital SAT Device Requirements</a:t>
            </a:r>
          </a:p>
          <a:p>
            <a:pPr lvl="2"/>
            <a:r>
              <a:rPr lang="en-US" sz="2100" dirty="0">
                <a:hlinkClick r:id="rId4"/>
              </a:rPr>
              <a:t>https://satsuite.collegeboard.org/digital/device-requirements</a:t>
            </a:r>
            <a:endParaRPr lang="en-US" sz="2100" dirty="0"/>
          </a:p>
          <a:p>
            <a:pPr lvl="1"/>
            <a:r>
              <a:rPr lang="en-US" sz="2400" dirty="0">
                <a:solidFill>
                  <a:srgbClr val="1E1E1E"/>
                </a:solidFill>
              </a:rPr>
              <a:t>Device Readiness</a:t>
            </a:r>
          </a:p>
          <a:p>
            <a:pPr lvl="2"/>
            <a:r>
              <a:rPr lang="en-US" sz="2100" b="0" i="0" dirty="0">
                <a:solidFill>
                  <a:srgbClr val="1E1E1E"/>
                </a:solidFill>
                <a:effectLst/>
                <a:hlinkClick r:id="rId5"/>
              </a:rPr>
              <a:t>https://bluebook.collegeboard.org/technology/devices</a:t>
            </a:r>
            <a:r>
              <a:rPr lang="en-US" sz="2100" b="0" i="0" dirty="0">
                <a:solidFill>
                  <a:srgbClr val="1E1E1E"/>
                </a:solidFill>
                <a:effectLst/>
              </a:rPr>
              <a:t> </a:t>
            </a:r>
          </a:p>
          <a:p>
            <a:pPr lvl="1"/>
            <a:r>
              <a:rPr lang="en-US" sz="2400" dirty="0">
                <a:solidFill>
                  <a:srgbClr val="1E1E1E"/>
                </a:solidFill>
              </a:rPr>
              <a:t>Chromebook Installation</a:t>
            </a:r>
          </a:p>
          <a:p>
            <a:pPr lvl="2"/>
            <a:r>
              <a:rPr lang="en-US" sz="2100" dirty="0">
                <a:hlinkClick r:id="rId6"/>
              </a:rPr>
              <a:t>https://bluebook.collegeboard.org/technology/devices/chromebook</a:t>
            </a:r>
            <a:endParaRPr lang="en-US" sz="2100" dirty="0"/>
          </a:p>
          <a:p>
            <a:pPr lvl="1"/>
            <a:r>
              <a:rPr lang="en-US" sz="2400" dirty="0">
                <a:solidFill>
                  <a:srgbClr val="1E1E1E"/>
                </a:solidFill>
              </a:rPr>
              <a:t>Windows Installation</a:t>
            </a:r>
          </a:p>
          <a:p>
            <a:pPr lvl="2"/>
            <a:r>
              <a:rPr lang="en-US" sz="2100" dirty="0">
                <a:hlinkClick r:id="rId7"/>
              </a:rPr>
              <a:t>https://bluebook.collegeboard.org/technology/devices/windows</a:t>
            </a:r>
            <a:endParaRPr lang="en-US" sz="2100" dirty="0"/>
          </a:p>
          <a:p>
            <a:pPr lvl="1"/>
            <a:r>
              <a:rPr lang="en-US" sz="2400" dirty="0">
                <a:solidFill>
                  <a:srgbClr val="1E1E1E"/>
                </a:solidFill>
              </a:rPr>
              <a:t>iPad Installation</a:t>
            </a:r>
          </a:p>
          <a:p>
            <a:pPr lvl="2"/>
            <a:r>
              <a:rPr lang="en-US" sz="2100" dirty="0">
                <a:hlinkClick r:id="rId8"/>
              </a:rPr>
              <a:t>https://bluebook.collegeboard.org/technology/devices/ipad</a:t>
            </a:r>
            <a:endParaRPr lang="en-US" sz="2100" dirty="0"/>
          </a:p>
          <a:p>
            <a:pPr lvl="1"/>
            <a:r>
              <a:rPr lang="en-US" sz="2400" dirty="0">
                <a:solidFill>
                  <a:srgbClr val="1E1E1E"/>
                </a:solidFill>
              </a:rPr>
              <a:t>Mac Installation</a:t>
            </a:r>
          </a:p>
          <a:p>
            <a:pPr lvl="2"/>
            <a:r>
              <a:rPr lang="en-US" sz="2100" dirty="0">
                <a:hlinkClick r:id="rId9"/>
              </a:rPr>
              <a:t>https://bluebook.collegeboard.org/technology/devices/mac</a:t>
            </a:r>
            <a:endParaRPr lang="en-US" sz="2100" dirty="0"/>
          </a:p>
          <a:p>
            <a:pPr lvl="1"/>
            <a:r>
              <a:rPr lang="en-US" sz="2400" dirty="0">
                <a:solidFill>
                  <a:srgbClr val="1E1E1E"/>
                </a:solidFill>
              </a:rPr>
              <a:t>Bluebook Updates</a:t>
            </a:r>
          </a:p>
          <a:p>
            <a:pPr lvl="2"/>
            <a:r>
              <a:rPr lang="en-US" sz="2100" dirty="0">
                <a:hlinkClick r:id="rId10"/>
              </a:rPr>
              <a:t>https://bluebook.collegeboard.org/technology/updates?SFMC_cid=EM1036463-&amp;rid=508094591</a:t>
            </a:r>
            <a:endParaRPr lang="en-US" sz="2100" dirty="0"/>
          </a:p>
          <a:p>
            <a:pPr lvl="1"/>
            <a:r>
              <a:rPr lang="en-US" sz="2400" dirty="0">
                <a:solidFill>
                  <a:srgbClr val="1E1E1E"/>
                </a:solidFill>
              </a:rPr>
              <a:t>Accommodations and Assistive Technology</a:t>
            </a:r>
          </a:p>
          <a:p>
            <a:pPr lvl="2"/>
            <a:r>
              <a:rPr lang="en-US" sz="2100" dirty="0">
                <a:hlinkClick r:id="rId11"/>
              </a:rPr>
              <a:t>https://bluebook.collegeboard.org/students/accommodations-assistive-technology</a:t>
            </a:r>
            <a:endParaRPr lang="en-US" sz="2100" dirty="0"/>
          </a:p>
          <a:p>
            <a:pPr marL="0" indent="0">
              <a:buNone/>
            </a:pPr>
            <a:endParaRPr lang="en-US" dirty="0"/>
          </a:p>
          <a:p>
            <a:pPr marL="457200" lvl="1" indent="0">
              <a:buNone/>
            </a:pPr>
            <a:r>
              <a:rPr lang="en-US" sz="2400" b="1" dirty="0"/>
              <a:t>Bluebook Technology Training</a:t>
            </a:r>
          </a:p>
          <a:p>
            <a:pPr lvl="2"/>
            <a:r>
              <a:rPr lang="en-US" sz="2100" dirty="0"/>
              <a:t>Tuesday, October 17 from 3:00-4:00PM MT </a:t>
            </a:r>
          </a:p>
          <a:p>
            <a:pPr lvl="2"/>
            <a:r>
              <a:rPr lang="en-US" sz="2100" dirty="0"/>
              <a:t>Thursday, October 19 from 11:00AM-12:00PM MT</a:t>
            </a:r>
          </a:p>
          <a:p>
            <a:pPr marL="457200" lvl="1" indent="0">
              <a:buNone/>
            </a:pPr>
            <a:endParaRPr lang="en-US" dirty="0"/>
          </a:p>
          <a:p>
            <a:pPr marL="457200" lvl="1" indent="0">
              <a:buNone/>
            </a:pPr>
            <a:br>
              <a:rPr lang="en-US" dirty="0"/>
            </a:br>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1023246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National Assessments</a:t>
            </a:r>
            <a:br>
              <a:rPr lang="en-US" sz="4800" dirty="0">
                <a:latin typeface="+mn-lt"/>
              </a:rPr>
            </a:br>
            <a:r>
              <a:rPr lang="en-US" sz="4800" dirty="0">
                <a:latin typeface="+mn-lt"/>
              </a:rPr>
              <a:t>NAEP</a:t>
            </a:r>
            <a:br>
              <a:rPr lang="en-US" sz="2700" dirty="0">
                <a:latin typeface="+mn-lt"/>
              </a:rPr>
            </a:br>
            <a:r>
              <a:rPr lang="en-US" sz="2400" dirty="0">
                <a:latin typeface="+mn-lt"/>
              </a:rPr>
              <a:t>(Selected Schools Only)</a:t>
            </a:r>
          </a:p>
        </p:txBody>
      </p:sp>
    </p:spTree>
    <p:extLst>
      <p:ext uri="{BB962C8B-B14F-4D97-AF65-F5344CB8AC3E}">
        <p14:creationId xmlns:p14="http://schemas.microsoft.com/office/powerpoint/2010/main" val="3055154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5EEC6-A979-888B-9151-30E628B70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430" y="1778383"/>
            <a:ext cx="4463485" cy="29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39B84A9-FCFB-D32D-CD93-1D6CA702C003}"/>
              </a:ext>
            </a:extLst>
          </p:cNvPr>
          <p:cNvSpPr>
            <a:spLocks noGrp="1"/>
          </p:cNvSpPr>
          <p:nvPr>
            <p:ph type="title"/>
          </p:nvPr>
        </p:nvSpPr>
        <p:spPr/>
        <p:txBody>
          <a:bodyPr>
            <a:normAutofit/>
          </a:bodyPr>
          <a:lstStyle/>
          <a:p>
            <a:r>
              <a:rPr lang="en-US" sz="4800" dirty="0">
                <a:ea typeface="Open Sans Extrabold"/>
                <a:cs typeface="Open Sans Extrabold"/>
              </a:rPr>
              <a:t>NAEP Overview</a:t>
            </a:r>
            <a:endParaRPr lang="en-US" sz="4800" dirty="0"/>
          </a:p>
        </p:txBody>
      </p:sp>
      <p:sp>
        <p:nvSpPr>
          <p:cNvPr id="3" name="Content Placeholder 2">
            <a:extLst>
              <a:ext uri="{FF2B5EF4-FFF2-40B4-BE49-F238E27FC236}">
                <a16:creationId xmlns:a16="http://schemas.microsoft.com/office/drawing/2014/main" id="{E542E81B-463B-FA35-5BC2-05046EE606C1}"/>
              </a:ext>
            </a:extLst>
          </p:cNvPr>
          <p:cNvSpPr>
            <a:spLocks noGrp="1"/>
          </p:cNvSpPr>
          <p:nvPr>
            <p:ph idx="1"/>
          </p:nvPr>
        </p:nvSpPr>
        <p:spPr>
          <a:xfrm>
            <a:off x="443565" y="1524629"/>
            <a:ext cx="5846064" cy="4351338"/>
          </a:xfrm>
        </p:spPr>
        <p:txBody>
          <a:bodyPr>
            <a:normAutofit/>
          </a:bodyPr>
          <a:lstStyle/>
          <a:p>
            <a:pPr marL="0" indent="0">
              <a:buNone/>
            </a:pPr>
            <a:r>
              <a:rPr lang="en-US" sz="2500" dirty="0">
                <a:latin typeface="Open Sans" panose="020B0606030504020204" pitchFamily="34" charset="0"/>
              </a:rPr>
              <a:t>The National Assessment of Educational Progress, also known as NAEP or The Nation's Report Card, is the largest nationally representative and continuing assessment of what America's students know and can do in various subject areas.</a:t>
            </a:r>
          </a:p>
          <a:p>
            <a:pPr marL="0" indent="0" algn="ctr">
              <a:buNone/>
            </a:pPr>
            <a:r>
              <a:rPr lang="en-US" sz="2500" dirty="0">
                <a:latin typeface="Open Sans" panose="020B0606030504020204" pitchFamily="34" charset="0"/>
              </a:rPr>
              <a:t> </a:t>
            </a:r>
          </a:p>
        </p:txBody>
      </p:sp>
      <p:grpSp>
        <p:nvGrpSpPr>
          <p:cNvPr id="9" name="Group 8">
            <a:extLst>
              <a:ext uri="{FF2B5EF4-FFF2-40B4-BE49-F238E27FC236}">
                <a16:creationId xmlns:a16="http://schemas.microsoft.com/office/drawing/2014/main" id="{2E7E8BAE-1AFF-8C9B-B180-1739FFEBBA94}"/>
              </a:ext>
            </a:extLst>
          </p:cNvPr>
          <p:cNvGrpSpPr/>
          <p:nvPr/>
        </p:nvGrpSpPr>
        <p:grpSpPr>
          <a:xfrm>
            <a:off x="0" y="5146766"/>
            <a:ext cx="12192000" cy="914400"/>
            <a:chOff x="0" y="5146766"/>
            <a:chExt cx="12192000" cy="914400"/>
          </a:xfrm>
        </p:grpSpPr>
        <p:sp>
          <p:nvSpPr>
            <p:cNvPr id="6" name="Rectangle 5">
              <a:extLst>
                <a:ext uri="{FF2B5EF4-FFF2-40B4-BE49-F238E27FC236}">
                  <a16:creationId xmlns:a16="http://schemas.microsoft.com/office/drawing/2014/main" id="{7590D61F-444F-31B5-0C5D-2D952B71DDFE}"/>
                </a:ext>
              </a:extLst>
            </p:cNvPr>
            <p:cNvSpPr/>
            <p:nvPr/>
          </p:nvSpPr>
          <p:spPr>
            <a:xfrm>
              <a:off x="0" y="5146766"/>
              <a:ext cx="12192000" cy="914400"/>
            </a:xfrm>
            <a:prstGeom prst="rect">
              <a:avLst/>
            </a:prstGeom>
            <a:solidFill>
              <a:srgbClr val="BBC6D5"/>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1871"/>
                  </a:solidFill>
                  <a:latin typeface="Open Sans" panose="020B0606030504020204" pitchFamily="34" charset="0"/>
                  <a:ea typeface="Open Sans" panose="020B0606030504020204" pitchFamily="34" charset="0"/>
                  <a:cs typeface="Open Sans" panose="020B0606030504020204" pitchFamily="34" charset="0"/>
                </a:rPr>
                <a:t>Results are released as </a:t>
              </a:r>
              <a:r>
                <a:rPr lang="en-US" sz="2000" b="1">
                  <a:solidFill>
                    <a:srgbClr val="00187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The Nation’s Report Card</a:t>
              </a:r>
              <a:endParaRPr lang="en-US" sz="2000" b="1">
                <a:solidFill>
                  <a:srgbClr val="00187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CB9664F-39D9-F2C9-CFEF-A3D9DB9919FE}"/>
                </a:ext>
              </a:extLst>
            </p:cNvPr>
            <p:cNvPicPr>
              <a:picLocks noChangeAspect="1"/>
            </p:cNvPicPr>
            <p:nvPr/>
          </p:nvPicPr>
          <p:blipFill>
            <a:blip r:embed="rId5"/>
            <a:stretch>
              <a:fillRect/>
            </a:stretch>
          </p:blipFill>
          <p:spPr>
            <a:xfrm>
              <a:off x="2005616" y="5252017"/>
              <a:ext cx="903048" cy="703897"/>
            </a:xfrm>
            <a:prstGeom prst="rect">
              <a:avLst/>
            </a:prstGeom>
          </p:spPr>
        </p:pic>
      </p:grpSp>
    </p:spTree>
    <p:extLst>
      <p:ext uri="{BB962C8B-B14F-4D97-AF65-F5344CB8AC3E}">
        <p14:creationId xmlns:p14="http://schemas.microsoft.com/office/powerpoint/2010/main" val="3564106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018C-7CF9-2B7B-A4DE-61C98AF1A182}"/>
              </a:ext>
            </a:extLst>
          </p:cNvPr>
          <p:cNvSpPr>
            <a:spLocks noGrp="1"/>
          </p:cNvSpPr>
          <p:nvPr>
            <p:ph type="title"/>
          </p:nvPr>
        </p:nvSpPr>
        <p:spPr/>
        <p:txBody>
          <a:bodyPr>
            <a:normAutofit/>
          </a:bodyPr>
          <a:lstStyle/>
          <a:p>
            <a:r>
              <a:rPr lang="en-US" sz="4800" dirty="0"/>
              <a:t>NAEP 2024 Assessment Program</a:t>
            </a:r>
          </a:p>
        </p:txBody>
      </p:sp>
      <p:sp>
        <p:nvSpPr>
          <p:cNvPr id="3" name="Content Placeholder 2">
            <a:extLst>
              <a:ext uri="{FF2B5EF4-FFF2-40B4-BE49-F238E27FC236}">
                <a16:creationId xmlns:a16="http://schemas.microsoft.com/office/drawing/2014/main" id="{9717D44A-DD7B-C4E3-3434-539F71E119CE}"/>
              </a:ext>
            </a:extLst>
          </p:cNvPr>
          <p:cNvSpPr>
            <a:spLocks noGrp="1"/>
          </p:cNvSpPr>
          <p:nvPr>
            <p:ph idx="1"/>
          </p:nvPr>
        </p:nvSpPr>
        <p:spPr>
          <a:xfrm>
            <a:off x="838200" y="1554480"/>
            <a:ext cx="8643109" cy="4351338"/>
          </a:xfrm>
        </p:spPr>
        <p:txBody>
          <a:bodyPr/>
          <a:lstStyle/>
          <a:p>
            <a:pPr eaLnBrk="1" hangingPunct="1">
              <a:lnSpc>
                <a:spcPct val="150000"/>
              </a:lnSpc>
            </a:pPr>
            <a:r>
              <a:rPr lang="en-US" altLang="en-US" sz="3200" b="1" dirty="0">
                <a:latin typeface="Open Sans"/>
                <a:cs typeface="Times New Roman"/>
              </a:rPr>
              <a:t>Grades</a:t>
            </a:r>
            <a:r>
              <a:rPr lang="en-US" altLang="en-US" sz="3200" dirty="0">
                <a:latin typeface="Open Sans"/>
                <a:cs typeface="Times New Roman"/>
              </a:rPr>
              <a:t>: 4, 8, and 12 students</a:t>
            </a:r>
            <a:r>
              <a:rPr lang="en-US" altLang="en-US" sz="3200" dirty="0">
                <a:latin typeface="Open Sans"/>
                <a:ea typeface="Open Sans"/>
                <a:cs typeface="Times New Roman"/>
              </a:rPr>
              <a:t> </a:t>
            </a:r>
            <a:endParaRPr lang="en-US" altLang="en-US" sz="3200" dirty="0">
              <a:latin typeface="Open Sans" panose="020B0606030504020204"/>
              <a:cs typeface="Times New Roman" panose="02020603050405020304" pitchFamily="18" charset="0"/>
            </a:endParaRPr>
          </a:p>
          <a:p>
            <a:pPr eaLnBrk="1" hangingPunct="1">
              <a:lnSpc>
                <a:spcPct val="150000"/>
              </a:lnSpc>
            </a:pPr>
            <a:r>
              <a:rPr lang="en-US" altLang="en-US" sz="3200" b="1" dirty="0">
                <a:latin typeface="Open Sans"/>
                <a:cs typeface="Times New Roman"/>
              </a:rPr>
              <a:t>Subjects</a:t>
            </a:r>
            <a:r>
              <a:rPr lang="en-US" altLang="en-US" sz="3200" dirty="0">
                <a:latin typeface="Open Sans"/>
                <a:cs typeface="Times New Roman"/>
              </a:rPr>
              <a:t>: Mathematics, Reading, or Science</a:t>
            </a:r>
          </a:p>
          <a:p>
            <a:pPr lvl="1" eaLnBrk="1" hangingPunct="1">
              <a:lnSpc>
                <a:spcPct val="150000"/>
              </a:lnSpc>
              <a:spcBef>
                <a:spcPts val="1000"/>
              </a:spcBef>
            </a:pPr>
            <a:r>
              <a:rPr lang="en-US" altLang="en-US" sz="3200" dirty="0">
                <a:latin typeface="Open Sans"/>
                <a:cs typeface="Times New Roman"/>
              </a:rPr>
              <a:t>Each student will take </a:t>
            </a:r>
            <a:r>
              <a:rPr lang="en-US" altLang="en-US" sz="3200" b="1" dirty="0">
                <a:solidFill>
                  <a:schemeClr val="tx1"/>
                </a:solidFill>
                <a:latin typeface="Open Sans"/>
                <a:cs typeface="Times New Roman"/>
              </a:rPr>
              <a:t>one subject only</a:t>
            </a:r>
            <a:r>
              <a:rPr lang="en-US" altLang="en-US" sz="3200" dirty="0">
                <a:latin typeface="Open Sans"/>
                <a:cs typeface="Times New Roman"/>
              </a:rPr>
              <a:t>.</a:t>
            </a:r>
          </a:p>
          <a:p>
            <a:pPr eaLnBrk="1" hangingPunct="1">
              <a:lnSpc>
                <a:spcPct val="150000"/>
              </a:lnSpc>
            </a:pPr>
            <a:r>
              <a:rPr lang="en-US" sz="3200" b="1" dirty="0">
                <a:solidFill>
                  <a:schemeClr val="tx2"/>
                </a:solidFill>
                <a:latin typeface="Open Sans"/>
              </a:rPr>
              <a:t>Assessment Window:</a:t>
            </a:r>
            <a:r>
              <a:rPr lang="en-US" sz="3200" b="1" dirty="0">
                <a:solidFill>
                  <a:schemeClr val="tx2"/>
                </a:solidFill>
                <a:latin typeface="Open Sans"/>
                <a:ea typeface="Open Sans"/>
                <a:cs typeface="Open Sans"/>
              </a:rPr>
              <a:t> </a:t>
            </a:r>
            <a:r>
              <a:rPr lang="en-US" sz="3200" b="1" dirty="0">
                <a:solidFill>
                  <a:schemeClr val="tx2"/>
                </a:solidFill>
                <a:latin typeface="Open Sans"/>
              </a:rPr>
              <a:t> </a:t>
            </a:r>
            <a:r>
              <a:rPr lang="en-US" sz="3200" dirty="0">
                <a:solidFill>
                  <a:srgbClr val="000000"/>
                </a:solidFill>
                <a:latin typeface="Open Sans"/>
              </a:rPr>
              <a:t>JANUARY 29, 2024 - MARCH 8, 2024</a:t>
            </a:r>
          </a:p>
          <a:p>
            <a:pPr eaLnBrk="1" hangingPunct="1">
              <a:lnSpc>
                <a:spcPct val="150000"/>
              </a:lnSpc>
            </a:pPr>
            <a:endParaRPr lang="en-US" altLang="en-US" dirty="0">
              <a:latin typeface="Open Sans" panose="020B0606030504020204"/>
              <a:cs typeface="Times New Roman" panose="02020603050405020304" pitchFamily="18" charset="0"/>
            </a:endParaRPr>
          </a:p>
          <a:p>
            <a:pPr>
              <a:lnSpc>
                <a:spcPct val="150000"/>
              </a:lnSpc>
            </a:pPr>
            <a:endParaRPr lang="en-US" dirty="0">
              <a:latin typeface="Open Sans" panose="020B060603050402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849" y="1554481"/>
            <a:ext cx="810701" cy="8107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099" y="1554480"/>
            <a:ext cx="810701" cy="810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4974" y="1554481"/>
            <a:ext cx="810701" cy="810701"/>
          </a:xfrm>
          <a:prstGeom prst="rect">
            <a:avLst/>
          </a:prstGeom>
        </p:spPr>
      </p:pic>
    </p:spTree>
    <p:extLst>
      <p:ext uri="{BB962C8B-B14F-4D97-AF65-F5344CB8AC3E}">
        <p14:creationId xmlns:p14="http://schemas.microsoft.com/office/powerpoint/2010/main" val="436241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018C-7CF9-2B7B-A4DE-61C98AF1A182}"/>
              </a:ext>
            </a:extLst>
          </p:cNvPr>
          <p:cNvSpPr>
            <a:spLocks noGrp="1"/>
          </p:cNvSpPr>
          <p:nvPr>
            <p:ph type="title"/>
          </p:nvPr>
        </p:nvSpPr>
        <p:spPr/>
        <p:txBody>
          <a:bodyPr>
            <a:normAutofit/>
          </a:bodyPr>
          <a:lstStyle/>
          <a:p>
            <a:r>
              <a:rPr lang="en-US" sz="4800" dirty="0"/>
              <a:t>NAEP 2024 Assessment Program</a:t>
            </a:r>
          </a:p>
        </p:txBody>
      </p:sp>
      <p:sp>
        <p:nvSpPr>
          <p:cNvPr id="3" name="Content Placeholder 2">
            <a:extLst>
              <a:ext uri="{FF2B5EF4-FFF2-40B4-BE49-F238E27FC236}">
                <a16:creationId xmlns:a16="http://schemas.microsoft.com/office/drawing/2014/main" id="{9717D44A-DD7B-C4E3-3434-539F71E119CE}"/>
              </a:ext>
            </a:extLst>
          </p:cNvPr>
          <p:cNvSpPr>
            <a:spLocks noGrp="1"/>
          </p:cNvSpPr>
          <p:nvPr>
            <p:ph idx="1"/>
          </p:nvPr>
        </p:nvSpPr>
        <p:spPr>
          <a:xfrm>
            <a:off x="838200" y="1554480"/>
            <a:ext cx="6669024" cy="4351338"/>
          </a:xfrm>
        </p:spPr>
        <p:txBody>
          <a:bodyPr>
            <a:normAutofit lnSpcReduction="10000"/>
          </a:bodyPr>
          <a:lstStyle/>
          <a:p>
            <a:pPr marL="0" indent="0">
              <a:buNone/>
            </a:pPr>
            <a:r>
              <a:rPr lang="en-US" sz="2400" dirty="0">
                <a:effectLst/>
                <a:latin typeface="Open Sans"/>
                <a:ea typeface="Open Sans"/>
                <a:cs typeface="Open Sans"/>
              </a:rPr>
              <a:t>NAEP </a:t>
            </a:r>
            <a:r>
              <a:rPr lang="en-US" sz="2400" dirty="0">
                <a:latin typeface="Open Sans"/>
                <a:ea typeface="Open Sans"/>
                <a:cs typeface="Open Sans"/>
              </a:rPr>
              <a:t>representatives</a:t>
            </a:r>
            <a:r>
              <a:rPr lang="en-US" sz="2400" dirty="0">
                <a:effectLst/>
                <a:latin typeface="Open Sans"/>
                <a:ea typeface="Open Sans"/>
                <a:cs typeface="Open Sans"/>
              </a:rPr>
              <a:t> </a:t>
            </a:r>
            <a:r>
              <a:rPr lang="en-US" sz="2400" dirty="0">
                <a:latin typeface="Open Sans"/>
                <a:ea typeface="Open Sans"/>
                <a:cs typeface="Open Sans"/>
              </a:rPr>
              <a:t>will </a:t>
            </a:r>
            <a:r>
              <a:rPr lang="en-US" sz="2400" dirty="0">
                <a:effectLst/>
                <a:latin typeface="Open Sans"/>
                <a:ea typeface="Open Sans"/>
                <a:cs typeface="Open Sans"/>
              </a:rPr>
              <a:t>administer the assessment and bring all necessary materials and equipment.</a:t>
            </a:r>
            <a:r>
              <a:rPr lang="en-US" sz="2400" dirty="0">
                <a:latin typeface="Open Sans"/>
                <a:ea typeface="Open Sans"/>
                <a:cs typeface="Open Sans"/>
              </a:rPr>
              <a:t> </a:t>
            </a:r>
            <a:endParaRPr lang="en-US" sz="2400" dirty="0">
              <a:effectLst/>
              <a:latin typeface="Open Sans" panose="020B0606030504020204" pitchFamily="34" charset="0"/>
            </a:endParaRPr>
          </a:p>
          <a:p>
            <a:pPr marL="0" indent="0">
              <a:buNone/>
            </a:pPr>
            <a:endParaRPr lang="en-US" sz="2200" dirty="0">
              <a:latin typeface="Open Sans" panose="020B0606030504020204" pitchFamily="34" charset="0"/>
            </a:endParaRPr>
          </a:p>
          <a:p>
            <a:pPr marL="0" indent="0">
              <a:buNone/>
            </a:pPr>
            <a:r>
              <a:rPr lang="en-US" sz="2400" dirty="0">
                <a:latin typeface="Open Sans"/>
                <a:ea typeface="Open Sans"/>
                <a:cs typeface="Open Sans"/>
              </a:rPr>
              <a:t>Students will complete the assessment on NAEP-provided </a:t>
            </a:r>
            <a:r>
              <a:rPr lang="en-US" sz="2400" b="1" dirty="0">
                <a:latin typeface="Open Sans"/>
                <a:ea typeface="Open Sans"/>
                <a:cs typeface="Open Sans"/>
              </a:rPr>
              <a:t>Chromebooks and Surface Pros</a:t>
            </a:r>
          </a:p>
          <a:p>
            <a:r>
              <a:rPr lang="en-US" altLang="en-US" sz="2200" dirty="0">
                <a:latin typeface="Open Sans"/>
                <a:ea typeface="Open Sans"/>
                <a:cs typeface="Open Sans"/>
              </a:rPr>
              <a:t>The device will include a keyboard, stylus, </a:t>
            </a:r>
            <a:br>
              <a:rPr lang="en-US" altLang="en-US" sz="2200" dirty="0">
                <a:latin typeface="Open Sans" panose="020B0606030504020204" pitchFamily="34" charset="0"/>
              </a:rPr>
            </a:br>
            <a:r>
              <a:rPr lang="en-US" altLang="en-US" sz="2200" dirty="0">
                <a:latin typeface="Open Sans"/>
                <a:ea typeface="Open Sans"/>
                <a:cs typeface="Open Sans"/>
              </a:rPr>
              <a:t>and earbuds. </a:t>
            </a:r>
            <a:endParaRPr lang="en-US" altLang="en-US" sz="2200" dirty="0">
              <a:latin typeface="Open Sans" panose="020B0606030504020204" pitchFamily="34" charset="0"/>
            </a:endParaRPr>
          </a:p>
          <a:p>
            <a:endParaRPr lang="en-US" sz="2200" dirty="0">
              <a:latin typeface="Open Sans" panose="020B0606030504020204" pitchFamily="34" charset="0"/>
            </a:endParaRPr>
          </a:p>
          <a:p>
            <a:pPr marL="0" indent="0">
              <a:buNone/>
            </a:pPr>
            <a:r>
              <a:rPr lang="en-US" sz="2400" dirty="0">
                <a:latin typeface="Open Sans"/>
                <a:ea typeface="Open Sans"/>
                <a:cs typeface="Open Sans"/>
              </a:rPr>
              <a:t>There will be 2 sequential assessment sessions with up to 25 students each.</a:t>
            </a:r>
          </a:p>
        </p:txBody>
      </p:sp>
      <p:grpSp>
        <p:nvGrpSpPr>
          <p:cNvPr id="12" name="Group 11"/>
          <p:cNvGrpSpPr/>
          <p:nvPr/>
        </p:nvGrpSpPr>
        <p:grpSpPr>
          <a:xfrm>
            <a:off x="7699761" y="1525772"/>
            <a:ext cx="4029258" cy="4715540"/>
            <a:chOff x="7699761" y="1525772"/>
            <a:chExt cx="4029258" cy="4715540"/>
          </a:xfrm>
        </p:grpSpPr>
        <p:sp>
          <p:nvSpPr>
            <p:cNvPr id="8" name="Rectangle 7"/>
            <p:cNvSpPr/>
            <p:nvPr/>
          </p:nvSpPr>
          <p:spPr>
            <a:xfrm>
              <a:off x="7699761" y="1525772"/>
              <a:ext cx="4029258" cy="4715540"/>
            </a:xfrm>
            <a:prstGeom prst="rect">
              <a:avLst/>
            </a:prstGeom>
            <a:solidFill>
              <a:srgbClr val="BBC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08" t="7606" b="5600"/>
            <a:stretch/>
          </p:blipFill>
          <p:spPr>
            <a:xfrm>
              <a:off x="7805949" y="1603375"/>
              <a:ext cx="3828983" cy="223585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2724" r="10920"/>
            <a:stretch/>
          </p:blipFill>
          <p:spPr>
            <a:xfrm>
              <a:off x="7809043" y="3940770"/>
              <a:ext cx="3825889" cy="2212598"/>
            </a:xfrm>
            <a:prstGeom prst="rect">
              <a:avLst/>
            </a:prstGeom>
          </p:spPr>
        </p:pic>
      </p:grpSp>
    </p:spTree>
    <p:extLst>
      <p:ext uri="{BB962C8B-B14F-4D97-AF65-F5344CB8AC3E}">
        <p14:creationId xmlns:p14="http://schemas.microsoft.com/office/powerpoint/2010/main" val="993103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16F0-E1B2-9FCA-C655-911BD7F1FD85}"/>
              </a:ext>
            </a:extLst>
          </p:cNvPr>
          <p:cNvSpPr>
            <a:spLocks noGrp="1"/>
          </p:cNvSpPr>
          <p:nvPr>
            <p:ph type="title"/>
          </p:nvPr>
        </p:nvSpPr>
        <p:spPr/>
        <p:txBody>
          <a:bodyPr>
            <a:normAutofit/>
          </a:bodyPr>
          <a:lstStyle/>
          <a:p>
            <a:r>
              <a:rPr lang="en-US" sz="4800" dirty="0">
                <a:ea typeface="Open Sans Extrabold"/>
                <a:cs typeface="Open Sans Extrabold"/>
              </a:rPr>
              <a:t>NAEP 2024 Goal</a:t>
            </a:r>
            <a:endParaRPr lang="en-US" sz="4800" dirty="0"/>
          </a:p>
        </p:txBody>
      </p:sp>
      <p:sp>
        <p:nvSpPr>
          <p:cNvPr id="3" name="Content Placeholder 2">
            <a:extLst>
              <a:ext uri="{FF2B5EF4-FFF2-40B4-BE49-F238E27FC236}">
                <a16:creationId xmlns:a16="http://schemas.microsoft.com/office/drawing/2014/main" id="{3D62788A-EDFD-CFBF-0D1F-EE45FB6BFCA0}"/>
              </a:ext>
            </a:extLst>
          </p:cNvPr>
          <p:cNvSpPr>
            <a:spLocks noGrp="1"/>
          </p:cNvSpPr>
          <p:nvPr>
            <p:ph idx="1"/>
          </p:nvPr>
        </p:nvSpPr>
        <p:spPr/>
        <p:txBody>
          <a:bodyPr/>
          <a:lstStyle/>
          <a:p>
            <a:pPr marL="0" indent="0">
              <a:buNone/>
            </a:pPr>
            <a:r>
              <a:rPr lang="en-US" sz="3200" dirty="0">
                <a:solidFill>
                  <a:srgbClr val="000000"/>
                </a:solidFill>
                <a:latin typeface="Open Sans"/>
                <a:ea typeface="Open Sans"/>
                <a:cs typeface="Open Sans"/>
              </a:rPr>
              <a:t>The NAEP team's goal is to connect NAEP-provided devices to the school's Wi-Fi </a:t>
            </a:r>
            <a:r>
              <a:rPr lang="en-US" sz="3200" b="0" i="0" u="none" strike="noStrike" baseline="0" dirty="0">
                <a:solidFill>
                  <a:srgbClr val="000000"/>
                </a:solidFill>
                <a:latin typeface="Open Sans"/>
                <a:ea typeface="Open Sans"/>
                <a:cs typeface="Open Sans"/>
              </a:rPr>
              <a:t>to conduct</a:t>
            </a:r>
            <a:r>
              <a:rPr lang="en-US" sz="3200" dirty="0">
                <a:solidFill>
                  <a:srgbClr val="000000"/>
                </a:solidFill>
                <a:latin typeface="Open Sans"/>
                <a:ea typeface="Open Sans"/>
                <a:cs typeface="Open Sans"/>
              </a:rPr>
              <a:t> the assessment. </a:t>
            </a:r>
          </a:p>
          <a:p>
            <a:r>
              <a:rPr lang="en-US" dirty="0">
                <a:solidFill>
                  <a:schemeClr val="accent2">
                    <a:lumMod val="25000"/>
                  </a:schemeClr>
                </a:solidFill>
                <a:latin typeface="Open Sans"/>
                <a:ea typeface="Open Sans"/>
                <a:cs typeface="Open Sans"/>
              </a:rPr>
              <a:t>NAEP</a:t>
            </a:r>
            <a:r>
              <a:rPr lang="en-US" b="0" i="0" u="none" strike="noStrike" baseline="0" dirty="0">
                <a:solidFill>
                  <a:schemeClr val="accent2">
                    <a:lumMod val="25000"/>
                  </a:schemeClr>
                </a:solidFill>
                <a:latin typeface="Open Sans"/>
                <a:ea typeface="Open Sans"/>
                <a:cs typeface="Open Sans"/>
              </a:rPr>
              <a:t> will work with districts and schools to determine if this is feasible</a:t>
            </a:r>
            <a:r>
              <a:rPr lang="en-US" dirty="0">
                <a:solidFill>
                  <a:schemeClr val="accent2">
                    <a:lumMod val="25000"/>
                  </a:schemeClr>
                </a:solidFill>
                <a:latin typeface="Open Sans"/>
                <a:ea typeface="Open Sans"/>
                <a:cs typeface="Open Sans"/>
              </a:rPr>
              <a:t>.</a:t>
            </a:r>
          </a:p>
          <a:p>
            <a:endParaRPr lang="en-US" sz="2400" dirty="0">
              <a:latin typeface="Open Sans" panose="020B0606030504020204" pitchFamily="34" charset="0"/>
            </a:endParaRPr>
          </a:p>
        </p:txBody>
      </p:sp>
      <p:pic>
        <p:nvPicPr>
          <p:cNvPr id="5" name="Picture 4" descr="A building with a flag and a tree&#10;&#10;Description automatically generated">
            <a:extLst>
              <a:ext uri="{FF2B5EF4-FFF2-40B4-BE49-F238E27FC236}">
                <a16:creationId xmlns:a16="http://schemas.microsoft.com/office/drawing/2014/main" id="{D692DD1D-4C7E-2155-36FB-C9F6AD908487}"/>
              </a:ext>
            </a:extLst>
          </p:cNvPr>
          <p:cNvPicPr>
            <a:picLocks noChangeAspect="1"/>
          </p:cNvPicPr>
          <p:nvPr/>
        </p:nvPicPr>
        <p:blipFill>
          <a:blip r:embed="rId3"/>
          <a:stretch>
            <a:fillRect/>
          </a:stretch>
        </p:blipFill>
        <p:spPr>
          <a:xfrm>
            <a:off x="838200" y="4070269"/>
            <a:ext cx="3449096" cy="2258649"/>
          </a:xfrm>
          <a:prstGeom prst="rect">
            <a:avLst/>
          </a:prstGeom>
        </p:spPr>
      </p:pic>
    </p:spTree>
    <p:extLst>
      <p:ext uri="{BB962C8B-B14F-4D97-AF65-F5344CB8AC3E}">
        <p14:creationId xmlns:p14="http://schemas.microsoft.com/office/powerpoint/2010/main" val="3938306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1344-4A2E-CF4C-8E43-28137D2BE8BE}"/>
              </a:ext>
            </a:extLst>
          </p:cNvPr>
          <p:cNvSpPr>
            <a:spLocks noGrp="1"/>
          </p:cNvSpPr>
          <p:nvPr>
            <p:ph type="title"/>
          </p:nvPr>
        </p:nvSpPr>
        <p:spPr/>
        <p:txBody>
          <a:bodyPr>
            <a:normAutofit/>
          </a:bodyPr>
          <a:lstStyle/>
          <a:p>
            <a:r>
              <a:rPr lang="en-US" sz="3200" dirty="0"/>
              <a:t>District Technology Director Communication</a:t>
            </a:r>
          </a:p>
        </p:txBody>
      </p:sp>
      <p:sp>
        <p:nvSpPr>
          <p:cNvPr id="3" name="Content Placeholder 2">
            <a:extLst>
              <a:ext uri="{FF2B5EF4-FFF2-40B4-BE49-F238E27FC236}">
                <a16:creationId xmlns:a16="http://schemas.microsoft.com/office/drawing/2014/main" id="{76955E09-978B-96D9-C7C7-CA7A6BD2008D}"/>
              </a:ext>
            </a:extLst>
          </p:cNvPr>
          <p:cNvSpPr>
            <a:spLocks noGrp="1"/>
          </p:cNvSpPr>
          <p:nvPr>
            <p:ph idx="1"/>
          </p:nvPr>
        </p:nvSpPr>
        <p:spPr>
          <a:xfrm>
            <a:off x="443565" y="1554356"/>
            <a:ext cx="10515600" cy="4351338"/>
          </a:xfrm>
        </p:spPr>
        <p:txBody>
          <a:bodyPr/>
          <a:lstStyle/>
          <a:p>
            <a:pPr marL="0" indent="0">
              <a:buNone/>
            </a:pPr>
            <a:r>
              <a:rPr lang="en-US" dirty="0"/>
              <a:t>November- DTCs with NAEP selected schools will receive communication with:</a:t>
            </a:r>
          </a:p>
          <a:p>
            <a:r>
              <a:rPr lang="en-US" b="1" dirty="0"/>
              <a:t>Lists of selected schools</a:t>
            </a:r>
          </a:p>
          <a:p>
            <a:r>
              <a:rPr lang="en-US" b="1" dirty="0"/>
              <a:t>Request that you to designate a School Technology Coordinator.</a:t>
            </a:r>
          </a:p>
          <a:p>
            <a:r>
              <a:rPr lang="en-US" b="1" dirty="0"/>
              <a:t>Lists Technology Team Responsibilities:</a:t>
            </a:r>
          </a:p>
          <a:p>
            <a:pPr lvl="1"/>
            <a:r>
              <a:rPr lang="en-US" dirty="0"/>
              <a:t>Register for the Assessment Management System (AMS). </a:t>
            </a:r>
          </a:p>
          <a:p>
            <a:pPr lvl="1"/>
            <a:r>
              <a:rPr lang="en-US" dirty="0"/>
              <a:t>Complete the Internet Connectivity Survey. </a:t>
            </a:r>
          </a:p>
          <a:p>
            <a:pPr lvl="1"/>
            <a:r>
              <a:rPr lang="en-US" dirty="0"/>
              <a:t>Set up a dedicated Wi-Fi network or identify an existing Wi-Fi network for the assessment. </a:t>
            </a:r>
          </a:p>
          <a:p>
            <a:pPr lvl="1"/>
            <a:r>
              <a:rPr lang="en-US" dirty="0"/>
              <a:t>Safelist the NAEP URLs and work with the on-site technology coordinator to confirm they are </a:t>
            </a:r>
            <a:r>
              <a:rPr lang="en-US" dirty="0" err="1"/>
              <a:t>safelisted</a:t>
            </a:r>
            <a:r>
              <a:rPr lang="en-US" dirty="0"/>
              <a:t>. </a:t>
            </a:r>
          </a:p>
          <a:p>
            <a:pPr lvl="1"/>
            <a:r>
              <a:rPr lang="en-US" dirty="0"/>
              <a:t>Attend a 30-minute assessment planning meeting with NAEP field staff, if necessary.</a:t>
            </a:r>
          </a:p>
          <a:p>
            <a:pPr lvl="1"/>
            <a:r>
              <a:rPr lang="en-US" dirty="0"/>
              <a:t>Assist schools on their assessment date, if necessary.</a:t>
            </a:r>
          </a:p>
          <a:p>
            <a:pPr lvl="1"/>
            <a:endParaRPr lang="en-US" dirty="0"/>
          </a:p>
        </p:txBody>
      </p:sp>
    </p:spTree>
    <p:extLst>
      <p:ext uri="{BB962C8B-B14F-4D97-AF65-F5344CB8AC3E}">
        <p14:creationId xmlns:p14="http://schemas.microsoft.com/office/powerpoint/2010/main" val="4187672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Questions?</a:t>
            </a:r>
          </a:p>
        </p:txBody>
      </p:sp>
    </p:spTree>
    <p:extLst>
      <p:ext uri="{BB962C8B-B14F-4D97-AF65-F5344CB8AC3E}">
        <p14:creationId xmlns:p14="http://schemas.microsoft.com/office/powerpoint/2010/main" val="164446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Online Assessment Platforms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85303263"/>
              </p:ext>
            </p:extLst>
          </p:nvPr>
        </p:nvGraphicFramePr>
        <p:xfrm>
          <a:off x="265176" y="1240712"/>
          <a:ext cx="10479023" cy="5426867"/>
        </p:xfrm>
        <a:graphic>
          <a:graphicData uri="http://schemas.openxmlformats.org/drawingml/2006/table">
            <a:tbl>
              <a:tblPr firstRow="1" bandRow="1">
                <a:tableStyleId>{5C22544A-7EE6-4342-B048-85BDC9FD1C3A}</a:tableStyleId>
              </a:tblPr>
              <a:tblGrid>
                <a:gridCol w="2054710">
                  <a:extLst>
                    <a:ext uri="{9D8B030D-6E8A-4147-A177-3AD203B41FA5}">
                      <a16:colId xmlns:a16="http://schemas.microsoft.com/office/drawing/2014/main" val="20000"/>
                    </a:ext>
                  </a:extLst>
                </a:gridCol>
                <a:gridCol w="2054710">
                  <a:extLst>
                    <a:ext uri="{9D8B030D-6E8A-4147-A177-3AD203B41FA5}">
                      <a16:colId xmlns:a16="http://schemas.microsoft.com/office/drawing/2014/main" val="20001"/>
                    </a:ext>
                  </a:extLst>
                </a:gridCol>
                <a:gridCol w="2054710">
                  <a:extLst>
                    <a:ext uri="{9D8B030D-6E8A-4147-A177-3AD203B41FA5}">
                      <a16:colId xmlns:a16="http://schemas.microsoft.com/office/drawing/2014/main" val="20002"/>
                    </a:ext>
                  </a:extLst>
                </a:gridCol>
                <a:gridCol w="4314893">
                  <a:extLst>
                    <a:ext uri="{9D8B030D-6E8A-4147-A177-3AD203B41FA5}">
                      <a16:colId xmlns:a16="http://schemas.microsoft.com/office/drawing/2014/main" val="20003"/>
                    </a:ext>
                  </a:extLst>
                </a:gridCol>
              </a:tblGrid>
              <a:tr h="645136">
                <a:tc>
                  <a:txBody>
                    <a:bodyPr/>
                    <a:lstStyle/>
                    <a:p>
                      <a:pPr algn="ctr"/>
                      <a:r>
                        <a:rPr lang="en-US" sz="1800" dirty="0"/>
                        <a:t>Assessment</a:t>
                      </a:r>
                    </a:p>
                  </a:txBody>
                  <a:tcPr marL="79938" marR="79938" marT="45183" marB="45183" anchor="ctr"/>
                </a:tc>
                <a:tc>
                  <a:txBody>
                    <a:bodyPr/>
                    <a:lstStyle/>
                    <a:p>
                      <a:pPr algn="ctr"/>
                      <a:r>
                        <a:rPr lang="en-US" sz="1800" dirty="0"/>
                        <a:t>Test Engine</a:t>
                      </a:r>
                    </a:p>
                  </a:txBody>
                  <a:tcPr marL="79938" marR="79938" marT="45183" marB="45183" anchor="ctr"/>
                </a:tc>
                <a:tc>
                  <a:txBody>
                    <a:bodyPr/>
                    <a:lstStyle/>
                    <a:p>
                      <a:pPr algn="ctr"/>
                      <a:r>
                        <a:rPr lang="en-US" sz="1800" dirty="0"/>
                        <a:t>Student Info</a:t>
                      </a:r>
                      <a:r>
                        <a:rPr lang="en-US" sz="1800" baseline="0" dirty="0"/>
                        <a:t> </a:t>
                      </a:r>
                      <a:r>
                        <a:rPr lang="en-US" sz="1800" dirty="0"/>
                        <a:t>System</a:t>
                      </a:r>
                    </a:p>
                  </a:txBody>
                  <a:tcPr marL="79938" marR="79938" marT="45183" marB="45183" anchor="ctr"/>
                </a:tc>
                <a:tc>
                  <a:txBody>
                    <a:bodyPr/>
                    <a:lstStyle/>
                    <a:p>
                      <a:pPr algn="ctr"/>
                      <a:r>
                        <a:rPr lang="en-US" sz="1800" dirty="0"/>
                        <a:t>Features</a:t>
                      </a:r>
                    </a:p>
                  </a:txBody>
                  <a:tcPr marL="79938" marR="79938" marT="45183" marB="45183" anchor="ctr"/>
                </a:tc>
                <a:extLst>
                  <a:ext uri="{0D108BD9-81ED-4DB2-BD59-A6C34878D82A}">
                    <a16:rowId xmlns:a16="http://schemas.microsoft.com/office/drawing/2014/main" val="10000"/>
                  </a:ext>
                </a:extLst>
              </a:tr>
              <a:tr h="584176">
                <a:tc>
                  <a:txBody>
                    <a:bodyPr/>
                    <a:lstStyle/>
                    <a:p>
                      <a:pPr marL="0" marR="0" algn="ctr">
                        <a:spcBef>
                          <a:spcPts val="0"/>
                        </a:spcBef>
                        <a:spcAft>
                          <a:spcPts val="0"/>
                        </a:spcAft>
                      </a:pPr>
                      <a:r>
                        <a:rPr lang="en-US" sz="1800" dirty="0">
                          <a:effectLst/>
                        </a:rPr>
                        <a:t>ACCESS for ELLs®</a:t>
                      </a:r>
                      <a:endParaRPr lang="en-US" sz="1800" dirty="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a:t>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Caching server</a:t>
                      </a:r>
                    </a:p>
                    <a:p>
                      <a:pPr marL="285750" indent="-285750">
                        <a:buFont typeface="Arial" panose="020B0604020202020204" pitchFamily="34" charset="0"/>
                        <a:buChar char="•"/>
                      </a:pPr>
                      <a:r>
                        <a:rPr lang="en-US" sz="1800" dirty="0"/>
                        <a:t>Clients for Windows, Linux, Mac OSX,</a:t>
                      </a:r>
                      <a:r>
                        <a:rPr lang="en-US" sz="1800" baseline="0" dirty="0"/>
                        <a:t> Chromebooks, iPads and </a:t>
                      </a:r>
                      <a:r>
                        <a:rPr lang="en-US" dirty="0"/>
                        <a:t>Linux</a:t>
                      </a:r>
                      <a:endParaRPr lang="en-US" sz="1800" baseline="0" dirty="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CMAS</a:t>
                      </a:r>
                      <a:endParaRPr lang="en-US" sz="1800" dirty="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Caching server available</a:t>
                      </a:r>
                    </a:p>
                    <a:p>
                      <a:pPr marL="285750" indent="-285750">
                        <a:buFont typeface="Arial" panose="020B0604020202020204" pitchFamily="34" charset="0"/>
                        <a:buChar char="•"/>
                      </a:pPr>
                      <a:r>
                        <a:rPr lang="en-US" sz="1800" dirty="0"/>
                        <a:t>Installable apps for desktop, </a:t>
                      </a:r>
                      <a:r>
                        <a:rPr lang="en-US" sz="1800" baseline="0" dirty="0"/>
                        <a:t>Chromebooks,</a:t>
                      </a:r>
                      <a:r>
                        <a:rPr lang="en-US" dirty="0"/>
                        <a:t> Linux </a:t>
                      </a:r>
                      <a:r>
                        <a:rPr lang="en-US" sz="1800" baseline="0" dirty="0"/>
                        <a:t>and iPads</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579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CoAlt</a:t>
                      </a:r>
                      <a:r>
                        <a:rPr lang="en-US" sz="1800" dirty="0"/>
                        <a:t> Science</a:t>
                      </a:r>
                      <a:endParaRPr lang="en-US" sz="1800" dirty="0">
                        <a:solidFill>
                          <a:schemeClr val="tx1">
                            <a:lumMod val="50000"/>
                          </a:schemeClr>
                        </a:solidFill>
                      </a:endParaRPr>
                    </a:p>
                  </a:txBody>
                  <a:tcPr marL="79938" marR="79938" marT="45183" marB="45183" anchor="ctr"/>
                </a:tc>
                <a:tc>
                  <a:txBody>
                    <a:bodyPr/>
                    <a:lstStyle/>
                    <a:p>
                      <a:pPr algn="ctr"/>
                      <a:r>
                        <a:rPr lang="en-US" sz="1800" dirty="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354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ELA and Math (Dynamic Learning Maps)</a:t>
                      </a:r>
                      <a:endParaRPr lang="en-US" sz="1800" dirty="0">
                        <a:solidFill>
                          <a:schemeClr val="tx1">
                            <a:lumMod val="50000"/>
                          </a:schemeClr>
                        </a:solidFill>
                      </a:endParaRPr>
                    </a:p>
                  </a:txBody>
                  <a:tcPr marL="79938" marR="79938" marT="45183" marB="45183" anchor="ctr"/>
                </a:tc>
                <a:tc>
                  <a:txBody>
                    <a:bodyPr/>
                    <a:lstStyle/>
                    <a:p>
                      <a:pPr algn="ctr"/>
                      <a:r>
                        <a:rPr lang="en-US" sz="1800" dirty="0"/>
                        <a:t>Student Portal</a:t>
                      </a:r>
                      <a:endParaRPr lang="en-US" sz="1800" dirty="0">
                        <a:solidFill>
                          <a:schemeClr val="tx1">
                            <a:lumMod val="50000"/>
                          </a:schemeClr>
                        </a:solidFill>
                      </a:endParaRPr>
                    </a:p>
                  </a:txBody>
                  <a:tcPr marL="79938" marR="79938" marT="45183" marB="45183"/>
                </a:tc>
                <a:tc>
                  <a:txBody>
                    <a:bodyPr/>
                    <a:lstStyle/>
                    <a:p>
                      <a:pPr algn="ctr"/>
                      <a:r>
                        <a:rPr lang="en-US" sz="1800" kern="1200" dirty="0">
                          <a:effectLst/>
                        </a:rPr>
                        <a:t>Educator Portal</a:t>
                      </a:r>
                      <a:endParaRPr lang="en-US" sz="1800" b="0" dirty="0">
                        <a:solidFill>
                          <a:schemeClr val="tx1">
                            <a:lumMod val="50000"/>
                          </a:schemeClr>
                        </a:solidFill>
                      </a:endParaRPr>
                    </a:p>
                  </a:txBody>
                  <a:tcPr marL="79938" marR="79938" marT="45183" marB="45183"/>
                </a:tc>
                <a:tc>
                  <a:txBody>
                    <a:bodyPr/>
                    <a:lstStyle/>
                    <a:p>
                      <a:pPr marL="285750" indent="-285750">
                        <a:buFont typeface="Arial" panose="020B0604020202020204" pitchFamily="34" charset="0"/>
                        <a:buChar char="•"/>
                      </a:pPr>
                      <a:r>
                        <a:rPr lang="en-US" sz="1800" dirty="0"/>
                        <a:t>KITE</a:t>
                      </a:r>
                      <a:r>
                        <a:rPr lang="en-US" sz="1800" baseline="0" dirty="0"/>
                        <a:t> Student Portal</a:t>
                      </a:r>
                      <a:r>
                        <a:rPr lang="en-US" sz="1800" dirty="0"/>
                        <a:t> installed on each student device</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r h="11200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rPr>
                        <a:t>PSAT and SAT</a:t>
                      </a:r>
                    </a:p>
                  </a:txBody>
                  <a:tcPr marL="79938" marR="79938" marT="45183" marB="45183" anchor="ctr"/>
                </a:tc>
                <a:tc>
                  <a:txBody>
                    <a:bodyPr/>
                    <a:lstStyle/>
                    <a:p>
                      <a:pPr algn="ctr"/>
                      <a:r>
                        <a:rPr lang="en-US" sz="1800" dirty="0">
                          <a:solidFill>
                            <a:schemeClr val="tx1">
                              <a:lumMod val="50000"/>
                            </a:schemeClr>
                          </a:solidFill>
                        </a:rPr>
                        <a:t>Student Portal:</a:t>
                      </a:r>
                    </a:p>
                    <a:p>
                      <a:pPr algn="ctr"/>
                      <a:r>
                        <a:rPr lang="en-US" sz="1800" dirty="0">
                          <a:solidFill>
                            <a:schemeClr val="tx1">
                              <a:lumMod val="50000"/>
                            </a:schemeClr>
                          </a:solidFill>
                        </a:rPr>
                        <a:t>Bluebook App</a:t>
                      </a:r>
                    </a:p>
                    <a:p>
                      <a:pPr algn="ctr"/>
                      <a:endParaRPr lang="en-US" sz="1800" dirty="0">
                        <a:solidFill>
                          <a:schemeClr val="tx1">
                            <a:lumMod val="50000"/>
                          </a:schemeClr>
                        </a:solidFill>
                      </a:endParaRPr>
                    </a:p>
                    <a:p>
                      <a:pPr algn="ctr"/>
                      <a:endParaRPr lang="en-US" sz="1800" dirty="0">
                        <a:solidFill>
                          <a:schemeClr val="tx1">
                            <a:lumMod val="50000"/>
                          </a:schemeClr>
                        </a:solidFill>
                      </a:endParaRPr>
                    </a:p>
                  </a:txBody>
                  <a:tcPr marL="79938" marR="79938" marT="45183" marB="45183" anchor="ctr"/>
                </a:tc>
                <a:tc>
                  <a:txBody>
                    <a:bodyPr/>
                    <a:lstStyle/>
                    <a:p>
                      <a:pPr algn="ctr"/>
                      <a:r>
                        <a:rPr lang="en-US" sz="1800" b="0" dirty="0">
                          <a:solidFill>
                            <a:schemeClr val="tx1">
                              <a:lumMod val="50000"/>
                            </a:schemeClr>
                          </a:solidFill>
                        </a:rPr>
                        <a:t>Test Day Toolkit (TDTK)</a:t>
                      </a:r>
                    </a:p>
                  </a:txBody>
                  <a:tcPr marL="79938" marR="79938" marT="45183" marB="45183" anchor="ctr"/>
                </a:tc>
                <a:tc>
                  <a:txBody>
                    <a:bodyPr/>
                    <a:lstStyle/>
                    <a:p>
                      <a:pPr marL="285750" indent="-285750" algn="l">
                        <a:buFont typeface="Arial" panose="020B0604020202020204" pitchFamily="34" charset="0"/>
                        <a:buChar char="•"/>
                      </a:pPr>
                      <a:r>
                        <a:rPr lang="en-US" sz="1800" dirty="0">
                          <a:solidFill>
                            <a:schemeClr val="tx1">
                              <a:lumMod val="50000"/>
                            </a:schemeClr>
                          </a:solidFill>
                        </a:rPr>
                        <a:t>Bluebook is an installable app for Windows, Mac, iPad or school-managed Chromebooks</a:t>
                      </a:r>
                    </a:p>
                    <a:p>
                      <a:pPr marL="285750" indent="-285750" algn="l">
                        <a:buFont typeface="Arial" panose="020B0604020202020204" pitchFamily="34" charset="0"/>
                        <a:buChar char="•"/>
                      </a:pPr>
                      <a:r>
                        <a:rPr lang="en-US" sz="1800" dirty="0">
                          <a:solidFill>
                            <a:schemeClr val="tx1">
                              <a:lumMod val="50000"/>
                            </a:schemeClr>
                          </a:solidFill>
                        </a:rPr>
                        <a:t>TDTK can be accessed through an established College Board account</a:t>
                      </a:r>
                    </a:p>
                  </a:txBody>
                  <a:tcPr marL="79938" marR="79938" marT="45183" marB="45183" anchor="ctr"/>
                </a:tc>
                <a:extLst>
                  <a:ext uri="{0D108BD9-81ED-4DB2-BD59-A6C34878D82A}">
                    <a16:rowId xmlns:a16="http://schemas.microsoft.com/office/drawing/2014/main" val="3724675464"/>
                  </a:ext>
                </a:extLst>
              </a:tr>
            </a:tbl>
          </a:graphicData>
        </a:graphic>
      </p:graphicFrame>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287" y="3088161"/>
            <a:ext cx="1910238"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149" y="3803050"/>
            <a:ext cx="1910238"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598" y="4674142"/>
            <a:ext cx="102080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284" y="4672541"/>
            <a:ext cx="102080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418661-AD5E-4C24-9534-11587B0D685D}"/>
              </a:ext>
            </a:extLst>
          </p:cNvPr>
          <p:cNvPicPr>
            <a:picLocks noChangeAspect="1"/>
          </p:cNvPicPr>
          <p:nvPr/>
        </p:nvPicPr>
        <p:blipFill>
          <a:blip r:embed="rId5"/>
          <a:stretch>
            <a:fillRect/>
          </a:stretch>
        </p:blipFill>
        <p:spPr>
          <a:xfrm>
            <a:off x="2362701" y="2027512"/>
            <a:ext cx="1794600" cy="439235"/>
          </a:xfrm>
          <a:prstGeom prst="rect">
            <a:avLst/>
          </a:prstGeom>
        </p:spPr>
      </p:pic>
      <p:pic>
        <p:nvPicPr>
          <p:cNvPr id="1028" name="Picture 4">
            <a:extLst>
              <a:ext uri="{FF2B5EF4-FFF2-40B4-BE49-F238E27FC236}">
                <a16:creationId xmlns:a16="http://schemas.microsoft.com/office/drawing/2014/main" id="{D6D2442E-FAE2-44D7-B7CE-D25E06F78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0657" y="3011617"/>
            <a:ext cx="1676644" cy="409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BEA635-EA57-9326-5828-FE89632448F3}"/>
              </a:ext>
            </a:extLst>
          </p:cNvPr>
          <p:cNvPicPr>
            <a:picLocks noChangeAspect="1"/>
          </p:cNvPicPr>
          <p:nvPr/>
        </p:nvPicPr>
        <p:blipFill>
          <a:blip r:embed="rId7"/>
          <a:stretch>
            <a:fillRect/>
          </a:stretch>
        </p:blipFill>
        <p:spPr>
          <a:xfrm>
            <a:off x="2927002" y="6031968"/>
            <a:ext cx="665995" cy="546215"/>
          </a:xfrm>
          <a:prstGeom prst="rect">
            <a:avLst/>
          </a:prstGeom>
        </p:spPr>
      </p:pic>
    </p:spTree>
    <p:extLst>
      <p:ext uri="{BB962C8B-B14F-4D97-AF65-F5344CB8AC3E}">
        <p14:creationId xmlns:p14="http://schemas.microsoft.com/office/powerpoint/2010/main" val="261116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dirty="0">
                <a:latin typeface="+mn-lt"/>
              </a:rPr>
              <a:t>Assessment Technology Device Requirements</a:t>
            </a:r>
            <a:endParaRPr lang="en-US" sz="3600" baseline="30000" dirty="0">
              <a:latin typeface="+mn-lt"/>
            </a:endParaRPr>
          </a:p>
        </p:txBody>
      </p:sp>
      <p:sp>
        <p:nvSpPr>
          <p:cNvPr id="3" name="Content Placeholder 2">
            <a:extLst>
              <a:ext uri="{FF2B5EF4-FFF2-40B4-BE49-F238E27FC236}">
                <a16:creationId xmlns:a16="http://schemas.microsoft.com/office/drawing/2014/main" id="{4C3986FF-0558-1714-570D-DD78D34E51A7}"/>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3335114899"/>
              </p:ext>
            </p:extLst>
          </p:nvPr>
        </p:nvGraphicFramePr>
        <p:xfrm>
          <a:off x="210312" y="1243585"/>
          <a:ext cx="11143488" cy="4747643"/>
        </p:xfrm>
        <a:graphic>
          <a:graphicData uri="http://schemas.openxmlformats.org/drawingml/2006/table">
            <a:tbl>
              <a:tblPr firstRow="1" firstCol="1">
                <a:tableStyleId>{5C22544A-7EE6-4342-B048-85BDC9FD1C3A}</a:tableStyleId>
              </a:tblPr>
              <a:tblGrid>
                <a:gridCol w="1209810">
                  <a:extLst>
                    <a:ext uri="{9D8B030D-6E8A-4147-A177-3AD203B41FA5}">
                      <a16:colId xmlns:a16="http://schemas.microsoft.com/office/drawing/2014/main" val="331905948"/>
                    </a:ext>
                  </a:extLst>
                </a:gridCol>
                <a:gridCol w="3069106">
                  <a:extLst>
                    <a:ext uri="{9D8B030D-6E8A-4147-A177-3AD203B41FA5}">
                      <a16:colId xmlns:a16="http://schemas.microsoft.com/office/drawing/2014/main" val="1878862516"/>
                    </a:ext>
                  </a:extLst>
                </a:gridCol>
                <a:gridCol w="2542722">
                  <a:extLst>
                    <a:ext uri="{9D8B030D-6E8A-4147-A177-3AD203B41FA5}">
                      <a16:colId xmlns:a16="http://schemas.microsoft.com/office/drawing/2014/main" val="2567200424"/>
                    </a:ext>
                  </a:extLst>
                </a:gridCol>
                <a:gridCol w="2689214">
                  <a:extLst>
                    <a:ext uri="{9D8B030D-6E8A-4147-A177-3AD203B41FA5}">
                      <a16:colId xmlns:a16="http://schemas.microsoft.com/office/drawing/2014/main" val="3287371548"/>
                    </a:ext>
                  </a:extLst>
                </a:gridCol>
                <a:gridCol w="1632636">
                  <a:extLst>
                    <a:ext uri="{9D8B030D-6E8A-4147-A177-3AD203B41FA5}">
                      <a16:colId xmlns:a16="http://schemas.microsoft.com/office/drawing/2014/main" val="3555557545"/>
                    </a:ext>
                  </a:extLst>
                </a:gridCol>
              </a:tblGrid>
              <a:tr h="101448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Devices/OS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a:t>
                      </a:r>
                      <a:br>
                        <a:rPr lang="en-US" sz="2000" b="1" kern="1200" dirty="0">
                          <a:solidFill>
                            <a:schemeClr val="lt1"/>
                          </a:solidFill>
                          <a:effectLst/>
                          <a:latin typeface="+mn-lt"/>
                          <a:ea typeface="+mn-ea"/>
                          <a:cs typeface="+mn-cs"/>
                        </a:rPr>
                      </a:br>
                      <a:r>
                        <a:rPr lang="en-US" sz="2000" b="1" kern="1200" dirty="0">
                          <a:solidFill>
                            <a:schemeClr val="lt1"/>
                          </a:solidFill>
                          <a:effectLst/>
                          <a:latin typeface="+mn-lt"/>
                          <a:ea typeface="+mn-ea"/>
                          <a:cs typeface="+mn-cs"/>
                        </a:rPr>
                        <a:t>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endParaRPr lang="en-US" dirty="0"/>
                    </a:p>
                  </a:txBody>
                  <a:tcPr marL="4929" marR="4929" marT="4929"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CoAlt DLM KITE</a:t>
                      </a:r>
                    </a:p>
                  </a:txBody>
                  <a:tcPr marL="4929" marR="4929" marT="4929" marB="0" anchor="ctr"/>
                </a:tc>
                <a:extLst>
                  <a:ext uri="{0D108BD9-81ED-4DB2-BD59-A6C34878D82A}">
                    <a16:rowId xmlns:a16="http://schemas.microsoft.com/office/drawing/2014/main" val="1221682264"/>
                  </a:ext>
                </a:extLst>
              </a:tr>
              <a:tr h="378878">
                <a:tc gridSpan="5">
                  <a:txBody>
                    <a:bodyPr/>
                    <a:lstStyle/>
                    <a:p>
                      <a:pPr algn="l" fontAlgn="t"/>
                      <a:r>
                        <a:rPr lang="en-US" sz="1800" u="none" strike="noStrike" dirty="0">
                          <a:effectLst/>
                        </a:rPr>
                        <a:t>Tablets, Chromebooks, </a:t>
                      </a:r>
                      <a:r>
                        <a:rPr lang="en-US" sz="1800" u="none" strike="noStrike" dirty="0" err="1">
                          <a:effectLst/>
                        </a:rPr>
                        <a:t>Chromeboxes</a:t>
                      </a:r>
                      <a:endParaRPr lang="en-US" sz="1800" b="1" i="0" u="none" strike="noStrike" dirty="0">
                        <a:solidFill>
                          <a:srgbClr val="000000"/>
                        </a:solidFill>
                        <a:effectLst/>
                        <a:latin typeface="Calibri" panose="020F0502020204030204" pitchFamily="34" charset="0"/>
                      </a:endParaRPr>
                    </a:p>
                  </a:txBody>
                  <a:tcPr marL="4929" marR="4929" marT="492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US" sz="1800" b="1"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1687805981"/>
                  </a:ext>
                </a:extLst>
              </a:tr>
              <a:tr h="1016799">
                <a:tc rowSpan="5">
                  <a:txBody>
                    <a:bodyPr/>
                    <a:lstStyle/>
                    <a:p>
                      <a:pPr algn="ctr" fontAlgn="t"/>
                      <a:r>
                        <a:rPr lang="en-US" sz="1800" u="none" strike="noStrike" dirty="0">
                          <a:effectLst/>
                        </a:rPr>
                        <a:t>Chrome OS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Stable Channel (S)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r>
                        <a:rPr lang="en-US" sz="1800" u="none" strike="noStrike" dirty="0">
                          <a:effectLst/>
                        </a:rPr>
                        <a:t>Stable Channel (S)</a:t>
                      </a:r>
                      <a:endParaRPr lang="en-US" dirty="0"/>
                    </a:p>
                  </a:txBody>
                  <a:tcPr marL="4929" marR="4929" marT="4929" marB="0" anchor="ctr"/>
                </a:tc>
                <a:tc>
                  <a:txBody>
                    <a:bodyPr/>
                    <a:lstStyle/>
                    <a:p>
                      <a:pPr algn="l" fontAlgn="t"/>
                      <a:r>
                        <a:rPr lang="en-US" sz="1800" b="1" u="none" strike="noStrike" dirty="0">
                          <a:effectLst/>
                        </a:rPr>
                        <a:t>Chromebooks must be school-managed, run in kiosk mode, and from 2017 or later.</a:t>
                      </a:r>
                      <a:endParaRPr lang="en-US" sz="1800" b="1" i="0" u="none" strike="noStrike" dirty="0">
                        <a:solidFill>
                          <a:srgbClr val="C00000"/>
                        </a:solidFill>
                        <a:effectLst/>
                        <a:latin typeface="Calibri" panose="020F0502020204030204" pitchFamily="34" charset="0"/>
                      </a:endParaRPr>
                    </a:p>
                  </a:txBody>
                  <a:tcPr marL="4929" marR="4929" marT="4929" marB="0" anchor="ctr"/>
                </a:tc>
                <a:tc>
                  <a:txBody>
                    <a:bodyPr/>
                    <a:lstStyle/>
                    <a:p>
                      <a:pPr marL="0" algn="l" defTabSz="914400" rtl="0" eaLnBrk="1" fontAlgn="t" latinLnBrk="0" hangingPunct="1"/>
                      <a:endParaRPr lang="en-US" sz="1800" u="none" strike="noStrike" kern="1200" dirty="0">
                        <a:solidFill>
                          <a:schemeClr val="dk1"/>
                        </a:solidFill>
                        <a:effectLst/>
                        <a:latin typeface="+mn-lt"/>
                        <a:ea typeface="+mn-ea"/>
                        <a:cs typeface="+mn-cs"/>
                      </a:endParaRPr>
                    </a:p>
                  </a:txBody>
                  <a:tcPr marL="4929" marR="4929" marT="4929" marB="0" anchor="ctr"/>
                </a:tc>
                <a:extLst>
                  <a:ext uri="{0D108BD9-81ED-4DB2-BD59-A6C34878D82A}">
                    <a16:rowId xmlns:a16="http://schemas.microsoft.com/office/drawing/2014/main" val="1230454153"/>
                  </a:ext>
                </a:extLst>
              </a:tr>
              <a:tr h="472254">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115 S+</a:t>
                      </a:r>
                      <a:endParaRPr lang="en-US" dirty="0"/>
                    </a:p>
                  </a:txBody>
                  <a:tcPr marL="4929" marR="4929" marT="4929" marB="0" anchor="ctr"/>
                </a:tc>
                <a:tc>
                  <a:txBody>
                    <a:bodyPr/>
                    <a:lstStyle/>
                    <a:p>
                      <a:r>
                        <a:rPr lang="en-US" sz="1800" u="none" strike="noStrike" dirty="0">
                          <a:effectLst/>
                        </a:rPr>
                        <a:t>109 S+</a:t>
                      </a:r>
                      <a:endParaRPr lang="en-US" dirty="0"/>
                    </a:p>
                  </a:txBody>
                  <a:tcPr marL="4929" marR="4929" marT="4929" marB="0" anchor="ctr"/>
                </a:tc>
                <a:tc>
                  <a:txBody>
                    <a:bodyPr/>
                    <a:lstStyle/>
                    <a:p>
                      <a:pPr algn="l" fontAlgn="t"/>
                      <a:r>
                        <a:rPr lang="en-US" sz="1800" u="none" strike="noStrike" dirty="0">
                          <a:effectLst/>
                        </a:rPr>
                        <a:t>114+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a:solidFill>
                            <a:schemeClr val="dk1"/>
                          </a:solidFill>
                          <a:effectLst/>
                          <a:latin typeface="+mn-lt"/>
                          <a:ea typeface="+mn-ea"/>
                          <a:cs typeface="+mn-cs"/>
                        </a:rPr>
                        <a:t>102+</a:t>
                      </a:r>
                      <a:endParaRPr lang="en-US" sz="1800" u="none" strike="noStrike" kern="1200" dirty="0">
                        <a:solidFill>
                          <a:schemeClr val="dk1"/>
                        </a:solidFill>
                        <a:effectLst/>
                        <a:latin typeface="+mn-lt"/>
                        <a:ea typeface="+mn-ea"/>
                        <a:cs typeface="+mn-cs"/>
                      </a:endParaRPr>
                    </a:p>
                  </a:txBody>
                  <a:tcPr marL="4929" marR="4929" marT="4929" marB="0" anchor="ctr"/>
                </a:tc>
                <a:extLst>
                  <a:ext uri="{0D108BD9-81ED-4DB2-BD59-A6C34878D82A}">
                    <a16:rowId xmlns:a16="http://schemas.microsoft.com/office/drawing/2014/main" val="655626000"/>
                  </a:ext>
                </a:extLst>
              </a:tr>
              <a:tr h="509166">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Long-term support (LTS)*</a:t>
                      </a:r>
                      <a:endParaRPr lang="en-US" dirty="0"/>
                    </a:p>
                  </a:txBody>
                  <a:tcPr marL="4929" marR="4929" marT="4929" marB="0" anchor="ctr"/>
                </a:tc>
                <a:tc>
                  <a:txBody>
                    <a:bodyPr/>
                    <a:lstStyle/>
                    <a:p>
                      <a:endParaRPr lang="en-US" dirty="0"/>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088964846"/>
                  </a:ext>
                </a:extLst>
              </a:tr>
              <a:tr h="509166">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114+ LTS after Aug. 2023</a:t>
                      </a:r>
                      <a:endParaRPr lang="en-US" dirty="0"/>
                    </a:p>
                  </a:txBody>
                  <a:tcPr marL="4929" marR="4929" marT="4929" marB="0" anchor="ctr"/>
                </a:tc>
                <a:tc>
                  <a:txBody>
                    <a:bodyPr/>
                    <a:lstStyle/>
                    <a:p>
                      <a:endParaRPr lang="en-US"/>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3597718163"/>
                  </a:ext>
                </a:extLst>
              </a:tr>
              <a:tr h="761482">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No tablet mode for Convertible Chromebooks </a:t>
                      </a:r>
                      <a:endParaRPr lang="en-US" dirty="0"/>
                    </a:p>
                  </a:txBody>
                  <a:tcPr marL="4929" marR="4929" marT="4929" marB="0" anchor="ctr"/>
                </a:tc>
                <a:tc>
                  <a:txBody>
                    <a:bodyPr/>
                    <a:lstStyle/>
                    <a:p>
                      <a:endParaRPr lang="en-US" dirty="0"/>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045227799"/>
                  </a:ext>
                </a:extLst>
              </a:tr>
            </a:tbl>
          </a:graphicData>
        </a:graphic>
      </p:graphicFrame>
    </p:spTree>
    <p:extLst>
      <p:ext uri="{BB962C8B-B14F-4D97-AF65-F5344CB8AC3E}">
        <p14:creationId xmlns:p14="http://schemas.microsoft.com/office/powerpoint/2010/main" val="301054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dirty="0">
                <a:latin typeface="+mn-lt"/>
              </a:rPr>
              <a:t>Assessment Technology Device Requirements</a:t>
            </a:r>
            <a:endParaRPr lang="en-US" sz="3600" baseline="30000" dirty="0">
              <a:latin typeface="+mn-lt"/>
            </a:endParaRPr>
          </a:p>
        </p:txBody>
      </p:sp>
      <p:sp>
        <p:nvSpPr>
          <p:cNvPr id="3" name="Content Placeholder 2">
            <a:extLst>
              <a:ext uri="{FF2B5EF4-FFF2-40B4-BE49-F238E27FC236}">
                <a16:creationId xmlns:a16="http://schemas.microsoft.com/office/drawing/2014/main" id="{7223CCBF-5E7F-7826-EC98-A672E1126DE0}"/>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161236282"/>
              </p:ext>
            </p:extLst>
          </p:nvPr>
        </p:nvGraphicFramePr>
        <p:xfrm>
          <a:off x="443565" y="1389888"/>
          <a:ext cx="10910235" cy="4626864"/>
        </p:xfrm>
        <a:graphic>
          <a:graphicData uri="http://schemas.openxmlformats.org/drawingml/2006/table">
            <a:tbl>
              <a:tblPr firstRow="1" firstCol="1">
                <a:tableStyleId>{5C22544A-7EE6-4342-B048-85BDC9FD1C3A}</a:tableStyleId>
              </a:tblPr>
              <a:tblGrid>
                <a:gridCol w="1189191">
                  <a:extLst>
                    <a:ext uri="{9D8B030D-6E8A-4147-A177-3AD203B41FA5}">
                      <a16:colId xmlns:a16="http://schemas.microsoft.com/office/drawing/2014/main" val="331905948"/>
                    </a:ext>
                  </a:extLst>
                </a:gridCol>
                <a:gridCol w="2361411">
                  <a:extLst>
                    <a:ext uri="{9D8B030D-6E8A-4147-A177-3AD203B41FA5}">
                      <a16:colId xmlns:a16="http://schemas.microsoft.com/office/drawing/2014/main" val="817507394"/>
                    </a:ext>
                  </a:extLst>
                </a:gridCol>
                <a:gridCol w="2449466">
                  <a:extLst>
                    <a:ext uri="{9D8B030D-6E8A-4147-A177-3AD203B41FA5}">
                      <a16:colId xmlns:a16="http://schemas.microsoft.com/office/drawing/2014/main" val="3125008642"/>
                    </a:ext>
                  </a:extLst>
                </a:gridCol>
                <a:gridCol w="3112395">
                  <a:extLst>
                    <a:ext uri="{9D8B030D-6E8A-4147-A177-3AD203B41FA5}">
                      <a16:colId xmlns:a16="http://schemas.microsoft.com/office/drawing/2014/main" val="3924549378"/>
                    </a:ext>
                  </a:extLst>
                </a:gridCol>
                <a:gridCol w="1797772">
                  <a:extLst>
                    <a:ext uri="{9D8B030D-6E8A-4147-A177-3AD203B41FA5}">
                      <a16:colId xmlns:a16="http://schemas.microsoft.com/office/drawing/2014/main" val="2656479261"/>
                    </a:ext>
                  </a:extLst>
                </a:gridCol>
              </a:tblGrid>
              <a:tr h="11598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Devices/OS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tc>
                  <a:txBody>
                    <a:bodyPr/>
                    <a:lstStyle/>
                    <a:p>
                      <a:pPr marL="0" algn="ctr" defTabSz="914400" rtl="0" eaLnBrk="1" fontAlgn="t" latinLnBrk="0" hangingPunct="1"/>
                      <a:r>
                        <a:rPr lang="en-US" sz="2000" b="1" kern="1200" dirty="0" err="1">
                          <a:solidFill>
                            <a:schemeClr val="lt1"/>
                          </a:solidFill>
                          <a:effectLst/>
                          <a:latin typeface="+mn-lt"/>
                          <a:ea typeface="+mn-ea"/>
                          <a:cs typeface="+mn-cs"/>
                        </a:rPr>
                        <a:t>CoAlt</a:t>
                      </a:r>
                      <a:r>
                        <a:rPr lang="en-US" sz="2000" b="1" kern="1200" dirty="0">
                          <a:solidFill>
                            <a:schemeClr val="lt1"/>
                          </a:solidFill>
                          <a:effectLst/>
                          <a:latin typeface="+mn-lt"/>
                          <a:ea typeface="+mn-ea"/>
                          <a:cs typeface="+mn-cs"/>
                        </a:rPr>
                        <a:t> DLM KITE</a:t>
                      </a:r>
                    </a:p>
                  </a:txBody>
                  <a:tcPr marL="4929" marR="4929" marT="4929" marB="0" anchor="ctr"/>
                </a:tc>
                <a:extLst>
                  <a:ext uri="{0D108BD9-81ED-4DB2-BD59-A6C34878D82A}">
                    <a16:rowId xmlns:a16="http://schemas.microsoft.com/office/drawing/2014/main" val="1221682264"/>
                  </a:ext>
                </a:extLst>
              </a:tr>
              <a:tr h="866761">
                <a:tc rowSpan="4">
                  <a:txBody>
                    <a:bodyPr/>
                    <a:lstStyle/>
                    <a:p>
                      <a:pPr algn="ctr" fontAlgn="t"/>
                      <a:r>
                        <a:rPr lang="en-US" sz="1800" u="none" strike="noStrike" dirty="0">
                          <a:effectLst/>
                        </a:rPr>
                        <a:t>Windows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10 x64 - 21H2, 22H2 </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800" u="none" strike="noStrike" kern="1200" dirty="0">
                          <a:solidFill>
                            <a:schemeClr val="dk1"/>
                          </a:solidFill>
                          <a:effectLst/>
                          <a:highlight>
                            <a:srgbClr val="FFFF00"/>
                          </a:highlight>
                          <a:latin typeface="+mn-lt"/>
                          <a:ea typeface="+mn-ea"/>
                          <a:cs typeface="+mn-cs"/>
                        </a:rPr>
                        <a:t>Windows 8.1</a:t>
                      </a:r>
                    </a:p>
                    <a:p>
                      <a:pPr marL="0" algn="l" defTabSz="914400" rtl="0" eaLnBrk="1" fontAlgn="t" latinLnBrk="0" hangingPunct="1">
                        <a:buClr>
                          <a:srgbClr val="000000"/>
                        </a:buClr>
                        <a:buSzPts val="1100"/>
                        <a:buFont typeface="Calibri" panose="020F0502020204030204" pitchFamily="34" charset="0"/>
                        <a:buChar char="W"/>
                      </a:pPr>
                      <a:endParaRPr lang="en-US" sz="1800" u="none" strike="noStrike" kern="1200" dirty="0">
                        <a:solidFill>
                          <a:schemeClr val="dk1"/>
                        </a:solidFill>
                        <a:effectLst/>
                        <a:latin typeface="+mn-lt"/>
                        <a:ea typeface="+mn-ea"/>
                        <a:cs typeface="+mn-cs"/>
                      </a:endParaRPr>
                    </a:p>
                  </a:txBody>
                  <a:tcPr marL="6350" marR="6350" marT="6350" marB="0" anchor="ctr"/>
                </a:tc>
                <a:tc>
                  <a:txBody>
                    <a:bodyPr/>
                    <a:lstStyle/>
                    <a:p>
                      <a:pPr algn="l" fontAlgn="t"/>
                      <a:r>
                        <a:rPr lang="en-US" sz="1800" u="none" strike="noStrike" dirty="0">
                          <a:effectLst/>
                        </a:rPr>
                        <a:t>10 and 11 (Home, Pro, Education, and Enterprise)</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Windows 8.1</a:t>
                      </a:r>
                    </a:p>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3589453693"/>
                  </a:ext>
                </a:extLst>
              </a:tr>
              <a:tr h="866761">
                <a:tc vMerge="1">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tc>
                <a:tc>
                  <a:txBody>
                    <a:bodyPr/>
                    <a:lstStyle/>
                    <a:p>
                      <a:pPr algn="l" fontAlgn="t"/>
                      <a:r>
                        <a:rPr lang="en-US" sz="1800" u="none" strike="noStrike" dirty="0">
                          <a:effectLst/>
                        </a:rPr>
                        <a:t>11 x64 - 21H2, 22H2 </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algn="l" defTabSz="914400" rtl="0" eaLnBrk="1" fontAlgn="t" latinLnBrk="0" hangingPunct="1">
                        <a:buClr>
                          <a:srgbClr val="000000"/>
                        </a:buClr>
                        <a:buSzPts val="1100"/>
                        <a:buFont typeface="Calibri" panose="020F0502020204030204" pitchFamily="34" charset="0"/>
                        <a:buNone/>
                      </a:pPr>
                      <a:r>
                        <a:rPr lang="en-US" sz="1800" u="none" strike="noStrike" kern="1200" dirty="0">
                          <a:solidFill>
                            <a:schemeClr val="dk1"/>
                          </a:solidFill>
                          <a:effectLst/>
                          <a:latin typeface="+mn-lt"/>
                          <a:ea typeface="+mn-ea"/>
                          <a:cs typeface="+mn-cs"/>
                        </a:rPr>
                        <a:t>Windows 10 in S mode, </a:t>
                      </a:r>
                      <a:r>
                        <a:rPr lang="en-US" sz="1800" u="none" strike="noStrike" kern="1200" dirty="0">
                          <a:solidFill>
                            <a:schemeClr val="dk1"/>
                          </a:solidFill>
                          <a:effectLst/>
                          <a:highlight>
                            <a:srgbClr val="FFFF00"/>
                          </a:highlight>
                          <a:latin typeface="+mn-lt"/>
                          <a:ea typeface="+mn-ea"/>
                          <a:cs typeface="+mn-cs"/>
                        </a:rPr>
                        <a:t>20H2, 21H1</a:t>
                      </a:r>
                      <a:r>
                        <a:rPr lang="en-US" sz="1800" u="none" strike="noStrike" kern="1200" dirty="0">
                          <a:solidFill>
                            <a:schemeClr val="dk1"/>
                          </a:solidFill>
                          <a:effectLst/>
                          <a:latin typeface="+mn-lt"/>
                          <a:ea typeface="+mn-ea"/>
                          <a:cs typeface="+mn-cs"/>
                        </a:rPr>
                        <a:t>, and 21H2 </a:t>
                      </a:r>
                    </a:p>
                  </a:txBody>
                  <a:tcPr marL="6350" marR="6350" marT="6350" marB="0" anchor="ctr"/>
                </a:tc>
                <a:tc>
                  <a:txBody>
                    <a:bodyPr/>
                    <a:lstStyle/>
                    <a:p>
                      <a:pPr algn="l" fontAlgn="t"/>
                      <a:r>
                        <a:rPr lang="en-US" sz="1800" b="1" u="none" strike="noStrike" dirty="0">
                          <a:effectLst/>
                        </a:rPr>
                        <a:t>Windows 10 in S mode is not supported.</a:t>
                      </a:r>
                      <a:endParaRPr lang="en-US" sz="1800" b="1" i="0" u="none" strike="noStrike" dirty="0">
                        <a:solidFill>
                          <a:srgbClr val="FF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Windows 10</a:t>
                      </a:r>
                    </a:p>
                  </a:txBody>
                  <a:tcPr marL="4929" marR="4929" marT="4929" marB="0" anchor="ctr"/>
                </a:tc>
                <a:extLst>
                  <a:ext uri="{0D108BD9-81ED-4DB2-BD59-A6C34878D82A}">
                    <a16:rowId xmlns:a16="http://schemas.microsoft.com/office/drawing/2014/main" val="1006139101"/>
                  </a:ext>
                </a:extLst>
              </a:tr>
              <a:tr h="866761">
                <a:tc vMerge="1">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tc>
                <a:tc>
                  <a:txBody>
                    <a:bodyPr/>
                    <a:lstStyle/>
                    <a:p>
                      <a:pPr algn="l" fontAlgn="t"/>
                      <a:endParaRPr lang="en-US" sz="1800" b="0" i="0" u="none" strike="noStrike">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Windows 11 in S mode, 21H2, and 22H2</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Windows 11</a:t>
                      </a:r>
                    </a:p>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146262137"/>
                  </a:ext>
                </a:extLst>
              </a:tr>
              <a:tr h="866761">
                <a:tc vMerge="1">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Windows Server </a:t>
                      </a:r>
                      <a:r>
                        <a:rPr lang="en-US" sz="1800" u="none" strike="noStrike" dirty="0">
                          <a:effectLst/>
                          <a:highlight>
                            <a:srgbClr val="FFFF00"/>
                          </a:highlight>
                        </a:rPr>
                        <a:t>2012 R2</a:t>
                      </a:r>
                      <a:r>
                        <a:rPr lang="en-US" sz="1800" u="none" strike="noStrike" dirty="0">
                          <a:effectLst/>
                        </a:rPr>
                        <a:t>, 2016, 2019, and 2022 </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34560493"/>
                  </a:ext>
                </a:extLst>
              </a:tr>
            </a:tbl>
          </a:graphicData>
        </a:graphic>
      </p:graphicFrame>
    </p:spTree>
    <p:extLst>
      <p:ext uri="{BB962C8B-B14F-4D97-AF65-F5344CB8AC3E}">
        <p14:creationId xmlns:p14="http://schemas.microsoft.com/office/powerpoint/2010/main" val="241201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dirty="0">
                <a:latin typeface="+mn-lt"/>
              </a:rPr>
              <a:t>Assessment Technology Device Requirements</a:t>
            </a:r>
            <a:endParaRPr lang="en-US" sz="3600" baseline="30000" dirty="0">
              <a:latin typeface="+mn-lt"/>
            </a:endParaRPr>
          </a:p>
        </p:txBody>
      </p:sp>
      <p:sp>
        <p:nvSpPr>
          <p:cNvPr id="3" name="Content Placeholder 2">
            <a:extLst>
              <a:ext uri="{FF2B5EF4-FFF2-40B4-BE49-F238E27FC236}">
                <a16:creationId xmlns:a16="http://schemas.microsoft.com/office/drawing/2014/main" id="{CC67F7AA-5858-8C14-0678-1783721865FF}"/>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4601EFD6-CF6A-4704-8D1F-F090E34CC734}"/>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3787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1920969182"/>
              </p:ext>
            </p:extLst>
          </p:nvPr>
        </p:nvGraphicFramePr>
        <p:xfrm>
          <a:off x="443564" y="1554232"/>
          <a:ext cx="11041301" cy="4416799"/>
        </p:xfrm>
        <a:graphic>
          <a:graphicData uri="http://schemas.openxmlformats.org/drawingml/2006/table">
            <a:tbl>
              <a:tblPr firstRow="1" firstCol="1">
                <a:tableStyleId>{5C22544A-7EE6-4342-B048-85BDC9FD1C3A}</a:tableStyleId>
              </a:tblPr>
              <a:tblGrid>
                <a:gridCol w="1418530">
                  <a:extLst>
                    <a:ext uri="{9D8B030D-6E8A-4147-A177-3AD203B41FA5}">
                      <a16:colId xmlns:a16="http://schemas.microsoft.com/office/drawing/2014/main" val="331905948"/>
                    </a:ext>
                  </a:extLst>
                </a:gridCol>
                <a:gridCol w="2007567">
                  <a:extLst>
                    <a:ext uri="{9D8B030D-6E8A-4147-A177-3AD203B41FA5}">
                      <a16:colId xmlns:a16="http://schemas.microsoft.com/office/drawing/2014/main" val="817507394"/>
                    </a:ext>
                  </a:extLst>
                </a:gridCol>
                <a:gridCol w="2689350">
                  <a:extLst>
                    <a:ext uri="{9D8B030D-6E8A-4147-A177-3AD203B41FA5}">
                      <a16:colId xmlns:a16="http://schemas.microsoft.com/office/drawing/2014/main" val="3125008642"/>
                    </a:ext>
                  </a:extLst>
                </a:gridCol>
                <a:gridCol w="2577455">
                  <a:extLst>
                    <a:ext uri="{9D8B030D-6E8A-4147-A177-3AD203B41FA5}">
                      <a16:colId xmlns:a16="http://schemas.microsoft.com/office/drawing/2014/main" val="3924549378"/>
                    </a:ext>
                  </a:extLst>
                </a:gridCol>
                <a:gridCol w="2348399">
                  <a:extLst>
                    <a:ext uri="{9D8B030D-6E8A-4147-A177-3AD203B41FA5}">
                      <a16:colId xmlns:a16="http://schemas.microsoft.com/office/drawing/2014/main" val="2082439785"/>
                    </a:ext>
                  </a:extLst>
                </a:gridCol>
              </a:tblGrid>
              <a:tr h="11598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Devices/OS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err="1">
                          <a:solidFill>
                            <a:schemeClr val="lt1"/>
                          </a:solidFill>
                          <a:effectLst/>
                          <a:latin typeface="+mn-lt"/>
                          <a:ea typeface="+mn-ea"/>
                          <a:cs typeface="+mn-cs"/>
                        </a:rPr>
                        <a:t>CoAlt</a:t>
                      </a:r>
                      <a:r>
                        <a:rPr lang="en-US" sz="2000" b="1" kern="1200" dirty="0">
                          <a:solidFill>
                            <a:schemeClr val="lt1"/>
                          </a:solidFill>
                          <a:effectLst/>
                          <a:latin typeface="+mn-lt"/>
                          <a:ea typeface="+mn-ea"/>
                          <a:cs typeface="+mn-cs"/>
                        </a:rPr>
                        <a:t> DLM KITE</a:t>
                      </a:r>
                    </a:p>
                    <a:p>
                      <a:pPr marL="0" algn="ctr" defTabSz="914400" rtl="0" eaLnBrk="1" fontAlgn="t" latinLnBrk="0" hangingPunct="1"/>
                      <a:endParaRPr lang="en-US" sz="2000" b="1" kern="1200" dirty="0">
                        <a:solidFill>
                          <a:schemeClr val="lt1"/>
                        </a:solidFill>
                        <a:effectLst/>
                        <a:latin typeface="+mn-lt"/>
                        <a:ea typeface="+mn-ea"/>
                        <a:cs typeface="+mn-cs"/>
                      </a:endParaRPr>
                    </a:p>
                  </a:txBody>
                  <a:tcPr marL="4929" marR="4929" marT="4929" marB="0" anchor="ctr"/>
                </a:tc>
                <a:extLst>
                  <a:ext uri="{0D108BD9-81ED-4DB2-BD59-A6C34878D82A}">
                    <a16:rowId xmlns:a16="http://schemas.microsoft.com/office/drawing/2014/main" val="1221682264"/>
                  </a:ext>
                </a:extLst>
              </a:tr>
              <a:tr h="409835">
                <a:tc>
                  <a:txBody>
                    <a:bodyPr/>
                    <a:lstStyle/>
                    <a:p>
                      <a:pPr algn="ctr" fontAlgn="t"/>
                      <a:r>
                        <a:rPr lang="en-US" sz="1800" u="none" strike="noStrike" dirty="0" err="1">
                          <a:effectLst/>
                        </a:rPr>
                        <a:t>iPadOS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15.2 - 16.x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highlight>
                            <a:srgbClr val="FFFF00"/>
                          </a:highlight>
                        </a:rPr>
                        <a:t>14.x</a:t>
                      </a:r>
                      <a:r>
                        <a:rPr lang="en-US" sz="1800" u="none" strike="noStrike" dirty="0">
                          <a:effectLst/>
                        </a:rPr>
                        <a:t>-16.x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14.x+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b="0" i="0" u="none" strike="noStrike" dirty="0">
                          <a:solidFill>
                            <a:srgbClr val="000000"/>
                          </a:solidFill>
                          <a:effectLst/>
                          <a:latin typeface="Calibri" panose="020F0502020204030204" pitchFamily="34" charset="0"/>
                        </a:rPr>
                        <a:t>14.3 – 17.0</a:t>
                      </a:r>
                    </a:p>
                  </a:txBody>
                  <a:tcPr marL="4929" marR="4929" marT="4929" marB="0" anchor="ctr"/>
                </a:tc>
                <a:extLst>
                  <a:ext uri="{0D108BD9-81ED-4DB2-BD59-A6C34878D82A}">
                    <a16:rowId xmlns:a16="http://schemas.microsoft.com/office/drawing/2014/main" val="4164631774"/>
                  </a:ext>
                </a:extLst>
              </a:tr>
              <a:tr h="812436">
                <a:tc>
                  <a:txBody>
                    <a:bodyPr/>
                    <a:lstStyle/>
                    <a:p>
                      <a:pPr algn="ctr" fontAlgn="t"/>
                      <a:r>
                        <a:rPr lang="en-US" sz="1800" u="none" strike="noStrike" dirty="0">
                          <a:effectLst/>
                        </a:rPr>
                        <a:t>Laptops, Desktops</a:t>
                      </a:r>
                      <a:endParaRPr lang="en-US" sz="1800" b="1"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2740699414"/>
                  </a:ext>
                </a:extLst>
              </a:tr>
              <a:tr h="409835">
                <a:tc>
                  <a:txBody>
                    <a:bodyPr/>
                    <a:lstStyle/>
                    <a:p>
                      <a:pPr algn="ctr" fontAlgn="t"/>
                      <a:r>
                        <a:rPr lang="en-US" sz="1800" u="none" strike="noStrike" dirty="0">
                          <a:effectLst/>
                        </a:rPr>
                        <a:t>Linux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Fedora 37+ x64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Not Supported</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b="0" i="0" u="none" strike="noStrike" dirty="0">
                          <a:solidFill>
                            <a:srgbClr val="000000"/>
                          </a:solidFill>
                          <a:effectLst/>
                          <a:latin typeface="Calibri" panose="020F0502020204030204" pitchFamily="34" charset="0"/>
                        </a:rPr>
                        <a:t>Coming Fall 2023</a:t>
                      </a:r>
                    </a:p>
                  </a:txBody>
                  <a:tcPr marL="4929" marR="4929" marT="4929" marB="0" anchor="ctr"/>
                </a:tc>
                <a:extLst>
                  <a:ext uri="{0D108BD9-81ED-4DB2-BD59-A6C34878D82A}">
                    <a16:rowId xmlns:a16="http://schemas.microsoft.com/office/drawing/2014/main" val="3141764021"/>
                  </a:ext>
                </a:extLst>
              </a:tr>
              <a:tr h="1215038">
                <a:tc>
                  <a:txBody>
                    <a:bodyPr/>
                    <a:lstStyle/>
                    <a:p>
                      <a:pPr algn="ctr"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Ubuntu 22.10+ x64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a:effectLst/>
                        </a:rPr>
                        <a:t>Ubuntu 18.04, 20.04, and  22.04  LTS version with Gnome</a:t>
                      </a:r>
                      <a:endParaRPr lang="en-US" sz="1800" b="0" i="0" u="none" strike="noStrike">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2265538263"/>
                  </a:ext>
                </a:extLst>
              </a:tr>
              <a:tr h="409835">
                <a:tc>
                  <a:txBody>
                    <a:bodyPr/>
                    <a:lstStyle/>
                    <a:p>
                      <a:pPr algn="ctr" fontAlgn="t"/>
                      <a:r>
                        <a:rPr lang="en-US" sz="1800" u="none" strike="noStrike" dirty="0">
                          <a:effectLst/>
                        </a:rPr>
                        <a:t>macOS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12, 13</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fr-FR" sz="1800" u="none" strike="noStrike" dirty="0">
                          <a:effectLst/>
                          <a:highlight>
                            <a:srgbClr val="FFFF00"/>
                          </a:highlight>
                        </a:rPr>
                        <a:t>10.15</a:t>
                      </a:r>
                      <a:r>
                        <a:rPr lang="fr-FR" sz="1800" u="none" strike="noStrike" dirty="0">
                          <a:effectLst/>
                        </a:rPr>
                        <a:t>, 11.x, 12.x, 13.x</a:t>
                      </a:r>
                      <a:endParaRPr lang="fr-FR"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11.4+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b="0" i="0" u="none" strike="noStrike" dirty="0">
                          <a:solidFill>
                            <a:srgbClr val="000000"/>
                          </a:solidFill>
                          <a:effectLst/>
                          <a:latin typeface="Calibri" panose="020F0502020204030204" pitchFamily="34" charset="0"/>
                        </a:rPr>
                        <a:t>11.7 - 13.3</a:t>
                      </a:r>
                    </a:p>
                  </a:txBody>
                  <a:tcPr marL="4929" marR="4929" marT="4929" marB="0" anchor="ctr"/>
                </a:tc>
                <a:extLst>
                  <a:ext uri="{0D108BD9-81ED-4DB2-BD59-A6C34878D82A}">
                    <a16:rowId xmlns:a16="http://schemas.microsoft.com/office/drawing/2014/main" val="500493043"/>
                  </a:ext>
                </a:extLst>
              </a:tr>
            </a:tbl>
          </a:graphicData>
        </a:graphic>
      </p:graphicFrame>
    </p:spTree>
    <p:extLst>
      <p:ext uri="{BB962C8B-B14F-4D97-AF65-F5344CB8AC3E}">
        <p14:creationId xmlns:p14="http://schemas.microsoft.com/office/powerpoint/2010/main" val="1610971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3509</TotalTime>
  <Words>4371</Words>
  <Application>Microsoft Office PowerPoint</Application>
  <PresentationFormat>Widescreen</PresentationFormat>
  <Paragraphs>695</Paragraphs>
  <Slides>57</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57</vt:i4>
      </vt:variant>
    </vt:vector>
  </HeadingPairs>
  <TitlesOfParts>
    <vt:vector size="71" baseType="lpstr">
      <vt:lpstr>Arial</vt:lpstr>
      <vt:lpstr>Arial Black</vt:lpstr>
      <vt:lpstr>Calibri</vt:lpstr>
      <vt:lpstr>Calibri Light</vt:lpstr>
      <vt:lpstr>Courier New</vt:lpstr>
      <vt:lpstr>Museo Slab 500</vt:lpstr>
      <vt:lpstr>Open Sans</vt:lpstr>
      <vt:lpstr>roboto-regular</vt:lpstr>
      <vt:lpstr>Segoe UI</vt:lpstr>
      <vt:lpstr>SourceSansProRegular</vt:lpstr>
      <vt:lpstr>Times New Roman</vt:lpstr>
      <vt:lpstr>Wingdings</vt:lpstr>
      <vt:lpstr>Office Theme</vt:lpstr>
      <vt:lpstr>1_Office Theme</vt:lpstr>
      <vt:lpstr>2022-2023 District Assessment Coordinator Kickoff Meeting</vt:lpstr>
      <vt:lpstr>2023-2024 District Technology Coordinator Kickoff Meeting</vt:lpstr>
      <vt:lpstr>Welcome and Agenda</vt:lpstr>
      <vt:lpstr>General Information</vt:lpstr>
      <vt:lpstr>Spring 2024 Colorado Assessments</vt:lpstr>
      <vt:lpstr>Online Assessment Platforms</vt:lpstr>
      <vt:lpstr>Assessment Technology Device Requirements</vt:lpstr>
      <vt:lpstr>Assessment Technology Device Requirements</vt:lpstr>
      <vt:lpstr>Assessment Technology Device Requirements</vt:lpstr>
      <vt:lpstr>Assessment Technology Minimum Hardware Specifications</vt:lpstr>
      <vt:lpstr>Assessment Technology Minimum Hardware Specifications</vt:lpstr>
      <vt:lpstr>Assessment Technology Minimum Hardware Specifications</vt:lpstr>
      <vt:lpstr>DTC Responsibilities and Privileges  </vt:lpstr>
      <vt:lpstr>District Technology Coordinator (DTC)</vt:lpstr>
      <vt:lpstr>District Technology Coordinator (DTC)</vt:lpstr>
      <vt:lpstr>DTC Listserv</vt:lpstr>
      <vt:lpstr>New DTC Listserv</vt:lpstr>
      <vt:lpstr>2023-2024 State Assessment Schedule </vt:lpstr>
      <vt:lpstr>Tentative 2023-24 State Assessment Calendar</vt:lpstr>
      <vt:lpstr>CMAS Assessment Window </vt:lpstr>
      <vt:lpstr>CMAS Early and Extended Window Options</vt:lpstr>
      <vt:lpstr>WIDA ACCESS for ELLs® </vt:lpstr>
      <vt:lpstr>ACCESS for ELLs® Key Dates</vt:lpstr>
      <vt:lpstr>New DRC Insight WIDA AMS</vt:lpstr>
      <vt:lpstr>New DRC Insight WIDA AMS</vt:lpstr>
      <vt:lpstr>DRC Device and OS in Phase 4 End of Support</vt:lpstr>
      <vt:lpstr>Disable Background Processes</vt:lpstr>
      <vt:lpstr>Disable Background Processes</vt:lpstr>
      <vt:lpstr>CMAS Mathematics, English Language Arts/Literacy, Colorado Spanish Language Arts (CSLA) &amp; Science </vt:lpstr>
      <vt:lpstr>CMAS Grades and Content Areas</vt:lpstr>
      <vt:lpstr>PearsonAccessnext</vt:lpstr>
      <vt:lpstr>TestNav Requirements Policy</vt:lpstr>
      <vt:lpstr>TestNav Components 2023-24</vt:lpstr>
      <vt:lpstr>Site Readiness Activities 2023-24</vt:lpstr>
      <vt:lpstr>2023 CMAS Administration</vt:lpstr>
      <vt:lpstr>2023 CMAS Operating System Usage</vt:lpstr>
      <vt:lpstr>2022 CMAS Top 5 Error Codes</vt:lpstr>
      <vt:lpstr>Top Errors Top Ten Errors Observed</vt:lpstr>
      <vt:lpstr>Testing Conﬁguration Performance</vt:lpstr>
      <vt:lpstr>Colorado User Testing Experience with Proctor Caching</vt:lpstr>
      <vt:lpstr>CMAS Science and Text-to-Speech Assessment Size</vt:lpstr>
      <vt:lpstr>CDE CMAS Support</vt:lpstr>
      <vt:lpstr>CoAlt Science  CoAlt English Language Arts &amp; Mathematics (DLM)</vt:lpstr>
      <vt:lpstr>DLM Admin System: KITE Components</vt:lpstr>
      <vt:lpstr>Compatible OS platforms to use for Kite® Student Portal</vt:lpstr>
      <vt:lpstr>Colorado PSAT &amp; SAT</vt:lpstr>
      <vt:lpstr>Colorado PSAT and SAT</vt:lpstr>
      <vt:lpstr>Digital Testing Preview</vt:lpstr>
      <vt:lpstr>About Bluebook Digital Testing</vt:lpstr>
      <vt:lpstr>Bluebook Resources</vt:lpstr>
      <vt:lpstr>National Assessments NAEP (Selected Schools Only)</vt:lpstr>
      <vt:lpstr>NAEP Overview</vt:lpstr>
      <vt:lpstr>NAEP 2024 Assessment Program</vt:lpstr>
      <vt:lpstr>NAEP 2024 Assessment Program</vt:lpstr>
      <vt:lpstr>NAEP 2024 Goal</vt:lpstr>
      <vt:lpstr>District Technology Director Communication</vt:lpstr>
      <vt:lpstr>Questions?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Bonner, Collin</cp:lastModifiedBy>
  <cp:revision>44</cp:revision>
  <dcterms:created xsi:type="dcterms:W3CDTF">2019-06-25T17:30:52Z</dcterms:created>
  <dcterms:modified xsi:type="dcterms:W3CDTF">2023-10-11T21:11:05Z</dcterms:modified>
</cp:coreProperties>
</file>