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68" r:id="rId2"/>
    <p:sldId id="302" r:id="rId3"/>
    <p:sldId id="303" r:id="rId4"/>
    <p:sldId id="290" r:id="rId5"/>
    <p:sldId id="310" r:id="rId6"/>
    <p:sldId id="311" r:id="rId7"/>
    <p:sldId id="304" r:id="rId8"/>
    <p:sldId id="305" r:id="rId9"/>
    <p:sldId id="306" r:id="rId10"/>
    <p:sldId id="307" r:id="rId11"/>
    <p:sldId id="308" r:id="rId12"/>
    <p:sldId id="298" r:id="rId13"/>
    <p:sldId id="295" r:id="rId14"/>
    <p:sldId id="296" r:id="rId15"/>
    <p:sldId id="294" r:id="rId16"/>
    <p:sldId id="291" r:id="rId17"/>
    <p:sldId id="292" r:id="rId18"/>
    <p:sldId id="297" r:id="rId19"/>
    <p:sldId id="309" r:id="rId20"/>
    <p:sldId id="266" r:id="rId21"/>
    <p:sldId id="267" r:id="rId22"/>
    <p:sldId id="269" r:id="rId23"/>
    <p:sldId id="270" r:id="rId24"/>
    <p:sldId id="314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22" r:id="rId33"/>
    <p:sldId id="316" r:id="rId34"/>
    <p:sldId id="317" r:id="rId35"/>
    <p:sldId id="318" r:id="rId36"/>
    <p:sldId id="319" r:id="rId37"/>
    <p:sldId id="320" r:id="rId38"/>
    <p:sldId id="321" r:id="rId39"/>
    <p:sldId id="323" r:id="rId40"/>
    <p:sldId id="315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99" r:id="rId53"/>
    <p:sldId id="289" r:id="rId54"/>
    <p:sldId id="300" r:id="rId55"/>
    <p:sldId id="312" r:id="rId56"/>
    <p:sldId id="301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, Alyssa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46"/>
    <a:srgbClr val="101E8E"/>
    <a:srgbClr val="EF7521"/>
    <a:srgbClr val="46797A"/>
    <a:srgbClr val="86BE40"/>
    <a:srgbClr val="5C6670"/>
    <a:srgbClr val="488BC9"/>
    <a:srgbClr val="82797A"/>
    <a:srgbClr val="6EC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9275" autoAdjust="0"/>
  </p:normalViewPr>
  <p:slideViewPr>
    <p:cSldViewPr snapToGrid="0" showGuides="1">
      <p:cViewPr>
        <p:scale>
          <a:sx n="124" d="100"/>
          <a:sy n="124" d="100"/>
        </p:scale>
        <p:origin x="-125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8FDDF-4F05-43AA-A352-D3BC014618CA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AB643-1C83-46B1-A4FF-8E4A58FA6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69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7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838" y="1207008"/>
            <a:ext cx="3859679" cy="5056992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63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27200"/>
            <a:ext cx="9144000" cy="730800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6094"/>
            <a:ext cx="9144000" cy="6177506"/>
          </a:xfrm>
          <a:prstGeom prst="rect">
            <a:avLst/>
          </a:prstGeom>
          <a:gradFill>
            <a:gsLst>
              <a:gs pos="0">
                <a:srgbClr val="6EC4E8"/>
              </a:gs>
              <a:gs pos="50000">
                <a:schemeClr val="bg1"/>
              </a:gs>
              <a:gs pos="100000">
                <a:srgbClr val="5C667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85905"/>
            <a:ext cx="9144000" cy="72189"/>
          </a:xfrm>
          <a:prstGeom prst="rect">
            <a:avLst/>
          </a:prstGeom>
          <a:solidFill>
            <a:srgbClr val="6EC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20" y="6369865"/>
            <a:ext cx="742988" cy="415946"/>
          </a:xfrm>
          <a:prstGeom prst="rect">
            <a:avLst/>
          </a:prstGeom>
        </p:spPr>
      </p:pic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7600"/>
            <a:ext cx="20574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7600"/>
            <a:ext cx="3086100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37600"/>
            <a:ext cx="1620774" cy="183876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22824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Transition slide. Insert image or graphic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5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EC9-D412-49F8-B26B-B7E454A540B6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0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37600"/>
            <a:ext cx="20574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4EC9-D412-49F8-B26B-B7E454A540B6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37600"/>
            <a:ext cx="3086100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37600"/>
            <a:ext cx="1620774" cy="183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4" r:id="rId5"/>
    <p:sldLayoutId id="2147483671" r:id="rId6"/>
    <p:sldLayoutId id="2147483670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Carey_j@cde.state.co.us" TargetMode="External"/><Relationship Id="rId2" Type="http://schemas.openxmlformats.org/officeDocument/2006/relationships/hyperlink" Target="mailto:Roden_m@cde.state.co.u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ererra_g@cde.state.co.u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 pitchFamily="34" charset="0"/>
              </a:rPr>
              <a:t>CoAlt: ELA and Math (DLM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82" y="772885"/>
            <a:ext cx="8003788" cy="446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Left Arrow 2"/>
          <p:cNvSpPr/>
          <p:nvPr/>
        </p:nvSpPr>
        <p:spPr>
          <a:xfrm>
            <a:off x="2808515" y="2133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408715" y="361405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r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698" y="1872342"/>
            <a:ext cx="8379901" cy="2635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own Arrow 2"/>
          <p:cNvSpPr/>
          <p:nvPr/>
        </p:nvSpPr>
        <p:spPr>
          <a:xfrm>
            <a:off x="729343" y="7837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8436428" y="46046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Enrolling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ways to enroll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User Interface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CSV file upload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 Students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23" y="2835875"/>
            <a:ext cx="5000625" cy="276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95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47650"/>
            <a:ext cx="8972550" cy="636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45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05" y="486033"/>
            <a:ext cx="5211720" cy="579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4" y="280086"/>
            <a:ext cx="8229125" cy="5574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1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" y="378353"/>
            <a:ext cx="8690387" cy="4646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66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Rosters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students are </a:t>
            </a:r>
            <a:r>
              <a:rPr lang="en-US" sz="2800" dirty="0" err="1" smtClean="0"/>
              <a:t>rostered</a:t>
            </a:r>
            <a:r>
              <a:rPr lang="en-US" sz="2800" dirty="0" smtClean="0"/>
              <a:t> to 2 separate rosters</a:t>
            </a:r>
          </a:p>
          <a:p>
            <a:pPr lvl="1"/>
            <a:r>
              <a:rPr lang="en-US" sz="2400" dirty="0" smtClean="0"/>
              <a:t>Math</a:t>
            </a:r>
          </a:p>
          <a:p>
            <a:pPr lvl="1"/>
            <a:r>
              <a:rPr lang="en-US" sz="2400" dirty="0" smtClean="0"/>
              <a:t>ELA </a:t>
            </a:r>
          </a:p>
          <a:p>
            <a:pPr lvl="1"/>
            <a:r>
              <a:rPr lang="en-US" sz="2400" b="1" i="1" u="sng" dirty="0" smtClean="0"/>
              <a:t>Do not </a:t>
            </a:r>
            <a:r>
              <a:rPr lang="en-US" sz="2400" dirty="0" smtClean="0"/>
              <a:t>create a roster for Science or Social Studies (</a:t>
            </a:r>
            <a:r>
              <a:rPr lang="en-US" sz="2400" dirty="0" err="1" smtClean="0"/>
              <a:t>PAnext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Recommended naming conventions</a:t>
            </a:r>
          </a:p>
          <a:p>
            <a:pPr lvl="1"/>
            <a:r>
              <a:rPr lang="en-US" sz="2400" dirty="0" smtClean="0"/>
              <a:t>Last </a:t>
            </a:r>
            <a:r>
              <a:rPr lang="en-US" sz="2400" dirty="0" err="1" smtClean="0"/>
              <a:t>name_subject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Science &amp; Social Studies</a:t>
            </a:r>
          </a:p>
          <a:p>
            <a:pPr lvl="1"/>
            <a:r>
              <a:rPr lang="en-US" sz="2200" dirty="0" smtClean="0"/>
              <a:t>Paper based</a:t>
            </a:r>
          </a:p>
          <a:p>
            <a:pPr lvl="1"/>
            <a:r>
              <a:rPr lang="en-US" sz="2200" dirty="0" smtClean="0"/>
              <a:t>Registrations are through </a:t>
            </a:r>
            <a:r>
              <a:rPr lang="en-US" sz="2200" dirty="0" err="1" smtClean="0"/>
              <a:t>PAnext</a:t>
            </a:r>
            <a:endParaRPr lang="en-US" sz="2200" dirty="0" smtClean="0"/>
          </a:p>
          <a:p>
            <a:pPr lvl="1"/>
            <a:r>
              <a:rPr lang="en-US" sz="2200" dirty="0" smtClean="0"/>
              <a:t>SS: 4 &amp; 7 if peers are taking</a:t>
            </a:r>
          </a:p>
          <a:p>
            <a:pPr lvl="1"/>
            <a:r>
              <a:rPr lang="en-US" sz="2200" dirty="0" smtClean="0"/>
              <a:t>SC: 5,8, &amp; 11</a:t>
            </a:r>
          </a:p>
          <a:p>
            <a:pPr lvl="1"/>
            <a:r>
              <a:rPr lang="en-US" sz="2200" dirty="0" smtClean="0"/>
              <a:t>Test window: April 9-27</a:t>
            </a:r>
          </a:p>
          <a:p>
            <a:pPr lvl="1"/>
            <a:r>
              <a:rPr lang="en-US" sz="2200" dirty="0" smtClean="0"/>
              <a:t>High School Science may start earlier with CDE approval (as early as March 26)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</a:t>
            </a:r>
            <a:r>
              <a:rPr lang="en-US" dirty="0" err="1" smtClean="0"/>
              <a:t>CoAlt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202516"/>
            <a:ext cx="8497587" cy="603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28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3" y="266464"/>
            <a:ext cx="8312493" cy="576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29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1" y="349305"/>
            <a:ext cx="8805059" cy="528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15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7" y="141588"/>
            <a:ext cx="6622201" cy="6532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82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2" y="227810"/>
            <a:ext cx="8293313" cy="6449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Up Arrow 3"/>
          <p:cNvSpPr/>
          <p:nvPr/>
        </p:nvSpPr>
        <p:spPr>
          <a:xfrm>
            <a:off x="1498387" y="40187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848421" y="40187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554749" y="28738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0" y="321275"/>
            <a:ext cx="7836129" cy="5805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12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" y="640695"/>
            <a:ext cx="8344930" cy="443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Left Arrow 1"/>
          <p:cNvSpPr/>
          <p:nvPr/>
        </p:nvSpPr>
        <p:spPr>
          <a:xfrm>
            <a:off x="2904565" y="238973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" y="373597"/>
            <a:ext cx="7791965" cy="5731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Up Arrow 1"/>
          <p:cNvSpPr/>
          <p:nvPr/>
        </p:nvSpPr>
        <p:spPr>
          <a:xfrm>
            <a:off x="776088" y="95154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302854" y="95154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85813"/>
            <a:ext cx="8267700" cy="528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2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7" y="403653"/>
            <a:ext cx="6758401" cy="579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Left Arrow 2"/>
          <p:cNvSpPr/>
          <p:nvPr/>
        </p:nvSpPr>
        <p:spPr>
          <a:xfrm>
            <a:off x="2108887" y="186998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2108887" y="32578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ELA &amp; Math</a:t>
            </a:r>
          </a:p>
          <a:p>
            <a:pPr lvl="1"/>
            <a:r>
              <a:rPr lang="en-US" sz="2200" dirty="0" smtClean="0"/>
              <a:t>Computer based</a:t>
            </a:r>
          </a:p>
          <a:p>
            <a:pPr lvl="1"/>
            <a:r>
              <a:rPr lang="en-US" sz="2200" dirty="0" smtClean="0"/>
              <a:t>Registration is through Educator Portal</a:t>
            </a:r>
          </a:p>
          <a:p>
            <a:pPr lvl="1"/>
            <a:r>
              <a:rPr lang="en-US" sz="2200" dirty="0" smtClean="0"/>
              <a:t>Students test using KITE</a:t>
            </a:r>
          </a:p>
          <a:p>
            <a:pPr lvl="1"/>
            <a:r>
              <a:rPr lang="en-US" sz="2200" dirty="0" smtClean="0"/>
              <a:t>3-8 alternate to CMAS ELA and Math</a:t>
            </a:r>
          </a:p>
          <a:p>
            <a:pPr lvl="1"/>
            <a:r>
              <a:rPr lang="en-US" sz="2200" dirty="0" smtClean="0"/>
              <a:t>9-11 alternate to College Board PSAT/SAT</a:t>
            </a:r>
          </a:p>
          <a:p>
            <a:pPr lvl="1"/>
            <a:r>
              <a:rPr lang="en-US" sz="2200" dirty="0" smtClean="0"/>
              <a:t>Test window: April 9-27</a:t>
            </a:r>
          </a:p>
          <a:p>
            <a:pPr lvl="1">
              <a:buNone/>
            </a:pPr>
            <a:endParaRPr lang="en-US" sz="2200" dirty="0" smtClean="0"/>
          </a:p>
          <a:p>
            <a:pPr>
              <a:buNone/>
            </a:pPr>
            <a:r>
              <a:rPr lang="en-US" dirty="0" smtClean="0"/>
              <a:t>*Note: If a district applies for an early window for ELA and Math, then the early window also applies to </a:t>
            </a:r>
            <a:r>
              <a:rPr lang="en-US" dirty="0" err="1" smtClean="0"/>
              <a:t>CoAlt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528127"/>
            <a:ext cx="8810156" cy="500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2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5" y="492050"/>
            <a:ext cx="8828521" cy="510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In-district student transfers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8" y="66831"/>
            <a:ext cx="7755231" cy="609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7" y="221495"/>
            <a:ext cx="7742025" cy="628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>
            <a:off x="6316276" y="59049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04863"/>
            <a:ext cx="8982075" cy="524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Up Arrow 1"/>
          <p:cNvSpPr/>
          <p:nvPr/>
        </p:nvSpPr>
        <p:spPr>
          <a:xfrm>
            <a:off x="4936723" y="542492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42950"/>
            <a:ext cx="8934450" cy="5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own Arrow 1"/>
          <p:cNvSpPr/>
          <p:nvPr/>
        </p:nvSpPr>
        <p:spPr>
          <a:xfrm>
            <a:off x="7580568" y="31216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76363"/>
            <a:ext cx="8858250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Up Arrow 1"/>
          <p:cNvSpPr/>
          <p:nvPr/>
        </p:nvSpPr>
        <p:spPr>
          <a:xfrm>
            <a:off x="261257" y="473336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938338"/>
            <a:ext cx="395287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Up Arrow 1"/>
          <p:cNvSpPr/>
          <p:nvPr/>
        </p:nvSpPr>
        <p:spPr>
          <a:xfrm>
            <a:off x="2766252" y="29397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district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Contact Mindy or Jasmine</a:t>
            </a:r>
          </a:p>
          <a:p>
            <a:pPr lvl="1"/>
            <a:r>
              <a:rPr lang="en-US" dirty="0" smtClean="0"/>
              <a:t>If the student is not rostered, CDE will move the student</a:t>
            </a:r>
          </a:p>
          <a:p>
            <a:pPr lvl="1"/>
            <a:r>
              <a:rPr lang="en-US" dirty="0" smtClean="0"/>
              <a:t>If the student is rostered, CDE needs confirmation from the sending district</a:t>
            </a:r>
          </a:p>
          <a:p>
            <a:pPr lvl="2"/>
            <a:r>
              <a:rPr lang="en-US" dirty="0" smtClean="0"/>
              <a:t>DAC from receiving district should reach out to sending district</a:t>
            </a:r>
          </a:p>
          <a:p>
            <a:pPr lvl="2"/>
            <a:r>
              <a:rPr lang="en-US" dirty="0" smtClean="0"/>
              <a:t>Email confirmation from sending DAC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 students</a:t>
            </a:r>
          </a:p>
          <a:p>
            <a:pPr lvl="1"/>
            <a:r>
              <a:rPr lang="en-US" dirty="0" smtClean="0"/>
              <a:t>Verify enrollment from CDE</a:t>
            </a:r>
          </a:p>
          <a:p>
            <a:pPr lvl="1"/>
            <a:r>
              <a:rPr lang="en-US" dirty="0" smtClean="0"/>
              <a:t>Verify student grade</a:t>
            </a:r>
          </a:p>
          <a:p>
            <a:r>
              <a:rPr lang="en-US" dirty="0" smtClean="0"/>
              <a:t>Upload/Input users</a:t>
            </a:r>
          </a:p>
          <a:p>
            <a:r>
              <a:rPr lang="en-US" dirty="0" smtClean="0"/>
              <a:t>Train teachers</a:t>
            </a:r>
          </a:p>
          <a:p>
            <a:r>
              <a:rPr lang="en-US" dirty="0" smtClean="0"/>
              <a:t>Create Rosters</a:t>
            </a:r>
          </a:p>
          <a:p>
            <a:r>
              <a:rPr lang="en-US" dirty="0" smtClean="0"/>
              <a:t>Monitor testing progress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PNP/First Contact Survey for each student</a:t>
            </a:r>
          </a:p>
          <a:p>
            <a:r>
              <a:rPr lang="en-US" dirty="0" smtClean="0"/>
              <a:t>Create testing schedule</a:t>
            </a:r>
          </a:p>
          <a:p>
            <a:r>
              <a:rPr lang="en-US" dirty="0" smtClean="0"/>
              <a:t>Download TIP and gather materials</a:t>
            </a:r>
          </a:p>
          <a:p>
            <a:r>
              <a:rPr lang="en-US" dirty="0" smtClean="0"/>
              <a:t>Download student login and passwords</a:t>
            </a:r>
          </a:p>
          <a:p>
            <a:r>
              <a:rPr lang="en-US" dirty="0" smtClean="0"/>
              <a:t>Test students</a:t>
            </a:r>
          </a:p>
          <a:p>
            <a:r>
              <a:rPr lang="en-US" dirty="0" smtClean="0"/>
              <a:t>Securely destroy TIP, logins, and 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695450"/>
            <a:ext cx="7210425" cy="34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Left Arrow 1"/>
          <p:cNvSpPr/>
          <p:nvPr/>
        </p:nvSpPr>
        <p:spPr>
          <a:xfrm>
            <a:off x="3797643" y="27596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7" y="996779"/>
            <a:ext cx="8756985" cy="472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2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617838"/>
            <a:ext cx="8755529" cy="500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>
            <a:off x="5066270" y="3154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4" y="790838"/>
            <a:ext cx="8876426" cy="492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25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6" y="156519"/>
            <a:ext cx="5771246" cy="38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40" y="3508272"/>
            <a:ext cx="4861653" cy="325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Left Arrow 1"/>
          <p:cNvSpPr/>
          <p:nvPr/>
        </p:nvSpPr>
        <p:spPr>
          <a:xfrm rot="16200000">
            <a:off x="5535398" y="28787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547336" y="273566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4" y="654341"/>
            <a:ext cx="8874206" cy="449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691979"/>
            <a:ext cx="8675891" cy="481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 rot="2525184">
            <a:off x="7118909" y="2660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8" y="438344"/>
            <a:ext cx="8482300" cy="4477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709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LM 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06" y="855122"/>
            <a:ext cx="8361407" cy="458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2143" y="261257"/>
            <a:ext cx="41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http://dynamiclearningmaps.org/colorado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1" y="214184"/>
            <a:ext cx="8469168" cy="558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Up Arrow 1"/>
          <p:cNvSpPr/>
          <p:nvPr/>
        </p:nvSpPr>
        <p:spPr>
          <a:xfrm>
            <a:off x="3126960" y="139219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" y="1008452"/>
            <a:ext cx="8818621" cy="4284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ight Arrow 1"/>
          <p:cNvSpPr/>
          <p:nvPr/>
        </p:nvSpPr>
        <p:spPr>
          <a:xfrm rot="2466359">
            <a:off x="5827105" y="25207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466359">
            <a:off x="7171524" y="25207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7631406" y="38497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6401284" y="38497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Accessing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4" y="482324"/>
            <a:ext cx="8783080" cy="5897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own Arrow 1"/>
          <p:cNvSpPr/>
          <p:nvPr/>
        </p:nvSpPr>
        <p:spPr>
          <a:xfrm>
            <a:off x="1754413" y="3876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74312" y="3876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961504" y="3876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1207791" y="297183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4312" y="5115696"/>
            <a:ext cx="484632" cy="276999"/>
          </a:xfrm>
          <a:prstGeom prst="rect">
            <a:avLst/>
          </a:prstGeom>
          <a:solidFill>
            <a:srgbClr val="FFC84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TIP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61504" y="5115696"/>
            <a:ext cx="518091" cy="276999"/>
          </a:xfrm>
          <a:prstGeom prst="rect">
            <a:avLst/>
          </a:prstGeom>
          <a:solidFill>
            <a:srgbClr val="FFC84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Login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04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82" y="461320"/>
            <a:ext cx="4540130" cy="598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33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management happens in Educator Portal</a:t>
            </a:r>
          </a:p>
          <a:p>
            <a:r>
              <a:rPr lang="en-US" dirty="0" smtClean="0"/>
              <a:t>Student testing happens in KITE</a:t>
            </a:r>
          </a:p>
          <a:p>
            <a:pPr lvl="1"/>
            <a:r>
              <a:rPr lang="en-US" dirty="0" smtClean="0"/>
              <a:t>Only for ELA and Math (grades 3-11)</a:t>
            </a:r>
          </a:p>
          <a:p>
            <a:pPr lvl="1"/>
            <a:r>
              <a:rPr lang="en-US" dirty="0" smtClean="0"/>
              <a:t>KITE system scores the </a:t>
            </a:r>
            <a:r>
              <a:rPr lang="en-US" smtClean="0"/>
              <a:t>testlets</a:t>
            </a:r>
            <a:endParaRPr lang="en-US" dirty="0" smtClean="0"/>
          </a:p>
          <a:p>
            <a:pPr lvl="1"/>
            <a:r>
              <a:rPr lang="en-US" dirty="0" smtClean="0"/>
              <a:t>There are no materials to be returned</a:t>
            </a:r>
          </a:p>
          <a:p>
            <a:pPr lvl="2"/>
            <a:r>
              <a:rPr lang="en-US" dirty="0" smtClean="0"/>
              <a:t>Everything is securely destroyed locally</a:t>
            </a:r>
          </a:p>
          <a:p>
            <a:r>
              <a:rPr lang="en-US" dirty="0" smtClean="0"/>
              <a:t>CoAlt Science and Social Studies is a paper test registered through Pearson Access Next</a:t>
            </a:r>
          </a:p>
          <a:p>
            <a:pPr lvl="1"/>
            <a:r>
              <a:rPr lang="en-US" dirty="0" smtClean="0"/>
              <a:t>Paper materials are returned to Pearson</a:t>
            </a:r>
          </a:p>
          <a:p>
            <a:pPr lvl="1"/>
            <a:r>
              <a:rPr lang="en-US" dirty="0" smtClean="0"/>
              <a:t>Scores are manually entered into </a:t>
            </a:r>
            <a:r>
              <a:rPr lang="en-US" dirty="0" err="1" smtClean="0"/>
              <a:t>PAnext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Assessment Questions </a:t>
            </a:r>
          </a:p>
          <a:p>
            <a:pPr algn="ctr">
              <a:buNone/>
            </a:pPr>
            <a:r>
              <a:rPr lang="en-US" sz="2000" dirty="0" smtClean="0"/>
              <a:t>Mindy Roden (EP, </a:t>
            </a:r>
            <a:r>
              <a:rPr lang="en-US" sz="2000" dirty="0" err="1" smtClean="0"/>
              <a:t>Moodle</a:t>
            </a:r>
            <a:r>
              <a:rPr lang="en-US" sz="2000" dirty="0" smtClean="0"/>
              <a:t>, testing)</a:t>
            </a:r>
          </a:p>
          <a:p>
            <a:pPr algn="ctr">
              <a:buNone/>
            </a:pPr>
            <a:r>
              <a:rPr lang="en-US" sz="2000" dirty="0" smtClean="0">
                <a:hlinkClick r:id="rId2"/>
              </a:rPr>
              <a:t>Roden_m@cde.state.co.us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303.866.6709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Jasmine Carey (EP, data)</a:t>
            </a:r>
          </a:p>
          <a:p>
            <a:pPr algn="ctr">
              <a:buNone/>
            </a:pPr>
            <a:r>
              <a:rPr lang="en-US" sz="2000" dirty="0" smtClean="0">
                <a:hlinkClick r:id="rId3"/>
              </a:rPr>
              <a:t>Carey_j@cde.state.co.us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303.866.6634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Instruction Questions</a:t>
            </a:r>
          </a:p>
          <a:p>
            <a:pPr algn="ctr">
              <a:buNone/>
            </a:pPr>
            <a:r>
              <a:rPr lang="en-US" sz="2000" dirty="0" smtClean="0"/>
              <a:t>Gina </a:t>
            </a:r>
            <a:r>
              <a:rPr lang="en-US" sz="2000" dirty="0" err="1" smtClean="0"/>
              <a:t>Hererra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>
                <a:hlinkClick r:id="rId4"/>
              </a:rPr>
              <a:t>Hererra_g@cde.state.co.us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303.866.6605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alt dl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1007052"/>
            <a:ext cx="8382000" cy="5088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1258" y="359229"/>
            <a:ext cx="598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http://www.cde.state.co.us/assessment/newassess-coaltelam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89858" y="1676399"/>
            <a:ext cx="484632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ways to add users: </a:t>
            </a:r>
          </a:p>
          <a:p>
            <a:pPr lvl="1"/>
            <a:r>
              <a:rPr lang="en-US" sz="2400" dirty="0" smtClean="0"/>
              <a:t>User Upload template</a:t>
            </a:r>
          </a:p>
          <a:p>
            <a:pPr lvl="1"/>
            <a:r>
              <a:rPr lang="en-US" sz="2400" dirty="0" smtClean="0"/>
              <a:t>User Interface</a:t>
            </a:r>
          </a:p>
          <a:p>
            <a:pPr lvl="2"/>
            <a:r>
              <a:rPr lang="en-US" sz="2200" dirty="0" smtClean="0"/>
              <a:t>Edit user information instead of creating new account:</a:t>
            </a:r>
          </a:p>
          <a:p>
            <a:pPr lvl="3"/>
            <a:r>
              <a:rPr lang="en-US" sz="2200" dirty="0" smtClean="0"/>
              <a:t>Name change</a:t>
            </a:r>
          </a:p>
          <a:p>
            <a:pPr lvl="3"/>
            <a:r>
              <a:rPr lang="en-US" sz="2200" dirty="0" smtClean="0"/>
              <a:t>Email change</a:t>
            </a:r>
          </a:p>
          <a:p>
            <a:pPr lvl="3"/>
            <a:r>
              <a:rPr lang="en-US" sz="2200" dirty="0" smtClean="0"/>
              <a:t>School change</a:t>
            </a:r>
          </a:p>
          <a:p>
            <a:r>
              <a:rPr lang="en-US" sz="2800" dirty="0" smtClean="0"/>
              <a:t>Educator Portal account creates </a:t>
            </a:r>
            <a:r>
              <a:rPr lang="en-US" sz="2800" dirty="0" err="1" smtClean="0"/>
              <a:t>Moodle</a:t>
            </a:r>
            <a:r>
              <a:rPr lang="en-US" sz="2800" dirty="0" smtClean="0"/>
              <a:t> account</a:t>
            </a:r>
          </a:p>
          <a:p>
            <a:pPr lvl="3"/>
            <a:endParaRPr lang="en-US" sz="2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Users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208" y="1793874"/>
            <a:ext cx="6630326" cy="324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</TotalTime>
  <Words>406</Words>
  <Application>Microsoft Office PowerPoint</Application>
  <PresentationFormat>On-screen Show (4:3)</PresentationFormat>
  <Paragraphs>95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Introduction (CoAlt)</vt:lpstr>
      <vt:lpstr>Introduction</vt:lpstr>
      <vt:lpstr>DAC Activities</vt:lpstr>
      <vt:lpstr>PowerPoint Presentation</vt:lpstr>
      <vt:lpstr>PowerPoint Presentation</vt:lpstr>
      <vt:lpstr>PowerPoint Presentation</vt:lpstr>
      <vt:lpstr>Adding Users</vt:lpstr>
      <vt:lpstr>PowerPoint Presentation</vt:lpstr>
      <vt:lpstr>PowerPoint Presentation</vt:lpstr>
      <vt:lpstr>PowerPoint Presentation</vt:lpstr>
      <vt:lpstr>PowerPoint Presentation</vt:lpstr>
      <vt:lpstr>Enroll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 of district transfers</vt:lpstr>
      <vt:lpstr>PowerPoint Presentation</vt:lpstr>
      <vt:lpstr>Teacher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Remember!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Acacia</dc:creator>
  <cp:lastModifiedBy>Roden, Melinda</cp:lastModifiedBy>
  <cp:revision>78</cp:revision>
  <dcterms:created xsi:type="dcterms:W3CDTF">2016-08-31T23:11:11Z</dcterms:created>
  <dcterms:modified xsi:type="dcterms:W3CDTF">2018-01-17T22:26:24Z</dcterms:modified>
</cp:coreProperties>
</file>