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34"/>
  </p:notesMasterIdLst>
  <p:sldIdLst>
    <p:sldId id="270" r:id="rId5"/>
    <p:sldId id="274" r:id="rId6"/>
    <p:sldId id="292" r:id="rId7"/>
    <p:sldId id="309" r:id="rId8"/>
    <p:sldId id="293" r:id="rId9"/>
    <p:sldId id="294" r:id="rId10"/>
    <p:sldId id="295" r:id="rId11"/>
    <p:sldId id="283" r:id="rId12"/>
    <p:sldId id="296" r:id="rId13"/>
    <p:sldId id="286" r:id="rId14"/>
    <p:sldId id="297" r:id="rId15"/>
    <p:sldId id="288" r:id="rId16"/>
    <p:sldId id="298" r:id="rId17"/>
    <p:sldId id="285" r:id="rId18"/>
    <p:sldId id="304" r:id="rId19"/>
    <p:sldId id="299" r:id="rId20"/>
    <p:sldId id="289" r:id="rId21"/>
    <p:sldId id="305" r:id="rId22"/>
    <p:sldId id="300" r:id="rId23"/>
    <p:sldId id="287" r:id="rId24"/>
    <p:sldId id="301" r:id="rId25"/>
    <p:sldId id="269" r:id="rId26"/>
    <p:sldId id="306" r:id="rId27"/>
    <p:sldId id="307" r:id="rId28"/>
    <p:sldId id="302" r:id="rId29"/>
    <p:sldId id="275" r:id="rId30"/>
    <p:sldId id="303" r:id="rId31"/>
    <p:sldId id="308" r:id="rId32"/>
    <p:sldId id="264" r:id="rId33"/>
  </p:sldIdLst>
  <p:sldSz cx="9144000" cy="5143500" type="screen16x9"/>
  <p:notesSz cx="6858000" cy="9144000"/>
  <p:embeddedFontLs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Roboto Medium" panose="02000000000000000000" pitchFamily="2" charset="0"/>
      <p:regular r:id="rId39"/>
      <p:bold r:id="rId40"/>
      <p:italic r:id="rId41"/>
      <p:boldItalic r:id="rId42"/>
    </p:embeddedFont>
    <p:embeddedFont>
      <p:font typeface="Rockwell" panose="02060603020205020403" pitchFamily="18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ilG3FEVXcC7RlEFZX6qYD3+//p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8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9" autoAdjust="0"/>
    <p:restoredTop sz="86364" autoAdjust="0"/>
  </p:normalViewPr>
  <p:slideViewPr>
    <p:cSldViewPr snapToGrid="0">
      <p:cViewPr varScale="1">
        <p:scale>
          <a:sx n="143" d="100"/>
          <a:sy n="143" d="100"/>
        </p:scale>
        <p:origin x="221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lank - Orange">
  <p:cSld name="SECTION_HEADER_1_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56" name="Google Shape;56;p35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57;p35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8" name="Google Shape;58;p35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35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lank - blue">
  <p:cSld name="TITLE_AND_BODY_1_1_1_1_1_1_1_1_1_1_2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7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57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7" name="Google Shape;277;p57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57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1">
  <p:cSld name="TITLE_AND_BODY_1_1_1_1_1_1_1_1_1_1_1_1_1_1_1_1_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8" descr="Photo of elementary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58" descr="Photo of elementary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58" descr="Photo of elementary students and teach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8" descr="Photo of elementary stud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8" descr="Photo of elementary stud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58" descr="Photo of elementary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8" descr="Photo of elementary stud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8" descr="Photo of elementary student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2">
  <p:cSld name="TITLE_AND_BODY_1_1_1_1_1_1_1_1_1_1_1_1_1_1_1_1_1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9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9" descr="Photo of elementary studen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9" descr="Photo of high school stud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9" descr="Photo of high school student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9" descr="Photo of high school stude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9" descr="Photo of high school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9" descr="Photo of high school student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59" descr="Photo of high school studen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3">
  <p:cSld name="TITLE_AND_BODY_1_1_1_1_1_1_1_1_1_1_1_1_1_1_1_1_1_1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60" descr="Photo of high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60" descr="Photo of high school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60" descr="Photo of high school studen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8" name="Google Shape;308;p6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9" name="Google Shape;309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5" name="Google Shape;315;p6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6" name="Google Shape;316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9" name="Google Shape;319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6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3" name="Google Shape;323;p6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4" name="Google Shape;324;p6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5" name="Google Shape;325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28" name="Google Shape;328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- Orange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4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4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" name="Google Shape;64;p34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4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87BF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69" name="Google Shape;69;p34" descr="Photo of elementary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200" y="616825"/>
            <a:ext cx="3034799" cy="30347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1" name="Google Shape;331;p6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2" name="Google Shape;332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eb57fa4619_1_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335" name="Google Shape;335;g2eb57fa4619_1_2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336" name="Google Shape;336;g2eb57fa4619_1_2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2eb57fa4619_1_2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Vision </a:t>
            </a:r>
            <a:endParaRPr sz="1200" b="0" i="0" u="none" strike="noStrike" cap="none" dirty="0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 dirty="0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338" name="Google Shape;338;g2eb57fa4619_1_2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39" name="Google Shape;339;g2eb57fa4619_1_2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 dirty="0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g2eb57fa4619_1_2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 dirty="0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g2eb57fa4619_1_2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 dirty="0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g2eb57fa4619_1_2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 dirty="0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3" name="Google Shape;343;g2eb57fa4619_1_2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Core Values: 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4" name="Google Shape;344;g2eb57fa4619_1_2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345" name="Google Shape;345;g2eb57fa4619_1_2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346" name="Google Shape;346;g2eb57fa4619_1_2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2eb57fa4619_1_2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2eb57fa4619_1_2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2eb57fa4619_1_2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2eb57fa4619_1_2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1" name="Google Shape;351;g2eb57fa4619_1_2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2" name="Google Shape;352;g2eb57fa4619_1_2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3" name="Google Shape;353;g2eb57fa4619_1_2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354" name="Google Shape;354;g2eb57fa4619_1_2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5" name="Google Shape;355;g2eb57fa4619_1_2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6" name="Google Shape;356;g2eb57fa4619_1_2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7" name="Google Shape;357;g2eb57fa4619_1_2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58" name="Google Shape;358;g2eb57fa4619_1_2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2eb57fa4619_1_2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0" name="Google Shape;360;g2eb57fa4619_1_2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61" name="Google Shape;361;g2eb57fa4619_1_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g2eb57fa4619_1_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1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6" descr="Photo of elementary students and teach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75" name="Google Shape;75;p36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36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3">
  <p:cSld name="TITLE_AND_BODY_1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38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38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87" name="Google Shape;87;p38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38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8">
  <p:cSld name="TITLE_AND_BODY_1_1_1_1_1_1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3" descr="Photo of elementary student and teach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3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3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43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Blue">
  <p:cSld name="TITLE_AND_BODY_1_1_1_1_1_1_1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121" name="Google Shape;121;p44" descr="&quot;&quot;"/>
          <p:cNvSpPr/>
          <p:nvPr/>
        </p:nvSpPr>
        <p:spPr>
          <a:xfrm>
            <a:off x="1125" y="0"/>
            <a:ext cx="9144000" cy="27432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44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123" name="Google Shape;123;p44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4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525" y="746675"/>
            <a:ext cx="1456100" cy="9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4" descr="Photo of high school stud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4275" y="0"/>
            <a:ext cx="3019725" cy="44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4"/>
          <p:cNvSpPr txBox="1">
            <a:spLocks noGrp="1"/>
          </p:cNvSpPr>
          <p:nvPr>
            <p:ph type="title"/>
          </p:nvPr>
        </p:nvSpPr>
        <p:spPr>
          <a:xfrm>
            <a:off x="205525" y="2075700"/>
            <a:ext cx="57783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"/>
              <a:buNone/>
              <a:defRPr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7" name="Google Shape;127;p44"/>
          <p:cNvSpPr txBox="1">
            <a:spLocks noGrp="1"/>
          </p:cNvSpPr>
          <p:nvPr>
            <p:ph type="title" idx="3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2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Blue">
  <p:cSld name="TITLE_AND_BODY_1_1_1_1_1_1_1_1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8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48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1" name="Google Shape;191;p48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2" name="Google Shape;192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3" name="Google Shape;193;p48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4" name="Google Shape;194;p48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48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1">
  <p:cSld name="TITLE_AND_BODY_1_1_1_1_1_1_1_1_1_1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49" descr="Photo of middle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9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9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49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ory of Change - Orange">
  <p:cSld name="SECTION_HEADER_1_1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247" name="Google Shape;247;p32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2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Vision test test</a:t>
            </a:r>
            <a:endParaRPr sz="1200" b="0" i="0" u="none" strike="noStrike" cap="none" dirty="0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 dirty="0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249" name="Google Shape;249;p32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50" name="Google Shape;250;p32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 dirty="0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32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 dirty="0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32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 dirty="0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32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 dirty="0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Core Values: 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5" name="Google Shape;255;p32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256" name="Google Shape;256;p32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257" name="Google Shape;257;p32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2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2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2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2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2" name="Google Shape;262;p32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3" name="Google Shape;263;p32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4" name="Google Shape;264;p32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265" name="Google Shape;265;p32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6" name="Google Shape;266;p32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7" name="Google Shape;267;p32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8" name="Google Shape;268;p32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69" name="Google Shape;269;p32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2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1" name="Google Shape;271;p32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72" name="Google Shape;272;p3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3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7" r:id="rId4"/>
    <p:sldLayoutId id="2147483691" r:id="rId5"/>
    <p:sldLayoutId id="2147483663" r:id="rId6"/>
    <p:sldLayoutId id="2147483667" r:id="rId7"/>
    <p:sldLayoutId id="2147483668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263947278/1e88d5327d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educator.kiteaai.org/AART/logIn.htm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85713482" TargetMode="External"/><Relationship Id="rId2" Type="http://schemas.openxmlformats.org/officeDocument/2006/relationships/hyperlink" Target="https://vimeo.com/18181950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imeo.com/181815973" TargetMode="External"/><Relationship Id="rId5" Type="http://schemas.openxmlformats.org/officeDocument/2006/relationships/hyperlink" Target="https://vimeo.com/186316270" TargetMode="External"/><Relationship Id="rId4" Type="http://schemas.openxmlformats.org/officeDocument/2006/relationships/hyperlink" Target="https://vimeo.com/181816721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educator.kiteaai.org/AART/logIn.htm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Herrera_g@cde.state.co.us" TargetMode="External"/><Relationship Id="rId7" Type="http://schemas.openxmlformats.org/officeDocument/2006/relationships/hyperlink" Target="mailto:Carey_J@cde.state.co.us" TargetMode="External"/><Relationship Id="rId2" Type="http://schemas.openxmlformats.org/officeDocument/2006/relationships/hyperlink" Target="mailto:Sachdeva_a@cde.state.co.u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Bonner_c@cde.state.co.us" TargetMode="External"/><Relationship Id="rId5" Type="http://schemas.openxmlformats.org/officeDocument/2006/relationships/hyperlink" Target="mailto:Villalobos-Pavia_h@cde.state.co.us" TargetMode="External"/><Relationship Id="rId4" Type="http://schemas.openxmlformats.org/officeDocument/2006/relationships/hyperlink" Target="mailto:Loerzel_s@cde.state.co.us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state.co.us/assessment/newassess-coaltsss" TargetMode="External"/><Relationship Id="rId2" Type="http://schemas.openxmlformats.org/officeDocument/2006/relationships/hyperlink" Target="https://coassessments.com/modules/CoAlt/#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cator.kiteaai.org/AART/logIn.htm" TargetMode="External"/><Relationship Id="rId4" Type="http://schemas.openxmlformats.org/officeDocument/2006/relationships/hyperlink" Target="https://www.cde.state.co.us/assessment/newassess-coaltela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eb.cvent.com/survey/63fb8b55-ade5-4e36-9a0b-1a30b7b9dbef/welcome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assessments.com/modules/CoAlt/#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6"/>
          <p:cNvSpPr txBox="1">
            <a:spLocks noGrp="1"/>
          </p:cNvSpPr>
          <p:nvPr>
            <p:ph type="title"/>
          </p:nvPr>
        </p:nvSpPr>
        <p:spPr>
          <a:xfrm>
            <a:off x="120684" y="4559665"/>
            <a:ext cx="57783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b="1" dirty="0"/>
              <a:t>Spring Administration 2025</a:t>
            </a:r>
            <a:endParaRPr b="1" dirty="0"/>
          </a:p>
        </p:txBody>
      </p:sp>
      <p:sp>
        <p:nvSpPr>
          <p:cNvPr id="474" name="Google Shape;474;p16"/>
          <p:cNvSpPr txBox="1">
            <a:spLocks noGrp="1"/>
          </p:cNvSpPr>
          <p:nvPr>
            <p:ph type="title" idx="3"/>
          </p:nvPr>
        </p:nvSpPr>
        <p:spPr>
          <a:xfrm>
            <a:off x="205525" y="2792970"/>
            <a:ext cx="57783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3600" dirty="0"/>
              <a:t>CoAlt Assessment Administration Training for Assessment Coordinators</a:t>
            </a:r>
            <a:endParaRPr sz="3600" dirty="0"/>
          </a:p>
        </p:txBody>
      </p:sp>
      <p:sp>
        <p:nvSpPr>
          <p:cNvPr id="475" name="Google Shape;475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0950" y="1339025"/>
            <a:ext cx="781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12;p23">
            <a:extLst>
              <a:ext uri="{FF2B5EF4-FFF2-40B4-BE49-F238E27FC236}">
                <a16:creationId xmlns:a16="http://schemas.microsoft.com/office/drawing/2014/main" id="{01C1BF81-53E1-91F6-16C3-B9F76AC0F8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dirty="0">
                <a:solidFill>
                  <a:schemeClr val="bg1"/>
                </a:solidFill>
              </a:rPr>
              <a:t>Security Standards</a:t>
            </a:r>
            <a:endParaRPr sz="3600" dirty="0">
              <a:solidFill>
                <a:schemeClr val="bg1"/>
              </a:solidFill>
            </a:endParaRPr>
          </a:p>
        </p:txBody>
      </p:sp>
      <p:pic>
        <p:nvPicPr>
          <p:cNvPr id="4" name="Picture 3" descr="CDE Logo">
            <a:extLst>
              <a:ext uri="{FF2B5EF4-FFF2-40B4-BE49-F238E27FC236}">
                <a16:creationId xmlns:a16="http://schemas.microsoft.com/office/drawing/2014/main" id="{6136B1C9-78A4-BFA7-2363-7E98FF4991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0"/>
          <a:stretch/>
        </p:blipFill>
        <p:spPr>
          <a:xfrm>
            <a:off x="7497912" y="4414118"/>
            <a:ext cx="1587797" cy="4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9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D847-3F36-3166-AB25-299EDB196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Lesson 2 of 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A300D-7341-96B7-F8C6-F755A276B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000" dirty="0"/>
              <a:t>Security Standards</a:t>
            </a:r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r>
              <a:rPr lang="en-US" sz="20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896706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12;p23">
            <a:extLst>
              <a:ext uri="{FF2B5EF4-FFF2-40B4-BE49-F238E27FC236}">
                <a16:creationId xmlns:a16="http://schemas.microsoft.com/office/drawing/2014/main" id="{0155DD77-DCA3-B93D-8903-D3D3D32456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dirty="0">
                <a:solidFill>
                  <a:schemeClr val="bg1"/>
                </a:solidFill>
              </a:rPr>
              <a:t>The CoAlt Assessments: ELA and Math</a:t>
            </a:r>
            <a:endParaRPr sz="3600" dirty="0">
              <a:solidFill>
                <a:schemeClr val="bg1"/>
              </a:solidFill>
            </a:endParaRPr>
          </a:p>
        </p:txBody>
      </p:sp>
      <p:pic>
        <p:nvPicPr>
          <p:cNvPr id="5" name="Picture 4" descr="CDE Logo">
            <a:extLst>
              <a:ext uri="{FF2B5EF4-FFF2-40B4-BE49-F238E27FC236}">
                <a16:creationId xmlns:a16="http://schemas.microsoft.com/office/drawing/2014/main" id="{F91CF59C-3BE2-4AB9-499A-EEA6495749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0"/>
          <a:stretch/>
        </p:blipFill>
        <p:spPr>
          <a:xfrm>
            <a:off x="7497912" y="4414118"/>
            <a:ext cx="1587797" cy="4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92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FDC25-F967-5F57-BE48-84CCA9A3D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Lesson 3 of 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04018-D32C-992C-1D0B-0D975F6263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000" dirty="0"/>
              <a:t>The CoAlt Assessments: ELA and Math</a:t>
            </a:r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r>
              <a:rPr lang="en-US" sz="20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720877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02;p21">
            <a:extLst>
              <a:ext uri="{FF2B5EF4-FFF2-40B4-BE49-F238E27FC236}">
                <a16:creationId xmlns:a16="http://schemas.microsoft.com/office/drawing/2014/main" id="{EB51FE80-90C7-89A8-D4FB-EE5EEA96D5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720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dirty="0">
                <a:solidFill>
                  <a:schemeClr val="bg1"/>
                </a:solidFill>
              </a:rPr>
              <a:t>DLM: Kite Suite</a:t>
            </a:r>
            <a:endParaRPr sz="3600" dirty="0">
              <a:solidFill>
                <a:schemeClr val="bg1"/>
              </a:solidFill>
            </a:endParaRPr>
          </a:p>
        </p:txBody>
      </p:sp>
      <p:pic>
        <p:nvPicPr>
          <p:cNvPr id="5" name="Picture 4" descr="CDE Logo">
            <a:extLst>
              <a:ext uri="{FF2B5EF4-FFF2-40B4-BE49-F238E27FC236}">
                <a16:creationId xmlns:a16="http://schemas.microsoft.com/office/drawing/2014/main" id="{176067F5-881C-CF52-3161-34EA6DA6F7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0"/>
          <a:stretch/>
        </p:blipFill>
        <p:spPr>
          <a:xfrm>
            <a:off x="7497912" y="4414118"/>
            <a:ext cx="1587797" cy="4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30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E2254-E135-101C-C125-CC0321C55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8" y="0"/>
            <a:ext cx="8832301" cy="956225"/>
          </a:xfrm>
        </p:spPr>
        <p:txBody>
          <a:bodyPr/>
          <a:lstStyle/>
          <a:p>
            <a:r>
              <a:rPr lang="en-US" sz="3000" dirty="0"/>
              <a:t>Completing the First Contact Survey and </a:t>
            </a:r>
            <a:br>
              <a:rPr lang="en-US" sz="3000" dirty="0"/>
            </a:br>
            <a:r>
              <a:rPr lang="en-US" sz="3000" dirty="0"/>
              <a:t> the Personal Needs and Preferences (PNP) Profile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EEDD0-30A3-DFE5-0DF0-7D02D4ADC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7295731" cy="3034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hlinkClick r:id="rId2"/>
              </a:rPr>
              <a:t>Completing the First Contact Survey and Personal Needs and Preferences (PNP) Profile</a:t>
            </a:r>
            <a:r>
              <a:rPr lang="en-US" sz="20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Completing the First Contact survey and PNP Profile</a:t>
            </a:r>
          </a:p>
        </p:txBody>
      </p:sp>
    </p:spTree>
    <p:extLst>
      <p:ext uri="{BB962C8B-B14F-4D97-AF65-F5344CB8AC3E}">
        <p14:creationId xmlns:p14="http://schemas.microsoft.com/office/powerpoint/2010/main" val="3209196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38F1B-FCA0-F0E3-53B2-1DE0084B0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Lesson 4 of 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23143-D37B-EEEF-2D4F-46AD60969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000" dirty="0"/>
              <a:t>DLM: Kite Suite</a:t>
            </a:r>
          </a:p>
          <a:p>
            <a:pPr marL="127000" indent="0">
              <a:buNone/>
            </a:pPr>
            <a:r>
              <a:rPr lang="en-US" sz="2000" dirty="0">
                <a:hlinkClick r:id="rId2"/>
              </a:rPr>
              <a:t>DLM/Kite Educator Portal</a:t>
            </a:r>
            <a:r>
              <a:rPr lang="en-US" sz="2000" dirty="0"/>
              <a:t> </a:t>
            </a:r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r>
              <a:rPr lang="en-US" sz="20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154035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8"/>
          <p:cNvSpPr txBox="1">
            <a:spLocks noGrp="1"/>
          </p:cNvSpPr>
          <p:nvPr>
            <p:ph type="title"/>
          </p:nvPr>
        </p:nvSpPr>
        <p:spPr>
          <a:xfrm>
            <a:off x="0" y="3361599"/>
            <a:ext cx="9144000" cy="728001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dirty="0">
                <a:solidFill>
                  <a:schemeClr val="bg1"/>
                </a:solidFill>
              </a:rPr>
              <a:t>Assessment Coordinators</a:t>
            </a:r>
            <a:endParaRPr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15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6AE04-AEC4-6BB5-0F28-40EF327D6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05100"/>
            <a:ext cx="8577776" cy="741300"/>
          </a:xfrm>
        </p:spPr>
        <p:txBody>
          <a:bodyPr/>
          <a:lstStyle/>
          <a:p>
            <a:r>
              <a:rPr lang="en-US" sz="3200" dirty="0"/>
              <a:t>Video Resources for </a:t>
            </a:r>
            <a:br>
              <a:rPr lang="en-US" sz="3200" dirty="0"/>
            </a:br>
            <a:r>
              <a:rPr lang="en-US" sz="3200" dirty="0"/>
              <a:t>District Assessment Coordinators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4160A-43B9-4ED5-C4D5-778614969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7889620" cy="3240416"/>
          </a:xfrm>
        </p:spPr>
        <p:txBody>
          <a:bodyPr>
            <a:normAutofit lnSpcReduction="10000"/>
          </a:bodyPr>
          <a:lstStyle/>
          <a:p>
            <a:pPr marL="127000" indent="0">
              <a:buNone/>
            </a:pPr>
            <a:r>
              <a:rPr lang="en-US" sz="2000" dirty="0">
                <a:hlinkClick r:id="rId2"/>
              </a:rPr>
              <a:t>Adding and Editing Users In Educator Portal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127000" indent="0">
              <a:buNone/>
            </a:pPr>
            <a:r>
              <a:rPr lang="en-US" sz="2000" dirty="0">
                <a:hlinkClick r:id="rId3"/>
              </a:rPr>
              <a:t>Find Previously Enrolled Students in Educator Portal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127000" indent="0">
              <a:buNone/>
            </a:pPr>
            <a:r>
              <a:rPr lang="en-US" sz="2000" dirty="0">
                <a:hlinkClick r:id="rId4"/>
              </a:rPr>
              <a:t>Adding and Editing Students Manually in Educator Portal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127000" indent="0">
              <a:buNone/>
            </a:pPr>
            <a:r>
              <a:rPr lang="en-US" sz="2000" dirty="0">
                <a:hlinkClick r:id="rId5"/>
              </a:rPr>
              <a:t>Transfer Students Within the District in Educator Portal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127000" indent="0">
              <a:buNone/>
            </a:pPr>
            <a:r>
              <a:rPr lang="en-US" sz="2000" dirty="0">
                <a:hlinkClick r:id="rId6"/>
              </a:rPr>
              <a:t>Adding and Editing Rosters in Educator Portal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145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23D93-4DAB-FD40-C0F3-AFD8ECD5C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Lesson 5 of 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53328-C0C9-FA9E-6213-51C91BD50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000" dirty="0"/>
              <a:t>Assessment Coordinators</a:t>
            </a:r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r>
              <a:rPr lang="en-US" sz="20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898156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0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16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3200" dirty="0"/>
              <a:t>Agenda</a:t>
            </a:r>
            <a:endParaRPr sz="3200" dirty="0"/>
          </a:p>
        </p:txBody>
      </p:sp>
      <p:pic>
        <p:nvPicPr>
          <p:cNvPr id="421" name="Google Shape;421;g278539799a0_0_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0076" y="1370363"/>
            <a:ext cx="2402774" cy="24027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1ABD71A-E489-31B2-427A-A3695D59F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150" y="1152524"/>
            <a:ext cx="6042516" cy="3400621"/>
          </a:xfrm>
        </p:spPr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000" dirty="0"/>
              <a:t>Lesson 1 – What are the CoAlt Assessments</a:t>
            </a:r>
          </a:p>
          <a:p>
            <a:pPr marL="127000" indent="0">
              <a:buNone/>
            </a:pPr>
            <a:r>
              <a:rPr lang="en-US" sz="2000" dirty="0"/>
              <a:t>Lesson 2 – Security Standards</a:t>
            </a:r>
          </a:p>
          <a:p>
            <a:pPr marL="127000" indent="0">
              <a:buNone/>
            </a:pPr>
            <a:r>
              <a:rPr lang="en-US" sz="2000" dirty="0"/>
              <a:t>Lesson 3 – The CoAlt Assessments: ELA and Math</a:t>
            </a:r>
          </a:p>
          <a:p>
            <a:pPr marL="127000" indent="0">
              <a:buNone/>
            </a:pPr>
            <a:r>
              <a:rPr lang="en-US" sz="2000" dirty="0"/>
              <a:t>Lesson 4 – DLM Kite Suite</a:t>
            </a:r>
          </a:p>
          <a:p>
            <a:pPr marL="127000" indent="0">
              <a:buNone/>
            </a:pPr>
            <a:r>
              <a:rPr lang="en-US" sz="2000" dirty="0"/>
              <a:t>Lesson 5 – Assessment Coordinators</a:t>
            </a:r>
          </a:p>
          <a:p>
            <a:pPr marL="127000" indent="0">
              <a:buNone/>
            </a:pPr>
            <a:r>
              <a:rPr lang="en-US" sz="2000" dirty="0"/>
              <a:t>Lesson 6 – DLM Testlets – ELA and Math</a:t>
            </a:r>
          </a:p>
          <a:p>
            <a:pPr marL="127000" indent="0">
              <a:buNone/>
            </a:pPr>
            <a:r>
              <a:rPr lang="en-US" sz="2000" dirty="0"/>
              <a:t>Lesson 7 – CoAlt Science</a:t>
            </a:r>
          </a:p>
          <a:p>
            <a:pPr marL="127000" indent="0">
              <a:buNone/>
            </a:pPr>
            <a:r>
              <a:rPr lang="en-US" sz="2000" dirty="0"/>
              <a:t>Lesson 8 – Planning, Scheduling, and Resources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12;p23">
            <a:extLst>
              <a:ext uri="{FF2B5EF4-FFF2-40B4-BE49-F238E27FC236}">
                <a16:creationId xmlns:a16="http://schemas.microsoft.com/office/drawing/2014/main" id="{41FB0B84-C4DE-943F-03E5-C2696B23E9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dirty="0">
                <a:solidFill>
                  <a:schemeClr val="bg1"/>
                </a:solidFill>
              </a:rPr>
              <a:t>DLM Testlets: ELA and Math</a:t>
            </a:r>
            <a:endParaRPr sz="3600" dirty="0">
              <a:solidFill>
                <a:schemeClr val="bg1"/>
              </a:solidFill>
            </a:endParaRPr>
          </a:p>
        </p:txBody>
      </p:sp>
      <p:pic>
        <p:nvPicPr>
          <p:cNvPr id="5" name="Picture 4" descr="CDE Logo">
            <a:extLst>
              <a:ext uri="{FF2B5EF4-FFF2-40B4-BE49-F238E27FC236}">
                <a16:creationId xmlns:a16="http://schemas.microsoft.com/office/drawing/2014/main" id="{7F8AB7C1-62E6-7F9F-00A8-DB7846BBB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0"/>
          <a:stretch/>
        </p:blipFill>
        <p:spPr>
          <a:xfrm>
            <a:off x="7497912" y="4414118"/>
            <a:ext cx="1587797" cy="4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88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0E459-9724-A322-8508-2AE2063B9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Lesson 6 of 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B7F0F-D4C1-4733-06E6-FE676997E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7295731" cy="3034800"/>
          </a:xfrm>
        </p:spPr>
        <p:txBody>
          <a:bodyPr/>
          <a:lstStyle/>
          <a:p>
            <a:pPr marL="127000" indent="0">
              <a:buNone/>
            </a:pPr>
            <a:r>
              <a:rPr lang="en-US" sz="2000" dirty="0"/>
              <a:t>DLM Testlets: ELA and Math</a:t>
            </a:r>
          </a:p>
          <a:p>
            <a:pPr lvl="2"/>
            <a:r>
              <a:rPr lang="en-US" sz="2000" dirty="0"/>
              <a:t>Administrative training is available through DLM Educator Portal</a:t>
            </a:r>
          </a:p>
          <a:p>
            <a:pPr lvl="2"/>
            <a:r>
              <a:rPr lang="en-US" sz="2000" dirty="0">
                <a:hlinkClick r:id="rId2"/>
              </a:rPr>
              <a:t>DLM/Kite Educator Portal</a:t>
            </a:r>
            <a:r>
              <a:rPr lang="en-US" sz="2000" dirty="0"/>
              <a:t> </a:t>
            </a:r>
          </a:p>
          <a:p>
            <a:pPr lvl="2"/>
            <a:endParaRPr lang="en-US" sz="2000" dirty="0"/>
          </a:p>
          <a:p>
            <a:pPr marL="127000" indent="0">
              <a:buNone/>
            </a:pPr>
            <a:r>
              <a:rPr lang="en-US" sz="2000" dirty="0"/>
              <a:t>Questions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76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5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dirty="0">
                <a:solidFill>
                  <a:schemeClr val="bg1"/>
                </a:solidFill>
                <a:latin typeface="+mn-lt"/>
              </a:rPr>
              <a:t>CoAlt: Science</a:t>
            </a:r>
            <a:endParaRPr sz="36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5D82C-5F90-A9BC-9058-B78822B2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CoAlt: Science Test Administration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EB83A-C566-C861-BC5F-79797478FD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000" dirty="0"/>
              <a:t>Selected Response Items</a:t>
            </a:r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r>
              <a:rPr lang="en-US" sz="20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179470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324F-58BD-29DF-A0F6-047260A25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CoAlt Science Administration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4DD19-5C40-E997-FB12-09167C2FB9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000" dirty="0"/>
              <a:t>Supported Performance Task (SPT) Items</a:t>
            </a:r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r>
              <a:rPr lang="en-US" sz="20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98902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EDD6B-D340-4968-032B-848A11A44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Lesson 7 of 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574FF-F74B-E093-5C18-6EDC90801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7569108" cy="3034800"/>
          </a:xfrm>
        </p:spPr>
        <p:txBody>
          <a:bodyPr>
            <a:normAutofit fontScale="92500" lnSpcReduction="10000"/>
          </a:bodyPr>
          <a:lstStyle/>
          <a:p>
            <a:pPr marL="127000" indent="0">
              <a:buNone/>
            </a:pPr>
            <a:r>
              <a:rPr lang="en-US" sz="2000" dirty="0"/>
              <a:t>CoAlt: Science</a:t>
            </a:r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r>
              <a:rPr lang="en-US" sz="2000" dirty="0"/>
              <a:t>Questions</a:t>
            </a:r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r>
              <a:rPr lang="en-US" sz="2000" dirty="0"/>
              <a:t>Note: Districts of the selected schools will be contacted in January for the CoAlt Social Studies Assessment Administration Training</a:t>
            </a:r>
          </a:p>
        </p:txBody>
      </p:sp>
    </p:spTree>
    <p:extLst>
      <p:ext uri="{BB962C8B-B14F-4D97-AF65-F5344CB8AC3E}">
        <p14:creationId xmlns:p14="http://schemas.microsoft.com/office/powerpoint/2010/main" val="4016258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1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dirty="0">
                <a:latin typeface="+mn-lt"/>
              </a:rPr>
              <a:t>Planning, Scheduling, and Resources</a:t>
            </a:r>
            <a:endParaRPr sz="3600" dirty="0">
              <a:latin typeface="+mn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2AB85-6A0C-A5F4-D9BF-825FD94A0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Lesson 8 of 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FC309-35D7-47C3-33C0-DB545D784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7446560" cy="3287550"/>
          </a:xfrm>
        </p:spPr>
        <p:txBody>
          <a:bodyPr>
            <a:normAutofit fontScale="85000" lnSpcReduction="20000"/>
          </a:bodyPr>
          <a:lstStyle/>
          <a:p>
            <a:pPr marL="127000" indent="0">
              <a:buNone/>
            </a:pPr>
            <a:r>
              <a:rPr lang="en-US" sz="2200" dirty="0"/>
              <a:t>Planning, Scheduling, and Resources</a:t>
            </a:r>
          </a:p>
          <a:p>
            <a:pPr marL="127000" indent="0">
              <a:buNone/>
            </a:pPr>
            <a:endParaRPr lang="en-US" sz="22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Required administrative trainings for CoAlt DLM ELA/Math will be found through the Kite/DLM Educator Portal.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Administrative Training for CoAlt Science will be available in the Kite/DLM Educator Portal.*</a:t>
            </a:r>
          </a:p>
          <a:p>
            <a:pPr lvl="2"/>
            <a:endParaRPr lang="en-US" sz="2200" dirty="0"/>
          </a:p>
          <a:p>
            <a:pPr marL="1028700" lvl="3" indent="0">
              <a:buNone/>
            </a:pPr>
            <a:r>
              <a:rPr lang="en-US" sz="2200" dirty="0"/>
              <a:t>*Assessment Administration Training for CoAlt Science is included in the Spring 2025 CoAlt Assessment Administration Training for Assessment Coordinators. </a:t>
            </a:r>
          </a:p>
          <a:p>
            <a:pPr marL="127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708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E5AB3-5B11-E259-043E-F97764425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Contact Information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4D02F95-DA80-FAB3-5DCC-A602211AE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889341"/>
              </p:ext>
            </p:extLst>
          </p:nvPr>
        </p:nvGraphicFramePr>
        <p:xfrm>
          <a:off x="0" y="846400"/>
          <a:ext cx="9144000" cy="457200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4225671">
                  <a:extLst>
                    <a:ext uri="{9D8B030D-6E8A-4147-A177-3AD203B41FA5}">
                      <a16:colId xmlns:a16="http://schemas.microsoft.com/office/drawing/2014/main" val="1933444714"/>
                    </a:ext>
                  </a:extLst>
                </a:gridCol>
                <a:gridCol w="4918329">
                  <a:extLst>
                    <a:ext uri="{9D8B030D-6E8A-4147-A177-3AD203B41FA5}">
                      <a16:colId xmlns:a16="http://schemas.microsoft.com/office/drawing/2014/main" val="1360713310"/>
                    </a:ext>
                  </a:extLst>
                </a:gridCol>
              </a:tblGrid>
              <a:tr h="340788">
                <a:tc>
                  <a:txBody>
                    <a:bodyPr/>
                    <a:lstStyle/>
                    <a:p>
                      <a:r>
                        <a:rPr lang="en-US" sz="2000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Contact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262679"/>
                  </a:ext>
                </a:extLst>
              </a:tr>
              <a:tr h="494813">
                <a:tc>
                  <a:txBody>
                    <a:bodyPr/>
                    <a:lstStyle/>
                    <a:p>
                      <a:r>
                        <a:rPr lang="en-US" sz="1700" dirty="0"/>
                        <a:t>CoAlt Assessments and Accommodations for Students with Disabilities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/>
                        <a:t>Arti Sachdeva</a:t>
                      </a:r>
                    </a:p>
                    <a:p>
                      <a:r>
                        <a:rPr lang="en-US" sz="1700" b="0" dirty="0">
                          <a:hlinkClick r:id="rId2"/>
                        </a:rPr>
                        <a:t>Sachdeva_a@cde.state.co.us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78233"/>
                  </a:ext>
                </a:extLst>
              </a:tr>
              <a:tr h="494813">
                <a:tc>
                  <a:txBody>
                    <a:bodyPr/>
                    <a:lstStyle/>
                    <a:p>
                      <a:r>
                        <a:rPr lang="en-US" sz="1700" dirty="0"/>
                        <a:t>Instructional Accommodations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Gina Herrera</a:t>
                      </a:r>
                    </a:p>
                    <a:p>
                      <a:r>
                        <a:rPr lang="en-US" sz="1700" dirty="0">
                          <a:hlinkClick r:id="rId3"/>
                        </a:rPr>
                        <a:t>Herrera_g@cde.state.co.us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150734"/>
                  </a:ext>
                </a:extLst>
              </a:tr>
              <a:tr h="698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/>
                        <a:t>CMAS: Science, Mathematics, and English Language 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Sara Loerzel</a:t>
                      </a:r>
                    </a:p>
                    <a:p>
                      <a:r>
                        <a:rPr lang="en-US" sz="1700" dirty="0">
                          <a:hlinkClick r:id="rId4"/>
                        </a:rPr>
                        <a:t>Loerzel_s@cde.state.co.us</a:t>
                      </a:r>
                      <a:endParaRPr lang="en-US" sz="1700" dirty="0"/>
                    </a:p>
                    <a:p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835221"/>
                  </a:ext>
                </a:extLst>
              </a:tr>
              <a:tr h="494813">
                <a:tc>
                  <a:txBody>
                    <a:bodyPr/>
                    <a:lstStyle/>
                    <a:p>
                      <a:r>
                        <a:rPr lang="en-US" sz="1700" dirty="0"/>
                        <a:t>Linguistic Accommodations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Heather Villalobos Pavia</a:t>
                      </a:r>
                    </a:p>
                    <a:p>
                      <a:r>
                        <a:rPr lang="en-US" sz="1700" dirty="0">
                          <a:hlinkClick r:id="rId5"/>
                        </a:rPr>
                        <a:t>Villalobos-Pavia_h@cde.state.co.us</a:t>
                      </a:r>
                      <a:r>
                        <a:rPr lang="en-US" sz="17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099875"/>
                  </a:ext>
                </a:extLst>
              </a:tr>
              <a:tr h="494813">
                <a:tc>
                  <a:txBody>
                    <a:bodyPr/>
                    <a:lstStyle/>
                    <a:p>
                      <a:r>
                        <a:rPr lang="en-US" sz="1700" dirty="0"/>
                        <a:t>Technology Specialist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Collin Bonner</a:t>
                      </a:r>
                    </a:p>
                    <a:p>
                      <a:r>
                        <a:rPr lang="en-US" sz="1700" dirty="0">
                          <a:hlinkClick r:id="rId6"/>
                        </a:rPr>
                        <a:t>Bonner_c@cde.state.co.us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086699"/>
                  </a:ext>
                </a:extLst>
              </a:tr>
              <a:tr h="698560">
                <a:tc>
                  <a:txBody>
                    <a:bodyPr/>
                    <a:lstStyle/>
                    <a:p>
                      <a:r>
                        <a:rPr lang="en-US" sz="1700" dirty="0"/>
                        <a:t>Student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Jasmine Carey</a:t>
                      </a:r>
                    </a:p>
                    <a:p>
                      <a:r>
                        <a:rPr lang="en-US" sz="1700" dirty="0">
                          <a:hlinkClick r:id="rId7"/>
                        </a:rPr>
                        <a:t>Carey_J@cde.state.co.us</a:t>
                      </a:r>
                      <a:r>
                        <a:rPr lang="en-US" sz="1700" dirty="0"/>
                        <a:t> </a:t>
                      </a:r>
                    </a:p>
                    <a:p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561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8054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0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chemeClr val="bg1"/>
                </a:solidFill>
              </a:rPr>
              <a:t>Thank you!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DC50B-8BC3-6593-BE03-B92C5B197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01D97-FF4A-45C3-510B-29606FCC4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7246781" cy="303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hlinkClick r:id="rId2"/>
              </a:rPr>
              <a:t>Spring 2025 CoAlt Assessments Administration Training for Assessment Coordinators</a:t>
            </a: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hlinkClick r:id="rId3"/>
              </a:rPr>
              <a:t>CDE CoAlt Assessments for Science</a:t>
            </a: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hlinkClick r:id="rId4"/>
              </a:rPr>
              <a:t>CDE CoAlt Assessments for ELA and Math</a:t>
            </a:r>
            <a:r>
              <a:rPr lang="en-US" sz="2000" dirty="0"/>
              <a:t> 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hlinkClick r:id="rId5"/>
              </a:rPr>
              <a:t>Kite/DLM Educator Portal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06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995D5-4DD5-1368-AA49-15F9249BB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Assessment </a:t>
            </a:r>
            <a:br>
              <a:rPr lang="en-US" sz="3200" dirty="0"/>
            </a:br>
            <a:r>
              <a:rPr lang="en-US" sz="3200" dirty="0"/>
              <a:t>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240F6-B93D-CF17-137E-3BB67FC09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017019" cy="3034800"/>
          </a:xfrm>
        </p:spPr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000" dirty="0">
                <a:hlinkClick r:id="rId2"/>
              </a:rPr>
              <a:t>Register for the Educator Assessment Development Meetings</a:t>
            </a:r>
            <a:r>
              <a:rPr lang="en-US" sz="2000" dirty="0"/>
              <a:t> </a:t>
            </a:r>
          </a:p>
        </p:txBody>
      </p:sp>
      <p:pic>
        <p:nvPicPr>
          <p:cNvPr id="6" name="Picture 5" descr="Snapshot of flyer">
            <a:extLst>
              <a:ext uri="{FF2B5EF4-FFF2-40B4-BE49-F238E27FC236}">
                <a16:creationId xmlns:a16="http://schemas.microsoft.com/office/drawing/2014/main" id="{78A3973D-6EAC-03D0-89F0-CD82C0098B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65" t="735"/>
          <a:stretch/>
        </p:blipFill>
        <p:spPr>
          <a:xfrm>
            <a:off x="4328719" y="1"/>
            <a:ext cx="39087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89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193CA-4B08-E6D9-FD43-7A610BD5C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105100"/>
            <a:ext cx="8328961" cy="741300"/>
          </a:xfrm>
        </p:spPr>
        <p:txBody>
          <a:bodyPr/>
          <a:lstStyle/>
          <a:p>
            <a:r>
              <a:rPr lang="en-US" sz="3200" dirty="0"/>
              <a:t>Accessing the CoAlt Assessment Administration Training Platform</a:t>
            </a:r>
          </a:p>
        </p:txBody>
      </p:sp>
      <p:pic>
        <p:nvPicPr>
          <p:cNvPr id="6" name="Picture 5" descr="Snap shot of the Rise Platform cover page&#10;">
            <a:extLst>
              <a:ext uri="{FF2B5EF4-FFF2-40B4-BE49-F238E27FC236}">
                <a16:creationId xmlns:a16="http://schemas.microsoft.com/office/drawing/2014/main" id="{4E19BE16-BCC7-0CA2-4D90-270CEEAF7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925" y="1417712"/>
            <a:ext cx="4662673" cy="2929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067E4B-734E-6C3C-BEDE-B383E0B48375}"/>
              </a:ext>
            </a:extLst>
          </p:cNvPr>
          <p:cNvSpPr txBox="1"/>
          <p:nvPr/>
        </p:nvSpPr>
        <p:spPr>
          <a:xfrm>
            <a:off x="1082180" y="4448133"/>
            <a:ext cx="6698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Start the training by clicking on the “Start Training" button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135D98-09E2-5FAE-9DB7-3E62C7035B57}"/>
              </a:ext>
            </a:extLst>
          </p:cNvPr>
          <p:cNvSpPr txBox="1"/>
          <p:nvPr/>
        </p:nvSpPr>
        <p:spPr>
          <a:xfrm>
            <a:off x="142612" y="1048380"/>
            <a:ext cx="8976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3"/>
              </a:rPr>
              <a:t>Spring 2025 CoAlt Assessments Administration Training for Assessment Coordinators</a:t>
            </a:r>
            <a:endParaRPr lang="en-US" sz="1800" dirty="0"/>
          </a:p>
        </p:txBody>
      </p:sp>
      <p:cxnSp>
        <p:nvCxnSpPr>
          <p:cNvPr id="12" name="Straight Arrow Connector 11" descr="Arrow pointing at the Start Course button">
            <a:extLst>
              <a:ext uri="{FF2B5EF4-FFF2-40B4-BE49-F238E27FC236}">
                <a16:creationId xmlns:a16="http://schemas.microsoft.com/office/drawing/2014/main" id="{1D2D3FF3-52A8-7CCB-AC44-D1EB63C40E0A}"/>
              </a:ext>
            </a:extLst>
          </p:cNvPr>
          <p:cNvCxnSpPr>
            <a:cxnSpLocks/>
          </p:cNvCxnSpPr>
          <p:nvPr/>
        </p:nvCxnSpPr>
        <p:spPr>
          <a:xfrm>
            <a:off x="2304716" y="3556000"/>
            <a:ext cx="390358" cy="272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03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F28EC-37DC-D31B-30AB-2312B7075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Using the Menu Bar</a:t>
            </a:r>
          </a:p>
        </p:txBody>
      </p:sp>
      <p:pic>
        <p:nvPicPr>
          <p:cNvPr id="6" name="Picture 5" descr="Snap shot of the CoAlt Training with the Menu Bar highlighted">
            <a:extLst>
              <a:ext uri="{FF2B5EF4-FFF2-40B4-BE49-F238E27FC236}">
                <a16:creationId xmlns:a16="http://schemas.microsoft.com/office/drawing/2014/main" id="{EBE2C6EA-6314-8E91-C2C6-EAE3E9B51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062" y="742692"/>
            <a:ext cx="6369069" cy="4295708"/>
          </a:xfrm>
          <a:prstGeom prst="rect">
            <a:avLst/>
          </a:prstGeom>
        </p:spPr>
      </p:pic>
      <p:sp>
        <p:nvSpPr>
          <p:cNvPr id="7" name="Rectangle: Rounded Corners 6" descr="Box of the menu bar">
            <a:extLst>
              <a:ext uri="{FF2B5EF4-FFF2-40B4-BE49-F238E27FC236}">
                <a16:creationId xmlns:a16="http://schemas.microsoft.com/office/drawing/2014/main" id="{A760E263-ACE4-8C8E-3186-C38084335B33}"/>
              </a:ext>
            </a:extLst>
          </p:cNvPr>
          <p:cNvSpPr/>
          <p:nvPr/>
        </p:nvSpPr>
        <p:spPr>
          <a:xfrm>
            <a:off x="1286042" y="718925"/>
            <a:ext cx="1106905" cy="434324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 descr="Circle of a completed lesson">
            <a:extLst>
              <a:ext uri="{FF2B5EF4-FFF2-40B4-BE49-F238E27FC236}">
                <a16:creationId xmlns:a16="http://schemas.microsoft.com/office/drawing/2014/main" id="{7F4C623B-D8F7-E799-40D8-5E25A97887DB}"/>
              </a:ext>
            </a:extLst>
          </p:cNvPr>
          <p:cNvSpPr/>
          <p:nvPr/>
        </p:nvSpPr>
        <p:spPr>
          <a:xfrm>
            <a:off x="2181726" y="2700421"/>
            <a:ext cx="139032" cy="16042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 descr="Circle of an incomplete lesson">
            <a:extLst>
              <a:ext uri="{FF2B5EF4-FFF2-40B4-BE49-F238E27FC236}">
                <a16:creationId xmlns:a16="http://schemas.microsoft.com/office/drawing/2014/main" id="{3ABCC94A-8C40-E02D-0493-D9A1AD5FDEF6}"/>
              </a:ext>
            </a:extLst>
          </p:cNvPr>
          <p:cNvSpPr/>
          <p:nvPr/>
        </p:nvSpPr>
        <p:spPr>
          <a:xfrm>
            <a:off x="2197768" y="2991853"/>
            <a:ext cx="139032" cy="16042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82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DE0FC-25CD-64FE-AF03-C8F521534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Moving to the Next Section</a:t>
            </a:r>
          </a:p>
        </p:txBody>
      </p:sp>
      <p:pic>
        <p:nvPicPr>
          <p:cNvPr id="6" name="Picture 5" descr="Snap shot of two-tabbed image">
            <a:extLst>
              <a:ext uri="{FF2B5EF4-FFF2-40B4-BE49-F238E27FC236}">
                <a16:creationId xmlns:a16="http://schemas.microsoft.com/office/drawing/2014/main" id="{59FF12B9-F183-B8B9-832E-4490E832F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715" y="1148198"/>
            <a:ext cx="4177306" cy="3277501"/>
          </a:xfrm>
          <a:prstGeom prst="rect">
            <a:avLst/>
          </a:prstGeom>
        </p:spPr>
      </p:pic>
      <p:cxnSp>
        <p:nvCxnSpPr>
          <p:cNvPr id="7" name="Straight Arrow Connector 6" descr="Arrow pointing to ELA and Math tab">
            <a:extLst>
              <a:ext uri="{FF2B5EF4-FFF2-40B4-BE49-F238E27FC236}">
                <a16:creationId xmlns:a16="http://schemas.microsoft.com/office/drawing/2014/main" id="{AA802DCB-46C9-AA67-0CAD-69CF0FCA4794}"/>
              </a:ext>
            </a:extLst>
          </p:cNvPr>
          <p:cNvCxnSpPr>
            <a:cxnSpLocks/>
          </p:cNvCxnSpPr>
          <p:nvPr/>
        </p:nvCxnSpPr>
        <p:spPr>
          <a:xfrm flipH="1">
            <a:off x="3643563" y="778432"/>
            <a:ext cx="685800" cy="6572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 descr="Arrow pointing to Science and Social Studies tab">
            <a:extLst>
              <a:ext uri="{FF2B5EF4-FFF2-40B4-BE49-F238E27FC236}">
                <a16:creationId xmlns:a16="http://schemas.microsoft.com/office/drawing/2014/main" id="{B4A1386D-27EB-7D2C-0492-D9DC50200350}"/>
              </a:ext>
            </a:extLst>
          </p:cNvPr>
          <p:cNvCxnSpPr>
            <a:cxnSpLocks/>
          </p:cNvCxnSpPr>
          <p:nvPr/>
        </p:nvCxnSpPr>
        <p:spPr>
          <a:xfrm>
            <a:off x="4269368" y="778432"/>
            <a:ext cx="857250" cy="5829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 descr="Box highlighting the Continue button">
            <a:extLst>
              <a:ext uri="{FF2B5EF4-FFF2-40B4-BE49-F238E27FC236}">
                <a16:creationId xmlns:a16="http://schemas.microsoft.com/office/drawing/2014/main" id="{4710DF54-999E-4A48-D396-94D0C7851C4A}"/>
              </a:ext>
            </a:extLst>
          </p:cNvPr>
          <p:cNvSpPr/>
          <p:nvPr/>
        </p:nvSpPr>
        <p:spPr>
          <a:xfrm>
            <a:off x="2155648" y="3977634"/>
            <a:ext cx="4105371" cy="36976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7810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02;p21">
            <a:extLst>
              <a:ext uri="{FF2B5EF4-FFF2-40B4-BE49-F238E27FC236}">
                <a16:creationId xmlns:a16="http://schemas.microsoft.com/office/drawing/2014/main" id="{0593AAD6-FF79-71FF-D372-30FC891170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7352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dirty="0">
                <a:solidFill>
                  <a:schemeClr val="bg1"/>
                </a:solidFill>
              </a:rPr>
              <a:t>What are the CoAlt Assessments?</a:t>
            </a:r>
            <a:endParaRPr sz="3600" dirty="0">
              <a:solidFill>
                <a:schemeClr val="bg1"/>
              </a:solidFill>
            </a:endParaRPr>
          </a:p>
        </p:txBody>
      </p:sp>
      <p:pic>
        <p:nvPicPr>
          <p:cNvPr id="7" name="Picture 6" descr="CDE Logo">
            <a:extLst>
              <a:ext uri="{FF2B5EF4-FFF2-40B4-BE49-F238E27FC236}">
                <a16:creationId xmlns:a16="http://schemas.microsoft.com/office/drawing/2014/main" id="{9B82384B-E8C3-5FC4-B49C-1409619DC5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0"/>
          <a:stretch/>
        </p:blipFill>
        <p:spPr>
          <a:xfrm>
            <a:off x="7497912" y="4414118"/>
            <a:ext cx="1587797" cy="4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19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26DC8-99D8-3A3B-3913-977290534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Lesson 1 of 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544FB-43EF-BBAE-3BC2-4F2163201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000" dirty="0"/>
              <a:t>What are the CoAlt Assessments?</a:t>
            </a:r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r>
              <a:rPr lang="en-US" sz="20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66705492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9a81e36-7bf1-4cef-9c34-a447d2fae1d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71592277610D489A9D9361BA54FDFF" ma:contentTypeVersion="15" ma:contentTypeDescription="Create a new document." ma:contentTypeScope="" ma:versionID="2c11ef6428f718a7898c70474cf5c53d">
  <xsd:schema xmlns:xsd="http://www.w3.org/2001/XMLSchema" xmlns:xs="http://www.w3.org/2001/XMLSchema" xmlns:p="http://schemas.microsoft.com/office/2006/metadata/properties" xmlns:ns3="49a81e36-7bf1-4cef-9c34-a447d2fae1de" xmlns:ns4="1d7a6999-9f23-40c1-89fd-c28d1c6d889e" targetNamespace="http://schemas.microsoft.com/office/2006/metadata/properties" ma:root="true" ma:fieldsID="662df6824ea3bce3cd80a21de96536cd" ns3:_="" ns4:_="">
    <xsd:import namespace="49a81e36-7bf1-4cef-9c34-a447d2fae1de"/>
    <xsd:import namespace="1d7a6999-9f23-40c1-89fd-c28d1c6d889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SystemTag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a81e36-7bf1-4cef-9c34-a447d2fae1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7a6999-9f23-40c1-89fd-c28d1c6d889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C9AC83-A244-4C73-9B74-EBB8100F5E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5871AF-E4E2-4474-BBBF-C4CA544DC804}">
  <ds:schemaRefs>
    <ds:schemaRef ds:uri="http://purl.org/dc/terms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microsoft.com/office/2006/documentManagement/types"/>
    <ds:schemaRef ds:uri="1d7a6999-9f23-40c1-89fd-c28d1c6d889e"/>
    <ds:schemaRef ds:uri="http://schemas.openxmlformats.org/package/2006/metadata/core-properties"/>
    <ds:schemaRef ds:uri="49a81e36-7bf1-4cef-9c34-a447d2fae1de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91E4219-6D23-4FF3-BB9A-48A8BBD73A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a81e36-7bf1-4cef-9c34-a447d2fae1de"/>
    <ds:schemaRef ds:uri="1d7a6999-9f23-40c1-89fd-c28d1c6d88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2179</TotalTime>
  <Words>564</Words>
  <Application>Microsoft Office PowerPoint</Application>
  <PresentationFormat>On-screen Show (16:9)</PresentationFormat>
  <Paragraphs>121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Roboto Medium</vt:lpstr>
      <vt:lpstr>Arial</vt:lpstr>
      <vt:lpstr>Rockwell</vt:lpstr>
      <vt:lpstr>Roboto</vt:lpstr>
      <vt:lpstr>Wingdings</vt:lpstr>
      <vt:lpstr>Simple Light</vt:lpstr>
      <vt:lpstr>Spring Administration 2025</vt:lpstr>
      <vt:lpstr>Agenda</vt:lpstr>
      <vt:lpstr>Resources</vt:lpstr>
      <vt:lpstr>Assessment  Development</vt:lpstr>
      <vt:lpstr>Accessing the CoAlt Assessment Administration Training Platform</vt:lpstr>
      <vt:lpstr>Using the Menu Bar</vt:lpstr>
      <vt:lpstr>Moving to the Next Section</vt:lpstr>
      <vt:lpstr>What are the CoAlt Assessments?</vt:lpstr>
      <vt:lpstr>Lesson 1 of 8</vt:lpstr>
      <vt:lpstr>Security Standards</vt:lpstr>
      <vt:lpstr>Lesson 2 of 8</vt:lpstr>
      <vt:lpstr>The CoAlt Assessments: ELA and Math</vt:lpstr>
      <vt:lpstr>Lesson 3 of 8</vt:lpstr>
      <vt:lpstr>DLM: Kite Suite</vt:lpstr>
      <vt:lpstr>Completing the First Contact Survey and   the Personal Needs and Preferences (PNP) Profile</vt:lpstr>
      <vt:lpstr>Lesson 4 of 8</vt:lpstr>
      <vt:lpstr>Assessment Coordinators</vt:lpstr>
      <vt:lpstr>Video Resources for  District Assessment Coordinators</vt:lpstr>
      <vt:lpstr>Lesson 5 of 8</vt:lpstr>
      <vt:lpstr>DLM Testlets: ELA and Math</vt:lpstr>
      <vt:lpstr>Lesson 6 of 8</vt:lpstr>
      <vt:lpstr>CoAlt: Science</vt:lpstr>
      <vt:lpstr>CoAlt: Science Test Administration</vt:lpstr>
      <vt:lpstr>CoAlt Science Administration</vt:lpstr>
      <vt:lpstr>Lesson 7 of 8</vt:lpstr>
      <vt:lpstr>Planning, Scheduling, and Resources</vt:lpstr>
      <vt:lpstr>Lesson 8 of 8</vt:lpstr>
      <vt:lpstr>Contact Information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Dailey, Bridgett</dc:creator>
  <cp:lastModifiedBy>Sachdeva, Ed.D., Arti</cp:lastModifiedBy>
  <cp:revision>20</cp:revision>
  <dcterms:modified xsi:type="dcterms:W3CDTF">2024-11-22T15:45:04Z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0x0101005371592277610D489A9D9361BA54FDFF</vt:lpwstr>
  </property>
</Properties>
</file>