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58" r:id="rId2"/>
    <p:sldId id="266" r:id="rId3"/>
    <p:sldId id="317" r:id="rId4"/>
    <p:sldId id="308" r:id="rId5"/>
    <p:sldId id="319" r:id="rId6"/>
    <p:sldId id="320" r:id="rId7"/>
    <p:sldId id="310" r:id="rId8"/>
    <p:sldId id="292" r:id="rId9"/>
    <p:sldId id="312" r:id="rId10"/>
    <p:sldId id="321" r:id="rId11"/>
    <p:sldId id="323" r:id="rId12"/>
    <p:sldId id="324" r:id="rId13"/>
    <p:sldId id="325" r:id="rId14"/>
    <p:sldId id="327" r:id="rId15"/>
    <p:sldId id="326" r:id="rId16"/>
    <p:sldId id="328" r:id="rId17"/>
    <p:sldId id="329" r:id="rId18"/>
    <p:sldId id="331" r:id="rId19"/>
    <p:sldId id="332" r:id="rId20"/>
    <p:sldId id="333" r:id="rId21"/>
    <p:sldId id="281" r:id="rId22"/>
    <p:sldId id="307" r:id="rId23"/>
    <p:sldId id="334" r:id="rId24"/>
    <p:sldId id="290" r:id="rId2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arson, Alyssa" initials="AP" lastIdx="1" clrIdx="0"/>
  <p:cmAuthor id="1" name="Mincic, Melissa" initials="MM" lastIdx="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E8E"/>
    <a:srgbClr val="EF7521"/>
    <a:srgbClr val="46797A"/>
    <a:srgbClr val="86BE40"/>
    <a:srgbClr val="FFC846"/>
    <a:srgbClr val="5C6670"/>
    <a:srgbClr val="488BC9"/>
    <a:srgbClr val="82797A"/>
    <a:srgbClr val="6EC4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5314" autoAdjust="0"/>
  </p:normalViewPr>
  <p:slideViewPr>
    <p:cSldViewPr snapToGrid="0" showGuides="1">
      <p:cViewPr varScale="1">
        <p:scale>
          <a:sx n="126" d="100"/>
          <a:sy n="126" d="100"/>
        </p:scale>
        <p:origin x="1170" y="1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3" d="100"/>
          <a:sy n="73" d="100"/>
        </p:scale>
        <p:origin x="-2131"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29T14:44:37.314" idx="1">
    <p:pos x="5106" y="3708"/>
    <p:text>Final link should be updated</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E551C30-B54A-4405-958B-9E32F96CF671}" type="datetimeFigureOut">
              <a:rPr lang="en-US" smtClean="0"/>
              <a:t>2/26/2019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B81B6BE-AAB4-49B1-9635-2C8D5795EF9A}" type="slidenum">
              <a:rPr lang="en-US" smtClean="0"/>
              <a:t>‹#›</a:t>
            </a:fld>
            <a:endParaRPr lang="en-US"/>
          </a:p>
        </p:txBody>
      </p:sp>
    </p:spTree>
    <p:extLst>
      <p:ext uri="{BB962C8B-B14F-4D97-AF65-F5344CB8AC3E}">
        <p14:creationId xmlns:p14="http://schemas.microsoft.com/office/powerpoint/2010/main" val="2038895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E68FDDF-4F05-43AA-A352-D3BC014618CA}" type="datetimeFigureOut">
              <a:rPr lang="en-US" smtClean="0"/>
              <a:t>2/26/2019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76AB643-1C83-46B1-A4FF-8E4A58FA665A}" type="slidenum">
              <a:rPr lang="en-US" smtClean="0"/>
              <a:t>‹#›</a:t>
            </a:fld>
            <a:endParaRPr lang="en-US"/>
          </a:p>
        </p:txBody>
      </p:sp>
    </p:spTree>
    <p:extLst>
      <p:ext uri="{BB962C8B-B14F-4D97-AF65-F5344CB8AC3E}">
        <p14:creationId xmlns:p14="http://schemas.microsoft.com/office/powerpoint/2010/main" val="2457026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4</a:t>
            </a:fld>
            <a:endParaRPr lang="en-US"/>
          </a:p>
        </p:txBody>
      </p:sp>
    </p:spTree>
    <p:extLst>
      <p:ext uri="{BB962C8B-B14F-4D97-AF65-F5344CB8AC3E}">
        <p14:creationId xmlns:p14="http://schemas.microsoft.com/office/powerpoint/2010/main" val="2471920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22</a:t>
            </a:fld>
            <a:endParaRPr lang="en-US"/>
          </a:p>
        </p:txBody>
      </p:sp>
    </p:spTree>
    <p:extLst>
      <p:ext uri="{BB962C8B-B14F-4D97-AF65-F5344CB8AC3E}">
        <p14:creationId xmlns:p14="http://schemas.microsoft.com/office/powerpoint/2010/main" val="1420914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727910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p:spPr>
        <p:txBody>
          <a:bodyPr/>
          <a:lstStyle/>
          <a:p>
            <a:endParaRPr lang="en-US" dirty="0"/>
          </a:p>
        </p:txBody>
      </p:sp>
      <p:sp>
        <p:nvSpPr>
          <p:cNvPr id="12"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2/26/2019</a:t>
            </a:fld>
            <a:endParaRPr lang="en-US"/>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229869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2/26/2019</a:t>
            </a:fld>
            <a:endParaRPr lang="en-US"/>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14608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p:spPr>
        <p:txBody>
          <a:bodyPr/>
          <a:lstStyle/>
          <a:p>
            <a:endParaRPr lang="en-US" dirty="0"/>
          </a:p>
        </p:txBody>
      </p:sp>
      <p:sp>
        <p:nvSpPr>
          <p:cNvPr id="16"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2/26/2019</a:t>
            </a:fld>
            <a:endParaRPr lang="en-US"/>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22307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p:spPr>
        <p:txBody>
          <a:bodyPr/>
          <a:lstStyle/>
          <a:p>
            <a:endParaRPr lang="en-US" dirty="0"/>
          </a:p>
        </p:txBody>
      </p:sp>
      <p:sp>
        <p:nvSpPr>
          <p:cNvPr id="2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2/26/2019</a:t>
            </a:fld>
            <a:endParaRPr lang="en-US"/>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7"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0" name="Content Placeholder 2"/>
          <p:cNvSpPr>
            <a:spLocks noGrp="1"/>
          </p:cNvSpPr>
          <p:nvPr>
            <p:ph idx="1"/>
          </p:nvPr>
        </p:nvSpPr>
        <p:spPr>
          <a:xfrm>
            <a:off x="628650"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38"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983632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49B24EC9-D412-49F8-B26B-B7E454A540B6}" type="datetimeFigureOut">
              <a:rPr lang="en-US" smtClean="0"/>
              <a:pPr/>
              <a:t>2/26/2019</a:t>
            </a:fld>
            <a:endParaRPr lang="en-US" dirty="0"/>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Tree>
    <p:extLst>
      <p:ext uri="{BB962C8B-B14F-4D97-AF65-F5344CB8AC3E}">
        <p14:creationId xmlns:p14="http://schemas.microsoft.com/office/powerpoint/2010/main" val="2850860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p:spPr>
        <p:txBody>
          <a:bodyPr/>
          <a:lstStyle>
            <a:lvl1pPr>
              <a:defRPr>
                <a:solidFill>
                  <a:schemeClr val="bg1">
                    <a:lumMod val="85000"/>
                  </a:schemeClr>
                </a:solidFill>
              </a:defRPr>
            </a:lvl1pPr>
          </a:lstStyle>
          <a:p>
            <a:fld id="{49B24EC9-D412-49F8-B26B-B7E454A540B6}" type="datetimeFigureOut">
              <a:rPr lang="en-US" smtClean="0"/>
              <a:pPr/>
              <a:t>2/26/2019</a:t>
            </a:fld>
            <a:endParaRPr lang="en-US" dirty="0"/>
          </a:p>
        </p:txBody>
      </p:sp>
      <p:sp>
        <p:nvSpPr>
          <p:cNvPr id="14" name="Footer Placeholder 3"/>
          <p:cNvSpPr>
            <a:spLocks noGrp="1"/>
          </p:cNvSpPr>
          <p:nvPr>
            <p:ph type="ftr" sz="quarter" idx="11"/>
          </p:nvPr>
        </p:nvSpPr>
        <p:spPr>
          <a:xfrm>
            <a:off x="3028950" y="6537600"/>
            <a:ext cx="3086100" cy="183876"/>
          </a:xfrm>
        </p:spPr>
        <p:txBody>
          <a:bodyPr/>
          <a:lstStyle>
            <a:lvl1pPr>
              <a:defRPr>
                <a:solidFill>
                  <a:schemeClr val="bg1">
                    <a:lumMod val="85000"/>
                  </a:schemeClr>
                </a:solidFill>
              </a:defRPr>
            </a:lvl1pPr>
          </a:lstStyle>
          <a:p>
            <a:endParaRPr lang="en-US" dirty="0"/>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187015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B24EC9-D412-49F8-B26B-B7E454A540B6}" type="datetimeFigureOut">
              <a:rPr lang="en-US" smtClean="0"/>
              <a:pPr/>
              <a:t>2/26/2019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203816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dirty="0"/>
              <a:t>Click to edit </a:t>
            </a:r>
            <a:r>
              <a:rPr lang="en-US" dirty="0" smtClean="0"/>
              <a:t>master </a:t>
            </a:r>
            <a:r>
              <a:rPr lang="en-US" dirty="0"/>
              <a:t>title style</a:t>
            </a:r>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37600"/>
            <a:ext cx="2057400" cy="183876"/>
          </a:xfrm>
          <a:prstGeom prst="rect">
            <a:avLst/>
          </a:prstGeom>
        </p:spPr>
        <p:txBody>
          <a:bodyPr vert="horz" lIns="91440" tIns="45720" rIns="91440" bIns="45720" rtlCol="0" anchor="ctr"/>
          <a:lstStyle>
            <a:lvl1pPr algn="l">
              <a:defRPr sz="1000">
                <a:solidFill>
                  <a:schemeClr val="tx1">
                    <a:tint val="75000"/>
                  </a:schemeClr>
                </a:solidFill>
              </a:defRPr>
            </a:lvl1pPr>
          </a:lstStyle>
          <a:p>
            <a:fld id="{49B24EC9-D412-49F8-B26B-B7E454A540B6}" type="datetimeFigureOut">
              <a:rPr lang="en-US" smtClean="0"/>
              <a:pPr/>
              <a:t>2/26/2019</a:t>
            </a:fld>
            <a:endParaRPr lang="en-US" dirty="0"/>
          </a:p>
        </p:txBody>
      </p:sp>
      <p:sp>
        <p:nvSpPr>
          <p:cNvPr id="5" name="Footer Placeholder 4"/>
          <p:cNvSpPr>
            <a:spLocks noGrp="1"/>
          </p:cNvSpPr>
          <p:nvPr>
            <p:ph type="ftr" sz="quarter" idx="3"/>
          </p:nvPr>
        </p:nvSpPr>
        <p:spPr>
          <a:xfrm>
            <a:off x="3028950" y="6537600"/>
            <a:ext cx="3086100" cy="183876"/>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fld id="{34A3F748-31DA-4297-96EF-69DC737B5DDE}" type="slidenum">
              <a:rPr lang="en-US" smtClean="0"/>
              <a:t>‹#›</a:t>
            </a:fld>
            <a:endParaRPr lang="en-US" dirty="0"/>
          </a:p>
        </p:txBody>
      </p:sp>
    </p:spTree>
    <p:extLst>
      <p:ext uri="{BB962C8B-B14F-4D97-AF65-F5344CB8AC3E}">
        <p14:creationId xmlns:p14="http://schemas.microsoft.com/office/powerpoint/2010/main" val="193714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4" r:id="rId5"/>
    <p:sldLayoutId id="2147483671" r:id="rId6"/>
    <p:sldLayoutId id="2147483670" r:id="rId7"/>
    <p:sldLayoutId id="2147483669" r:id="rId8"/>
  </p:sldLayoutIdLst>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e.state.co.us/assessme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hyperlink" Target="http://www.cde.state.co.us/assessment/2018cmascoaltproceduresmanual011118" TargetMode="External"/><Relationship Id="rId2" Type="http://schemas.openxmlformats.org/officeDocument/2006/relationships/hyperlink" Target="http://www.cde.state.co.us/assessment/accessgoldenrodsheet" TargetMode="External"/><Relationship Id="rId1" Type="http://schemas.openxmlformats.org/officeDocument/2006/relationships/slideLayout" Target="../slideLayouts/slideLayout2.xml"/><Relationship Id="rId5" Type="http://schemas.openxmlformats.org/officeDocument/2006/relationships/hyperlink" Target="http://www.cde.state.co.us/assessment/newassess-coaltelam" TargetMode="External"/><Relationship Id="rId4" Type="http://schemas.openxmlformats.org/officeDocument/2006/relationships/hyperlink" Target="https://collegereadiness.collegeboard.org/pdf/colorado-sat-sd-supervisor-manual.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amato_p@cde.state.co.us" TargetMode="External"/><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hyperlink" Target="mailto:sbdsupport@cde.state.co.us" TargetMode="External"/><Relationship Id="rId4" Type="http://schemas.openxmlformats.org/officeDocument/2006/relationships/hyperlink" Target="mailto:carey_j@cde.state.co.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cde.state.co.us/assessment/training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cde.state.co.us/datapipelin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cdeapps.cde.state.co.us/index.html"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2018 SBD Review Training</a:t>
            </a:r>
          </a:p>
          <a:p>
            <a:r>
              <a:rPr lang="en-US" sz="3000" dirty="0" smtClean="0"/>
              <a:t>Assessment Unit | IMS</a:t>
            </a:r>
            <a:endParaRPr lang="en-US" sz="3000" dirty="0"/>
          </a:p>
        </p:txBody>
      </p:sp>
    </p:spTree>
    <p:extLst>
      <p:ext uri="{BB962C8B-B14F-4D97-AF65-F5344CB8AC3E}">
        <p14:creationId xmlns:p14="http://schemas.microsoft.com/office/powerpoint/2010/main" val="3413481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628650" y="1202400"/>
            <a:ext cx="7886700" cy="5274600"/>
          </a:xfrm>
        </p:spPr>
        <p:txBody>
          <a:bodyPr>
            <a:normAutofit fontScale="92500" lnSpcReduction="10000"/>
          </a:bodyPr>
          <a:lstStyle/>
          <a:p>
            <a:r>
              <a:rPr lang="en-US" dirty="0" smtClean="0"/>
              <a:t>Select File Extract Download for the appropriate assessment</a:t>
            </a:r>
          </a:p>
          <a:p>
            <a:endParaRPr lang="en-US" dirty="0"/>
          </a:p>
          <a:p>
            <a:endParaRPr lang="en-US" dirty="0" smtClean="0"/>
          </a:p>
          <a:p>
            <a:endParaRPr lang="en-US" dirty="0"/>
          </a:p>
          <a:p>
            <a:endParaRPr lang="en-US" dirty="0" smtClean="0"/>
          </a:p>
          <a:p>
            <a:pPr marL="0" indent="0">
              <a:buNone/>
            </a:pPr>
            <a:endParaRPr lang="en-US" dirty="0" smtClean="0"/>
          </a:p>
          <a:p>
            <a:pPr lvl="1"/>
            <a:r>
              <a:rPr lang="en-US" dirty="0" smtClean="0"/>
              <a:t>File Type: Vendor File</a:t>
            </a:r>
          </a:p>
          <a:p>
            <a:pPr lvl="1"/>
            <a:r>
              <a:rPr lang="en-US" dirty="0" smtClean="0"/>
              <a:t>Extract Type:</a:t>
            </a:r>
          </a:p>
          <a:p>
            <a:pPr lvl="2"/>
            <a:r>
              <a:rPr lang="en-US" dirty="0" smtClean="0"/>
              <a:t>SBD Extract – Vendor demographic data </a:t>
            </a:r>
            <a:r>
              <a:rPr lang="en-US" dirty="0" smtClean="0"/>
              <a:t>(WIDA ACCESS and CMAS </a:t>
            </a:r>
            <a:r>
              <a:rPr lang="en-US" dirty="0" smtClean="0"/>
              <a:t>only)</a:t>
            </a:r>
          </a:p>
          <a:p>
            <a:pPr lvl="2"/>
            <a:r>
              <a:rPr lang="en-US" dirty="0" smtClean="0"/>
              <a:t>SBD Extract using Student Profile – Student Interchange demographics</a:t>
            </a:r>
          </a:p>
          <a:p>
            <a:pPr lvl="1"/>
            <a:r>
              <a:rPr lang="en-US" dirty="0" smtClean="0"/>
              <a:t>File Content Type:</a:t>
            </a:r>
          </a:p>
          <a:p>
            <a:pPr lvl="2"/>
            <a:r>
              <a:rPr lang="en-US" dirty="0" smtClean="0"/>
              <a:t>Excel: If you are just using Excel for data review use this</a:t>
            </a:r>
          </a:p>
          <a:p>
            <a:pPr lvl="2"/>
            <a:r>
              <a:rPr lang="en-US" dirty="0" smtClean="0"/>
              <a:t>CSV: Comma delimited</a:t>
            </a:r>
          </a:p>
          <a:p>
            <a:pPr lvl="2"/>
            <a:r>
              <a:rPr lang="en-US" dirty="0" smtClean="0"/>
              <a:t>Text: Fixed format (not available for all collections)</a:t>
            </a:r>
            <a:endParaRPr lang="en-US" dirty="0"/>
          </a:p>
          <a:p>
            <a:pPr marL="0" indent="0">
              <a:buNone/>
            </a:pP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Step 3: Download a Vendor SBD Extract</a:t>
            </a:r>
            <a:endParaRPr lang="en-US" dirty="0"/>
          </a:p>
        </p:txBody>
      </p:sp>
      <p:pic>
        <p:nvPicPr>
          <p:cNvPr id="5" name="Picture 4"/>
          <p:cNvPicPr/>
          <p:nvPr/>
        </p:nvPicPr>
        <p:blipFill rotWithShape="1">
          <a:blip r:embed="rId2"/>
          <a:srcRect l="67256" t="43243" r="1" b="36637"/>
          <a:stretch/>
        </p:blipFill>
        <p:spPr bwMode="auto">
          <a:xfrm>
            <a:off x="917224" y="1875154"/>
            <a:ext cx="6974271" cy="17874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1046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r>
              <a:rPr lang="en-US" dirty="0" smtClean="0"/>
              <a:t>Upload prior to editing the file</a:t>
            </a:r>
          </a:p>
          <a:p>
            <a:pPr lvl="1"/>
            <a:r>
              <a:rPr lang="en-US" dirty="0" smtClean="0"/>
              <a:t>Allows access to COGNOS reports</a:t>
            </a:r>
          </a:p>
          <a:p>
            <a:pPr lvl="2"/>
            <a:r>
              <a:rPr lang="en-US" dirty="0" smtClean="0"/>
              <a:t>Error Summary</a:t>
            </a:r>
          </a:p>
          <a:p>
            <a:pPr lvl="2"/>
            <a:r>
              <a:rPr lang="en-US" dirty="0" smtClean="0"/>
              <a:t>Error Detail</a:t>
            </a:r>
          </a:p>
          <a:p>
            <a:pPr lvl="1"/>
            <a:r>
              <a:rPr lang="en-US" dirty="0" smtClean="0"/>
              <a:t>The number of errors found can help guide data clean up and give a sense of how much work needs to be done on the file</a:t>
            </a:r>
          </a:p>
          <a:p>
            <a:pPr lvl="1"/>
            <a:r>
              <a:rPr lang="en-US" dirty="0" smtClean="0"/>
              <a:t>Activates the Edit Records screen</a:t>
            </a:r>
          </a:p>
          <a:p>
            <a:r>
              <a:rPr lang="en-US" dirty="0" smtClean="0"/>
              <a:t>Select File Upload -&gt; Data File Upload</a:t>
            </a:r>
          </a:p>
          <a:p>
            <a:pPr lvl="1"/>
            <a:r>
              <a:rPr lang="en-US" dirty="0" smtClean="0"/>
              <a:t>Choose file and submit</a:t>
            </a:r>
          </a:p>
          <a:p>
            <a:pPr lvl="1"/>
            <a:r>
              <a:rPr lang="en-US" dirty="0" smtClean="0"/>
              <a:t>Emails:</a:t>
            </a:r>
          </a:p>
          <a:p>
            <a:pPr lvl="2"/>
            <a:r>
              <a:rPr lang="en-US" dirty="0" smtClean="0"/>
              <a:t>Submission Notification</a:t>
            </a:r>
          </a:p>
          <a:p>
            <a:pPr lvl="2"/>
            <a:r>
              <a:rPr lang="en-US" dirty="0" smtClean="0"/>
              <a:t>File Upload Summary</a:t>
            </a:r>
          </a:p>
        </p:txBody>
      </p:sp>
      <p:sp>
        <p:nvSpPr>
          <p:cNvPr id="3" name="Title 2"/>
          <p:cNvSpPr>
            <a:spLocks noGrp="1"/>
          </p:cNvSpPr>
          <p:nvPr>
            <p:ph type="title"/>
          </p:nvPr>
        </p:nvSpPr>
        <p:spPr/>
        <p:txBody>
          <a:bodyPr/>
          <a:lstStyle/>
          <a:p>
            <a:r>
              <a:rPr lang="en-US" dirty="0" smtClean="0"/>
              <a:t>Step 4: Upload Vendor SBD Data Extract</a:t>
            </a:r>
            <a:endParaRPr lang="en-US" dirty="0"/>
          </a:p>
        </p:txBody>
      </p:sp>
      <p:pic>
        <p:nvPicPr>
          <p:cNvPr id="4" name="Picture 3"/>
          <p:cNvPicPr/>
          <p:nvPr/>
        </p:nvPicPr>
        <p:blipFill rotWithShape="1">
          <a:blip r:embed="rId2"/>
          <a:srcRect l="60256" t="41141" r="16264" b="34234"/>
          <a:stretch/>
        </p:blipFill>
        <p:spPr bwMode="auto">
          <a:xfrm>
            <a:off x="4459118" y="3969908"/>
            <a:ext cx="4313839" cy="19894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7155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r>
              <a:rPr lang="en-US" dirty="0" smtClean="0"/>
              <a:t>The number of errors and warnings are available in three places</a:t>
            </a:r>
          </a:p>
          <a:p>
            <a:pPr lvl="1"/>
            <a:r>
              <a:rPr lang="en-US" dirty="0" smtClean="0"/>
              <a:t>Validation Report</a:t>
            </a:r>
          </a:p>
          <a:p>
            <a:pPr lvl="1"/>
            <a:r>
              <a:rPr lang="en-US" dirty="0" smtClean="0"/>
              <a:t>Pipeline Report</a:t>
            </a:r>
          </a:p>
          <a:p>
            <a:pPr lvl="1"/>
            <a:r>
              <a:rPr lang="en-US" dirty="0" smtClean="0"/>
              <a:t>COGNOS Error Summary Report</a:t>
            </a:r>
          </a:p>
          <a:p>
            <a:r>
              <a:rPr lang="en-US" dirty="0" smtClean="0"/>
              <a:t>Identifying specific records with errors can be done in three places</a:t>
            </a:r>
          </a:p>
          <a:p>
            <a:pPr lvl="1"/>
            <a:r>
              <a:rPr lang="en-US" dirty="0" smtClean="0"/>
              <a:t>COGNOS Error Detail Report</a:t>
            </a:r>
          </a:p>
          <a:p>
            <a:pPr lvl="2"/>
            <a:r>
              <a:rPr lang="en-US" dirty="0" smtClean="0"/>
              <a:t>Download as an excel file to review</a:t>
            </a:r>
          </a:p>
          <a:p>
            <a:pPr lvl="1"/>
            <a:r>
              <a:rPr lang="en-US" dirty="0" smtClean="0"/>
              <a:t>Pipeline Report – View Details</a:t>
            </a:r>
          </a:p>
          <a:p>
            <a:pPr lvl="2"/>
            <a:r>
              <a:rPr lang="en-US" dirty="0" smtClean="0"/>
              <a:t>Same layout as the Error Detail Report</a:t>
            </a:r>
          </a:p>
          <a:p>
            <a:pPr lvl="1"/>
            <a:r>
              <a:rPr lang="en-US" dirty="0" smtClean="0"/>
              <a:t>Edit Records Page</a:t>
            </a:r>
          </a:p>
          <a:p>
            <a:pPr lvl="2"/>
            <a:r>
              <a:rPr lang="en-US" dirty="0" smtClean="0"/>
              <a:t>Choose records with errors and warnings</a:t>
            </a:r>
          </a:p>
          <a:p>
            <a:pPr lvl="2"/>
            <a:r>
              <a:rPr lang="en-US" dirty="0" smtClean="0"/>
              <a:t>Fields with errors will be red, warnings will be yellow</a:t>
            </a:r>
          </a:p>
        </p:txBody>
      </p:sp>
      <p:sp>
        <p:nvSpPr>
          <p:cNvPr id="3" name="Title 2"/>
          <p:cNvSpPr>
            <a:spLocks noGrp="1"/>
          </p:cNvSpPr>
          <p:nvPr>
            <p:ph type="title"/>
          </p:nvPr>
        </p:nvSpPr>
        <p:spPr/>
        <p:txBody>
          <a:bodyPr/>
          <a:lstStyle/>
          <a:p>
            <a:r>
              <a:rPr lang="en-US" dirty="0" smtClean="0"/>
              <a:t>Step 5: Review Errors and Warnings</a:t>
            </a:r>
            <a:endParaRPr lang="en-US" dirty="0"/>
          </a:p>
        </p:txBody>
      </p:sp>
    </p:spTree>
    <p:extLst>
      <p:ext uri="{BB962C8B-B14F-4D97-AF65-F5344CB8AC3E}">
        <p14:creationId xmlns:p14="http://schemas.microsoft.com/office/powerpoint/2010/main" val="421802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a:bodyPr>
          <a:lstStyle/>
          <a:p>
            <a:r>
              <a:rPr lang="en-US" dirty="0" smtClean="0"/>
              <a:t>Correcting errors using the Vendor SBD Extract File</a:t>
            </a:r>
          </a:p>
          <a:p>
            <a:pPr lvl="1"/>
            <a:r>
              <a:rPr lang="en-US" dirty="0" smtClean="0"/>
              <a:t>Open the vendor file in your chosen program</a:t>
            </a:r>
          </a:p>
          <a:p>
            <a:pPr lvl="1"/>
            <a:r>
              <a:rPr lang="en-US" dirty="0" smtClean="0"/>
              <a:t>Update data in records with errors</a:t>
            </a:r>
          </a:p>
          <a:p>
            <a:pPr lvl="2"/>
            <a:r>
              <a:rPr lang="en-US" dirty="0" smtClean="0"/>
              <a:t>Start with SASID errors</a:t>
            </a:r>
          </a:p>
          <a:p>
            <a:pPr lvl="3"/>
            <a:r>
              <a:rPr lang="en-US" dirty="0" smtClean="0"/>
              <a:t>SAT/PSAT Missing SASID report</a:t>
            </a:r>
          </a:p>
          <a:p>
            <a:pPr lvl="2"/>
            <a:r>
              <a:rPr lang="en-US" dirty="0" smtClean="0"/>
              <a:t>Use the Data File Layout and Field Definitions and Business Rules document to figure out how to correct the data</a:t>
            </a:r>
          </a:p>
          <a:p>
            <a:pPr lvl="3"/>
            <a:r>
              <a:rPr lang="en-US" dirty="0" smtClean="0"/>
              <a:t>Business rules will explain errors, for example “Date First Enrolled US cannot be blank”</a:t>
            </a:r>
          </a:p>
          <a:p>
            <a:pPr lvl="1"/>
            <a:r>
              <a:rPr lang="en-US" dirty="0" smtClean="0"/>
              <a:t>Upload the file periodically to check your progress</a:t>
            </a:r>
          </a:p>
          <a:p>
            <a:pPr lvl="2"/>
            <a:r>
              <a:rPr lang="en-US" dirty="0" smtClean="0"/>
              <a:t>Once you are down to just a few errors it may be faster to use the Edit Records screen</a:t>
            </a:r>
          </a:p>
        </p:txBody>
      </p:sp>
      <p:sp>
        <p:nvSpPr>
          <p:cNvPr id="3" name="Title 2"/>
          <p:cNvSpPr>
            <a:spLocks noGrp="1"/>
          </p:cNvSpPr>
          <p:nvPr>
            <p:ph type="title"/>
          </p:nvPr>
        </p:nvSpPr>
        <p:spPr/>
        <p:txBody>
          <a:bodyPr/>
          <a:lstStyle/>
          <a:p>
            <a:r>
              <a:rPr lang="en-US" dirty="0" smtClean="0"/>
              <a:t>Step 6: Correct Data Errors</a:t>
            </a:r>
            <a:endParaRPr lang="en-US" dirty="0"/>
          </a:p>
        </p:txBody>
      </p:sp>
    </p:spTree>
    <p:extLst>
      <p:ext uri="{BB962C8B-B14F-4D97-AF65-F5344CB8AC3E}">
        <p14:creationId xmlns:p14="http://schemas.microsoft.com/office/powerpoint/2010/main" val="4239799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r>
              <a:rPr lang="en-US" dirty="0" smtClean="0"/>
              <a:t>Correcting errors using the Edit Records page</a:t>
            </a:r>
          </a:p>
          <a:p>
            <a:pPr lvl="1"/>
            <a:r>
              <a:rPr lang="en-US" dirty="0" smtClean="0"/>
              <a:t>On the Edit Records page select the appropriate drop downs</a:t>
            </a:r>
          </a:p>
          <a:p>
            <a:pPr lvl="1"/>
            <a:endParaRPr lang="en-US" dirty="0"/>
          </a:p>
          <a:p>
            <a:pPr lvl="1"/>
            <a:endParaRPr lang="en-US" dirty="0" smtClean="0"/>
          </a:p>
          <a:p>
            <a:pPr lvl="1"/>
            <a:endParaRPr lang="en-US" dirty="0"/>
          </a:p>
          <a:p>
            <a:pPr lvl="1"/>
            <a:endParaRPr lang="en-US" dirty="0" smtClean="0"/>
          </a:p>
          <a:p>
            <a:pPr marL="457200" lvl="1" indent="0">
              <a:buNone/>
            </a:pPr>
            <a:endParaRPr lang="en-US" dirty="0" smtClean="0"/>
          </a:p>
          <a:p>
            <a:pPr lvl="1"/>
            <a:r>
              <a:rPr lang="en-US" dirty="0" smtClean="0"/>
              <a:t>Check the box next to record you would like to edit</a:t>
            </a:r>
          </a:p>
          <a:p>
            <a:pPr lvl="1"/>
            <a:r>
              <a:rPr lang="en-US" dirty="0" smtClean="0"/>
              <a:t>Correct the data in the fields highlighted in red</a:t>
            </a:r>
          </a:p>
          <a:p>
            <a:pPr lvl="1"/>
            <a:r>
              <a:rPr lang="en-US" dirty="0" smtClean="0"/>
              <a:t>Click Save to save the edits</a:t>
            </a:r>
            <a:endParaRPr lang="en-US" dirty="0"/>
          </a:p>
        </p:txBody>
      </p:sp>
      <p:sp>
        <p:nvSpPr>
          <p:cNvPr id="3" name="Title 2"/>
          <p:cNvSpPr>
            <a:spLocks noGrp="1"/>
          </p:cNvSpPr>
          <p:nvPr>
            <p:ph type="title"/>
          </p:nvPr>
        </p:nvSpPr>
        <p:spPr/>
        <p:txBody>
          <a:bodyPr/>
          <a:lstStyle/>
          <a:p>
            <a:r>
              <a:rPr lang="en-US" dirty="0" smtClean="0"/>
              <a:t>Step 6: Correct Data Errors</a:t>
            </a:r>
            <a:endParaRPr lang="en-US" dirty="0"/>
          </a:p>
        </p:txBody>
      </p:sp>
      <p:pic>
        <p:nvPicPr>
          <p:cNvPr id="4" name="Picture 3"/>
          <p:cNvPicPr/>
          <p:nvPr/>
        </p:nvPicPr>
        <p:blipFill rotWithShape="1">
          <a:blip r:embed="rId2"/>
          <a:srcRect l="67564" t="42943" b="29429"/>
          <a:stretch/>
        </p:blipFill>
        <p:spPr bwMode="auto">
          <a:xfrm>
            <a:off x="2110740" y="1943078"/>
            <a:ext cx="4922520" cy="1572632"/>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67436" t="42042" b="35961"/>
          <a:stretch/>
        </p:blipFill>
        <p:spPr bwMode="auto">
          <a:xfrm>
            <a:off x="1889760" y="4720733"/>
            <a:ext cx="5059680" cy="14589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000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628650" y="1202400"/>
            <a:ext cx="7886700" cy="5174752"/>
          </a:xfrm>
        </p:spPr>
        <p:txBody>
          <a:bodyPr>
            <a:normAutofit fontScale="92500" lnSpcReduction="10000"/>
          </a:bodyPr>
          <a:lstStyle/>
          <a:p>
            <a:r>
              <a:rPr lang="en-US" dirty="0" smtClean="0"/>
              <a:t>Data Pipeline can only check for certain types of errors</a:t>
            </a:r>
          </a:p>
          <a:p>
            <a:pPr lvl="1"/>
            <a:r>
              <a:rPr lang="en-US" dirty="0" smtClean="0"/>
              <a:t>It cannot check that your demographic data is accurate (i.e. a student is actually Hispanic or not)</a:t>
            </a:r>
          </a:p>
          <a:p>
            <a:pPr lvl="1"/>
            <a:r>
              <a:rPr lang="en-US" dirty="0" smtClean="0"/>
              <a:t>It cannot validate that students have the correct invalidation</a:t>
            </a:r>
          </a:p>
          <a:p>
            <a:pPr lvl="2"/>
            <a:r>
              <a:rPr lang="en-US" dirty="0" smtClean="0"/>
              <a:t>The Data File Layout will have instructions for how to select the appropriate invalidation</a:t>
            </a:r>
            <a:endParaRPr lang="en-US" dirty="0"/>
          </a:p>
          <a:p>
            <a:r>
              <a:rPr lang="en-US" b="1" dirty="0" smtClean="0"/>
              <a:t>Do </a:t>
            </a:r>
            <a:r>
              <a:rPr lang="en-US" b="1" dirty="0"/>
              <a:t>not change/make up data just to clear errors!</a:t>
            </a:r>
          </a:p>
          <a:p>
            <a:pPr lvl="1"/>
            <a:r>
              <a:rPr lang="en-US" dirty="0"/>
              <a:t>If you have a lot of missing data, check a different extract </a:t>
            </a:r>
            <a:endParaRPr lang="en-US" dirty="0" smtClean="0"/>
          </a:p>
          <a:p>
            <a:pPr lvl="2"/>
            <a:r>
              <a:rPr lang="en-US" dirty="0"/>
              <a:t>M</a:t>
            </a:r>
            <a:r>
              <a:rPr lang="en-US" dirty="0" smtClean="0"/>
              <a:t>aybe </a:t>
            </a:r>
            <a:r>
              <a:rPr lang="en-US" dirty="0"/>
              <a:t>the interchange data or vendor data is better</a:t>
            </a:r>
          </a:p>
          <a:p>
            <a:pPr lvl="1"/>
            <a:r>
              <a:rPr lang="en-US" dirty="0"/>
              <a:t>Making up data can cause issues with reporting and accountability</a:t>
            </a:r>
          </a:p>
          <a:p>
            <a:pPr lvl="1"/>
            <a:r>
              <a:rPr lang="en-US" b="1" dirty="0"/>
              <a:t>If you have an error that cannot be cleared, but the data is correct contact SBD </a:t>
            </a:r>
            <a:r>
              <a:rPr lang="en-US" b="1" dirty="0" smtClean="0"/>
              <a:t>Support</a:t>
            </a:r>
          </a:p>
          <a:p>
            <a:r>
              <a:rPr lang="en-US" dirty="0" smtClean="0"/>
              <a:t>Warnings</a:t>
            </a:r>
          </a:p>
          <a:p>
            <a:pPr lvl="1"/>
            <a:r>
              <a:rPr lang="en-US" dirty="0" smtClean="0"/>
              <a:t>Warnings are used to inform users of situations that may indicate errors but not necessarily (more than 10% Native American)</a:t>
            </a:r>
          </a:p>
          <a:p>
            <a:pPr lvl="1"/>
            <a:r>
              <a:rPr lang="en-US" dirty="0" smtClean="0"/>
              <a:t>Warnings do not prevent data submission</a:t>
            </a:r>
            <a:endParaRPr lang="en-US" dirty="0"/>
          </a:p>
        </p:txBody>
      </p:sp>
      <p:sp>
        <p:nvSpPr>
          <p:cNvPr id="3" name="Title 2"/>
          <p:cNvSpPr>
            <a:spLocks noGrp="1"/>
          </p:cNvSpPr>
          <p:nvPr>
            <p:ph type="title"/>
          </p:nvPr>
        </p:nvSpPr>
        <p:spPr/>
        <p:txBody>
          <a:bodyPr/>
          <a:lstStyle/>
          <a:p>
            <a:r>
              <a:rPr lang="en-US" dirty="0" smtClean="0"/>
              <a:t>Step 7: Data Validation</a:t>
            </a:r>
            <a:endParaRPr lang="en-US" dirty="0"/>
          </a:p>
        </p:txBody>
      </p:sp>
    </p:spTree>
    <p:extLst>
      <p:ext uri="{BB962C8B-B14F-4D97-AF65-F5344CB8AC3E}">
        <p14:creationId xmlns:p14="http://schemas.microsoft.com/office/powerpoint/2010/main" val="1417805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r>
              <a:rPr lang="en-US" dirty="0" smtClean="0"/>
              <a:t>Download the COGNOS SBD Summary Report</a:t>
            </a:r>
          </a:p>
          <a:p>
            <a:pPr lvl="1"/>
            <a:r>
              <a:rPr lang="en-US" dirty="0" smtClean="0"/>
              <a:t>Compare your district summary numbers to last year’s final data</a:t>
            </a:r>
          </a:p>
          <a:p>
            <a:pPr lvl="2"/>
            <a:r>
              <a:rPr lang="en-US" dirty="0" smtClean="0"/>
              <a:t>Large changes in the number of students in a category could indicate a coding error or incorrect data submitted to the Interchange or vendor system</a:t>
            </a:r>
          </a:p>
          <a:p>
            <a:pPr lvl="1"/>
            <a:r>
              <a:rPr lang="en-US" dirty="0" smtClean="0"/>
              <a:t>Review Invalidations</a:t>
            </a:r>
          </a:p>
          <a:p>
            <a:pPr lvl="2"/>
            <a:r>
              <a:rPr lang="en-US" dirty="0" smtClean="0"/>
              <a:t>Check for students who were invalidated who may have scores</a:t>
            </a:r>
          </a:p>
          <a:p>
            <a:pPr lvl="2"/>
            <a:r>
              <a:rPr lang="en-US" dirty="0" smtClean="0"/>
              <a:t>Check that Parent Excuses are correctly applied</a:t>
            </a:r>
          </a:p>
          <a:p>
            <a:pPr lvl="3"/>
            <a:r>
              <a:rPr lang="en-US" dirty="0" smtClean="0"/>
              <a:t>CMAS has a calculated invalidation code to combine all the different fields that go in to determining the invalidation</a:t>
            </a:r>
          </a:p>
          <a:p>
            <a:pPr lvl="3"/>
            <a:r>
              <a:rPr lang="en-US" dirty="0" smtClean="0"/>
              <a:t>College Board assessments have invalidations bubbled by the schools so it is important to double check that they have been correctly applied</a:t>
            </a:r>
          </a:p>
          <a:p>
            <a:pPr lvl="3"/>
            <a:r>
              <a:rPr lang="en-US" dirty="0" smtClean="0"/>
              <a:t>DLM - Some districts have chosen not to apply Parent Excuses in the vendor system, make sure you review with your DAC if you are expecting to add these during SBD</a:t>
            </a:r>
          </a:p>
        </p:txBody>
      </p:sp>
      <p:sp>
        <p:nvSpPr>
          <p:cNvPr id="3" name="Title 2"/>
          <p:cNvSpPr>
            <a:spLocks noGrp="1"/>
          </p:cNvSpPr>
          <p:nvPr>
            <p:ph type="title"/>
          </p:nvPr>
        </p:nvSpPr>
        <p:spPr/>
        <p:txBody>
          <a:bodyPr/>
          <a:lstStyle/>
          <a:p>
            <a:r>
              <a:rPr lang="en-US" dirty="0" smtClean="0"/>
              <a:t>Step 7: Data Validation</a:t>
            </a:r>
            <a:endParaRPr lang="en-US" dirty="0"/>
          </a:p>
        </p:txBody>
      </p:sp>
    </p:spTree>
    <p:extLst>
      <p:ext uri="{BB962C8B-B14F-4D97-AF65-F5344CB8AC3E}">
        <p14:creationId xmlns:p14="http://schemas.microsoft.com/office/powerpoint/2010/main" val="2924319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normAutofit lnSpcReduction="10000"/>
          </a:bodyPr>
          <a:lstStyle/>
          <a:p>
            <a:r>
              <a:rPr lang="en-US" dirty="0" smtClean="0"/>
              <a:t>Download your final SBD extract for your records</a:t>
            </a:r>
          </a:p>
          <a:p>
            <a:pPr lvl="1"/>
            <a:r>
              <a:rPr lang="en-US" dirty="0" smtClean="0"/>
              <a:t>This is especially important if you use the Edit Records page</a:t>
            </a:r>
          </a:p>
          <a:p>
            <a:r>
              <a:rPr lang="en-US" dirty="0" smtClean="0"/>
              <a:t>Select Status Dashboard under the appropriate assessment collection</a:t>
            </a:r>
          </a:p>
          <a:p>
            <a:r>
              <a:rPr lang="en-US" dirty="0" smtClean="0"/>
              <a:t>Review the data on the Status Dashboard to make sure you are ready to submit</a:t>
            </a:r>
          </a:p>
          <a:p>
            <a:pPr lvl="1"/>
            <a:r>
              <a:rPr lang="en-US" dirty="0" smtClean="0"/>
              <a:t>Validation Errors and RITS Errors must be zero unless SBD Support has ignored errors</a:t>
            </a:r>
          </a:p>
          <a:p>
            <a:pPr lvl="1"/>
            <a:r>
              <a:rPr lang="en-US" dirty="0" smtClean="0"/>
              <a:t>If errors are ignored you must submit without making any additional changes or uploading a new file or it will reset the ignore errors status</a:t>
            </a:r>
          </a:p>
          <a:p>
            <a:r>
              <a:rPr lang="en-US" dirty="0" smtClean="0"/>
              <a:t>Click Submit to CDE and Yes in the pop-up window</a:t>
            </a:r>
          </a:p>
          <a:p>
            <a:r>
              <a:rPr lang="en-US" dirty="0" smtClean="0"/>
              <a:t>If you need to make additional changes after submission SBD Support can unlock your data</a:t>
            </a:r>
          </a:p>
        </p:txBody>
      </p:sp>
      <p:sp>
        <p:nvSpPr>
          <p:cNvPr id="3" name="Title 2"/>
          <p:cNvSpPr>
            <a:spLocks noGrp="1"/>
          </p:cNvSpPr>
          <p:nvPr>
            <p:ph type="title"/>
          </p:nvPr>
        </p:nvSpPr>
        <p:spPr/>
        <p:txBody>
          <a:bodyPr/>
          <a:lstStyle/>
          <a:p>
            <a:r>
              <a:rPr lang="en-US" dirty="0" smtClean="0"/>
              <a:t>Step 8: Submit SBD Data</a:t>
            </a:r>
            <a:endParaRPr lang="en-US" dirty="0"/>
          </a:p>
        </p:txBody>
      </p:sp>
    </p:spTree>
    <p:extLst>
      <p:ext uri="{BB962C8B-B14F-4D97-AF65-F5344CB8AC3E}">
        <p14:creationId xmlns:p14="http://schemas.microsoft.com/office/powerpoint/2010/main" val="3235057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r>
              <a:rPr lang="en-US" dirty="0" smtClean="0"/>
              <a:t>All SBD collections allow a district to move students between schools within their district</a:t>
            </a:r>
          </a:p>
          <a:p>
            <a:r>
              <a:rPr lang="en-US" dirty="0" smtClean="0"/>
              <a:t>Moving between districts is collection specific</a:t>
            </a:r>
          </a:p>
          <a:p>
            <a:pPr lvl="1"/>
            <a:r>
              <a:rPr lang="en-US" dirty="0" smtClean="0"/>
              <a:t>CMAS – submit a Failsafe document to CDE through Syncplicity</a:t>
            </a:r>
          </a:p>
          <a:p>
            <a:pPr lvl="1"/>
            <a:r>
              <a:rPr lang="en-US" dirty="0" smtClean="0"/>
              <a:t>CO PSAT/SAT - Do Not send a Failsafe</a:t>
            </a:r>
          </a:p>
          <a:p>
            <a:pPr lvl="2"/>
            <a:r>
              <a:rPr lang="en-US" dirty="0" smtClean="0"/>
              <a:t>The SBD layout will include the Pre-ID and Testing District and School</a:t>
            </a:r>
          </a:p>
          <a:p>
            <a:pPr lvl="2"/>
            <a:r>
              <a:rPr lang="en-US" dirty="0" smtClean="0"/>
              <a:t>If these do not match, the Responsible District and School will be blank and should be filled in</a:t>
            </a:r>
          </a:p>
          <a:p>
            <a:pPr lvl="2"/>
            <a:r>
              <a:rPr lang="en-US" dirty="0" smtClean="0"/>
              <a:t>Both districts will see the student records and have a chance to review the data and agree on the appropriate Responsible District and School (CDE will monitor students submitted with conflicting Responsible Districts and will contact the data respondents)</a:t>
            </a:r>
          </a:p>
          <a:p>
            <a:pPr lvl="1"/>
            <a:r>
              <a:rPr lang="en-US" dirty="0" smtClean="0"/>
              <a:t>DLM – Do Not send a Failsafe</a:t>
            </a:r>
          </a:p>
          <a:p>
            <a:pPr lvl="2"/>
            <a:r>
              <a:rPr lang="en-US" dirty="0" smtClean="0"/>
              <a:t>The SBD layout includes the AYP School (responsible) and the Attendance School (testing)</a:t>
            </a:r>
          </a:p>
          <a:p>
            <a:pPr lvl="2"/>
            <a:r>
              <a:rPr lang="en-US" dirty="0" smtClean="0"/>
              <a:t>AYP school is updateable</a:t>
            </a:r>
          </a:p>
          <a:p>
            <a:pPr lvl="2"/>
            <a:r>
              <a:rPr lang="en-US" dirty="0" smtClean="0"/>
              <a:t>If you are moving a student out of your district, contact the receiving district to make sure that they are aware of the student and agree to the move (CDE will also verify moves against RITS and Interchange data)</a:t>
            </a:r>
          </a:p>
          <a:p>
            <a:pPr lvl="1"/>
            <a:endParaRPr lang="en-US" dirty="0"/>
          </a:p>
        </p:txBody>
      </p:sp>
      <p:sp>
        <p:nvSpPr>
          <p:cNvPr id="3" name="Title 2"/>
          <p:cNvSpPr>
            <a:spLocks noGrp="1"/>
          </p:cNvSpPr>
          <p:nvPr>
            <p:ph type="title"/>
          </p:nvPr>
        </p:nvSpPr>
        <p:spPr/>
        <p:txBody>
          <a:bodyPr/>
          <a:lstStyle/>
          <a:p>
            <a:r>
              <a:rPr lang="en-US" dirty="0" smtClean="0"/>
              <a:t>Moving Students</a:t>
            </a:r>
            <a:endParaRPr lang="en-US" dirty="0"/>
          </a:p>
        </p:txBody>
      </p:sp>
    </p:spTree>
    <p:extLst>
      <p:ext uri="{BB962C8B-B14F-4D97-AF65-F5344CB8AC3E}">
        <p14:creationId xmlns:p14="http://schemas.microsoft.com/office/powerpoint/2010/main" val="2028854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These reports are useful for data clean up and error resolution</a:t>
            </a:r>
          </a:p>
          <a:p>
            <a:endParaRPr lang="en-US" dirty="0"/>
          </a:p>
        </p:txBody>
      </p:sp>
      <p:sp>
        <p:nvSpPr>
          <p:cNvPr id="3" name="Title 2"/>
          <p:cNvSpPr>
            <a:spLocks noGrp="1"/>
          </p:cNvSpPr>
          <p:nvPr>
            <p:ph type="title"/>
          </p:nvPr>
        </p:nvSpPr>
        <p:spPr/>
        <p:txBody>
          <a:bodyPr/>
          <a:lstStyle/>
          <a:p>
            <a:r>
              <a:rPr lang="en-US" dirty="0" smtClean="0"/>
              <a:t>COGNOS Reports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53998989"/>
              </p:ext>
            </p:extLst>
          </p:nvPr>
        </p:nvGraphicFramePr>
        <p:xfrm>
          <a:off x="899161" y="2191730"/>
          <a:ext cx="7377737" cy="3664458"/>
        </p:xfrm>
        <a:graphic>
          <a:graphicData uri="http://schemas.openxmlformats.org/drawingml/2006/table">
            <a:tbl>
              <a:tblPr firstRow="1" firstCol="1" bandRow="1">
                <a:tableStyleId>{5C22544A-7EE6-4342-B048-85BDC9FD1C3A}</a:tableStyleId>
              </a:tblPr>
              <a:tblGrid>
                <a:gridCol w="2422095"/>
                <a:gridCol w="4955642"/>
              </a:tblGrid>
              <a:tr h="221951">
                <a:tc>
                  <a:txBody>
                    <a:bodyPr/>
                    <a:lstStyle/>
                    <a:p>
                      <a:pPr marL="0" marR="0" algn="ctr">
                        <a:spcBef>
                          <a:spcPts val="0"/>
                        </a:spcBef>
                        <a:spcAft>
                          <a:spcPts val="0"/>
                        </a:spcAft>
                      </a:pPr>
                      <a:r>
                        <a:rPr lang="en-US" sz="1100" dirty="0">
                          <a:effectLst/>
                        </a:rPr>
                        <a:t>Report Title</a:t>
                      </a:r>
                      <a:endParaRPr lang="en-US" sz="1100" dirty="0">
                        <a:effectLst/>
                        <a:latin typeface="Calibri"/>
                        <a:ea typeface="MS PGothic"/>
                        <a:cs typeface="Times New Roman"/>
                      </a:endParaRPr>
                    </a:p>
                  </a:txBody>
                  <a:tcPr marL="68580" marR="68580" marT="0" marB="0" anchor="ctr"/>
                </a:tc>
                <a:tc>
                  <a:txBody>
                    <a:bodyPr/>
                    <a:lstStyle/>
                    <a:p>
                      <a:pPr marL="0" marR="0" algn="ctr">
                        <a:spcBef>
                          <a:spcPts val="0"/>
                        </a:spcBef>
                        <a:spcAft>
                          <a:spcPts val="0"/>
                        </a:spcAft>
                      </a:pPr>
                      <a:r>
                        <a:rPr lang="en-US" sz="1100">
                          <a:effectLst/>
                        </a:rPr>
                        <a:t>Content</a:t>
                      </a:r>
                      <a:endParaRPr lang="en-US" sz="1100">
                        <a:effectLst/>
                        <a:latin typeface="Calibri"/>
                        <a:ea typeface="MS PGothic"/>
                        <a:cs typeface="Times New Roman"/>
                      </a:endParaRPr>
                    </a:p>
                  </a:txBody>
                  <a:tcPr marL="68580" marR="68580" marT="0" marB="0" anchor="ctr"/>
                </a:tc>
              </a:tr>
              <a:tr h="221951">
                <a:tc gridSpan="2">
                  <a:txBody>
                    <a:bodyPr/>
                    <a:lstStyle/>
                    <a:p>
                      <a:pPr marL="0" marR="0">
                        <a:spcBef>
                          <a:spcPts val="0"/>
                        </a:spcBef>
                        <a:spcAft>
                          <a:spcPts val="0"/>
                        </a:spcAft>
                      </a:pPr>
                      <a:r>
                        <a:rPr lang="en-US" sz="1100">
                          <a:effectLst/>
                        </a:rPr>
                        <a:t>SBD Reports</a:t>
                      </a:r>
                      <a:endParaRPr lang="en-US" sz="1100">
                        <a:effectLst/>
                        <a:latin typeface="Calibri"/>
                        <a:ea typeface="MS PGothic"/>
                        <a:cs typeface="Times New Roman"/>
                      </a:endParaRPr>
                    </a:p>
                  </a:txBody>
                  <a:tcPr marL="68580" marR="68580" marT="0" marB="0" anchor="ctr"/>
                </a:tc>
                <a:tc hMerge="1">
                  <a:txBody>
                    <a:bodyPr/>
                    <a:lstStyle/>
                    <a:p>
                      <a:endParaRPr lang="en-US"/>
                    </a:p>
                  </a:txBody>
                  <a:tcPr/>
                </a:tc>
              </a:tr>
              <a:tr h="221951">
                <a:tc>
                  <a:txBody>
                    <a:bodyPr/>
                    <a:lstStyle/>
                    <a:p>
                      <a:pPr marL="114300" marR="0">
                        <a:spcBef>
                          <a:spcPts val="0"/>
                        </a:spcBef>
                        <a:spcAft>
                          <a:spcPts val="0"/>
                        </a:spcAft>
                      </a:pPr>
                      <a:r>
                        <a:rPr lang="en-US" sz="1100">
                          <a:effectLst/>
                        </a:rPr>
                        <a:t>SBD Error Detail Report</a:t>
                      </a:r>
                      <a:endParaRPr lang="en-US" sz="1100">
                        <a:effectLst/>
                        <a:latin typeface="Calibri"/>
                        <a:ea typeface="MS PGothic"/>
                        <a:cs typeface="Times New Roman"/>
                      </a:endParaRPr>
                    </a:p>
                  </a:txBody>
                  <a:tcPr marL="68580" marR="68580" marT="0" marB="0" anchor="ctr"/>
                </a:tc>
                <a:tc>
                  <a:txBody>
                    <a:bodyPr/>
                    <a:lstStyle/>
                    <a:p>
                      <a:pPr marL="0" marR="0">
                        <a:spcBef>
                          <a:spcPts val="0"/>
                        </a:spcBef>
                        <a:spcAft>
                          <a:spcPts val="0"/>
                        </a:spcAft>
                      </a:pPr>
                      <a:r>
                        <a:rPr lang="en-US" sz="1100">
                          <a:effectLst/>
                        </a:rPr>
                        <a:t>Student level report of each error and warning in the data file</a:t>
                      </a:r>
                      <a:endParaRPr lang="en-US" sz="1100">
                        <a:effectLst/>
                        <a:latin typeface="Calibri"/>
                        <a:ea typeface="MS PGothic"/>
                        <a:cs typeface="Times New Roman"/>
                      </a:endParaRPr>
                    </a:p>
                  </a:txBody>
                  <a:tcPr marL="68580" marR="68580" marT="0" marB="0" anchor="ctr"/>
                </a:tc>
              </a:tr>
              <a:tr h="559081">
                <a:tc>
                  <a:txBody>
                    <a:bodyPr/>
                    <a:lstStyle/>
                    <a:p>
                      <a:pPr marL="114300" marR="0">
                        <a:spcBef>
                          <a:spcPts val="0"/>
                        </a:spcBef>
                        <a:spcAft>
                          <a:spcPts val="0"/>
                        </a:spcAft>
                      </a:pPr>
                      <a:r>
                        <a:rPr lang="en-US" sz="1100">
                          <a:effectLst/>
                        </a:rPr>
                        <a:t>SBD Error Summary Report</a:t>
                      </a:r>
                      <a:endParaRPr lang="en-US" sz="1100">
                        <a:effectLst/>
                        <a:latin typeface="Calibri"/>
                        <a:ea typeface="MS PGothic"/>
                        <a:cs typeface="Times New Roman"/>
                      </a:endParaRPr>
                    </a:p>
                  </a:txBody>
                  <a:tcPr marL="68580" marR="68580" marT="0" marB="0" anchor="ctr"/>
                </a:tc>
                <a:tc>
                  <a:txBody>
                    <a:bodyPr/>
                    <a:lstStyle/>
                    <a:p>
                      <a:pPr marL="0" marR="0">
                        <a:spcBef>
                          <a:spcPts val="0"/>
                        </a:spcBef>
                        <a:spcAft>
                          <a:spcPts val="0"/>
                        </a:spcAft>
                      </a:pPr>
                      <a:r>
                        <a:rPr lang="en-US" sz="1100" dirty="0">
                          <a:effectLst/>
                        </a:rPr>
                        <a:t>Summary of the total number of the individual errors and warning in the most recent SBD file upload</a:t>
                      </a:r>
                      <a:endParaRPr lang="en-US" sz="1100" dirty="0">
                        <a:effectLst/>
                        <a:latin typeface="Calibri"/>
                        <a:ea typeface="MS PGothic"/>
                        <a:cs typeface="Times New Roman"/>
                      </a:endParaRPr>
                    </a:p>
                  </a:txBody>
                  <a:tcPr marL="68580" marR="68580" marT="0" marB="0" anchor="ctr"/>
                </a:tc>
              </a:tr>
              <a:tr h="423816">
                <a:tc>
                  <a:txBody>
                    <a:bodyPr/>
                    <a:lstStyle/>
                    <a:p>
                      <a:pPr marL="114300" marR="0">
                        <a:spcBef>
                          <a:spcPts val="0"/>
                        </a:spcBef>
                        <a:spcAft>
                          <a:spcPts val="0"/>
                        </a:spcAft>
                      </a:pPr>
                      <a:r>
                        <a:rPr lang="en-US" sz="1100" dirty="0">
                          <a:effectLst/>
                        </a:rPr>
                        <a:t>SBD Student Location Report</a:t>
                      </a:r>
                      <a:endParaRPr lang="en-US" sz="1100" dirty="0">
                        <a:effectLst/>
                        <a:latin typeface="Calibri"/>
                        <a:ea typeface="MS PGothic"/>
                        <a:cs typeface="Times New Roman"/>
                      </a:endParaRPr>
                    </a:p>
                  </a:txBody>
                  <a:tcPr marL="68580" marR="68580" marT="0" marB="0" anchor="ctr"/>
                </a:tc>
                <a:tc>
                  <a:txBody>
                    <a:bodyPr/>
                    <a:lstStyle/>
                    <a:p>
                      <a:pPr marL="0" marR="0">
                        <a:spcBef>
                          <a:spcPts val="0"/>
                        </a:spcBef>
                        <a:spcAft>
                          <a:spcPts val="0"/>
                        </a:spcAft>
                      </a:pPr>
                      <a:r>
                        <a:rPr lang="en-US" sz="1100" dirty="0">
                          <a:effectLst/>
                        </a:rPr>
                        <a:t>A comparison of student, district, and school enrollment in the SBD file and in the Student Interchange – This file returns records that are not a match.</a:t>
                      </a:r>
                      <a:endParaRPr lang="en-US" sz="1100" dirty="0">
                        <a:effectLst/>
                        <a:latin typeface="Calibri"/>
                        <a:ea typeface="MS PGothic"/>
                        <a:cs typeface="Times New Roman"/>
                      </a:endParaRPr>
                    </a:p>
                  </a:txBody>
                  <a:tcPr marL="68580" marR="68580" marT="0" marB="0" anchor="ctr"/>
                </a:tc>
              </a:tr>
              <a:tr h="462051">
                <a:tc>
                  <a:txBody>
                    <a:bodyPr/>
                    <a:lstStyle/>
                    <a:p>
                      <a:pPr marL="114300" marR="0">
                        <a:spcBef>
                          <a:spcPts val="0"/>
                        </a:spcBef>
                        <a:spcAft>
                          <a:spcPts val="0"/>
                        </a:spcAft>
                      </a:pPr>
                      <a:r>
                        <a:rPr lang="en-US" sz="1100" dirty="0" smtClean="0">
                          <a:effectLst/>
                          <a:latin typeface="Calibri"/>
                          <a:ea typeface="MS PGothic"/>
                          <a:cs typeface="Times New Roman"/>
                        </a:rPr>
                        <a:t>Accountability Comparison</a:t>
                      </a:r>
                      <a:r>
                        <a:rPr lang="en-US" sz="1100" baseline="0" dirty="0" smtClean="0">
                          <a:effectLst/>
                          <a:latin typeface="Calibri"/>
                          <a:ea typeface="MS PGothic"/>
                          <a:cs typeface="Times New Roman"/>
                        </a:rPr>
                        <a:t> Report</a:t>
                      </a:r>
                      <a:endParaRPr lang="en-US" sz="1100" dirty="0">
                        <a:effectLst/>
                        <a:latin typeface="Calibri"/>
                        <a:ea typeface="MS PGothic"/>
                        <a:cs typeface="Times New Roman"/>
                      </a:endParaRPr>
                    </a:p>
                  </a:txBody>
                  <a:tcPr marL="68580" marR="68580" marT="0" marB="0" anchor="ctr"/>
                </a:tc>
                <a:tc>
                  <a:txBody>
                    <a:bodyPr/>
                    <a:lstStyle/>
                    <a:p>
                      <a:pPr marL="0" marR="0">
                        <a:spcBef>
                          <a:spcPts val="0"/>
                        </a:spcBef>
                        <a:spcAft>
                          <a:spcPts val="0"/>
                        </a:spcAft>
                      </a:pPr>
                      <a:r>
                        <a:rPr lang="en-US" sz="1100" kern="1200" dirty="0" smtClean="0">
                          <a:solidFill>
                            <a:schemeClr val="dk1"/>
                          </a:solidFill>
                          <a:effectLst/>
                          <a:latin typeface="+mn-lt"/>
                          <a:ea typeface="+mn-ea"/>
                          <a:cs typeface="+mn-cs"/>
                        </a:rPr>
                        <a:t>A comparison of the calculated accountability enrollment fields and the most recently submitted SBD data.</a:t>
                      </a:r>
                      <a:endParaRPr lang="en-US" sz="1100" kern="1200" dirty="0">
                        <a:solidFill>
                          <a:schemeClr val="dk1"/>
                        </a:solidFill>
                        <a:effectLst/>
                        <a:latin typeface="+mn-lt"/>
                        <a:ea typeface="+mn-ea"/>
                        <a:cs typeface="+mn-cs"/>
                      </a:endParaRPr>
                    </a:p>
                  </a:txBody>
                  <a:tcPr marL="68580" marR="68580" marT="0" marB="0" anchor="ctr"/>
                </a:tc>
              </a:tr>
              <a:tr h="221951">
                <a:tc gridSpan="2">
                  <a:txBody>
                    <a:bodyPr/>
                    <a:lstStyle/>
                    <a:p>
                      <a:pPr marL="0" marR="0">
                        <a:spcBef>
                          <a:spcPts val="0"/>
                        </a:spcBef>
                        <a:spcAft>
                          <a:spcPts val="0"/>
                        </a:spcAft>
                      </a:pPr>
                      <a:r>
                        <a:rPr lang="en-US" sz="1100">
                          <a:effectLst/>
                        </a:rPr>
                        <a:t>SBD Summary Reports</a:t>
                      </a:r>
                      <a:endParaRPr lang="en-US" sz="1100">
                        <a:effectLst/>
                        <a:latin typeface="Calibri"/>
                        <a:ea typeface="MS PGothic"/>
                        <a:cs typeface="Times New Roman"/>
                      </a:endParaRPr>
                    </a:p>
                  </a:txBody>
                  <a:tcPr marL="68580" marR="68580" marT="0" marB="0" anchor="ctr"/>
                </a:tc>
                <a:tc hMerge="1">
                  <a:txBody>
                    <a:bodyPr/>
                    <a:lstStyle/>
                    <a:p>
                      <a:endParaRPr lang="en-US"/>
                    </a:p>
                  </a:txBody>
                  <a:tcPr/>
                </a:tc>
              </a:tr>
              <a:tr h="443902">
                <a:tc>
                  <a:txBody>
                    <a:bodyPr/>
                    <a:lstStyle/>
                    <a:p>
                      <a:pPr marL="114300" marR="0">
                        <a:spcBef>
                          <a:spcPts val="0"/>
                        </a:spcBef>
                        <a:spcAft>
                          <a:spcPts val="0"/>
                        </a:spcAft>
                      </a:pPr>
                      <a:r>
                        <a:rPr lang="en-US" sz="1100">
                          <a:effectLst/>
                        </a:rPr>
                        <a:t>SBD Initial Summary Report</a:t>
                      </a:r>
                      <a:endParaRPr lang="en-US" sz="1100">
                        <a:effectLst/>
                        <a:latin typeface="Calibri"/>
                        <a:ea typeface="MS PGothic"/>
                        <a:cs typeface="Times New Roman"/>
                      </a:endParaRPr>
                    </a:p>
                  </a:txBody>
                  <a:tcPr marL="68580" marR="68580" marT="0" marB="0" anchor="ctr"/>
                </a:tc>
                <a:tc>
                  <a:txBody>
                    <a:bodyPr/>
                    <a:lstStyle/>
                    <a:p>
                      <a:pPr marL="0" marR="0">
                        <a:spcBef>
                          <a:spcPts val="0"/>
                        </a:spcBef>
                        <a:spcAft>
                          <a:spcPts val="0"/>
                        </a:spcAft>
                      </a:pPr>
                      <a:r>
                        <a:rPr lang="en-US" sz="1100" dirty="0">
                          <a:effectLst/>
                        </a:rPr>
                        <a:t>Summary of the fields in the initial vendor file organized by district</a:t>
                      </a:r>
                      <a:r>
                        <a:rPr lang="en-US" sz="1100" dirty="0" smtClean="0">
                          <a:effectLst/>
                        </a:rPr>
                        <a:t>, school</a:t>
                      </a:r>
                      <a:r>
                        <a:rPr lang="en-US" sz="1100" dirty="0">
                          <a:effectLst/>
                        </a:rPr>
                        <a:t>, grade, and content area</a:t>
                      </a:r>
                      <a:endParaRPr lang="en-US" sz="1100" dirty="0">
                        <a:effectLst/>
                        <a:latin typeface="Calibri"/>
                        <a:ea typeface="MS PGothic"/>
                        <a:cs typeface="Times New Roman"/>
                      </a:endParaRPr>
                    </a:p>
                  </a:txBody>
                  <a:tcPr marL="68580" marR="68580" marT="0" marB="0" anchor="ctr"/>
                </a:tc>
              </a:tr>
              <a:tr h="443902">
                <a:tc>
                  <a:txBody>
                    <a:bodyPr/>
                    <a:lstStyle/>
                    <a:p>
                      <a:pPr marL="114300" marR="0">
                        <a:spcBef>
                          <a:spcPts val="0"/>
                        </a:spcBef>
                        <a:spcAft>
                          <a:spcPts val="0"/>
                        </a:spcAft>
                      </a:pPr>
                      <a:r>
                        <a:rPr lang="en-US" sz="1100">
                          <a:effectLst/>
                        </a:rPr>
                        <a:t>SBD Final Summary Report</a:t>
                      </a:r>
                      <a:endParaRPr lang="en-US" sz="1100">
                        <a:effectLst/>
                        <a:latin typeface="Calibri"/>
                        <a:ea typeface="MS PGothic"/>
                        <a:cs typeface="Times New Roman"/>
                      </a:endParaRPr>
                    </a:p>
                  </a:txBody>
                  <a:tcPr marL="68580" marR="68580" marT="0" marB="0" anchor="ctr"/>
                </a:tc>
                <a:tc>
                  <a:txBody>
                    <a:bodyPr/>
                    <a:lstStyle/>
                    <a:p>
                      <a:pPr marL="0" marR="0">
                        <a:spcBef>
                          <a:spcPts val="0"/>
                        </a:spcBef>
                        <a:spcAft>
                          <a:spcPts val="0"/>
                        </a:spcAft>
                      </a:pPr>
                      <a:r>
                        <a:rPr lang="en-US" sz="1100" dirty="0">
                          <a:effectLst/>
                        </a:rPr>
                        <a:t>Summary of the fields in the current SBD file organized by district, school, grade, and content area</a:t>
                      </a:r>
                      <a:endParaRPr lang="en-US" sz="1100" dirty="0">
                        <a:effectLst/>
                        <a:latin typeface="Calibri"/>
                        <a:ea typeface="MS PGothic"/>
                        <a:cs typeface="Times New Roman"/>
                      </a:endParaRPr>
                    </a:p>
                  </a:txBody>
                  <a:tcPr marL="68580" marR="68580" marT="0" marB="0" anchor="ctr"/>
                </a:tc>
              </a:tr>
              <a:tr h="443902">
                <a:tc>
                  <a:txBody>
                    <a:bodyPr/>
                    <a:lstStyle/>
                    <a:p>
                      <a:pPr marL="99695" marR="0">
                        <a:spcBef>
                          <a:spcPts val="0"/>
                        </a:spcBef>
                        <a:spcAft>
                          <a:spcPts val="0"/>
                        </a:spcAft>
                      </a:pPr>
                      <a:r>
                        <a:rPr lang="en-US" sz="1100">
                          <a:effectLst/>
                        </a:rPr>
                        <a:t>SBD Data Quality Summary Report</a:t>
                      </a:r>
                      <a:endParaRPr lang="en-US" sz="1100">
                        <a:effectLst/>
                        <a:latin typeface="Calibri"/>
                        <a:ea typeface="MS PGothic"/>
                        <a:cs typeface="Times New Roman"/>
                      </a:endParaRPr>
                    </a:p>
                  </a:txBody>
                  <a:tcPr marL="68580" marR="68580" marT="0" marB="0" anchor="ctr"/>
                </a:tc>
                <a:tc>
                  <a:txBody>
                    <a:bodyPr/>
                    <a:lstStyle/>
                    <a:p>
                      <a:pPr marL="0" marR="0">
                        <a:spcBef>
                          <a:spcPts val="0"/>
                        </a:spcBef>
                        <a:spcAft>
                          <a:spcPts val="0"/>
                        </a:spcAft>
                      </a:pPr>
                      <a:r>
                        <a:rPr lang="en-US" sz="1100" dirty="0">
                          <a:effectLst/>
                        </a:rPr>
                        <a:t>A summary of missing and invalid values at the district level for fields included in Accountability Unit reports</a:t>
                      </a:r>
                      <a:endParaRPr lang="en-US" sz="1100" dirty="0">
                        <a:effectLst/>
                        <a:latin typeface="Calibri"/>
                        <a:ea typeface="MS PGothic"/>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13019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Overview of SBD review</a:t>
            </a:r>
          </a:p>
          <a:p>
            <a:r>
              <a:rPr lang="en-US" dirty="0" smtClean="0"/>
              <a:t>SBD </a:t>
            </a:r>
            <a:r>
              <a:rPr lang="en-US" dirty="0"/>
              <a:t>step by step</a:t>
            </a:r>
          </a:p>
          <a:p>
            <a:r>
              <a:rPr lang="en-US" dirty="0" smtClean="0"/>
              <a:t>Additional </a:t>
            </a:r>
            <a:r>
              <a:rPr lang="en-US" dirty="0"/>
              <a:t>resources</a:t>
            </a:r>
          </a:p>
          <a:p>
            <a:r>
              <a:rPr lang="en-US" dirty="0" smtClean="0"/>
              <a:t>Q/A</a:t>
            </a:r>
          </a:p>
          <a:p>
            <a:endParaRPr lang="en-US" dirty="0"/>
          </a:p>
          <a:p>
            <a:pPr marL="594360" lvl="2" indent="0">
              <a:buNone/>
            </a:pPr>
            <a:endParaRPr lang="en-US" dirty="0"/>
          </a:p>
          <a:p>
            <a:endParaRPr lang="en-US" dirty="0"/>
          </a:p>
        </p:txBody>
      </p:sp>
      <p:sp>
        <p:nvSpPr>
          <p:cNvPr id="4" name="Title 3"/>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332813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See the SBD Manual page 22 for common issues and trouble shooting techniques</a:t>
            </a:r>
          </a:p>
          <a:p>
            <a:r>
              <a:rPr lang="en-US" dirty="0" smtClean="0"/>
              <a:t>Users generally have issues at three different points in the SBD process</a:t>
            </a:r>
          </a:p>
          <a:p>
            <a:pPr lvl="1"/>
            <a:r>
              <a:rPr lang="en-US" dirty="0" smtClean="0"/>
              <a:t>Logging in to Data Pipeline</a:t>
            </a:r>
          </a:p>
          <a:p>
            <a:pPr lvl="2"/>
            <a:r>
              <a:rPr lang="en-US" dirty="0" smtClean="0"/>
              <a:t>Generally these issues must be resolved by the district LAM</a:t>
            </a:r>
          </a:p>
          <a:p>
            <a:pPr lvl="2"/>
            <a:r>
              <a:rPr lang="en-US" dirty="0" smtClean="0"/>
              <a:t>CDE cannot change or grant user permissions</a:t>
            </a:r>
          </a:p>
          <a:p>
            <a:pPr lvl="1"/>
            <a:r>
              <a:rPr lang="en-US" dirty="0" smtClean="0"/>
              <a:t>Uploading a Data file</a:t>
            </a:r>
          </a:p>
          <a:p>
            <a:pPr lvl="2"/>
            <a:r>
              <a:rPr lang="en-US" dirty="0" smtClean="0"/>
              <a:t>This is usually an issue with the file format, see the manual for common issues and how to identify them</a:t>
            </a:r>
          </a:p>
          <a:p>
            <a:pPr lvl="1"/>
            <a:r>
              <a:rPr lang="en-US" dirty="0" smtClean="0"/>
              <a:t>Clearing Errors</a:t>
            </a:r>
          </a:p>
          <a:p>
            <a:pPr lvl="2"/>
            <a:r>
              <a:rPr lang="en-US" dirty="0" smtClean="0"/>
              <a:t>Usually the Data File Layout and Definitions and Business Rules documents are enough to identify why an error is occurring</a:t>
            </a:r>
          </a:p>
          <a:p>
            <a:pPr lvl="2"/>
            <a:r>
              <a:rPr lang="en-US" dirty="0" smtClean="0"/>
              <a:t>If you think an error is triggering incorrectly, contact SBD Support</a:t>
            </a:r>
          </a:p>
          <a:p>
            <a:pPr lvl="2"/>
            <a:endParaRPr lang="en-US" dirty="0"/>
          </a:p>
        </p:txBody>
      </p:sp>
      <p:sp>
        <p:nvSpPr>
          <p:cNvPr id="3" name="Title 2"/>
          <p:cNvSpPr>
            <a:spLocks noGrp="1"/>
          </p:cNvSpPr>
          <p:nvPr>
            <p:ph type="title"/>
          </p:nvPr>
        </p:nvSpPr>
        <p:spPr/>
        <p:txBody>
          <a:bodyPr/>
          <a:lstStyle/>
          <a:p>
            <a:r>
              <a:rPr lang="en-US" dirty="0" smtClean="0"/>
              <a:t>Troubleshooting</a:t>
            </a:r>
            <a:endParaRPr lang="en-US" dirty="0"/>
          </a:p>
        </p:txBody>
      </p:sp>
    </p:spTree>
    <p:extLst>
      <p:ext uri="{BB962C8B-B14F-4D97-AF65-F5344CB8AC3E}">
        <p14:creationId xmlns:p14="http://schemas.microsoft.com/office/powerpoint/2010/main" val="3028117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dirty="0" smtClean="0"/>
              <a:t>Additional Resources</a:t>
            </a:r>
          </a:p>
          <a:p>
            <a:endParaRPr lang="en-US" dirty="0" smtClean="0"/>
          </a:p>
          <a:p>
            <a:endParaRPr lang="en-US" dirty="0"/>
          </a:p>
          <a:p>
            <a:endParaRPr lang="en-US" dirty="0"/>
          </a:p>
        </p:txBody>
      </p:sp>
    </p:spTree>
    <p:extLst>
      <p:ext uri="{BB962C8B-B14F-4D97-AF65-F5344CB8AC3E}">
        <p14:creationId xmlns:p14="http://schemas.microsoft.com/office/powerpoint/2010/main" val="3669245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590" y="6290634"/>
            <a:ext cx="958468" cy="457200"/>
          </a:xfrm>
          <a:prstGeom prst="rect">
            <a:avLst/>
          </a:prstGeom>
          <a:solidFill>
            <a:schemeClr val="bg1"/>
          </a:solidFill>
        </p:spPr>
        <p:txBody>
          <a:bodyPr wrap="square" rtlCol="0">
            <a:spAutoFit/>
          </a:bodyPr>
          <a:lstStyle/>
          <a:p>
            <a:endParaRPr lang="en-US" dirty="0" smtClean="0"/>
          </a:p>
          <a:p>
            <a:endParaRPr lang="en-US" dirty="0"/>
          </a:p>
        </p:txBody>
      </p:sp>
      <p:sp>
        <p:nvSpPr>
          <p:cNvPr id="2" name="Content Placeholder 1"/>
          <p:cNvSpPr>
            <a:spLocks noGrp="1"/>
          </p:cNvSpPr>
          <p:nvPr>
            <p:ph idx="1"/>
          </p:nvPr>
        </p:nvSpPr>
        <p:spPr/>
        <p:txBody>
          <a:bodyPr/>
          <a:lstStyle/>
          <a:p>
            <a:r>
              <a:rPr lang="en-US" sz="2000" dirty="0">
                <a:hlinkClick r:id="rId3"/>
              </a:rPr>
              <a:t>https://</a:t>
            </a:r>
            <a:r>
              <a:rPr lang="en-US" sz="2000" dirty="0" smtClean="0">
                <a:hlinkClick r:id="rId3"/>
              </a:rPr>
              <a:t>www.cde.state.co.us/assessment</a:t>
            </a:r>
            <a:r>
              <a:rPr lang="en-US" sz="2000" dirty="0" smtClean="0"/>
              <a:t> </a:t>
            </a:r>
            <a:endParaRPr lang="en-US" sz="2000" dirty="0"/>
          </a:p>
          <a:p>
            <a:endParaRPr lang="en-US" dirty="0"/>
          </a:p>
        </p:txBody>
      </p:sp>
      <p:sp>
        <p:nvSpPr>
          <p:cNvPr id="3" name="Title 2"/>
          <p:cNvSpPr>
            <a:spLocks noGrp="1"/>
          </p:cNvSpPr>
          <p:nvPr>
            <p:ph type="title"/>
          </p:nvPr>
        </p:nvSpPr>
        <p:spPr/>
        <p:txBody>
          <a:bodyPr>
            <a:normAutofit/>
          </a:bodyPr>
          <a:lstStyle/>
          <a:p>
            <a:r>
              <a:rPr lang="en-US" dirty="0" smtClean="0"/>
              <a:t>Assessment Unit Homepage</a:t>
            </a:r>
            <a:endParaRPr lang="en-US" dirty="0"/>
          </a:p>
        </p:txBody>
      </p:sp>
      <p:pic>
        <p:nvPicPr>
          <p:cNvPr id="8" name="Picture 7"/>
          <p:cNvPicPr/>
          <p:nvPr/>
        </p:nvPicPr>
        <p:blipFill rotWithShape="1">
          <a:blip r:embed="rId4"/>
          <a:srcRect l="60128" t="33033"/>
          <a:stretch/>
        </p:blipFill>
        <p:spPr bwMode="auto">
          <a:xfrm>
            <a:off x="1535703" y="1653409"/>
            <a:ext cx="5960711" cy="4550322"/>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5084379" y="3673366"/>
            <a:ext cx="2112580" cy="1820917"/>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02167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Instructions for applying invalidations during SBD are in the File Layout and Definitions documents</a:t>
            </a:r>
          </a:p>
          <a:p>
            <a:r>
              <a:rPr lang="en-US" dirty="0"/>
              <a:t>T</a:t>
            </a:r>
            <a:r>
              <a:rPr lang="en-US" dirty="0" smtClean="0"/>
              <a:t>here are also instructions for applying invalidations in the assessment materials with details on the appropriate uses of each code</a:t>
            </a:r>
          </a:p>
          <a:p>
            <a:pPr lvl="1"/>
            <a:r>
              <a:rPr lang="en-US" dirty="0" smtClean="0"/>
              <a:t>ACCESS for ELLs – Goldenrod Sheet</a:t>
            </a:r>
          </a:p>
          <a:p>
            <a:pPr lvl="2"/>
            <a:r>
              <a:rPr lang="en-US" dirty="0">
                <a:hlinkClick r:id="rId2"/>
              </a:rPr>
              <a:t>http://</a:t>
            </a:r>
            <a:r>
              <a:rPr lang="en-US" dirty="0" smtClean="0">
                <a:hlinkClick r:id="rId2"/>
              </a:rPr>
              <a:t>www.cde.state.co.us/assessment/accessgoldenrodsheet</a:t>
            </a:r>
            <a:r>
              <a:rPr lang="en-US" dirty="0" smtClean="0"/>
              <a:t> </a:t>
            </a:r>
          </a:p>
          <a:p>
            <a:pPr lvl="1"/>
            <a:r>
              <a:rPr lang="en-US" dirty="0" smtClean="0"/>
              <a:t>CMAS Procedures Manual page 202</a:t>
            </a:r>
          </a:p>
          <a:p>
            <a:pPr lvl="2"/>
            <a:r>
              <a:rPr lang="en-US" dirty="0">
                <a:hlinkClick r:id="rId3"/>
              </a:rPr>
              <a:t>http://</a:t>
            </a:r>
            <a:r>
              <a:rPr lang="en-US" dirty="0" smtClean="0">
                <a:hlinkClick r:id="rId3"/>
              </a:rPr>
              <a:t>www.cde.state.co.us/assessment/2018cmascoaltproceduresmanual011118</a:t>
            </a:r>
            <a:r>
              <a:rPr lang="en-US" dirty="0" smtClean="0"/>
              <a:t> </a:t>
            </a:r>
          </a:p>
          <a:p>
            <a:pPr lvl="1"/>
            <a:r>
              <a:rPr lang="en-US" dirty="0" smtClean="0"/>
              <a:t>CO SAT/PSAT – School Day Supervisor Manual page 52</a:t>
            </a:r>
          </a:p>
          <a:p>
            <a:pPr lvl="2"/>
            <a:r>
              <a:rPr lang="en-US" dirty="0">
                <a:hlinkClick r:id="rId4"/>
              </a:rPr>
              <a:t>https://</a:t>
            </a:r>
            <a:r>
              <a:rPr lang="en-US" dirty="0" smtClean="0">
                <a:hlinkClick r:id="rId4"/>
              </a:rPr>
              <a:t>collegereadiness.collegeboard.org/pdf/colorado-sat-sd-supervisor-manual.pdf</a:t>
            </a:r>
            <a:r>
              <a:rPr lang="en-US" dirty="0" smtClean="0"/>
              <a:t> </a:t>
            </a:r>
          </a:p>
          <a:p>
            <a:pPr lvl="1"/>
            <a:r>
              <a:rPr lang="en-US" dirty="0" smtClean="0"/>
              <a:t>DLM – DLM Special Circumstance Codes</a:t>
            </a:r>
          </a:p>
          <a:p>
            <a:pPr lvl="2"/>
            <a:r>
              <a:rPr lang="en-US" dirty="0">
                <a:hlinkClick r:id="rId5"/>
              </a:rPr>
              <a:t>http://</a:t>
            </a:r>
            <a:r>
              <a:rPr lang="en-US" dirty="0" smtClean="0">
                <a:hlinkClick r:id="rId5"/>
              </a:rPr>
              <a:t>www.cde.state.co.us/assessment/newassess-coaltelam</a:t>
            </a:r>
            <a:r>
              <a:rPr lang="en-US" dirty="0" smtClean="0"/>
              <a:t> (under </a:t>
            </a:r>
            <a:r>
              <a:rPr lang="en-US" dirty="0" err="1" smtClean="0"/>
              <a:t>CoAlt</a:t>
            </a:r>
            <a:r>
              <a:rPr lang="en-US" dirty="0" smtClean="0"/>
              <a:t>: Manuals)</a:t>
            </a:r>
            <a:endParaRPr lang="en-US" dirty="0"/>
          </a:p>
          <a:p>
            <a:pPr lvl="2"/>
            <a:endParaRPr lang="en-US" dirty="0" smtClean="0"/>
          </a:p>
        </p:txBody>
      </p:sp>
      <p:sp>
        <p:nvSpPr>
          <p:cNvPr id="3" name="Title 2"/>
          <p:cNvSpPr>
            <a:spLocks noGrp="1"/>
          </p:cNvSpPr>
          <p:nvPr>
            <p:ph type="title"/>
          </p:nvPr>
        </p:nvSpPr>
        <p:spPr/>
        <p:txBody>
          <a:bodyPr/>
          <a:lstStyle/>
          <a:p>
            <a:r>
              <a:rPr lang="en-US" dirty="0" smtClean="0"/>
              <a:t>Invalidation Instructions</a:t>
            </a:r>
            <a:endParaRPr lang="en-US" dirty="0"/>
          </a:p>
        </p:txBody>
      </p:sp>
    </p:spTree>
    <p:extLst>
      <p:ext uri="{BB962C8B-B14F-4D97-AF65-F5344CB8AC3E}">
        <p14:creationId xmlns:p14="http://schemas.microsoft.com/office/powerpoint/2010/main" val="3431080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1"/>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8620" y="1134533"/>
            <a:ext cx="8817429" cy="4991630"/>
          </a:xfrm>
          <a:prstGeom prst="rect">
            <a:avLst/>
          </a:prstGeom>
        </p:spPr>
      </p:pic>
      <p:sp>
        <p:nvSpPr>
          <p:cNvPr id="5" name="Title 4"/>
          <p:cNvSpPr>
            <a:spLocks noGrp="1"/>
          </p:cNvSpPr>
          <p:nvPr>
            <p:ph type="title"/>
          </p:nvPr>
        </p:nvSpPr>
        <p:spPr/>
        <p:txBody>
          <a:bodyPr/>
          <a:lstStyle/>
          <a:p>
            <a:r>
              <a:rPr lang="en-US" dirty="0" smtClean="0"/>
              <a:t>Thank you for joining us!</a:t>
            </a:r>
            <a:endParaRPr lang="en-US" dirty="0"/>
          </a:p>
        </p:txBody>
      </p:sp>
      <p:sp>
        <p:nvSpPr>
          <p:cNvPr id="8" name="Content Placeholder 1"/>
          <p:cNvSpPr txBox="1">
            <a:spLocks/>
          </p:cNvSpPr>
          <p:nvPr/>
        </p:nvSpPr>
        <p:spPr>
          <a:xfrm>
            <a:off x="863599" y="1632066"/>
            <a:ext cx="7128933" cy="648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smtClean="0">
                <a:solidFill>
                  <a:schemeClr val="accent5"/>
                </a:solidFill>
                <a:latin typeface="Britannic Bold" panose="020B0903060703020204" pitchFamily="34" charset="0"/>
              </a:rPr>
              <a:t>Questions?</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p:txBody>
      </p:sp>
      <p:sp>
        <p:nvSpPr>
          <p:cNvPr id="4" name="TextBox 3"/>
          <p:cNvSpPr txBox="1"/>
          <p:nvPr/>
        </p:nvSpPr>
        <p:spPr>
          <a:xfrm>
            <a:off x="1179576" y="3310128"/>
            <a:ext cx="6565392" cy="2031325"/>
          </a:xfrm>
          <a:prstGeom prst="rect">
            <a:avLst/>
          </a:prstGeom>
          <a:noFill/>
        </p:spPr>
        <p:txBody>
          <a:bodyPr wrap="square" rtlCol="0">
            <a:spAutoFit/>
          </a:bodyPr>
          <a:lstStyle/>
          <a:p>
            <a:r>
              <a:rPr lang="en-US" dirty="0" smtClean="0"/>
              <a:t>If you have questions before the SBD Window opens please contact: </a:t>
            </a:r>
          </a:p>
          <a:p>
            <a:r>
              <a:rPr lang="en-US" dirty="0" smtClean="0"/>
              <a:t>Pam Amato (</a:t>
            </a:r>
            <a:r>
              <a:rPr lang="en-US" dirty="0" smtClean="0">
                <a:hlinkClick r:id="rId3"/>
              </a:rPr>
              <a:t>amato_p@cde.state.co.us</a:t>
            </a:r>
            <a:r>
              <a:rPr lang="en-US" dirty="0"/>
              <a:t> </a:t>
            </a:r>
            <a:r>
              <a:rPr lang="en-US" dirty="0" smtClean="0"/>
              <a:t>, 303-866-6281 or</a:t>
            </a:r>
          </a:p>
          <a:p>
            <a:r>
              <a:rPr lang="en-US" dirty="0" smtClean="0"/>
              <a:t>Jasmine Carey (</a:t>
            </a:r>
            <a:r>
              <a:rPr lang="en-US" dirty="0">
                <a:hlinkClick r:id="rId4"/>
              </a:rPr>
              <a:t>carey_j@cde.state.co.us</a:t>
            </a:r>
            <a:r>
              <a:rPr lang="en-US" dirty="0" smtClean="0"/>
              <a:t>, 303-866-6634</a:t>
            </a:r>
          </a:p>
          <a:p>
            <a:endParaRPr lang="en-US" dirty="0"/>
          </a:p>
          <a:p>
            <a:r>
              <a:rPr lang="en-US" b="1" dirty="0" smtClean="0"/>
              <a:t>During the window please use the SBD Support contact:</a:t>
            </a:r>
          </a:p>
          <a:p>
            <a:r>
              <a:rPr lang="en-US" b="1" dirty="0" smtClean="0">
                <a:hlinkClick r:id="rId5"/>
              </a:rPr>
              <a:t>sbdsupport@cde.state.co.us</a:t>
            </a:r>
            <a:r>
              <a:rPr lang="en-US" b="1" dirty="0" smtClean="0"/>
              <a:t>, 720-696-0185</a:t>
            </a:r>
          </a:p>
          <a:p>
            <a:endParaRPr lang="en-US" dirty="0"/>
          </a:p>
        </p:txBody>
      </p:sp>
    </p:spTree>
    <p:extLst>
      <p:ext uri="{BB962C8B-B14F-4D97-AF65-F5344CB8AC3E}">
        <p14:creationId xmlns:p14="http://schemas.microsoft.com/office/powerpoint/2010/main" val="28910143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590" y="6290634"/>
            <a:ext cx="958468" cy="457200"/>
          </a:xfrm>
          <a:prstGeom prst="rect">
            <a:avLst/>
          </a:prstGeom>
          <a:solidFill>
            <a:schemeClr val="bg1"/>
          </a:solidFill>
        </p:spPr>
        <p:txBody>
          <a:bodyPr wrap="square" rtlCol="0">
            <a:spAutoFit/>
          </a:bodyPr>
          <a:lstStyle/>
          <a:p>
            <a:endParaRPr lang="en-US" dirty="0" smtClean="0"/>
          </a:p>
          <a:p>
            <a:endParaRPr lang="en-US" dirty="0"/>
          </a:p>
        </p:txBody>
      </p:sp>
      <p:sp>
        <p:nvSpPr>
          <p:cNvPr id="2" name="Content Placeholder 1"/>
          <p:cNvSpPr>
            <a:spLocks noGrp="1"/>
          </p:cNvSpPr>
          <p:nvPr>
            <p:ph idx="1"/>
          </p:nvPr>
        </p:nvSpPr>
        <p:spPr/>
        <p:txBody>
          <a:bodyPr/>
          <a:lstStyle/>
          <a:p>
            <a:r>
              <a:rPr lang="en-US" sz="2000" dirty="0" smtClean="0"/>
              <a:t>Please download the SBD Manual! </a:t>
            </a:r>
            <a:r>
              <a:rPr lang="en-US" sz="2000" dirty="0" smtClean="0">
                <a:hlinkClick r:id="rId2"/>
              </a:rPr>
              <a:t>https</a:t>
            </a:r>
            <a:r>
              <a:rPr lang="en-US" sz="2000" dirty="0">
                <a:hlinkClick r:id="rId2"/>
              </a:rPr>
              <a:t>://</a:t>
            </a:r>
            <a:r>
              <a:rPr lang="en-US" sz="2000" dirty="0" smtClean="0">
                <a:hlinkClick r:id="rId2"/>
              </a:rPr>
              <a:t>www.cde.state.co.us/assessment/trainings</a:t>
            </a:r>
            <a:r>
              <a:rPr lang="en-US" sz="2000" dirty="0" smtClean="0"/>
              <a:t> </a:t>
            </a:r>
          </a:p>
          <a:p>
            <a:r>
              <a:rPr lang="en-US" sz="2000" dirty="0" smtClean="0"/>
              <a:t>A recording of this walkthrough will be available on the Data Pipeline </a:t>
            </a:r>
            <a:r>
              <a:rPr lang="en-US" sz="2000" dirty="0" err="1" smtClean="0"/>
              <a:t>Townhall</a:t>
            </a:r>
            <a:r>
              <a:rPr lang="en-US" sz="2000" dirty="0" smtClean="0"/>
              <a:t> page </a:t>
            </a:r>
            <a:endParaRPr lang="en-US" sz="2000" dirty="0"/>
          </a:p>
          <a:p>
            <a:endParaRPr lang="en-US" dirty="0"/>
          </a:p>
        </p:txBody>
      </p:sp>
      <p:sp>
        <p:nvSpPr>
          <p:cNvPr id="3" name="Title 2"/>
          <p:cNvSpPr>
            <a:spLocks noGrp="1"/>
          </p:cNvSpPr>
          <p:nvPr>
            <p:ph type="title"/>
          </p:nvPr>
        </p:nvSpPr>
        <p:spPr/>
        <p:txBody>
          <a:bodyPr/>
          <a:lstStyle/>
          <a:p>
            <a:r>
              <a:rPr lang="en-US" dirty="0" smtClean="0"/>
              <a:t>SBD Manual</a:t>
            </a:r>
            <a:endParaRPr lang="en-US" dirty="0"/>
          </a:p>
        </p:txBody>
      </p:sp>
      <p:pic>
        <p:nvPicPr>
          <p:cNvPr id="6" name="Picture 5"/>
          <p:cNvPicPr/>
          <p:nvPr/>
        </p:nvPicPr>
        <p:blipFill rotWithShape="1">
          <a:blip r:embed="rId3"/>
          <a:srcRect l="35331" t="19828" r="47224" b="38448"/>
          <a:stretch/>
        </p:blipFill>
        <p:spPr bwMode="auto">
          <a:xfrm>
            <a:off x="1344058" y="2807208"/>
            <a:ext cx="4462382" cy="3712026"/>
          </a:xfrm>
          <a:prstGeom prst="rect">
            <a:avLst/>
          </a:prstGeom>
          <a:ln>
            <a:noFill/>
          </a:ln>
          <a:extLst>
            <a:ext uri="{53640926-AAD7-44D8-BBD7-CCE9431645EC}">
              <a14:shadowObscured xmlns:a14="http://schemas.microsoft.com/office/drawing/2010/main"/>
            </a:ext>
          </a:extLst>
        </p:spPr>
      </p:pic>
      <p:sp>
        <p:nvSpPr>
          <p:cNvPr id="9" name="Oval 8"/>
          <p:cNvSpPr/>
          <p:nvPr/>
        </p:nvSpPr>
        <p:spPr>
          <a:xfrm>
            <a:off x="1344058" y="3593592"/>
            <a:ext cx="4398374" cy="43891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2589538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Student Biographical Data Review</a:t>
            </a:r>
            <a:endParaRPr lang="en-US" dirty="0"/>
          </a:p>
        </p:txBody>
      </p:sp>
      <p:sp>
        <p:nvSpPr>
          <p:cNvPr id="5" name="TextBox 4"/>
          <p:cNvSpPr txBox="1"/>
          <p:nvPr/>
        </p:nvSpPr>
        <p:spPr>
          <a:xfrm>
            <a:off x="165538" y="961697"/>
            <a:ext cx="8805041" cy="2585323"/>
          </a:xfrm>
          <a:prstGeom prst="rect">
            <a:avLst/>
          </a:prstGeom>
          <a:noFill/>
        </p:spPr>
        <p:txBody>
          <a:bodyPr wrap="square" rtlCol="0">
            <a:spAutoFit/>
          </a:bodyPr>
          <a:lstStyle/>
          <a:p>
            <a:r>
              <a:rPr lang="en-US" dirty="0" smtClean="0"/>
              <a:t>SBD Reviews provide districts with a final opportunity to verify the accuracy of student data prior to reporting and accountability calculations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Data comes from the vendor systems</a:t>
            </a:r>
          </a:p>
          <a:p>
            <a:pPr marL="285750" indent="-285750">
              <a:buFont typeface="Arial" panose="020B0604020202020204" pitchFamily="34" charset="0"/>
              <a:buChar char="•"/>
            </a:pPr>
            <a:r>
              <a:rPr lang="en-US" dirty="0" smtClean="0"/>
              <a:t>Most vendors allow for clean up in their data systems (only CO PSAT/SAT does not)</a:t>
            </a:r>
          </a:p>
          <a:p>
            <a:pPr marL="285750" indent="-285750">
              <a:buFont typeface="Arial" panose="020B0604020202020204" pitchFamily="34" charset="0"/>
              <a:buChar char="•"/>
            </a:pPr>
            <a:r>
              <a:rPr lang="en-US" dirty="0" smtClean="0"/>
              <a:t>SBD includes additional data validation checks that are not possible within the vendor system (such as SASID validation)</a:t>
            </a:r>
          </a:p>
          <a:p>
            <a:pPr marL="285750" indent="-285750">
              <a:buFont typeface="Arial" panose="020B0604020202020204" pitchFamily="34" charset="0"/>
              <a:buChar char="•"/>
            </a:pPr>
            <a:r>
              <a:rPr lang="en-US" dirty="0" smtClean="0"/>
              <a:t>SBD is optional but recommended to allow districts to confirm their data against CDE internal systems</a:t>
            </a:r>
          </a:p>
        </p:txBody>
      </p:sp>
    </p:spTree>
    <p:extLst>
      <p:ext uri="{BB962C8B-B14F-4D97-AF65-F5344CB8AC3E}">
        <p14:creationId xmlns:p14="http://schemas.microsoft.com/office/powerpoint/2010/main" val="1819652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0"/>
            <p:extLst>
              <p:ext uri="{D42A27DB-BD31-4B8C-83A1-F6EECF244321}">
                <p14:modId xmlns:p14="http://schemas.microsoft.com/office/powerpoint/2010/main" val="30550711"/>
              </p:ext>
            </p:extLst>
          </p:nvPr>
        </p:nvGraphicFramePr>
        <p:xfrm>
          <a:off x="758794" y="3021241"/>
          <a:ext cx="7886700" cy="2672080"/>
        </p:xfrm>
        <a:graphic>
          <a:graphicData uri="http://schemas.openxmlformats.org/drawingml/2006/table">
            <a:tbl>
              <a:tblPr firstRow="1" bandRow="1">
                <a:tableStyleId>{5C22544A-7EE6-4342-B048-85BDC9FD1C3A}</a:tableStyleId>
              </a:tblPr>
              <a:tblGrid>
                <a:gridCol w="332774"/>
                <a:gridCol w="3138938"/>
                <a:gridCol w="2290813"/>
                <a:gridCol w="2124175"/>
              </a:tblGrid>
              <a:tr h="370840">
                <a:tc gridSpan="2">
                  <a:txBody>
                    <a:bodyPr/>
                    <a:lstStyle/>
                    <a:p>
                      <a:pPr algn="ctr"/>
                      <a:r>
                        <a:rPr lang="en-US" dirty="0" smtClean="0"/>
                        <a:t>Assessment</a:t>
                      </a:r>
                      <a:endParaRPr lang="en-US" dirty="0"/>
                    </a:p>
                  </a:txBody>
                  <a:tcPr/>
                </a:tc>
                <a:tc hMerge="1">
                  <a:txBody>
                    <a:bodyPr/>
                    <a:lstStyle/>
                    <a:p>
                      <a:pPr algn="ctr"/>
                      <a:endParaRPr lang="en-US" dirty="0"/>
                    </a:p>
                  </a:txBody>
                  <a:tcPr/>
                </a:tc>
                <a:tc>
                  <a:txBody>
                    <a:bodyPr/>
                    <a:lstStyle/>
                    <a:p>
                      <a:pPr algn="ctr"/>
                      <a:r>
                        <a:rPr lang="en-US" dirty="0" smtClean="0"/>
                        <a:t>Dates</a:t>
                      </a:r>
                      <a:endParaRPr lang="en-US" dirty="0"/>
                    </a:p>
                  </a:txBody>
                  <a:tcPr/>
                </a:tc>
                <a:tc>
                  <a:txBody>
                    <a:bodyPr/>
                    <a:lstStyle/>
                    <a:p>
                      <a:pPr algn="ctr"/>
                      <a:r>
                        <a:rPr lang="en-US" dirty="0" smtClean="0"/>
                        <a:t>Data Pipeline Group</a:t>
                      </a:r>
                      <a:endParaRPr lang="en-US" dirty="0"/>
                    </a:p>
                  </a:txBody>
                  <a:tcPr/>
                </a:tc>
              </a:tr>
              <a:tr h="370840">
                <a:tc>
                  <a:txBody>
                    <a:bodyPr/>
                    <a:lstStyle/>
                    <a:p>
                      <a:pPr algn="ctr"/>
                      <a:r>
                        <a:rPr lang="en-US" dirty="0" smtClean="0"/>
                        <a:t>1</a:t>
                      </a:r>
                      <a:endParaRPr lang="en-US" dirty="0"/>
                    </a:p>
                  </a:txBody>
                  <a:tcPr/>
                </a:tc>
                <a:tc>
                  <a:txBody>
                    <a:bodyPr/>
                    <a:lstStyle/>
                    <a:p>
                      <a:r>
                        <a:rPr lang="en-US" strike="noStrike" dirty="0" smtClean="0"/>
                        <a:t>ACCESS for ELLs</a:t>
                      </a:r>
                      <a:endParaRPr lang="en-US" strike="noStrike" dirty="0"/>
                    </a:p>
                  </a:txBody>
                  <a:tcPr/>
                </a:tc>
                <a:tc>
                  <a:txBody>
                    <a:bodyPr/>
                    <a:lstStyle/>
                    <a:p>
                      <a:pPr algn="ctr"/>
                      <a:r>
                        <a:rPr lang="en-US" strike="noStrike" dirty="0" smtClean="0"/>
                        <a:t>March 18</a:t>
                      </a:r>
                      <a:r>
                        <a:rPr lang="en-US" strike="noStrike" baseline="30000" dirty="0" smtClean="0"/>
                        <a:t>th</a:t>
                      </a:r>
                      <a:r>
                        <a:rPr lang="en-US" strike="noStrike" dirty="0" smtClean="0"/>
                        <a:t>-March 27</a:t>
                      </a:r>
                      <a:r>
                        <a:rPr lang="en-US" strike="noStrike" baseline="30000" dirty="0" smtClean="0"/>
                        <a:t>th</a:t>
                      </a:r>
                      <a:r>
                        <a:rPr lang="en-US" strike="noStrike" dirty="0" smtClean="0"/>
                        <a:t> </a:t>
                      </a:r>
                      <a:endParaRPr lang="en-US" strike="noStrike" dirty="0"/>
                    </a:p>
                  </a:txBody>
                  <a:tcPr/>
                </a:tc>
                <a:tc>
                  <a:txBody>
                    <a:bodyPr/>
                    <a:lstStyle/>
                    <a:p>
                      <a:pPr algn="ctr"/>
                      <a:r>
                        <a:rPr lang="en-US" dirty="0" smtClean="0"/>
                        <a:t>ACC</a:t>
                      </a:r>
                      <a:endParaRPr lang="en-US" dirty="0"/>
                    </a:p>
                  </a:txBody>
                  <a:tcPr/>
                </a:tc>
              </a:tr>
              <a:tr h="370840">
                <a:tc>
                  <a:txBody>
                    <a:bodyPr/>
                    <a:lstStyle/>
                    <a:p>
                      <a:pPr algn="ctr"/>
                      <a:r>
                        <a:rPr lang="en-US" dirty="0" smtClean="0"/>
                        <a:t>2</a:t>
                      </a:r>
                      <a:endParaRPr lang="en-US" dirty="0"/>
                    </a:p>
                  </a:txBody>
                  <a:tcPr/>
                </a:tc>
                <a:tc>
                  <a:txBody>
                    <a:bodyPr/>
                    <a:lstStyle/>
                    <a:p>
                      <a:r>
                        <a:rPr lang="en-US" dirty="0" smtClean="0"/>
                        <a:t>CO PSAT/SAT </a:t>
                      </a:r>
                      <a:endParaRPr lang="en-US" baseline="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May 16</a:t>
                      </a:r>
                      <a:r>
                        <a:rPr lang="en-US" baseline="30000" dirty="0" smtClean="0"/>
                        <a:t>th</a:t>
                      </a:r>
                      <a:r>
                        <a:rPr lang="en-US" dirty="0" smtClean="0"/>
                        <a:t>-May 23</a:t>
                      </a:r>
                      <a:r>
                        <a:rPr lang="en-US" baseline="30000" dirty="0" smtClean="0"/>
                        <a:t>th</a:t>
                      </a:r>
                      <a:r>
                        <a:rPr lang="en-US" dirty="0" smtClean="0"/>
                        <a:t>  </a:t>
                      </a:r>
                      <a:endParaRPr lang="en-US" dirty="0"/>
                    </a:p>
                  </a:txBody>
                  <a:tcPr/>
                </a:tc>
                <a:tc>
                  <a:txBody>
                    <a:bodyPr/>
                    <a:lstStyle/>
                    <a:p>
                      <a:pPr algn="ctr"/>
                      <a:r>
                        <a:rPr lang="en-US" dirty="0" smtClean="0"/>
                        <a:t>SAT</a:t>
                      </a:r>
                      <a:endParaRPr lang="en-US" dirty="0"/>
                    </a:p>
                  </a:txBody>
                  <a:tcPr/>
                </a:tc>
              </a:tr>
              <a:tr h="370840">
                <a:tc>
                  <a:txBody>
                    <a:bodyPr/>
                    <a:lstStyle/>
                    <a:p>
                      <a:pPr algn="ctr"/>
                      <a:r>
                        <a:rPr lang="en-US" dirty="0" smtClean="0"/>
                        <a:t>3</a:t>
                      </a:r>
                      <a:endParaRPr lang="en-US" dirty="0"/>
                    </a:p>
                  </a:txBody>
                  <a:tcPr/>
                </a:tc>
                <a:tc>
                  <a:txBody>
                    <a:bodyPr/>
                    <a:lstStyle/>
                    <a:p>
                      <a:r>
                        <a:rPr lang="en-US" dirty="0" smtClean="0"/>
                        <a:t>CMAS</a:t>
                      </a:r>
                    </a:p>
                    <a:p>
                      <a:pPr marL="285750" indent="-285750">
                        <a:buFont typeface="Arial" panose="020B0604020202020204" pitchFamily="34" charset="0"/>
                        <a:buChar char="•"/>
                      </a:pPr>
                      <a:r>
                        <a:rPr lang="en-US" dirty="0" smtClean="0"/>
                        <a:t>Science/Social</a:t>
                      </a:r>
                      <a:r>
                        <a:rPr lang="en-US" baseline="0" dirty="0" smtClean="0"/>
                        <a:t> Studies and ELA/Math (including CSLA)</a:t>
                      </a:r>
                    </a:p>
                    <a:p>
                      <a:pPr marL="285750" indent="-285750">
                        <a:buFont typeface="Arial" panose="020B0604020202020204" pitchFamily="34" charset="0"/>
                        <a:buChar char="•"/>
                      </a:pPr>
                      <a:r>
                        <a:rPr lang="en-US" baseline="0" dirty="0" err="1" smtClean="0"/>
                        <a:t>CoAlt</a:t>
                      </a:r>
                      <a:r>
                        <a:rPr lang="en-US" baseline="0" dirty="0" smtClean="0"/>
                        <a:t> Science/Social Studies</a:t>
                      </a:r>
                      <a:endParaRPr lang="en-US" dirty="0" smtClean="0"/>
                    </a:p>
                  </a:txBody>
                  <a:tcPr/>
                </a:tc>
                <a:tc>
                  <a:txBody>
                    <a:bodyPr/>
                    <a:lstStyle/>
                    <a:p>
                      <a:pPr algn="ctr"/>
                      <a:r>
                        <a:rPr lang="en-US" dirty="0" smtClean="0"/>
                        <a:t>May 20</a:t>
                      </a:r>
                      <a:r>
                        <a:rPr lang="en-US" baseline="30000" dirty="0" smtClean="0"/>
                        <a:t>st</a:t>
                      </a:r>
                      <a:r>
                        <a:rPr lang="en-US" dirty="0" smtClean="0"/>
                        <a:t>-May 30</a:t>
                      </a:r>
                      <a:r>
                        <a:rPr lang="en-US" baseline="30000" dirty="0" smtClean="0"/>
                        <a:t>st</a:t>
                      </a:r>
                      <a:endParaRPr lang="en-US" dirty="0"/>
                    </a:p>
                  </a:txBody>
                  <a:tcPr/>
                </a:tc>
                <a:tc>
                  <a:txBody>
                    <a:bodyPr/>
                    <a:lstStyle/>
                    <a:p>
                      <a:pPr algn="ctr"/>
                      <a:r>
                        <a:rPr lang="en-US" dirty="0" smtClean="0"/>
                        <a:t>CMS</a:t>
                      </a:r>
                      <a:endParaRPr lang="en-US" dirty="0"/>
                    </a:p>
                  </a:txBody>
                  <a:tcPr/>
                </a:tc>
              </a:tr>
              <a:tr h="370840">
                <a:tc>
                  <a:txBody>
                    <a:bodyPr/>
                    <a:lstStyle/>
                    <a:p>
                      <a:pPr algn="ctr"/>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CoAlt</a:t>
                      </a:r>
                      <a:r>
                        <a:rPr lang="en-US" dirty="0" smtClean="0"/>
                        <a:t> DLM</a:t>
                      </a:r>
                      <a:endParaRPr lang="en-US" b="1" baseline="30000" dirty="0" smtClean="0"/>
                    </a:p>
                  </a:txBody>
                  <a:tcPr/>
                </a:tc>
                <a:tc>
                  <a:txBody>
                    <a:bodyPr/>
                    <a:lstStyle/>
                    <a:p>
                      <a:pPr algn="ctr"/>
                      <a:r>
                        <a:rPr lang="en-US" dirty="0" smtClean="0"/>
                        <a:t>May</a:t>
                      </a:r>
                      <a:r>
                        <a:rPr lang="en-US" baseline="0" dirty="0" smtClean="0"/>
                        <a:t> 29</a:t>
                      </a:r>
                      <a:r>
                        <a:rPr lang="en-US" baseline="30000" dirty="0" smtClean="0"/>
                        <a:t>th</a:t>
                      </a:r>
                      <a:r>
                        <a:rPr lang="en-US" baseline="0" dirty="0" smtClean="0"/>
                        <a:t>-June 5</a:t>
                      </a:r>
                      <a:r>
                        <a:rPr lang="en-US" baseline="30000" dirty="0" smtClean="0"/>
                        <a:t>th</a:t>
                      </a:r>
                      <a:r>
                        <a:rPr lang="en-US" baseline="0" dirty="0" smtClean="0"/>
                        <a:t> </a:t>
                      </a:r>
                      <a:endParaRPr lang="en-US" dirty="0"/>
                    </a:p>
                  </a:txBody>
                  <a:tcPr/>
                </a:tc>
                <a:tc>
                  <a:txBody>
                    <a:bodyPr/>
                    <a:lstStyle/>
                    <a:p>
                      <a:pPr algn="ctr"/>
                      <a:r>
                        <a:rPr lang="en-US" dirty="0" smtClean="0"/>
                        <a:t>DLM</a:t>
                      </a:r>
                      <a:endParaRPr lang="en-US" dirty="0"/>
                    </a:p>
                  </a:txBody>
                  <a:tcPr/>
                </a:tc>
              </a:tr>
            </a:tbl>
          </a:graphicData>
        </a:graphic>
      </p:graphicFrame>
      <p:sp>
        <p:nvSpPr>
          <p:cNvPr id="4" name="Title 3"/>
          <p:cNvSpPr>
            <a:spLocks noGrp="1"/>
          </p:cNvSpPr>
          <p:nvPr>
            <p:ph type="title"/>
          </p:nvPr>
        </p:nvSpPr>
        <p:spPr/>
        <p:txBody>
          <a:bodyPr/>
          <a:lstStyle/>
          <a:p>
            <a:r>
              <a:rPr lang="en-US" dirty="0" smtClean="0"/>
              <a:t>SBD Collection Timeline</a:t>
            </a:r>
            <a:endParaRPr lang="en-US" dirty="0"/>
          </a:p>
        </p:txBody>
      </p:sp>
      <p:sp>
        <p:nvSpPr>
          <p:cNvPr id="2" name="TextBox 1"/>
          <p:cNvSpPr txBox="1"/>
          <p:nvPr/>
        </p:nvSpPr>
        <p:spPr>
          <a:xfrm>
            <a:off x="654269" y="1087821"/>
            <a:ext cx="7890641" cy="1754326"/>
          </a:xfrm>
          <a:prstGeom prst="rect">
            <a:avLst/>
          </a:prstGeom>
          <a:noFill/>
        </p:spPr>
        <p:txBody>
          <a:bodyPr wrap="square" rtlCol="0">
            <a:spAutoFit/>
          </a:bodyPr>
          <a:lstStyle/>
          <a:p>
            <a:r>
              <a:rPr lang="en-US" dirty="0" smtClean="0"/>
              <a:t>Access to Data Pipeline SBD collections is controlled by the district Local Access Manager (LAM)</a:t>
            </a:r>
          </a:p>
          <a:p>
            <a:pPr marL="285750" indent="-285750">
              <a:buFont typeface="Arial" panose="020B0604020202020204" pitchFamily="34" charset="0"/>
              <a:buChar char="•"/>
            </a:pPr>
            <a:r>
              <a:rPr lang="en-US" dirty="0" smtClean="0"/>
              <a:t>If you are unable to access Data Pipeline or do not see a collection that you should have access to, contact your LAM</a:t>
            </a:r>
          </a:p>
          <a:p>
            <a:pPr marL="285750" indent="-285750">
              <a:buFont typeface="Arial" panose="020B0604020202020204" pitchFamily="34" charset="0"/>
              <a:buChar char="•"/>
            </a:pPr>
            <a:r>
              <a:rPr lang="en-US" dirty="0" smtClean="0"/>
              <a:t>CDE cannot provide access for District Users</a:t>
            </a:r>
          </a:p>
          <a:p>
            <a:pPr marL="285750" indent="-285750">
              <a:buFont typeface="Arial" panose="020B0604020202020204" pitchFamily="34" charset="0"/>
              <a:buChar char="•"/>
            </a:pPr>
            <a:r>
              <a:rPr lang="en-US" dirty="0" smtClean="0"/>
              <a:t>The following table provides the group code for each SBD Collection</a:t>
            </a:r>
          </a:p>
        </p:txBody>
      </p:sp>
    </p:spTree>
    <p:extLst>
      <p:ext uri="{BB962C8B-B14F-4D97-AF65-F5344CB8AC3E}">
        <p14:creationId xmlns:p14="http://schemas.microsoft.com/office/powerpoint/2010/main" val="2797986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r>
              <a:rPr lang="en-US" dirty="0" smtClean="0"/>
              <a:t>SBD support is available through a general phone number and email</a:t>
            </a:r>
          </a:p>
          <a:p>
            <a:pPr lvl="1"/>
            <a:r>
              <a:rPr lang="en-US" dirty="0" smtClean="0"/>
              <a:t>Allows CDE to have multiple people supporting each collection</a:t>
            </a:r>
          </a:p>
          <a:p>
            <a:pPr lvl="1"/>
            <a:r>
              <a:rPr lang="en-US" dirty="0" smtClean="0"/>
              <a:t>Provides a single point of contact for all collections</a:t>
            </a:r>
          </a:p>
          <a:p>
            <a:pPr lvl="1"/>
            <a:r>
              <a:rPr lang="en-US" dirty="0" smtClean="0"/>
              <a:t>Emails create support tickets that can be tracked to ensure that questions are answered quickly – </a:t>
            </a:r>
            <a:r>
              <a:rPr lang="en-US" b="1" dirty="0" smtClean="0"/>
              <a:t>Remember not to send student PII by email!</a:t>
            </a:r>
          </a:p>
          <a:p>
            <a:pPr lvl="1"/>
            <a:r>
              <a:rPr lang="en-US" dirty="0" smtClean="0"/>
              <a:t>Members of multiple CDE units are available to answer different questions (Assessment, Accountability, and Information Management Systems)</a:t>
            </a:r>
          </a:p>
          <a:p>
            <a:pPr lvl="1"/>
            <a:endParaRPr lang="en-US" dirty="0"/>
          </a:p>
          <a:p>
            <a:r>
              <a:rPr lang="en-US" dirty="0" smtClean="0"/>
              <a:t>Phone Number: 720-696-0185</a:t>
            </a:r>
          </a:p>
          <a:p>
            <a:r>
              <a:rPr lang="en-US" dirty="0" smtClean="0"/>
              <a:t>Email address: sbdsupport@cde.state.co.us</a:t>
            </a:r>
            <a:endParaRPr lang="en-US" dirty="0"/>
          </a:p>
        </p:txBody>
      </p:sp>
      <p:sp>
        <p:nvSpPr>
          <p:cNvPr id="3" name="Title 2"/>
          <p:cNvSpPr>
            <a:spLocks noGrp="1"/>
          </p:cNvSpPr>
          <p:nvPr>
            <p:ph type="title"/>
          </p:nvPr>
        </p:nvSpPr>
        <p:spPr/>
        <p:txBody>
          <a:bodyPr/>
          <a:lstStyle/>
          <a:p>
            <a:r>
              <a:rPr lang="en-US" dirty="0" smtClean="0"/>
              <a:t>SBD Support Helpdesk</a:t>
            </a:r>
            <a:endParaRPr lang="en-US" dirty="0"/>
          </a:p>
        </p:txBody>
      </p:sp>
    </p:spTree>
    <p:extLst>
      <p:ext uri="{BB962C8B-B14F-4D97-AF65-F5344CB8AC3E}">
        <p14:creationId xmlns:p14="http://schemas.microsoft.com/office/powerpoint/2010/main" val="2642946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dirty="0"/>
              <a:t>SBD Review: </a:t>
            </a:r>
            <a:r>
              <a:rPr lang="en-US" sz="3600" dirty="0" smtClean="0"/>
              <a:t>Step By Step Guide</a:t>
            </a:r>
          </a:p>
          <a:p>
            <a:endParaRPr lang="en-US" dirty="0" smtClean="0"/>
          </a:p>
          <a:p>
            <a:endParaRPr lang="en-US" dirty="0"/>
          </a:p>
        </p:txBody>
      </p:sp>
    </p:spTree>
    <p:extLst>
      <p:ext uri="{BB962C8B-B14F-4D97-AF65-F5344CB8AC3E}">
        <p14:creationId xmlns:p14="http://schemas.microsoft.com/office/powerpoint/2010/main" val="1270072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Find the collection on the Data Pipeline Website under Periodic Collections</a:t>
            </a:r>
            <a:endParaRPr lang="en-US" sz="2000" dirty="0" smtClean="0">
              <a:hlinkClick r:id="rId2"/>
            </a:endParaRPr>
          </a:p>
          <a:p>
            <a:pPr lvl="1"/>
            <a:r>
              <a:rPr lang="en-US" sz="1600" dirty="0" smtClean="0">
                <a:hlinkClick r:id="rId2"/>
              </a:rPr>
              <a:t>http</a:t>
            </a:r>
            <a:r>
              <a:rPr lang="en-US" sz="1600" dirty="0">
                <a:hlinkClick r:id="rId2"/>
              </a:rPr>
              <a:t>://www.cde.state.co.us/datapipeline</a:t>
            </a:r>
            <a:r>
              <a:rPr lang="en-US" sz="1600" dirty="0" smtClean="0"/>
              <a:t> </a:t>
            </a:r>
          </a:p>
          <a:p>
            <a:pPr lvl="1"/>
            <a:r>
              <a:rPr lang="en-US" sz="1600" dirty="0" smtClean="0"/>
              <a:t>Download and review the File Layout and Definitions</a:t>
            </a:r>
          </a:p>
          <a:p>
            <a:pPr lvl="2"/>
            <a:r>
              <a:rPr lang="en-US" sz="1400" dirty="0" smtClean="0"/>
              <a:t>Provides the SBD file layout and collection specific instructions for each field</a:t>
            </a:r>
          </a:p>
          <a:p>
            <a:pPr lvl="1"/>
            <a:r>
              <a:rPr lang="en-US" sz="1600" dirty="0" smtClean="0"/>
              <a:t>Download and review the Business Rules</a:t>
            </a:r>
          </a:p>
          <a:p>
            <a:pPr lvl="2"/>
            <a:r>
              <a:rPr lang="en-US" sz="1400" dirty="0" smtClean="0"/>
              <a:t>Describes all errors for the collection</a:t>
            </a:r>
            <a:endParaRPr lang="en-US" sz="1400" dirty="0"/>
          </a:p>
          <a:p>
            <a:endParaRPr lang="en-US" dirty="0"/>
          </a:p>
        </p:txBody>
      </p:sp>
      <p:sp>
        <p:nvSpPr>
          <p:cNvPr id="3" name="Title 2"/>
          <p:cNvSpPr>
            <a:spLocks noGrp="1"/>
          </p:cNvSpPr>
          <p:nvPr>
            <p:ph type="title"/>
          </p:nvPr>
        </p:nvSpPr>
        <p:spPr/>
        <p:txBody>
          <a:bodyPr>
            <a:normAutofit fontScale="90000"/>
          </a:bodyPr>
          <a:lstStyle/>
          <a:p>
            <a:r>
              <a:rPr lang="en-US" dirty="0" smtClean="0"/>
              <a:t>Step 1: Download Collection Specific Information</a:t>
            </a:r>
            <a:endParaRPr lang="en-US" dirty="0"/>
          </a:p>
        </p:txBody>
      </p:sp>
      <p:pic>
        <p:nvPicPr>
          <p:cNvPr id="7" name="Picture 6"/>
          <p:cNvPicPr/>
          <p:nvPr/>
        </p:nvPicPr>
        <p:blipFill rotWithShape="1">
          <a:blip r:embed="rId3"/>
          <a:srcRect l="6551" t="28103" r="67317" b="36897"/>
          <a:stretch/>
        </p:blipFill>
        <p:spPr bwMode="auto">
          <a:xfrm>
            <a:off x="1368826" y="3242883"/>
            <a:ext cx="5865454" cy="3028444"/>
          </a:xfrm>
          <a:prstGeom prst="rect">
            <a:avLst/>
          </a:prstGeom>
          <a:ln>
            <a:noFill/>
          </a:ln>
          <a:extLst>
            <a:ext uri="{53640926-AAD7-44D8-BBD7-CCE9431645EC}">
              <a14:shadowObscured xmlns:a14="http://schemas.microsoft.com/office/drawing/2010/main"/>
            </a:ext>
          </a:extLst>
        </p:spPr>
      </p:pic>
      <p:sp>
        <p:nvSpPr>
          <p:cNvPr id="8" name="Oval 7"/>
          <p:cNvSpPr/>
          <p:nvPr/>
        </p:nvSpPr>
        <p:spPr>
          <a:xfrm>
            <a:off x="1368826" y="4961377"/>
            <a:ext cx="1924632" cy="953901"/>
          </a:xfrm>
          <a:prstGeom prst="ellipse">
            <a:avLst/>
          </a:prstGeom>
          <a:no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9117023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2: Log in to Data Pipeline</a:t>
            </a:r>
            <a:endParaRPr lang="en-US" dirty="0"/>
          </a:p>
        </p:txBody>
      </p:sp>
      <p:sp>
        <p:nvSpPr>
          <p:cNvPr id="6" name="Content Placeholder 1"/>
          <p:cNvSpPr>
            <a:spLocks noGrp="1"/>
          </p:cNvSpPr>
          <p:nvPr>
            <p:ph idx="10"/>
          </p:nvPr>
        </p:nvSpPr>
        <p:spPr>
          <a:xfrm>
            <a:off x="628650" y="1202400"/>
            <a:ext cx="7886700" cy="5037025"/>
          </a:xfrm>
        </p:spPr>
        <p:txBody>
          <a:bodyPr/>
          <a:lstStyle/>
          <a:p>
            <a:r>
              <a:rPr lang="en-US" dirty="0"/>
              <a:t>On the Identity Management website (</a:t>
            </a:r>
            <a:r>
              <a:rPr lang="en-US" u="sng" dirty="0">
                <a:hlinkClick r:id="rId2"/>
              </a:rPr>
              <a:t>https://cdeapps.cde.state.co.us/index.html</a:t>
            </a:r>
            <a:r>
              <a:rPr lang="en-US" dirty="0"/>
              <a:t>), select Data Pipeline under Applications on the left side of the screen.</a:t>
            </a:r>
          </a:p>
          <a:p>
            <a:r>
              <a:rPr lang="en-US" dirty="0" smtClean="0"/>
              <a:t>Enter your username and password</a:t>
            </a:r>
          </a:p>
          <a:p>
            <a:r>
              <a:rPr lang="en-US" dirty="0" smtClean="0"/>
              <a:t>Check:</a:t>
            </a:r>
          </a:p>
          <a:p>
            <a:pPr lvl="1"/>
            <a:r>
              <a:rPr lang="en-US" dirty="0" smtClean="0"/>
              <a:t>There is no red banner at the top of the screen</a:t>
            </a:r>
          </a:p>
          <a:p>
            <a:pPr lvl="1"/>
            <a:r>
              <a:rPr lang="en-US" dirty="0" smtClean="0"/>
              <a:t>Your user role is correct</a:t>
            </a:r>
          </a:p>
          <a:p>
            <a:pPr lvl="1"/>
            <a:r>
              <a:rPr lang="en-US" dirty="0" smtClean="0"/>
              <a:t>The collection you are working on appears on the left side of the screen</a:t>
            </a:r>
          </a:p>
          <a:p>
            <a:r>
              <a:rPr lang="en-US" dirty="0" smtClean="0"/>
              <a:t>Most log in issues must be handled by your LAM</a:t>
            </a:r>
            <a:endParaRPr lang="en-US" dirty="0"/>
          </a:p>
          <a:p>
            <a:pPr marL="457200" lvl="1" indent="0">
              <a:buNone/>
            </a:pPr>
            <a:endParaRPr lang="en-US" dirty="0" smtClean="0"/>
          </a:p>
        </p:txBody>
      </p:sp>
    </p:spTree>
    <p:extLst>
      <p:ext uri="{BB962C8B-B14F-4D97-AF65-F5344CB8AC3E}">
        <p14:creationId xmlns:p14="http://schemas.microsoft.com/office/powerpoint/2010/main" val="25626759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5937</TotalTime>
  <Words>1844</Words>
  <Application>Microsoft Office PowerPoint</Application>
  <PresentationFormat>On-screen Show (4:3)</PresentationFormat>
  <Paragraphs>230</Paragraphs>
  <Slides>24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MS PGothic</vt:lpstr>
      <vt:lpstr>Arial</vt:lpstr>
      <vt:lpstr>Britannic Bold</vt:lpstr>
      <vt:lpstr>Calibri</vt:lpstr>
      <vt:lpstr>Museo Slab 500</vt:lpstr>
      <vt:lpstr>Times New Roman</vt:lpstr>
      <vt:lpstr>Trebuchet MS</vt:lpstr>
      <vt:lpstr>Office Theme</vt:lpstr>
      <vt:lpstr>PowerPoint Presentation</vt:lpstr>
      <vt:lpstr>Outline</vt:lpstr>
      <vt:lpstr>SBD Manual</vt:lpstr>
      <vt:lpstr>Student Biographical Data Review</vt:lpstr>
      <vt:lpstr>SBD Collection Timeline</vt:lpstr>
      <vt:lpstr>SBD Support Helpdesk</vt:lpstr>
      <vt:lpstr>PowerPoint Presentation</vt:lpstr>
      <vt:lpstr>Step 1: Download Collection Specific Information</vt:lpstr>
      <vt:lpstr>Step 2: Log in to Data Pipeline</vt:lpstr>
      <vt:lpstr>Step 3: Download a Vendor SBD Extract</vt:lpstr>
      <vt:lpstr>Step 4: Upload Vendor SBD Data Extract</vt:lpstr>
      <vt:lpstr>Step 5: Review Errors and Warnings</vt:lpstr>
      <vt:lpstr>Step 6: Correct Data Errors</vt:lpstr>
      <vt:lpstr>Step 6: Correct Data Errors</vt:lpstr>
      <vt:lpstr>Step 7: Data Validation</vt:lpstr>
      <vt:lpstr>Step 7: Data Validation</vt:lpstr>
      <vt:lpstr>Step 8: Submit SBD Data</vt:lpstr>
      <vt:lpstr>Moving Students</vt:lpstr>
      <vt:lpstr>COGNOS Reports</vt:lpstr>
      <vt:lpstr>Troubleshooting</vt:lpstr>
      <vt:lpstr>PowerPoint Presentation</vt:lpstr>
      <vt:lpstr>Assessment Unit Homepage</vt:lpstr>
      <vt:lpstr>Invalidation Instructions</vt:lpstr>
      <vt:lpstr>Thank you for joining us!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Acacia</dc:creator>
  <cp:lastModifiedBy>Carey, Jasmine</cp:lastModifiedBy>
  <cp:revision>210</cp:revision>
  <cp:lastPrinted>2017-03-03T20:24:17Z</cp:lastPrinted>
  <dcterms:created xsi:type="dcterms:W3CDTF">2016-08-31T23:11:11Z</dcterms:created>
  <dcterms:modified xsi:type="dcterms:W3CDTF">2019-02-26T23:41:39Z</dcterms:modified>
</cp:coreProperties>
</file>