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9" r:id="rId2"/>
    <p:sldId id="264" r:id="rId3"/>
    <p:sldId id="265" r:id="rId4"/>
    <p:sldId id="266" r:id="rId5"/>
    <p:sldId id="270" r:id="rId6"/>
    <p:sldId id="267" r:id="rId7"/>
    <p:sldId id="271" r:id="rId8"/>
    <p:sldId id="272" r:id="rId9"/>
    <p:sldId id="273" r:id="rId10"/>
    <p:sldId id="274" r:id="rId11"/>
    <p:sldId id="268" r:id="rId12"/>
    <p:sldId id="277" r:id="rId13"/>
    <p:sldId id="278" r:id="rId14"/>
    <p:sldId id="281" r:id="rId15"/>
    <p:sldId id="282" r:id="rId16"/>
    <p:sldId id="283" r:id="rId17"/>
    <p:sldId id="279" r:id="rId18"/>
    <p:sldId id="28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snapToGrid="0" snapToObjects="1">
      <p:cViewPr>
        <p:scale>
          <a:sx n="78" d="100"/>
          <a:sy n="78" d="100"/>
        </p:scale>
        <p:origin x="-2490" y="-522"/>
      </p:cViewPr>
      <p:guideLst>
        <p:guide orient="horz" pos="2160"/>
        <p:guide pos="2880"/>
      </p:guideLst>
    </p:cSldViewPr>
  </p:slideViewPr>
  <p:outlineViewPr>
    <p:cViewPr>
      <p:scale>
        <a:sx n="33" d="100"/>
        <a:sy n="33" d="100"/>
      </p:scale>
      <p:origin x="0" y="48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EEC664B4-81F1-E24F-90AF-27DC019489E9}" type="datetime1">
              <a:rPr lang="en-US" smtClean="0"/>
              <a:t>3/18/2014</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DF7F1863-8423-8E48-8D02-88636C918AC7}" type="datetime1">
              <a:rPr lang="en-US" smtClean="0"/>
              <a:t>3/18/2014</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e.state.co.us/datapipeline/datapipelinedistrictusermanu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a:p>
        </p:txBody>
      </p:sp>
    </p:spTree>
    <p:extLst>
      <p:ext uri="{BB962C8B-B14F-4D97-AF65-F5344CB8AC3E}">
        <p14:creationId xmlns:p14="http://schemas.microsoft.com/office/powerpoint/2010/main" val="106194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smtClean="0"/>
              <a:t>There</a:t>
            </a:r>
            <a:r>
              <a:rPr lang="en-US" baseline="0" dirty="0" smtClean="0"/>
              <a:t> are some rules around how to assign user roles.  </a:t>
            </a:r>
            <a:endParaRPr lang="en-US" dirty="0" smtClean="0"/>
          </a:p>
          <a:p>
            <a:endParaRPr lang="en-US" baseline="0" dirty="0" smtClean="0"/>
          </a:p>
          <a:p>
            <a:r>
              <a:rPr lang="en-US" dirty="0" smtClean="0"/>
              <a:t>1. An individual may only have one user role per Assessment collection.</a:t>
            </a:r>
            <a:r>
              <a:rPr lang="en-US" baseline="0" dirty="0" smtClean="0"/>
              <a:t> For example, a</a:t>
            </a:r>
            <a:r>
              <a:rPr lang="en-US" dirty="0" smtClean="0"/>
              <a:t>n individual cannot be both an LEA Approver and LEA Viewer for ACCESS for ELLs.</a:t>
            </a:r>
          </a:p>
          <a:p>
            <a:r>
              <a:rPr lang="en-US" dirty="0" smtClean="0"/>
              <a:t>2. An individual may be assigned roles in several or all the Assessment Collections.</a:t>
            </a:r>
            <a:r>
              <a:rPr lang="en-US" baseline="0" dirty="0" smtClean="0"/>
              <a:t> For </a:t>
            </a:r>
            <a:r>
              <a:rPr lang="en-US" baseline="0" dirty="0" err="1" smtClean="0"/>
              <a:t>exampl,e</a:t>
            </a:r>
            <a:r>
              <a:rPr lang="en-US" baseline="0" dirty="0" smtClean="0"/>
              <a:t>, a</a:t>
            </a:r>
            <a:r>
              <a:rPr lang="en-US" dirty="0" smtClean="0"/>
              <a:t>n individual can be an LEA Approver for ACCESS for ELLs and LEA Viewer in CO ACT.</a:t>
            </a:r>
          </a:p>
          <a:p>
            <a:endParaRPr lang="en-US" dirty="0" smtClean="0"/>
          </a:p>
          <a:p>
            <a:r>
              <a:rPr lang="en-US" dirty="0" smtClean="0"/>
              <a:t>For more information about how to assign user roles to collections and more detail on Data Pipeline User Roles see the Data Pipeline’s District User Manual (</a:t>
            </a:r>
            <a:r>
              <a:rPr lang="en-US" u="sng" dirty="0" smtClean="0">
                <a:hlinkClick r:id="rId3"/>
              </a:rPr>
              <a:t>http://www.cde.state.co.us/datapipeline/datapipelinedistrictusermanual</a:t>
            </a:r>
            <a:r>
              <a:rPr lang="en-US" dirty="0" smtClean="0"/>
              <a:t>).</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10</a:t>
            </a:fld>
            <a:endParaRPr lang="en-US"/>
          </a:p>
        </p:txBody>
      </p:sp>
    </p:spTree>
    <p:extLst>
      <p:ext uri="{BB962C8B-B14F-4D97-AF65-F5344CB8AC3E}">
        <p14:creationId xmlns:p14="http://schemas.microsoft.com/office/powerpoint/2010/main" val="475751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part of the presentation is going to be a demonstration on how to complete an SBD collection in Data Pipeline.</a:t>
            </a:r>
          </a:p>
          <a:p>
            <a:endParaRPr lang="en-US" baseline="0" dirty="0" smtClean="0"/>
          </a:p>
          <a:p>
            <a:r>
              <a:rPr lang="en-US" baseline="0" dirty="0" smtClean="0"/>
              <a:t>All of the information in this demonstration is covered in the 2013-2014 Assessment Unit Data Pipeline Manual – posted on the Assessment Trainings page.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415605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Data</a:t>
            </a:r>
            <a:r>
              <a:rPr lang="en-US" baseline="0" dirty="0" smtClean="0"/>
              <a:t> Pipeline, t</a:t>
            </a:r>
            <a:r>
              <a:rPr lang="en-US" dirty="0" smtClean="0"/>
              <a:t>here are two main options for</a:t>
            </a:r>
            <a:r>
              <a:rPr lang="en-US" baseline="0" dirty="0" smtClean="0"/>
              <a:t> how to review and clean the SBD data.  (Note the demonstration will cover these steps in more detail)</a:t>
            </a:r>
          </a:p>
          <a:p>
            <a:endParaRPr lang="en-US" baseline="0" dirty="0" smtClean="0"/>
          </a:p>
          <a:p>
            <a:r>
              <a:rPr lang="en-US" baseline="0" dirty="0" smtClean="0"/>
              <a:t>Both options begin with a district downloading the original vendor file from Data Pipeline.  Districts then have a choice to edit data on their local computers (option 1) or edit data directly in Data Pipeline (option 2).</a:t>
            </a:r>
          </a:p>
          <a:p>
            <a:endParaRPr lang="en-US" baseline="0" dirty="0" smtClean="0"/>
          </a:p>
          <a:p>
            <a:r>
              <a:rPr lang="en-US" baseline="0" dirty="0" smtClean="0"/>
              <a:t>Option 1: Edit data locally.  In this option, districts take the data they initially downloaded and make changes to the file on their local computer or local network.  A corrected file is uploaded to Data Pipeline so that error/warning reports can be produced.  The local file goes through a series of corrections and uploads until all errors/warnings are cleared.  The file is then approved.</a:t>
            </a:r>
          </a:p>
          <a:p>
            <a:endParaRPr lang="en-US" baseline="0" dirty="0" smtClean="0"/>
          </a:p>
          <a:p>
            <a:r>
              <a:rPr lang="en-US" baseline="0" dirty="0" smtClean="0"/>
              <a:t>Option 1: Edit data in Data Pipeline.  In this option districts pull down their data and immediately re-upload it to Pearson Access.  This step triggers the errors and warnings to be applied to the file.  The districts then do all changes directly within the Data Pipeline User Interface.</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124180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portion of the training</a:t>
            </a:r>
            <a:r>
              <a:rPr lang="en-US" baseline="0" dirty="0" smtClean="0"/>
              <a:t> is going to be done as a demonstration.  The topics listed on the slide will be covered.  There are also detailed instructions on each of the topics in the Assessment Unit Data Pipeline User Manual.</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71596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1406913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Assessment Unit Data</a:t>
            </a:r>
            <a:r>
              <a:rPr lang="en-US" baseline="0" dirty="0" smtClean="0"/>
              <a:t> Pipeline manual provides the following information</a:t>
            </a:r>
          </a:p>
          <a:p>
            <a:r>
              <a:rPr lang="en-US" baseline="0" dirty="0" smtClean="0"/>
              <a:t/>
            </a:r>
            <a:br>
              <a:rPr lang="en-US" baseline="0" dirty="0" smtClean="0"/>
            </a:br>
            <a:r>
              <a:rPr lang="en-US" baseline="0" dirty="0" smtClean="0"/>
              <a:t>1. Step by Step instructions including screenshots for pre-coded label/Pre-Id extracts and completing the SBD review.</a:t>
            </a:r>
          </a:p>
          <a:p>
            <a:pPr marL="231115" indent="-231115">
              <a:buAutoNum type="arabicPeriod" startAt="2"/>
            </a:pPr>
            <a:r>
              <a:rPr lang="en-US" baseline="0" dirty="0" smtClean="0"/>
              <a:t>Detailed information about each Assessment Collection.  </a:t>
            </a:r>
          </a:p>
          <a:p>
            <a:pPr marL="690829" lvl="1" indent="-228600">
              <a:buFont typeface="+mj-lt"/>
              <a:buAutoNum type="arabicPeriod"/>
            </a:pPr>
            <a:r>
              <a:rPr lang="en-US" baseline="0" dirty="0" smtClean="0"/>
              <a:t>Including changes from previous years.  For example, file layout changes.</a:t>
            </a:r>
          </a:p>
          <a:p>
            <a:pPr marL="690829" lvl="1" indent="-228600">
              <a:buFont typeface="+mj-lt"/>
              <a:buAutoNum type="arabicPeriod"/>
            </a:pPr>
            <a:r>
              <a:rPr lang="en-US" baseline="0" dirty="0" smtClean="0"/>
              <a:t>Details on how collections differ.  For example, TCAP has multiple records per student and CO ACT has one record per student.</a:t>
            </a:r>
          </a:p>
          <a:p>
            <a:pPr marL="690829" lvl="1" indent="-228600">
              <a:buFont typeface="+mj-lt"/>
              <a:buAutoNum type="arabicPeriod"/>
            </a:pPr>
            <a:r>
              <a:rPr lang="en-US" baseline="0" dirty="0" smtClean="0"/>
              <a:t>Criteria used to pull data for Pre-coded label/Pre-ID. </a:t>
            </a:r>
          </a:p>
          <a:p>
            <a:pPr marL="231115" indent="-231115">
              <a:buAutoNum type="arabicPeriod" startAt="2"/>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1583936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2759810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Assessment manages the SBD collection, the data being reviewed impacts other units across CDE.  This slide provides a list of contacts for different district questions that may occur during the SBD review.</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380276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for viewing the training.  If you have further questions please contact the appropriate CDE staff member listed on the CDE contact slide.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56409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2013-2014 Assessment Unit Data Pipeline training.</a:t>
            </a:r>
          </a:p>
          <a:p>
            <a:endParaRPr lang="en-US" dirty="0"/>
          </a:p>
          <a:p>
            <a:r>
              <a:rPr lang="en-US" dirty="0"/>
              <a:t>This training will provide participants</a:t>
            </a:r>
          </a:p>
          <a:p>
            <a:pPr marL="173336" indent="-173336">
              <a:buFont typeface="Arial" panose="020B0604020202020204" pitchFamily="34" charset="0"/>
              <a:buChar char="•"/>
            </a:pPr>
            <a:r>
              <a:rPr lang="en-US" dirty="0"/>
              <a:t>An overview of SBD that includes a general description and purpose of SBD as well as the 2013-2014 tentative timeline.</a:t>
            </a:r>
          </a:p>
          <a:p>
            <a:pPr marL="173336" indent="-173336">
              <a:buFont typeface="Arial" panose="020B0604020202020204" pitchFamily="34" charset="0"/>
              <a:buChar char="•"/>
            </a:pPr>
            <a:r>
              <a:rPr lang="en-US" dirty="0"/>
              <a:t>An overview of the Assessment webpages on the Data Pipeline website, including the support documents posted on the pages.  An introduction to CDE’s Identity Management system and Data Pipeline user roles.</a:t>
            </a:r>
          </a:p>
          <a:p>
            <a:pPr marL="173336" indent="-173336">
              <a:buFont typeface="Arial" panose="020B0604020202020204" pitchFamily="34" charset="0"/>
              <a:buChar char="•"/>
            </a:pPr>
            <a:r>
              <a:rPr lang="en-US" dirty="0"/>
              <a:t>Step by step instructions on how to complete an SBD Review, presented as a demonstration.</a:t>
            </a:r>
          </a:p>
          <a:p>
            <a:pPr marL="173336" indent="-173336">
              <a:buFont typeface="Arial" panose="020B0604020202020204" pitchFamily="34" charset="0"/>
              <a:buChar char="•"/>
            </a:pPr>
            <a:r>
              <a:rPr lang="en-US" dirty="0"/>
              <a:t>A list of SBD resources.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368865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a:t>
            </a:r>
            <a:r>
              <a:rPr lang="en-US" dirty="0"/>
              <a:t>: The purpose of the Student Biographical Data (SBD) review is to allow districts the opportunity to verify the accuracy of student level demographic data submitted for each state assessment. The review process takes place after testing has been completed but before scores are released.  This is step is intended to be a review of data already collected. SBD should not be the first opportunity data is being submitted.</a:t>
            </a:r>
          </a:p>
          <a:p>
            <a:endParaRPr lang="en-US" dirty="0"/>
          </a:p>
          <a:p>
            <a:r>
              <a:rPr lang="en-US" b="1" dirty="0"/>
              <a:t>Process</a:t>
            </a:r>
            <a:r>
              <a:rPr lang="en-US" dirty="0"/>
              <a:t>:  After the testing window, each test vendor provides CDE with a SBD file.  For ACCESS for ELLs, TCAP/</a:t>
            </a:r>
            <a:r>
              <a:rPr lang="en-US" dirty="0" err="1"/>
              <a:t>CoAlt</a:t>
            </a:r>
            <a:r>
              <a:rPr lang="en-US" dirty="0"/>
              <a:t>: Reading, Writing and Mathematics and CO ACT SBD the records come from all the test booklets submitted for scoring.  For CMAS/</a:t>
            </a:r>
            <a:r>
              <a:rPr lang="en-US" dirty="0" err="1"/>
              <a:t>CoAlt</a:t>
            </a:r>
            <a:r>
              <a:rPr lang="en-US" dirty="0"/>
              <a:t>: Science and Social Studies the records are from any student in Pearson Access. Assessment uploads this file to Data Pipeline.</a:t>
            </a:r>
          </a:p>
          <a:p>
            <a:r>
              <a:rPr lang="en-US" dirty="0"/>
              <a:t>For each SBD review, districts will log into the state Data Pipeline system and download a data file containing demographic data from student assessment records.  During the SBD window, districts review and update the student demographic data.  Once all corrections are made, districts submit/approve the file to Data Pipeline.  </a:t>
            </a:r>
          </a:p>
          <a:p>
            <a:r>
              <a:rPr lang="en-US" dirty="0"/>
              <a:t>CDE returns approved student demographic data to the vendor.  The vendor merges this data with the score data and districts receive the updated data along with the scores in a file directly downloaded from the vendor.</a:t>
            </a:r>
          </a:p>
          <a:p>
            <a:endParaRPr lang="en-US" dirty="0"/>
          </a:p>
          <a:p>
            <a:r>
              <a:rPr lang="en-US" b="1" dirty="0"/>
              <a:t>Communication</a:t>
            </a:r>
            <a:r>
              <a:rPr lang="en-US" dirty="0"/>
              <a:t>: Assessment coordinates and communicated about SBD with District Assessment Coordinators (DACs).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428916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contains the tentative dates for the 2013-2014 SBD collections.  Please note that DACs will be informed if the dates change.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186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264616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CDE’s Data Pipeline</a:t>
            </a:r>
            <a:r>
              <a:rPr lang="en-US" baseline="0" dirty="0" smtClean="0"/>
              <a:t> system is used for SBD reviews.  </a:t>
            </a:r>
          </a:p>
          <a:p>
            <a:pPr defTabSz="462229">
              <a:defRPr/>
            </a:pPr>
            <a:r>
              <a:rPr lang="en-US" baseline="0" dirty="0" smtClean="0"/>
              <a:t/>
            </a:r>
            <a:br>
              <a:rPr lang="en-US" baseline="0" dirty="0" smtClean="0"/>
            </a:br>
            <a:r>
              <a:rPr lang="en-US" baseline="0" dirty="0" smtClean="0"/>
              <a:t>General information about the SBD collections can be found using the navigation menu on the main data pipeline webpage.  The link to the main data pipeline webpage is provided at the top of this slide. </a:t>
            </a:r>
            <a:r>
              <a:rPr lang="en-US" dirty="0">
                <a:ea typeface="Times New Roman"/>
                <a:cs typeface="Times New Roman"/>
              </a:rPr>
              <a:t>Links for Assessment collection websites are under the Periodic Collections</a:t>
            </a:r>
            <a:r>
              <a:rPr lang="en-US" sz="900" dirty="0">
                <a:ea typeface="Times New Roman"/>
                <a:cs typeface="Times New Roman"/>
              </a:rPr>
              <a:t> </a:t>
            </a:r>
            <a:r>
              <a:rPr lang="en-US" sz="1200" dirty="0">
                <a:ea typeface="Times New Roman"/>
                <a:cs typeface="Times New Roman"/>
              </a:rPr>
              <a:t>on the left side of the main page.</a:t>
            </a:r>
          </a:p>
          <a:p>
            <a:pPr defTabSz="462229">
              <a:defRPr/>
            </a:pPr>
            <a:endParaRPr lang="en-US" sz="900" dirty="0">
              <a:ea typeface="Times New Roman"/>
              <a:cs typeface="Times New Roman"/>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116381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50" dirty="0" smtClean="0"/>
              <a:t>Each</a:t>
            </a:r>
            <a:r>
              <a:rPr lang="en-US" sz="1150" baseline="0" dirty="0" smtClean="0"/>
              <a:t> Data Pipeline web page has the following information.</a:t>
            </a:r>
          </a:p>
          <a:p>
            <a:endParaRPr lang="en-US" sz="1150" baseline="0" dirty="0" smtClean="0"/>
          </a:p>
          <a:p>
            <a:r>
              <a:rPr lang="en-US" sz="1150" baseline="0" dirty="0" smtClean="0"/>
              <a:t>The </a:t>
            </a:r>
            <a:r>
              <a:rPr lang="en-US" sz="1150" b="1" baseline="0" dirty="0" smtClean="0"/>
              <a:t>overview</a:t>
            </a:r>
            <a:r>
              <a:rPr lang="en-US" sz="1150" baseline="0" dirty="0" smtClean="0"/>
              <a:t> provides the purpose and a general description of the SBD collections.</a:t>
            </a:r>
          </a:p>
          <a:p>
            <a:endParaRPr lang="en-US" sz="1150" baseline="0" dirty="0" smtClean="0"/>
          </a:p>
          <a:p>
            <a:r>
              <a:rPr lang="en-US" sz="1150" dirty="0" smtClean="0"/>
              <a:t>The </a:t>
            </a:r>
            <a:r>
              <a:rPr lang="en-US" sz="1150" b="1" dirty="0" smtClean="0"/>
              <a:t>File Layout</a:t>
            </a:r>
            <a:r>
              <a:rPr lang="en-US" sz="1150" b="1" baseline="0" dirty="0" smtClean="0"/>
              <a:t> and Definitions </a:t>
            </a:r>
            <a:r>
              <a:rPr lang="en-US" sz="1150" baseline="0" dirty="0" smtClean="0"/>
              <a:t>provide the file layouts districts will need to use during SBD.  These file layouts are the format of the data downloaded and uploaded to Data Pipeline for each SBD collection.  If districts edit data locally, they provide the roadmap to the data format. These files also contain the variable definitions.  Districts need to use these definitions to cross check the data begin reviewed during SBD.</a:t>
            </a:r>
          </a:p>
          <a:p>
            <a:endParaRPr lang="en-US" sz="1150" baseline="0" dirty="0" smtClean="0"/>
          </a:p>
          <a:p>
            <a:r>
              <a:rPr lang="en-US" sz="1150" baseline="0" dirty="0" smtClean="0"/>
              <a:t>The </a:t>
            </a:r>
            <a:r>
              <a:rPr lang="en-US" sz="1150" b="1" baseline="0" dirty="0" smtClean="0"/>
              <a:t>business rules </a:t>
            </a:r>
            <a:r>
              <a:rPr lang="en-US" sz="1150" b="0" baseline="0" dirty="0" smtClean="0"/>
              <a:t>documentation provides detailed information about collection errors and warnings.  Like other Data pipeline collections, SBD collections contain errors and warnings when submitted data is incorrect.  For example, districts will receive an error if a student is enrolled in an ELL program but has English indicated as their primary language.</a:t>
            </a:r>
          </a:p>
          <a:p>
            <a:endParaRPr lang="en-US" sz="1150" b="0" baseline="0" dirty="0" smtClean="0"/>
          </a:p>
          <a:p>
            <a:r>
              <a:rPr lang="en-US" sz="1150" b="0" baseline="0" dirty="0" smtClean="0"/>
              <a:t>The </a:t>
            </a:r>
            <a:r>
              <a:rPr lang="en-US" sz="1150" b="1" baseline="0" dirty="0" smtClean="0"/>
              <a:t>templates</a:t>
            </a:r>
            <a:r>
              <a:rPr lang="en-US" sz="1150" b="0" baseline="0" dirty="0" smtClean="0"/>
              <a:t> are excel documents of the file layouts – but just the header row.  Districts can use this to help format or prepare for SBD collections.</a:t>
            </a:r>
          </a:p>
          <a:p>
            <a:endParaRPr lang="en-US" sz="1150" b="0" baseline="0" dirty="0" smtClean="0"/>
          </a:p>
          <a:p>
            <a:r>
              <a:rPr lang="en-US" sz="1150" b="0" baseline="0" dirty="0" smtClean="0"/>
              <a:t>The </a:t>
            </a:r>
            <a:r>
              <a:rPr lang="en-US" sz="1150" b="1" baseline="0" dirty="0" smtClean="0"/>
              <a:t>trainings</a:t>
            </a:r>
            <a:r>
              <a:rPr lang="en-US" sz="1150" b="0" baseline="0" dirty="0" smtClean="0"/>
              <a:t> section provide links to trainings that support SBD collections.  </a:t>
            </a:r>
          </a:p>
          <a:p>
            <a:endParaRPr lang="en-US" sz="1150" b="0" baseline="0" dirty="0" smtClean="0"/>
          </a:p>
          <a:p>
            <a:r>
              <a:rPr lang="en-US" sz="1150" b="0" baseline="0" dirty="0" smtClean="0"/>
              <a:t>The </a:t>
            </a:r>
            <a:r>
              <a:rPr lang="en-US" sz="1150" b="1" baseline="0" dirty="0" smtClean="0"/>
              <a:t>resources</a:t>
            </a:r>
            <a:r>
              <a:rPr lang="en-US" sz="1150" b="0" baseline="0" dirty="0" smtClean="0"/>
              <a:t> section provides links to other supporting documents.  For example, a link to the Assessment unit trainings page – where this presentation will be posted.</a:t>
            </a:r>
            <a:endParaRPr lang="en-US" sz="1150" b="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197720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Pipeline is an application within CDE’s Identify Management System (IDM).  A change from last year is that </a:t>
            </a:r>
            <a:r>
              <a:rPr lang="en-US" b="1" dirty="0"/>
              <a:t>districts are responsible for assigning user roles for the SBD collections.</a:t>
            </a:r>
            <a:r>
              <a:rPr lang="en-US" dirty="0"/>
              <a:t>  DACs should work with their Local Access Manager (LAM) to assign roles to each collection. See the slide for the collection codes.</a:t>
            </a:r>
          </a:p>
          <a:p>
            <a:r>
              <a:rPr lang="en-US" dirty="0"/>
              <a:t> </a:t>
            </a:r>
          </a:p>
          <a:p>
            <a:r>
              <a:rPr lang="en-US" dirty="0"/>
              <a:t>If a potential user already has a user name within Data Pipeline or even for  another IDM application, they will use that same user name and password for SBD collections.  For example, if a user has permissions for Data Pipeline’s Student Interchange or the CEDAR application – they same user name and password will be used for the SBD collections.  The user just needs to be given permissions to the SBD collection.</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180512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change from ADE is that there are multiple user roles that can be assigned for each SBD collection.  Districts can assign one or all of these roles to individuals in their district.</a:t>
            </a:r>
          </a:p>
          <a:p>
            <a:endParaRPr lang="en-US" baseline="0" dirty="0" smtClean="0"/>
          </a:p>
          <a:p>
            <a:r>
              <a:rPr lang="en-US" baseline="0" dirty="0" smtClean="0"/>
              <a:t>The LEA VIEWER: Can only view data and reports.  This role could be assigned to someone who needs to review the data but should not make changes to the data.</a:t>
            </a:r>
          </a:p>
          <a:p>
            <a:endParaRPr lang="en-US" baseline="0" dirty="0" smtClean="0"/>
          </a:p>
          <a:p>
            <a:r>
              <a:rPr lang="en-US" baseline="0" dirty="0" smtClean="0"/>
              <a:t>The LEA USER can view, download, edit and upload data and reports.  This could be assigned to someone who will review and change the SBD data. </a:t>
            </a:r>
          </a:p>
          <a:p>
            <a:endParaRPr lang="en-US" baseline="0" dirty="0" smtClean="0"/>
          </a:p>
          <a:p>
            <a:r>
              <a:rPr lang="en-US" baseline="0" dirty="0" smtClean="0"/>
              <a:t>The LEA APPROVER has the same permissions as the LEA USER and can also approve the collection.  This is the role most similar to the ADE user role.  This could be assigned to the person who had final sign off on the data.</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3/18/2014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2425655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157479" y="6356350"/>
            <a:ext cx="18064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83029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69616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4" r:id="rId4"/>
    <p:sldLayoutId id="2147483666" r:id="rId5"/>
    <p:sldLayoutId id="2147483676" r:id="rId6"/>
    <p:sldLayoutId id="2147483677" r:id="rId7"/>
    <p:sldLayoutId id="2147483667" r:id="rId8"/>
    <p:sldLayoutId id="2147483668" r:id="rId9"/>
    <p:sldLayoutId id="2147483669"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datapipeline/datapipelinedistrictusermanua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cde.state.co.us/assessment/2014_assessment_datapipeline_manual"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hyperlink" Target="https://oam-test.cde.state.co.us/CDEAccess/login.j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file:///\\Franklin\Colorado%20Student%20Assessment%20Program$\TCAP%202014\SBD%20Manuals%20and%20Trainings\morganstern_d@cde.state.co.us" TargetMode="External"/><Relationship Id="rId3" Type="http://schemas.openxmlformats.org/officeDocument/2006/relationships/hyperlink" Target="mailto:allen_j@cde.state.co.us" TargetMode="External"/><Relationship Id="rId7" Type="http://schemas.openxmlformats.org/officeDocument/2006/relationships/hyperlink" Target="mailto:mohajeri-nelson_n@cde.state.co.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Perdue_j@cde.state.co.us" TargetMode="External"/><Relationship Id="rId11" Type="http://schemas.openxmlformats.org/officeDocument/2006/relationships/hyperlink" Target="file:///\\Franklin\Colorado%20Student%20Assessment%20Program$\TCAP%202014\SBD%20Manuals%20and%20Trainings\lamirande_l@cde.state.co.us" TargetMode="External"/><Relationship Id="rId5" Type="http://schemas.openxmlformats.org/officeDocument/2006/relationships/hyperlink" Target="file:///\\Franklin\Colorado%20Student%20Assessment%20Program$\TCAP%202014\SBD%20Manuals%20and%20Trainings\carey_j@cde.state.co.us" TargetMode="External"/><Relationship Id="rId10" Type="http://schemas.openxmlformats.org/officeDocument/2006/relationships/hyperlink" Target="file:///\\Franklin\Colorado%20Student%20Assessment%20Program$\TCAP%202014\SBD%20Manuals%20and%20Trainings\graham_l@cde.state.co.us" TargetMode="External"/><Relationship Id="rId4" Type="http://schemas.openxmlformats.org/officeDocument/2006/relationships/hyperlink" Target="mailto:underwood_s@cde.state.co.us" TargetMode="External"/><Relationship Id="rId9" Type="http://schemas.openxmlformats.org/officeDocument/2006/relationships/hyperlink" Target="file:///\\Franklin\Colorado%20Student%20Assessment%20Program$\TCAP%202014\SBD%20Manuals%20and%20Trainings\pulscher_d@cde.state.co.u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cde.state.co.us/datapipeline"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Assessment unit</a:t>
            </a:r>
            <a:endParaRPr lang="en-US" dirty="0"/>
          </a:p>
        </p:txBody>
      </p:sp>
      <p:sp>
        <p:nvSpPr>
          <p:cNvPr id="3" name="Title 2"/>
          <p:cNvSpPr>
            <a:spLocks noGrp="1"/>
          </p:cNvSpPr>
          <p:nvPr>
            <p:ph type="title"/>
          </p:nvPr>
        </p:nvSpPr>
        <p:spPr/>
        <p:txBody>
          <a:bodyPr/>
          <a:lstStyle/>
          <a:p>
            <a:r>
              <a:rPr lang="en-US" dirty="0" smtClean="0"/>
              <a:t>2013-2014 Student Biographical Data (SBD) Training</a:t>
            </a:r>
            <a:endParaRPr lang="en-US" dirty="0"/>
          </a:p>
        </p:txBody>
      </p:sp>
      <p:sp>
        <p:nvSpPr>
          <p:cNvPr id="4" name="Text Placeholder 3"/>
          <p:cNvSpPr>
            <a:spLocks noGrp="1"/>
          </p:cNvSpPr>
          <p:nvPr>
            <p:ph type="body" sz="quarter" idx="10"/>
          </p:nvPr>
        </p:nvSpPr>
        <p:spPr/>
        <p:txBody>
          <a:bodyPr/>
          <a:lstStyle/>
          <a:p>
            <a:r>
              <a:rPr lang="en-US" dirty="0" smtClean="0"/>
              <a:t>January 2014</a:t>
            </a:r>
            <a:endParaRPr lang="en-US" dirty="0"/>
          </a:p>
        </p:txBody>
      </p:sp>
    </p:spTree>
    <p:extLst>
      <p:ext uri="{BB962C8B-B14F-4D97-AF65-F5344CB8AC3E}">
        <p14:creationId xmlns:p14="http://schemas.microsoft.com/office/powerpoint/2010/main" val="310953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a:t>
            </a:r>
            <a:r>
              <a:rPr lang="en-US" dirty="0"/>
              <a:t>individual may only have one user role per Assessment collection. </a:t>
            </a:r>
            <a:endParaRPr lang="en-US" dirty="0" smtClean="0"/>
          </a:p>
          <a:p>
            <a:pPr lvl="1"/>
            <a:r>
              <a:rPr lang="en-US" dirty="0" smtClean="0"/>
              <a:t>An individual cannot be </a:t>
            </a:r>
            <a:r>
              <a:rPr lang="en-US" dirty="0"/>
              <a:t>both an LEA Approver and LEA Viewer for ACCESS for ELLs.</a:t>
            </a:r>
          </a:p>
          <a:p>
            <a:r>
              <a:rPr lang="en-US" dirty="0"/>
              <a:t>An individual may be assigned roles in several or all the Assessment Collections. </a:t>
            </a:r>
            <a:endParaRPr lang="en-US" dirty="0" smtClean="0"/>
          </a:p>
          <a:p>
            <a:pPr lvl="1"/>
            <a:r>
              <a:rPr lang="en-US" dirty="0" smtClean="0"/>
              <a:t>An individual </a:t>
            </a:r>
            <a:r>
              <a:rPr lang="en-US" dirty="0"/>
              <a:t>can be an LEA Approver for ACCESS for ELLs and LEA Viewer in CO ACT.</a:t>
            </a:r>
          </a:p>
          <a:p>
            <a:r>
              <a:rPr lang="en-US" dirty="0"/>
              <a:t>For more information about how to assign user roles to collections and more detail on Data Pipeline User Roles </a:t>
            </a:r>
            <a:r>
              <a:rPr lang="en-US" dirty="0" smtClean="0"/>
              <a:t>see </a:t>
            </a:r>
            <a:r>
              <a:rPr lang="en-US" dirty="0"/>
              <a:t>the Data Pipeline’s District User Manual (</a:t>
            </a:r>
            <a:r>
              <a:rPr lang="en-US" u="sng" dirty="0">
                <a:hlinkClick r:id="rId3"/>
              </a:rPr>
              <a:t>http://www.cde.state.co.us/datapipeline/datapipelinedistrictusermanual</a:t>
            </a:r>
            <a:r>
              <a:rPr lang="en-US" dirty="0" smtClean="0"/>
              <a:t>).</a:t>
            </a:r>
            <a:endParaRPr lang="en-US" dirty="0"/>
          </a:p>
        </p:txBody>
      </p:sp>
      <p:sp>
        <p:nvSpPr>
          <p:cNvPr id="3" name="Title 2"/>
          <p:cNvSpPr>
            <a:spLocks noGrp="1"/>
          </p:cNvSpPr>
          <p:nvPr>
            <p:ph type="title"/>
          </p:nvPr>
        </p:nvSpPr>
        <p:spPr/>
        <p:txBody>
          <a:bodyPr/>
          <a:lstStyle/>
          <a:p>
            <a:r>
              <a:rPr lang="en-US" dirty="0" smtClean="0"/>
              <a:t>Data Pipeline User Roles: Notes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Tree>
    <p:extLst>
      <p:ext uri="{BB962C8B-B14F-4D97-AF65-F5344CB8AC3E}">
        <p14:creationId xmlns:p14="http://schemas.microsoft.com/office/powerpoint/2010/main" val="192728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Biographical Data (SBD) Review: </a:t>
            </a:r>
            <a:br>
              <a:rPr lang="en-US" dirty="0" smtClean="0"/>
            </a:br>
            <a:r>
              <a:rPr lang="en-US" dirty="0" smtClean="0"/>
              <a:t>Step by Step</a:t>
            </a:r>
            <a:endParaRPr lang="en-US" dirty="0"/>
          </a:p>
        </p:txBody>
      </p:sp>
    </p:spTree>
    <p:extLst>
      <p:ext uri="{BB962C8B-B14F-4D97-AF65-F5344CB8AC3E}">
        <p14:creationId xmlns:p14="http://schemas.microsoft.com/office/powerpoint/2010/main" val="1186842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SBD: Two Options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pic>
        <p:nvPicPr>
          <p:cNvPr id="5" name="Content Placeholder 4"/>
          <p:cNvPicPr>
            <a:picLocks noGrp="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0129" t="12877"/>
          <a:stretch/>
        </p:blipFill>
        <p:spPr bwMode="auto">
          <a:xfrm>
            <a:off x="242692" y="1719263"/>
            <a:ext cx="5707352" cy="4165971"/>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029937" y="1877436"/>
            <a:ext cx="2751777" cy="4401205"/>
          </a:xfrm>
          <a:prstGeom prst="rect">
            <a:avLst/>
          </a:prstGeom>
          <a:noFill/>
        </p:spPr>
        <p:txBody>
          <a:bodyPr wrap="square" rtlCol="0">
            <a:spAutoFit/>
          </a:bodyPr>
          <a:lstStyle/>
          <a:p>
            <a:r>
              <a:rPr lang="en-US" sz="2800" dirty="0"/>
              <a:t>The current Pre-Coded Label/Pre-ID Data Extract and Student Biographical Data Review (SBD) Manual has step by step instructions for completing </a:t>
            </a:r>
            <a:r>
              <a:rPr lang="en-US" sz="2800" dirty="0" smtClean="0"/>
              <a:t>SBD</a:t>
            </a:r>
            <a:r>
              <a:rPr lang="en-US" sz="2400" dirty="0" smtClean="0"/>
              <a:t>.</a:t>
            </a:r>
            <a:endParaRPr lang="en-US" dirty="0"/>
          </a:p>
        </p:txBody>
      </p:sp>
      <p:sp>
        <p:nvSpPr>
          <p:cNvPr id="7" name="TextBox 6"/>
          <p:cNvSpPr txBox="1"/>
          <p:nvPr/>
        </p:nvSpPr>
        <p:spPr>
          <a:xfrm>
            <a:off x="719847" y="5832197"/>
            <a:ext cx="5230198" cy="646331"/>
          </a:xfrm>
          <a:prstGeom prst="rect">
            <a:avLst/>
          </a:prstGeom>
          <a:noFill/>
        </p:spPr>
        <p:txBody>
          <a:bodyPr wrap="square" rtlCol="0">
            <a:spAutoFit/>
          </a:bodyPr>
          <a:lstStyle/>
          <a:p>
            <a:r>
              <a:rPr lang="en-US" dirty="0">
                <a:solidFill>
                  <a:srgbClr val="000000"/>
                </a:solidFill>
                <a:hlinkClick r:id="rId5"/>
              </a:rPr>
              <a:t>http://</a:t>
            </a:r>
            <a:r>
              <a:rPr lang="en-US" dirty="0" smtClean="0">
                <a:solidFill>
                  <a:srgbClr val="000000"/>
                </a:solidFill>
                <a:hlinkClick r:id="rId5"/>
              </a:rPr>
              <a:t>www.cde.state.co.us/assessment/2014_assessment_datapipeline_manual</a:t>
            </a:r>
            <a:r>
              <a:rPr lang="en-US" dirty="0">
                <a:solidFill>
                  <a:srgbClr val="000000"/>
                </a:solidFill>
              </a:rPr>
              <a:t> </a:t>
            </a:r>
            <a:endParaRPr lang="en-US" dirty="0" smtClean="0">
              <a:solidFill>
                <a:srgbClr val="000000"/>
              </a:solidFill>
            </a:endParaRPr>
          </a:p>
        </p:txBody>
      </p:sp>
    </p:spTree>
    <p:extLst>
      <p:ext uri="{BB962C8B-B14F-4D97-AF65-F5344CB8AC3E}">
        <p14:creationId xmlns:p14="http://schemas.microsoft.com/office/powerpoint/2010/main" val="1406261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0"/>
            <a:ext cx="8407892" cy="4798462"/>
          </a:xfrm>
        </p:spPr>
        <p:txBody>
          <a:bodyPr/>
          <a:lstStyle/>
          <a:p>
            <a:r>
              <a:rPr lang="en-US" dirty="0"/>
              <a:t> </a:t>
            </a:r>
            <a:r>
              <a:rPr lang="en-US" dirty="0" smtClean="0"/>
              <a:t>Demonstration Topics</a:t>
            </a:r>
          </a:p>
          <a:p>
            <a:pPr lvl="1"/>
            <a:r>
              <a:rPr lang="en-US" dirty="0" smtClean="0"/>
              <a:t>Logging into Data Pipeline</a:t>
            </a:r>
          </a:p>
          <a:p>
            <a:pPr lvl="1"/>
            <a:r>
              <a:rPr lang="en-US" dirty="0" smtClean="0"/>
              <a:t>Downloading the SBD file from Data Pipeline</a:t>
            </a:r>
          </a:p>
          <a:p>
            <a:pPr lvl="1"/>
            <a:r>
              <a:rPr lang="en-US" dirty="0" smtClean="0"/>
              <a:t>Uploading the SBD Data File to Data Pipeline</a:t>
            </a:r>
          </a:p>
          <a:p>
            <a:pPr lvl="1"/>
            <a:r>
              <a:rPr lang="en-US" dirty="0" smtClean="0"/>
              <a:t>Correcting Errors directly in Data Pipeline</a:t>
            </a:r>
          </a:p>
          <a:p>
            <a:pPr lvl="1"/>
            <a:r>
              <a:rPr lang="en-US" dirty="0" smtClean="0"/>
              <a:t>Reviewing Three </a:t>
            </a:r>
            <a:r>
              <a:rPr lang="en-US" dirty="0" err="1" smtClean="0"/>
              <a:t>Cognos</a:t>
            </a:r>
            <a:r>
              <a:rPr lang="en-US" dirty="0" smtClean="0"/>
              <a:t> Reports</a:t>
            </a:r>
          </a:p>
          <a:p>
            <a:pPr lvl="2"/>
            <a:r>
              <a:rPr lang="en-US" dirty="0"/>
              <a:t>SBD Error Detail </a:t>
            </a:r>
            <a:r>
              <a:rPr lang="en-US" dirty="0" smtClean="0"/>
              <a:t>Report</a:t>
            </a:r>
          </a:p>
          <a:p>
            <a:pPr lvl="2"/>
            <a:r>
              <a:rPr lang="en-US" dirty="0"/>
              <a:t>SBD Error Summary </a:t>
            </a:r>
            <a:r>
              <a:rPr lang="en-US" dirty="0" smtClean="0"/>
              <a:t>Report</a:t>
            </a:r>
          </a:p>
          <a:p>
            <a:pPr lvl="2"/>
            <a:r>
              <a:rPr lang="en-US" dirty="0"/>
              <a:t>SBD Student Location Report </a:t>
            </a:r>
            <a:endParaRPr lang="en-US" dirty="0" smtClean="0"/>
          </a:p>
          <a:p>
            <a:pPr lvl="1"/>
            <a:r>
              <a:rPr lang="en-US" dirty="0" smtClean="0"/>
              <a:t>Approving SBD Data in Data Pipeline</a:t>
            </a:r>
          </a:p>
          <a:p>
            <a:r>
              <a:rPr lang="en-US" dirty="0" smtClean="0">
                <a:hlinkClick r:id="rId3"/>
              </a:rPr>
              <a:t>Start demonstration </a:t>
            </a:r>
            <a:endParaRPr lang="en-US" dirty="0"/>
          </a:p>
          <a:p>
            <a:pPr marL="45720" indent="0">
              <a:buNone/>
            </a:pPr>
            <a:endParaRPr lang="en-US" dirty="0" smtClean="0"/>
          </a:p>
        </p:txBody>
      </p:sp>
      <p:sp>
        <p:nvSpPr>
          <p:cNvPr id="3" name="Title 2"/>
          <p:cNvSpPr>
            <a:spLocks noGrp="1"/>
          </p:cNvSpPr>
          <p:nvPr>
            <p:ph type="title"/>
          </p:nvPr>
        </p:nvSpPr>
        <p:spPr/>
        <p:txBody>
          <a:bodyPr/>
          <a:lstStyle/>
          <a:p>
            <a:r>
              <a:rPr lang="en-US" dirty="0" smtClean="0"/>
              <a:t>SBD: Demonstration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spTree>
    <p:extLst>
      <p:ext uri="{BB962C8B-B14F-4D97-AF65-F5344CB8AC3E}">
        <p14:creationId xmlns:p14="http://schemas.microsoft.com/office/powerpoint/2010/main" val="1592503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SBD Resources</a:t>
            </a:r>
            <a:endParaRPr lang="en-US" dirty="0"/>
          </a:p>
        </p:txBody>
      </p:sp>
    </p:spTree>
    <p:extLst>
      <p:ext uri="{BB962C8B-B14F-4D97-AF65-F5344CB8AC3E}">
        <p14:creationId xmlns:p14="http://schemas.microsoft.com/office/powerpoint/2010/main" val="1003514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Step by Step instructions for </a:t>
            </a:r>
          </a:p>
          <a:p>
            <a:pPr lvl="1"/>
            <a:r>
              <a:rPr lang="en-US" dirty="0" smtClean="0"/>
              <a:t>Updating Student Interchange data for Pre-Coded Label/Pre-ID extracts</a:t>
            </a:r>
          </a:p>
          <a:p>
            <a:pPr lvl="1"/>
            <a:r>
              <a:rPr lang="en-US" dirty="0" smtClean="0"/>
              <a:t>Completing SBD </a:t>
            </a:r>
          </a:p>
          <a:p>
            <a:r>
              <a:rPr lang="en-US" dirty="0" smtClean="0"/>
              <a:t>Detailed information about each Assessment Collection</a:t>
            </a:r>
          </a:p>
          <a:p>
            <a:pPr lvl="1"/>
            <a:r>
              <a:rPr lang="en-US" dirty="0" smtClean="0"/>
              <a:t>Changes from previous year</a:t>
            </a:r>
          </a:p>
          <a:p>
            <a:pPr lvl="1"/>
            <a:r>
              <a:rPr lang="en-US" dirty="0" smtClean="0"/>
              <a:t>Details that make each collection unique</a:t>
            </a:r>
          </a:p>
          <a:p>
            <a:pPr lvl="1"/>
            <a:r>
              <a:rPr lang="en-US" dirty="0" smtClean="0"/>
              <a:t>Specific criteria used to pull data for Pre-Coded Label/Pre-ID extracts</a:t>
            </a:r>
          </a:p>
          <a:p>
            <a:endParaRPr lang="en-US" dirty="0"/>
          </a:p>
        </p:txBody>
      </p:sp>
      <p:sp>
        <p:nvSpPr>
          <p:cNvPr id="3" name="Title 2"/>
          <p:cNvSpPr>
            <a:spLocks noGrp="1"/>
          </p:cNvSpPr>
          <p:nvPr>
            <p:ph type="title"/>
          </p:nvPr>
        </p:nvSpPr>
        <p:spPr/>
        <p:txBody>
          <a:bodyPr/>
          <a:lstStyle/>
          <a:p>
            <a:r>
              <a:rPr lang="en-US" dirty="0" smtClean="0"/>
              <a:t>Assessment Unit Data Pipeline Manual</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352114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Data Pipeline Assessment pages</a:t>
            </a:r>
          </a:p>
          <a:p>
            <a:pPr lvl="1"/>
            <a:r>
              <a:rPr lang="en-US" dirty="0" smtClean="0"/>
              <a:t>Current  SBD File Layouts</a:t>
            </a:r>
          </a:p>
          <a:p>
            <a:pPr lvl="1"/>
            <a:r>
              <a:rPr lang="en-US" dirty="0" smtClean="0"/>
              <a:t>Documentation on the Errors and Warnings</a:t>
            </a:r>
          </a:p>
          <a:p>
            <a:r>
              <a:rPr lang="en-US" dirty="0" smtClean="0"/>
              <a:t>Assessment Website</a:t>
            </a:r>
          </a:p>
          <a:p>
            <a:pPr lvl="1"/>
            <a:r>
              <a:rPr lang="en-US" dirty="0" smtClean="0"/>
              <a:t>Assessment Policies and Procedures</a:t>
            </a:r>
          </a:p>
          <a:p>
            <a:pPr lvl="1"/>
            <a:r>
              <a:rPr lang="en-US" dirty="0" smtClean="0"/>
              <a:t>Assessment Timelines</a:t>
            </a:r>
          </a:p>
          <a:p>
            <a:pPr lvl="1"/>
            <a:r>
              <a:rPr lang="en-US" dirty="0" smtClean="0"/>
              <a:t>Data documentation and manuals</a:t>
            </a:r>
          </a:p>
          <a:p>
            <a:pPr lvl="2"/>
            <a:r>
              <a:rPr lang="en-US" dirty="0" smtClean="0"/>
              <a:t>Assessment Procedure Guides</a:t>
            </a:r>
          </a:p>
          <a:p>
            <a:pPr lvl="2"/>
            <a:r>
              <a:rPr lang="en-US" dirty="0" smtClean="0"/>
              <a:t>Pre-Coded Label/Pre-ID and SBD Manual</a:t>
            </a:r>
          </a:p>
          <a:p>
            <a:endParaRPr lang="en-US" dirty="0"/>
          </a:p>
        </p:txBody>
      </p:sp>
      <p:sp>
        <p:nvSpPr>
          <p:cNvPr id="2" name="Title 1"/>
          <p:cNvSpPr>
            <a:spLocks noGrp="1"/>
          </p:cNvSpPr>
          <p:nvPr>
            <p:ph type="title"/>
          </p:nvPr>
        </p:nvSpPr>
        <p:spPr/>
        <p:txBody>
          <a:bodyPr/>
          <a:lstStyle/>
          <a:p>
            <a:r>
              <a:rPr lang="en-US" dirty="0" smtClean="0"/>
              <a:t>CDE’s Website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16</a:t>
            </a:fld>
            <a:endParaRPr lang="en-US" dirty="0" smtClean="0"/>
          </a:p>
        </p:txBody>
      </p:sp>
    </p:spTree>
    <p:extLst>
      <p:ext uri="{BB962C8B-B14F-4D97-AF65-F5344CB8AC3E}">
        <p14:creationId xmlns:p14="http://schemas.microsoft.com/office/powerpoint/2010/main" val="2762225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CDE Contacts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17</a:t>
            </a:fld>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7368816"/>
              </p:ext>
            </p:extLst>
          </p:nvPr>
        </p:nvGraphicFramePr>
        <p:xfrm>
          <a:off x="380999" y="1751499"/>
          <a:ext cx="8229600" cy="4327172"/>
        </p:xfrm>
        <a:graphic>
          <a:graphicData uri="http://schemas.openxmlformats.org/drawingml/2006/table">
            <a:tbl>
              <a:tblPr firstRow="1" firstCol="1" bandRow="1">
                <a:tableStyleId>{5C22544A-7EE6-4342-B048-85BDC9FD1C3A}</a:tableStyleId>
              </a:tblPr>
              <a:tblGrid>
                <a:gridCol w="1645920"/>
                <a:gridCol w="1494733"/>
                <a:gridCol w="1256896"/>
                <a:gridCol w="2186131"/>
                <a:gridCol w="1645920"/>
              </a:tblGrid>
              <a:tr h="362656">
                <a:tc>
                  <a:txBody>
                    <a:bodyPr/>
                    <a:lstStyle/>
                    <a:p>
                      <a:pPr marL="0" marR="0">
                        <a:spcBef>
                          <a:spcPts val="0"/>
                        </a:spcBef>
                        <a:spcAft>
                          <a:spcPts val="0"/>
                        </a:spcAft>
                      </a:pPr>
                      <a:r>
                        <a:rPr lang="en-US" sz="1200" dirty="0">
                          <a:effectLst/>
                        </a:rPr>
                        <a:t>Topic</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200" dirty="0">
                          <a:effectLst/>
                        </a:rPr>
                        <a:t>CDE Unit </a:t>
                      </a:r>
                      <a:endParaRPr lang="en-US" sz="1200" dirty="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200">
                          <a:effectLst/>
                        </a:rPr>
                        <a:t>Person to Contact</a:t>
                      </a:r>
                      <a:endParaRPr lang="en-US" sz="120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200">
                          <a:effectLst/>
                        </a:rPr>
                        <a:t>Email</a:t>
                      </a:r>
                      <a:endParaRPr lang="en-US" sz="120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200">
                          <a:effectLst/>
                        </a:rPr>
                        <a:t>Phone</a:t>
                      </a:r>
                      <a:endParaRPr lang="en-US" sz="1200">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tr>
              <a:tr h="486692">
                <a:tc>
                  <a:txBody>
                    <a:bodyPr/>
                    <a:lstStyle/>
                    <a:p>
                      <a:pPr marL="0" marR="0">
                        <a:spcBef>
                          <a:spcPts val="0"/>
                        </a:spcBef>
                        <a:spcAft>
                          <a:spcPts val="0"/>
                        </a:spcAft>
                      </a:pPr>
                      <a:r>
                        <a:rPr lang="en-US" sz="1200" dirty="0">
                          <a:effectLst/>
                        </a:rPr>
                        <a:t>Pre-Coded Labels/Pre-ID Extract (All)</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Assessment Unit</a:t>
                      </a:r>
                      <a:endParaRPr lang="en-US" sz="1200" dirty="0">
                        <a:effectLst/>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Jessica Allen</a:t>
                      </a:r>
                      <a:endParaRPr lang="en-US" sz="1200" dirty="0">
                        <a:effectLst/>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u="sng" dirty="0">
                          <a:effectLst/>
                          <a:hlinkClick r:id="rId3"/>
                        </a:rPr>
                        <a:t>allen_j@cde.state.co.us</a:t>
                      </a:r>
                      <a:endParaRPr lang="en-US" sz="1200" dirty="0">
                        <a:effectLst/>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303.866.6281</a:t>
                      </a:r>
                      <a:endParaRPr lang="en-US" sz="1200" dirty="0">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81328">
                <a:tc>
                  <a:txBody>
                    <a:bodyPr/>
                    <a:lstStyle/>
                    <a:p>
                      <a:pPr marL="0" marR="0">
                        <a:spcBef>
                          <a:spcPts val="0"/>
                        </a:spcBef>
                        <a:spcAft>
                          <a:spcPts val="0"/>
                        </a:spcAft>
                      </a:pPr>
                      <a:r>
                        <a:rPr lang="en-US" sz="1200" dirty="0">
                          <a:effectLst/>
                        </a:rPr>
                        <a:t>ACCESS for ELLS SBD</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3">
                  <a:txBody>
                    <a:bodyPr/>
                    <a:lstStyle/>
                    <a:p>
                      <a:pPr marL="0" marR="0">
                        <a:spcBef>
                          <a:spcPts val="0"/>
                        </a:spcBef>
                        <a:spcAft>
                          <a:spcPts val="0"/>
                        </a:spcAft>
                      </a:pPr>
                      <a:r>
                        <a:rPr lang="en-US" sz="1200" dirty="0" smtClean="0">
                          <a:effectLst/>
                        </a:rPr>
                        <a:t>Assessment</a:t>
                      </a:r>
                      <a:r>
                        <a:rPr lang="en-US" sz="1200" baseline="0" dirty="0" smtClean="0">
                          <a:effectLst/>
                        </a:rPr>
                        <a:t> Unit</a:t>
                      </a:r>
                      <a:endParaRPr lang="en-US" sz="1200" dirty="0">
                        <a:effectLst/>
                        <a:latin typeface="Calibri"/>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spcBef>
                          <a:spcPts val="0"/>
                        </a:spcBef>
                        <a:spcAft>
                          <a:spcPts val="0"/>
                        </a:spcAft>
                      </a:pPr>
                      <a:r>
                        <a:rPr lang="en-US" sz="1200" dirty="0">
                          <a:effectLst/>
                        </a:rPr>
                        <a:t>Jessica </a:t>
                      </a:r>
                      <a:r>
                        <a:rPr lang="en-US" sz="1200" dirty="0" smtClean="0">
                          <a:effectLst/>
                        </a:rPr>
                        <a:t>Allen</a:t>
                      </a:r>
                      <a:r>
                        <a:rPr lang="en-US" sz="1200" baseline="0" dirty="0" smtClean="0">
                          <a:effectLst/>
                        </a:rPr>
                        <a:t> and</a:t>
                      </a:r>
                      <a:endParaRPr lang="en-US" sz="1200" dirty="0">
                        <a:effectLst/>
                        <a:latin typeface="Calibri"/>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rowSpan="2">
                  <a:txBody>
                    <a:bodyPr/>
                    <a:lstStyle/>
                    <a:p>
                      <a:pPr marL="0" marR="0">
                        <a:spcBef>
                          <a:spcPts val="0"/>
                        </a:spcBef>
                        <a:spcAft>
                          <a:spcPts val="0"/>
                        </a:spcAft>
                      </a:pPr>
                      <a:r>
                        <a:rPr lang="en-US" sz="1000" u="sng" dirty="0">
                          <a:effectLst/>
                          <a:hlinkClick r:id="rId3"/>
                        </a:rPr>
                        <a:t>allen_j@cde.state.co.us</a:t>
                      </a:r>
                      <a:endParaRPr lang="en-US" sz="1200" dirty="0">
                        <a:effectLst/>
                        <a:latin typeface="Calibri"/>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rowSpan="2">
                  <a:txBody>
                    <a:bodyPr/>
                    <a:lstStyle/>
                    <a:p>
                      <a:pPr marL="0" marR="0">
                        <a:spcBef>
                          <a:spcPts val="0"/>
                        </a:spcBef>
                        <a:spcAft>
                          <a:spcPts val="0"/>
                        </a:spcAft>
                      </a:pPr>
                      <a:r>
                        <a:rPr lang="en-US" sz="1200" dirty="0" smtClean="0">
                          <a:effectLst/>
                        </a:rPr>
                        <a:t>303.866.6281</a:t>
                      </a:r>
                      <a:endParaRPr lang="en-US" sz="1200" dirty="0">
                        <a:effectLst/>
                        <a:latin typeface="Calibri"/>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81328">
                <a:tc>
                  <a:txBody>
                    <a:bodyPr/>
                    <a:lstStyle/>
                    <a:p>
                      <a:pPr marL="0" marR="0">
                        <a:spcBef>
                          <a:spcPts val="0"/>
                        </a:spcBef>
                        <a:spcAft>
                          <a:spcPts val="0"/>
                        </a:spcAft>
                      </a:pPr>
                      <a:r>
                        <a:rPr lang="en-US" sz="1200" dirty="0">
                          <a:effectLst/>
                        </a:rPr>
                        <a:t>TCAP/</a:t>
                      </a:r>
                      <a:r>
                        <a:rPr lang="en-US" sz="1200" dirty="0" err="1">
                          <a:effectLst/>
                        </a:rPr>
                        <a:t>CoAlt</a:t>
                      </a:r>
                      <a:r>
                        <a:rPr lang="en-US" sz="1200" dirty="0">
                          <a:effectLst/>
                        </a:rPr>
                        <a:t> </a:t>
                      </a:r>
                      <a:r>
                        <a:rPr lang="en-US" sz="1200" dirty="0" smtClean="0">
                          <a:effectLst/>
                        </a:rPr>
                        <a:t>SBD</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tc vMerge="1">
                  <a:txBody>
                    <a:bodyPr/>
                    <a:lstStyle/>
                    <a:p>
                      <a:pPr marL="0" marR="0">
                        <a:spcBef>
                          <a:spcPts val="0"/>
                        </a:spcBef>
                        <a:spcAft>
                          <a:spcPts val="0"/>
                        </a:spcAft>
                      </a:pPr>
                      <a:endParaRPr lang="en-US" sz="1200" dirty="0">
                        <a:effectLst/>
                        <a:latin typeface="Calibri"/>
                        <a:ea typeface="Times New Roman"/>
                        <a:cs typeface="Times New Roman"/>
                      </a:endParaRPr>
                    </a:p>
                  </a:txBody>
                  <a:tcPr marL="68580" marR="68580" marT="0" marB="0"/>
                </a:tc>
                <a:tc vMerge="1">
                  <a:txBody>
                    <a:bodyPr/>
                    <a:lstStyle/>
                    <a:p>
                      <a:pPr marL="0" marR="0">
                        <a:spcBef>
                          <a:spcPts val="0"/>
                        </a:spcBef>
                        <a:spcAft>
                          <a:spcPts val="0"/>
                        </a:spcAft>
                      </a:pPr>
                      <a:endParaRPr lang="en-US" sz="1200" dirty="0">
                        <a:effectLst/>
                        <a:latin typeface="Calibri"/>
                        <a:ea typeface="Times New Roman"/>
                        <a:cs typeface="Times New Roman"/>
                      </a:endParaRPr>
                    </a:p>
                  </a:txBody>
                  <a:tcPr marL="68580" marR="68580" marT="0" marB="0"/>
                </a:tc>
                <a:tc vMerge="1">
                  <a:txBody>
                    <a:bodyPr/>
                    <a:lstStyle/>
                    <a:p>
                      <a:pPr marL="0" marR="0">
                        <a:spcBef>
                          <a:spcPts val="0"/>
                        </a:spcBef>
                        <a:spcAft>
                          <a:spcPts val="0"/>
                        </a:spcAft>
                      </a:pPr>
                      <a:endParaRPr lang="en-US" sz="1200" dirty="0">
                        <a:effectLst/>
                        <a:latin typeface="Calibri"/>
                        <a:ea typeface="Times New Roman"/>
                        <a:cs typeface="Times New Roman"/>
                      </a:endParaRPr>
                    </a:p>
                  </a:txBody>
                  <a:tcPr marL="68580" marR="68580" marT="0" marB="0"/>
                </a:tc>
                <a:tc vMerge="1">
                  <a:txBody>
                    <a:bodyPr/>
                    <a:lstStyle/>
                    <a:p>
                      <a:pPr marL="0" marR="0">
                        <a:spcBef>
                          <a:spcPts val="0"/>
                        </a:spcBef>
                        <a:spcAft>
                          <a:spcPts val="0"/>
                        </a:spcAft>
                      </a:pPr>
                      <a:endParaRPr lang="en-US" sz="1200">
                        <a:effectLst/>
                        <a:latin typeface="Calibri"/>
                        <a:ea typeface="Times New Roman"/>
                        <a:cs typeface="Times New Roman"/>
                      </a:endParaRPr>
                    </a:p>
                  </a:txBody>
                  <a:tcPr marL="68580" marR="68580" marT="0" marB="0"/>
                </a:tc>
              </a:tr>
              <a:tr h="362656">
                <a:tc>
                  <a:txBody>
                    <a:bodyPr/>
                    <a:lstStyle/>
                    <a:p>
                      <a:pPr marL="0" marR="0">
                        <a:spcBef>
                          <a:spcPts val="0"/>
                        </a:spcBef>
                        <a:spcAft>
                          <a:spcPts val="0"/>
                        </a:spcAft>
                      </a:pPr>
                      <a:r>
                        <a:rPr lang="en-US" sz="1200" dirty="0">
                          <a:effectLst/>
                        </a:rPr>
                        <a:t>CMAS/</a:t>
                      </a:r>
                      <a:r>
                        <a:rPr lang="en-US" sz="1200" dirty="0" err="1">
                          <a:effectLst/>
                        </a:rPr>
                        <a:t>CoAlt</a:t>
                      </a:r>
                      <a:r>
                        <a:rPr lang="en-US" sz="1200" dirty="0">
                          <a:effectLst/>
                        </a:rPr>
                        <a:t> </a:t>
                      </a:r>
                      <a:r>
                        <a:rPr lang="en-US" sz="1200" dirty="0" smtClean="0">
                          <a:effectLst/>
                        </a:rPr>
                        <a:t>SBD</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pPr marL="0" marR="0">
                        <a:spcBef>
                          <a:spcPts val="0"/>
                        </a:spcBef>
                        <a:spcAft>
                          <a:spcPts val="0"/>
                        </a:spcAft>
                      </a:pPr>
                      <a:endParaRPr lang="en-US" sz="1200" dirty="0">
                        <a:effectLst/>
                        <a:latin typeface="Calibri"/>
                        <a:ea typeface="Times New Roman"/>
                        <a:cs typeface="Times New Roman"/>
                      </a:endParaRPr>
                    </a:p>
                  </a:txBody>
                  <a:tcPr marL="68580" marR="68580" marT="0" marB="0"/>
                </a:tc>
                <a:tc>
                  <a:txBody>
                    <a:bodyPr/>
                    <a:lstStyle/>
                    <a:p>
                      <a:pPr marL="0" marR="0">
                        <a:spcBef>
                          <a:spcPts val="0"/>
                        </a:spcBef>
                        <a:spcAft>
                          <a:spcPts val="0"/>
                        </a:spcAft>
                      </a:pPr>
                      <a:r>
                        <a:rPr lang="en-US" sz="1200" baseline="0" dirty="0" smtClean="0">
                          <a:effectLst/>
                        </a:rPr>
                        <a:t>Sarah Underwood</a:t>
                      </a:r>
                      <a:endParaRPr lang="en-US" sz="1200" dirty="0">
                        <a:effectLst/>
                        <a:latin typeface="Calibri"/>
                        <a:ea typeface="Times New Roman"/>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Calibri"/>
                          <a:ea typeface="Times New Roman"/>
                          <a:cs typeface="Times New Roman"/>
                          <a:hlinkClick r:id="rId4"/>
                        </a:rPr>
                        <a:t>underwood_s@cde.state.co.us</a:t>
                      </a:r>
                      <a:endParaRPr lang="en-US" sz="1200" dirty="0" smtClean="0">
                        <a:effectLst/>
                        <a:latin typeface="Calibri"/>
                        <a:ea typeface="Times New Roman"/>
                        <a:cs typeface="Times New Roman"/>
                      </a:endParaRPr>
                    </a:p>
                    <a:p>
                      <a:pPr marL="0" marR="0">
                        <a:spcBef>
                          <a:spcPts val="0"/>
                        </a:spcBef>
                        <a:spcAft>
                          <a:spcPts val="0"/>
                        </a:spcAft>
                      </a:pPr>
                      <a:endParaRPr lang="en-US" sz="1200" dirty="0">
                        <a:effectLst/>
                        <a:latin typeface="Calibri"/>
                        <a:ea typeface="Times New Roman"/>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303.866.6198</a:t>
                      </a:r>
                      <a:endParaRPr lang="en-US" sz="1200" dirty="0" smtClean="0">
                        <a:effectLst/>
                        <a:latin typeface="+mn-lt"/>
                        <a:ea typeface="Times New Roman"/>
                        <a:cs typeface="Times New Roman"/>
                      </a:endParaRPr>
                    </a:p>
                    <a:p>
                      <a:pPr marL="0" marR="0">
                        <a:spcBef>
                          <a:spcPts val="0"/>
                        </a:spcBef>
                        <a:spcAft>
                          <a:spcPts val="0"/>
                        </a:spcAft>
                      </a:pPr>
                      <a:endParaRPr lang="en-US" sz="1200" dirty="0">
                        <a:effectLst/>
                        <a:latin typeface="Calibri"/>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81328">
                <a:tc>
                  <a:txBody>
                    <a:bodyPr/>
                    <a:lstStyle/>
                    <a:p>
                      <a:pPr marL="0" marR="0">
                        <a:spcBef>
                          <a:spcPts val="0"/>
                        </a:spcBef>
                        <a:spcAft>
                          <a:spcPts val="0"/>
                        </a:spcAft>
                      </a:pPr>
                      <a:r>
                        <a:rPr lang="en-US" sz="1200" dirty="0">
                          <a:effectLst/>
                        </a:rPr>
                        <a:t>CO ACT SBD Review </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Assessment Unit</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Jasmine Carey</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effectLst/>
                          <a:hlinkClick r:id="rId5" action="ppaction://hlinkfile"/>
                        </a:rPr>
                        <a:t>carey_j@cde.state.co.us</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303.866.6634</a:t>
                      </a:r>
                      <a:endParaRPr lang="en-US" sz="1200" dirty="0">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656">
                <a:tc>
                  <a:txBody>
                    <a:bodyPr/>
                    <a:lstStyle/>
                    <a:p>
                      <a:pPr marL="0" marR="0">
                        <a:spcBef>
                          <a:spcPts val="0"/>
                        </a:spcBef>
                        <a:spcAft>
                          <a:spcPts val="0"/>
                        </a:spcAft>
                      </a:pPr>
                      <a:r>
                        <a:rPr lang="en-US" sz="1200" dirty="0" smtClean="0">
                          <a:effectLst/>
                          <a:latin typeface="+mn-lt"/>
                          <a:ea typeface="+mn-ea"/>
                          <a:cs typeface="+mn-cs"/>
                        </a:rPr>
                        <a:t>State</a:t>
                      </a:r>
                      <a:r>
                        <a:rPr lang="en-US" sz="1200" baseline="0" dirty="0" smtClean="0">
                          <a:effectLst/>
                          <a:latin typeface="+mn-lt"/>
                          <a:ea typeface="+mn-ea"/>
                          <a:cs typeface="+mn-cs"/>
                        </a:rPr>
                        <a:t> Accountability</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Accountability and Data Analysis</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rPr>
                        <a:t>Josh Perdue</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000" u="sng" dirty="0" smtClean="0">
                          <a:effectLst/>
                          <a:hlinkClick r:id="rId6"/>
                        </a:rPr>
                        <a:t>perdue_j@cde.state.co.us</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rPr>
                        <a:t>303-866-2865</a:t>
                      </a:r>
                      <a:endParaRPr lang="en-US" sz="1200" dirty="0">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656">
                <a:tc>
                  <a:txBody>
                    <a:bodyPr/>
                    <a:lstStyle/>
                    <a:p>
                      <a:pPr marL="0" marR="0">
                        <a:spcBef>
                          <a:spcPts val="0"/>
                        </a:spcBef>
                        <a:spcAft>
                          <a:spcPts val="0"/>
                        </a:spcAft>
                      </a:pPr>
                      <a:r>
                        <a:rPr lang="en-US" sz="1200" dirty="0" smtClean="0">
                          <a:effectLst/>
                          <a:latin typeface="Calibri"/>
                          <a:ea typeface="Times New Roman"/>
                          <a:cs typeface="Times New Roman"/>
                        </a:rPr>
                        <a:t>NCLB</a:t>
                      </a:r>
                      <a:r>
                        <a:rPr lang="en-US" sz="1200" baseline="0" dirty="0" smtClean="0">
                          <a:effectLst/>
                          <a:latin typeface="Calibri"/>
                          <a:ea typeface="Times New Roman"/>
                          <a:cs typeface="Times New Roman"/>
                        </a:rPr>
                        <a:t> Waiver Program</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mn-lt"/>
                          <a:ea typeface="Times New Roman"/>
                          <a:cs typeface="Times New Roman"/>
                        </a:rPr>
                        <a:t>Federal Programs</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mn-lt"/>
                          <a:ea typeface="Times New Roman"/>
                          <a:cs typeface="Times New Roman"/>
                        </a:rPr>
                        <a:t>Nazanin Mohajeri-Nelson</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mn-lt"/>
                          <a:ea typeface="Times New Roman"/>
                          <a:cs typeface="Times New Roman"/>
                          <a:hlinkClick r:id="rId7"/>
                        </a:rPr>
                        <a:t>mohajeri-nelson_n@cde.state.co.us</a:t>
                      </a:r>
                      <a:r>
                        <a:rPr lang="en-US" sz="1200" dirty="0" smtClean="0">
                          <a:effectLst/>
                          <a:latin typeface="+mn-lt"/>
                          <a:ea typeface="Times New Roman"/>
                          <a:cs typeface="Times New Roman"/>
                        </a:rPr>
                        <a:t> </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mn-lt"/>
                          <a:ea typeface="Times New Roman"/>
                          <a:cs typeface="Times New Roman"/>
                        </a:rPr>
                        <a:t>(303) 866-6205</a:t>
                      </a:r>
                      <a:endParaRPr lang="en-US" sz="1200" dirty="0">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983">
                <a:tc>
                  <a:txBody>
                    <a:bodyPr/>
                    <a:lstStyle/>
                    <a:p>
                      <a:pPr marL="0" marR="0">
                        <a:spcBef>
                          <a:spcPts val="0"/>
                        </a:spcBef>
                        <a:spcAft>
                          <a:spcPts val="0"/>
                        </a:spcAft>
                      </a:pPr>
                      <a:r>
                        <a:rPr lang="en-US" sz="1200" dirty="0">
                          <a:effectLst/>
                        </a:rPr>
                        <a:t>Annual Measurable Achievement Objectives</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Federal Programs</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Donna Morganstern</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effectLst/>
                          <a:hlinkClick r:id="rId8" action="ppaction://hlinkfile"/>
                        </a:rPr>
                        <a:t>morganstern_d@cde.state.co.us</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303.866.6209</a:t>
                      </a:r>
                      <a:endParaRPr lang="en-US" sz="1200" dirty="0">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983">
                <a:tc>
                  <a:txBody>
                    <a:bodyPr/>
                    <a:lstStyle/>
                    <a:p>
                      <a:pPr marL="0" marR="0">
                        <a:spcBef>
                          <a:spcPts val="0"/>
                        </a:spcBef>
                        <a:spcAft>
                          <a:spcPts val="0"/>
                        </a:spcAft>
                      </a:pPr>
                      <a:r>
                        <a:rPr lang="en-US" sz="1200" dirty="0">
                          <a:effectLst/>
                        </a:rPr>
                        <a:t>SASIDS</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IMS - Records Integration Tracking System (RITS) </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Debbie Pulscher</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effectLst/>
                          <a:hlinkClick r:id="rId9" action="ppaction://hlinkfile"/>
                        </a:rPr>
                        <a:t>pulscher_d@cde.state.co.us</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rPr>
                        <a:t>303.866.6612</a:t>
                      </a:r>
                      <a:endParaRPr lang="en-US" sz="1200" dirty="0">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656">
                <a:tc>
                  <a:txBody>
                    <a:bodyPr/>
                    <a:lstStyle/>
                    <a:p>
                      <a:pPr marL="0" marR="0">
                        <a:spcBef>
                          <a:spcPts val="0"/>
                        </a:spcBef>
                        <a:spcAft>
                          <a:spcPts val="0"/>
                        </a:spcAft>
                      </a:pPr>
                      <a:r>
                        <a:rPr lang="en-US" sz="1200" dirty="0" smtClean="0">
                          <a:effectLst/>
                        </a:rPr>
                        <a:t>Policies about English Language Development</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effectLst/>
                        </a:rPr>
                        <a:t>Office of  Language, Culture, and Equity.</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Liliana Graham</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u="sng" dirty="0">
                          <a:effectLst/>
                          <a:hlinkClick r:id="rId10" action="ppaction://hlinkfile"/>
                        </a:rPr>
                        <a:t>graham_l@cde.state.co.us</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303.866.6138</a:t>
                      </a:r>
                      <a:endParaRPr lang="en-US" sz="1200" dirty="0">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656">
                <a:tc>
                  <a:txBody>
                    <a:bodyPr/>
                    <a:lstStyle/>
                    <a:p>
                      <a:pPr marL="0" marR="0">
                        <a:spcBef>
                          <a:spcPts val="0"/>
                        </a:spcBef>
                        <a:spcAft>
                          <a:spcPts val="0"/>
                        </a:spcAft>
                      </a:pPr>
                      <a:r>
                        <a:rPr lang="en-US" sz="1200" dirty="0">
                          <a:effectLst/>
                        </a:rPr>
                        <a:t>11</a:t>
                      </a:r>
                      <a:r>
                        <a:rPr lang="en-US" sz="1200" baseline="30000" dirty="0">
                          <a:effectLst/>
                        </a:rPr>
                        <a:t>th</a:t>
                      </a:r>
                      <a:r>
                        <a:rPr lang="en-US" sz="1200" dirty="0">
                          <a:effectLst/>
                        </a:rPr>
                        <a:t> Grade Alternate Assessment</a:t>
                      </a:r>
                      <a:endParaRPr lang="en-US"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a:effectLst/>
                        </a:rPr>
                        <a:t>Exceptional Student Services</a:t>
                      </a:r>
                      <a:endParaRPr lang="en-US" sz="120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a:effectLst/>
                        </a:rPr>
                        <a:t>Linda Lamirande</a:t>
                      </a:r>
                      <a:endParaRPr lang="en-US" sz="120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u="sng" dirty="0">
                          <a:effectLst/>
                          <a:hlinkClick r:id="rId11" action="ppaction://hlinkfile"/>
                        </a:rPr>
                        <a:t>lamirande_l@cde.state.co.us</a:t>
                      </a:r>
                      <a:endParaRPr lang="en-US" sz="1200" dirty="0">
                        <a:effectLst/>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dirty="0">
                          <a:effectLst/>
                        </a:rPr>
                        <a:t>303.866.6863</a:t>
                      </a:r>
                      <a:endParaRPr lang="en-US" sz="1200" dirty="0">
                        <a:effectLst/>
                        <a:latin typeface="Calibri"/>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165433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18</a:t>
            </a:fld>
            <a:endParaRPr lang="en-US" dirty="0" smtClean="0"/>
          </a:p>
        </p:txBody>
      </p:sp>
    </p:spTree>
    <p:extLst>
      <p:ext uri="{BB962C8B-B14F-4D97-AF65-F5344CB8AC3E}">
        <p14:creationId xmlns:p14="http://schemas.microsoft.com/office/powerpoint/2010/main" val="2471324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Overview of SBD</a:t>
            </a:r>
          </a:p>
          <a:p>
            <a:pPr lvl="1"/>
            <a:r>
              <a:rPr lang="en-US" dirty="0" smtClean="0"/>
              <a:t>Purpose, general description and 2013-2014 timeline.</a:t>
            </a:r>
          </a:p>
          <a:p>
            <a:r>
              <a:rPr lang="en-US" dirty="0" smtClean="0"/>
              <a:t>Getting Started</a:t>
            </a:r>
          </a:p>
          <a:p>
            <a:pPr lvl="1"/>
            <a:r>
              <a:rPr lang="en-US" dirty="0" smtClean="0"/>
              <a:t>Data Pipeline Assessment Webpages, SBD support documents,  CDE’s Identity Management System and User Roles.</a:t>
            </a:r>
          </a:p>
          <a:p>
            <a:r>
              <a:rPr lang="en-US" dirty="0" smtClean="0"/>
              <a:t>SBD Step by Step</a:t>
            </a:r>
          </a:p>
          <a:p>
            <a:pPr lvl="1"/>
            <a:r>
              <a:rPr lang="en-US" dirty="0" smtClean="0"/>
              <a:t>Two options </a:t>
            </a:r>
          </a:p>
          <a:p>
            <a:pPr lvl="1"/>
            <a:r>
              <a:rPr lang="en-US" dirty="0" smtClean="0"/>
              <a:t>SBD Demonstration.</a:t>
            </a:r>
          </a:p>
          <a:p>
            <a:r>
              <a:rPr lang="en-US" dirty="0" smtClean="0"/>
              <a:t>SBD Resources</a:t>
            </a:r>
          </a:p>
          <a:p>
            <a:pPr lvl="1"/>
            <a:r>
              <a:rPr lang="en-US" dirty="0" smtClean="0"/>
              <a:t>SBD Manual, Data Pipeline Webpage, Assessment Webpage and CDE contacts.</a:t>
            </a:r>
          </a:p>
          <a:p>
            <a:pPr lvl="1"/>
            <a:endParaRPr lang="en-US" dirty="0"/>
          </a:p>
        </p:txBody>
      </p:sp>
      <p:sp>
        <p:nvSpPr>
          <p:cNvPr id="3" name="Title 2"/>
          <p:cNvSpPr>
            <a:spLocks noGrp="1"/>
          </p:cNvSpPr>
          <p:nvPr>
            <p:ph type="title"/>
          </p:nvPr>
        </p:nvSpPr>
        <p:spPr/>
        <p:txBody>
          <a:bodyPr/>
          <a:lstStyle/>
          <a:p>
            <a:r>
              <a:rPr lang="en-US" dirty="0" smtClean="0"/>
              <a:t>Training Outline</a:t>
            </a:r>
            <a:endParaRPr lang="en-US" dirty="0"/>
          </a:p>
        </p:txBody>
      </p:sp>
      <p:sp>
        <p:nvSpPr>
          <p:cNvPr id="2" name="Footer Placeholder 1"/>
          <p:cNvSpPr>
            <a:spLocks noGrp="1"/>
          </p:cNvSpPr>
          <p:nvPr>
            <p:ph type="ftr" sz="quarter" idx="3"/>
          </p:nvPr>
        </p:nvSpPr>
        <p:spPr/>
        <p:txBody>
          <a:bodyPr/>
          <a:lstStyle/>
          <a:p>
            <a:fld id="{757A2F4E-5D54-B04B-91BD-7E78EE1FE9FD}" type="slidenum">
              <a:rPr lang="en-US" smtClean="0"/>
              <a:pPr/>
              <a:t>2</a:t>
            </a:fld>
            <a:endParaRPr lang="en-US" dirty="0" smtClean="0"/>
          </a:p>
        </p:txBody>
      </p:sp>
    </p:spTree>
    <p:extLst>
      <p:ext uri="{BB962C8B-B14F-4D97-AF65-F5344CB8AC3E}">
        <p14:creationId xmlns:p14="http://schemas.microsoft.com/office/powerpoint/2010/main" val="3551453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Purpose: </a:t>
            </a:r>
          </a:p>
          <a:p>
            <a:pPr lvl="1"/>
            <a:r>
              <a:rPr lang="en-US" sz="1800" dirty="0" smtClean="0"/>
              <a:t>Voluntary district review of student demographic data collected during assessment cycle.</a:t>
            </a:r>
          </a:p>
          <a:p>
            <a:pPr lvl="1"/>
            <a:r>
              <a:rPr lang="en-US" sz="1800" dirty="0"/>
              <a:t>Not an opportunity to provide student data for the first time.</a:t>
            </a:r>
          </a:p>
          <a:p>
            <a:r>
              <a:rPr lang="en-US" sz="2000" dirty="0" smtClean="0"/>
              <a:t>Basic process</a:t>
            </a:r>
          </a:p>
          <a:p>
            <a:pPr lvl="1"/>
            <a:r>
              <a:rPr lang="en-US" sz="1800" dirty="0"/>
              <a:t>Occurs after the testing window closes and before scores are released.</a:t>
            </a:r>
          </a:p>
          <a:p>
            <a:pPr lvl="1"/>
            <a:r>
              <a:rPr lang="en-US" sz="1800" dirty="0"/>
              <a:t>CDE uploads data provided by vendor to Data Pipeline</a:t>
            </a:r>
          </a:p>
          <a:p>
            <a:pPr lvl="1"/>
            <a:r>
              <a:rPr lang="en-US" sz="1800" dirty="0"/>
              <a:t>Districts download, review, edit, upload and approve their data to Data Pipeline</a:t>
            </a:r>
          </a:p>
          <a:p>
            <a:pPr lvl="1"/>
            <a:r>
              <a:rPr lang="en-US" sz="1800" dirty="0"/>
              <a:t>CDE returns data to vendor after SBD window closes.</a:t>
            </a:r>
          </a:p>
          <a:p>
            <a:r>
              <a:rPr lang="en-US" sz="2000" dirty="0" smtClean="0"/>
              <a:t>Communication:</a:t>
            </a:r>
          </a:p>
          <a:p>
            <a:pPr lvl="1"/>
            <a:r>
              <a:rPr lang="en-US" sz="1800" dirty="0"/>
              <a:t>Assessment coordinates and communicated about SBD with District Assessment Coordinators (DACs</a:t>
            </a:r>
            <a:r>
              <a:rPr lang="en-US" sz="1800" dirty="0" smtClean="0"/>
              <a:t>).</a:t>
            </a:r>
            <a:endParaRPr lang="en-US" sz="1800" dirty="0"/>
          </a:p>
          <a:p>
            <a:endParaRPr lang="en-US" dirty="0"/>
          </a:p>
        </p:txBody>
      </p:sp>
      <p:sp>
        <p:nvSpPr>
          <p:cNvPr id="3" name="Title 2"/>
          <p:cNvSpPr>
            <a:spLocks noGrp="1"/>
          </p:cNvSpPr>
          <p:nvPr>
            <p:ph type="title"/>
          </p:nvPr>
        </p:nvSpPr>
        <p:spPr/>
        <p:txBody>
          <a:bodyPr/>
          <a:lstStyle/>
          <a:p>
            <a:r>
              <a:rPr lang="en-US" dirty="0" smtClean="0"/>
              <a:t>What is Student Biographical Data (SBD) Review?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Tree>
    <p:extLst>
      <p:ext uri="{BB962C8B-B14F-4D97-AF65-F5344CB8AC3E}">
        <p14:creationId xmlns:p14="http://schemas.microsoft.com/office/powerpoint/2010/main" val="1759062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395797228"/>
              </p:ext>
            </p:extLst>
          </p:nvPr>
        </p:nvGraphicFramePr>
        <p:xfrm>
          <a:off x="312166" y="2011093"/>
          <a:ext cx="8382000" cy="2225040"/>
        </p:xfrm>
        <a:graphic>
          <a:graphicData uri="http://schemas.openxmlformats.org/drawingml/2006/table">
            <a:tbl>
              <a:tblPr firstRow="1" bandRow="1">
                <a:tableStyleId>{5C22544A-7EE6-4342-B048-85BDC9FD1C3A}</a:tableStyleId>
              </a:tblPr>
              <a:tblGrid>
                <a:gridCol w="5436880"/>
                <a:gridCol w="2945120"/>
              </a:tblGrid>
              <a:tr h="370840">
                <a:tc>
                  <a:txBody>
                    <a:bodyPr/>
                    <a:lstStyle/>
                    <a:p>
                      <a:r>
                        <a:rPr lang="en-US" dirty="0" smtClean="0"/>
                        <a:t>Assessment </a:t>
                      </a:r>
                      <a:endParaRPr lang="en-US" dirty="0"/>
                    </a:p>
                  </a:txBody>
                  <a:tcPr/>
                </a:tc>
                <a:tc>
                  <a:txBody>
                    <a:bodyPr/>
                    <a:lstStyle/>
                    <a:p>
                      <a:r>
                        <a:rPr lang="en-US" dirty="0" smtClean="0"/>
                        <a:t>Tentative Dates*</a:t>
                      </a:r>
                      <a:endParaRPr lang="en-US" dirty="0"/>
                    </a:p>
                  </a:txBody>
                  <a:tcPr/>
                </a:tc>
              </a:tr>
              <a:tr h="370840">
                <a:tc>
                  <a:txBody>
                    <a:bodyPr/>
                    <a:lstStyle/>
                    <a:p>
                      <a:r>
                        <a:rPr lang="en-US" dirty="0" smtClean="0"/>
                        <a:t>ACCESS</a:t>
                      </a:r>
                      <a:r>
                        <a:rPr lang="en-US" baseline="0" dirty="0" smtClean="0"/>
                        <a:t> for ELLs</a:t>
                      </a:r>
                      <a:endParaRPr lang="en-US" dirty="0"/>
                    </a:p>
                  </a:txBody>
                  <a:tcPr/>
                </a:tc>
                <a:tc>
                  <a:txBody>
                    <a:bodyPr/>
                    <a:lstStyle/>
                    <a:p>
                      <a:r>
                        <a:rPr lang="en-US" dirty="0" smtClean="0"/>
                        <a:t>March 20-27</a:t>
                      </a:r>
                      <a:endParaRPr lang="en-US" dirty="0"/>
                    </a:p>
                  </a:txBody>
                  <a:tcPr/>
                </a:tc>
              </a:tr>
              <a:tr h="370840">
                <a:tc>
                  <a:txBody>
                    <a:bodyPr/>
                    <a:lstStyle/>
                    <a:p>
                      <a:r>
                        <a:rPr lang="en-US" dirty="0" smtClean="0"/>
                        <a:t>TCAP/</a:t>
                      </a:r>
                      <a:r>
                        <a:rPr lang="en-US" dirty="0" err="1" smtClean="0"/>
                        <a:t>CoAlt</a:t>
                      </a:r>
                      <a:r>
                        <a:rPr lang="en-US" dirty="0" smtClean="0"/>
                        <a:t>:</a:t>
                      </a:r>
                      <a:r>
                        <a:rPr lang="en-US" baseline="0" dirty="0" smtClean="0"/>
                        <a:t> Reading, Writing and Mathematics</a:t>
                      </a:r>
                      <a:endParaRPr lang="en-US" dirty="0"/>
                    </a:p>
                  </a:txBody>
                  <a:tcPr/>
                </a:tc>
                <a:tc>
                  <a:txBody>
                    <a:bodyPr/>
                    <a:lstStyle/>
                    <a:p>
                      <a:r>
                        <a:rPr lang="en-US" dirty="0" smtClean="0"/>
                        <a:t>May 22- June 6</a:t>
                      </a:r>
                      <a:endParaRPr lang="en-US" dirty="0"/>
                    </a:p>
                  </a:txBody>
                  <a:tcPr/>
                </a:tc>
              </a:tr>
              <a:tr h="370840">
                <a:tc>
                  <a:txBody>
                    <a:bodyPr/>
                    <a:lstStyle/>
                    <a:p>
                      <a:r>
                        <a:rPr lang="en-US" dirty="0" smtClean="0"/>
                        <a:t>CMAS/</a:t>
                      </a:r>
                      <a:r>
                        <a:rPr lang="en-US" dirty="0" err="1" smtClean="0"/>
                        <a:t>CoAlt</a:t>
                      </a:r>
                      <a:r>
                        <a:rPr lang="en-US" dirty="0" smtClean="0"/>
                        <a:t>: Science</a:t>
                      </a:r>
                      <a:r>
                        <a:rPr lang="en-US" baseline="0" dirty="0" smtClean="0"/>
                        <a:t> and Social Studies (Spring 2013)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May 22</a:t>
                      </a:r>
                      <a:r>
                        <a:rPr lang="en-US" baseline="0" dirty="0" smtClean="0">
                          <a:solidFill>
                            <a:srgbClr val="000000"/>
                          </a:solidFill>
                        </a:rPr>
                        <a:t>– June 3</a:t>
                      </a:r>
                      <a:endParaRPr lang="en-US" dirty="0" smtClean="0">
                        <a:solidFill>
                          <a:srgbClr val="000000"/>
                        </a:solidFill>
                      </a:endParaRPr>
                    </a:p>
                  </a:txBody>
                  <a:tcPr/>
                </a:tc>
              </a:tr>
              <a:tr h="370840">
                <a:tc>
                  <a:txBody>
                    <a:bodyPr/>
                    <a:lstStyle/>
                    <a:p>
                      <a:r>
                        <a:rPr lang="en-US" dirty="0" smtClean="0"/>
                        <a:t>CO ACT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June 17 -</a:t>
                      </a:r>
                      <a:r>
                        <a:rPr lang="en-US" baseline="0" dirty="0" smtClean="0"/>
                        <a:t> June 24</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CMAS/</a:t>
                      </a:r>
                      <a:r>
                        <a:rPr lang="en-US" dirty="0" err="1" smtClean="0"/>
                        <a:t>CoAlt</a:t>
                      </a:r>
                      <a:r>
                        <a:rPr lang="en-US" dirty="0" smtClean="0"/>
                        <a:t>: Science</a:t>
                      </a:r>
                      <a:r>
                        <a:rPr lang="en-US" baseline="0" dirty="0" smtClean="0"/>
                        <a:t> and Social Studies (Fall)</a:t>
                      </a:r>
                      <a:endParaRPr lang="en-US" dirty="0"/>
                    </a:p>
                  </a:txBody>
                  <a:tcPr/>
                </a:tc>
                <a:tc>
                  <a:txBody>
                    <a:bodyPr/>
                    <a:lstStyle/>
                    <a:p>
                      <a:r>
                        <a:rPr lang="en-US" dirty="0" smtClean="0"/>
                        <a:t>TBD</a:t>
                      </a:r>
                      <a:endParaRPr lang="en-US" dirty="0"/>
                    </a:p>
                  </a:txBody>
                  <a:tcPr/>
                </a:tc>
              </a:tr>
            </a:tbl>
          </a:graphicData>
        </a:graphic>
      </p:graphicFrame>
      <p:sp>
        <p:nvSpPr>
          <p:cNvPr id="3" name="Title 2"/>
          <p:cNvSpPr>
            <a:spLocks noGrp="1"/>
          </p:cNvSpPr>
          <p:nvPr>
            <p:ph type="title"/>
          </p:nvPr>
        </p:nvSpPr>
        <p:spPr/>
        <p:txBody>
          <a:bodyPr/>
          <a:lstStyle/>
          <a:p>
            <a:r>
              <a:rPr lang="en-US" dirty="0" smtClean="0"/>
              <a:t>2013-2014 SBD Collections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10" name="TextBox 9"/>
          <p:cNvSpPr txBox="1"/>
          <p:nvPr/>
        </p:nvSpPr>
        <p:spPr>
          <a:xfrm>
            <a:off x="312166" y="4270762"/>
            <a:ext cx="7949740" cy="369332"/>
          </a:xfrm>
          <a:prstGeom prst="rect">
            <a:avLst/>
          </a:prstGeom>
          <a:noFill/>
        </p:spPr>
        <p:txBody>
          <a:bodyPr wrap="none" rtlCol="0">
            <a:spAutoFit/>
          </a:bodyPr>
          <a:lstStyle/>
          <a:p>
            <a:r>
              <a:rPr lang="en-US" dirty="0" smtClean="0"/>
              <a:t>* Dates are tentative.  DACs will receive updates about changes to dates as needed.</a:t>
            </a:r>
            <a:endParaRPr lang="en-US" dirty="0"/>
          </a:p>
        </p:txBody>
      </p:sp>
    </p:spTree>
    <p:extLst>
      <p:ext uri="{BB962C8B-B14F-4D97-AF65-F5344CB8AC3E}">
        <p14:creationId xmlns:p14="http://schemas.microsoft.com/office/powerpoint/2010/main" val="23455173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Biographical Review: Getting Started</a:t>
            </a:r>
            <a:endParaRPr lang="en-US" dirty="0"/>
          </a:p>
        </p:txBody>
      </p:sp>
    </p:spTree>
    <p:extLst>
      <p:ext uri="{BB962C8B-B14F-4D97-AF65-F5344CB8AC3E}">
        <p14:creationId xmlns:p14="http://schemas.microsoft.com/office/powerpoint/2010/main" val="129155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Pipeline Website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pic>
        <p:nvPicPr>
          <p:cNvPr id="7" name="Content Placeholder 6"/>
          <p:cNvPicPr>
            <a:picLocks noGrp="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68283" y="2470825"/>
            <a:ext cx="6632834" cy="3655337"/>
          </a:xfrm>
          <a:prstGeom prst="rect">
            <a:avLst/>
          </a:prstGeom>
        </p:spPr>
      </p:pic>
      <p:sp>
        <p:nvSpPr>
          <p:cNvPr id="8" name="TextBox 7"/>
          <p:cNvSpPr txBox="1"/>
          <p:nvPr/>
        </p:nvSpPr>
        <p:spPr>
          <a:xfrm>
            <a:off x="1268283" y="1906621"/>
            <a:ext cx="6632834" cy="369332"/>
          </a:xfrm>
          <a:prstGeom prst="rect">
            <a:avLst/>
          </a:prstGeom>
          <a:noFill/>
        </p:spPr>
        <p:txBody>
          <a:bodyPr wrap="square" rtlCol="0">
            <a:spAutoFit/>
          </a:bodyPr>
          <a:lstStyle/>
          <a:p>
            <a:r>
              <a:rPr lang="en-US" dirty="0">
                <a:hlinkClick r:id="rId5"/>
              </a:rPr>
              <a:t>http://www.cde.state.co.us/datapipeline</a:t>
            </a:r>
            <a:endParaRPr lang="en-US" dirty="0"/>
          </a:p>
        </p:txBody>
      </p:sp>
      <p:sp>
        <p:nvSpPr>
          <p:cNvPr id="10" name="Left Arrow 9"/>
          <p:cNvSpPr/>
          <p:nvPr/>
        </p:nvSpPr>
        <p:spPr>
          <a:xfrm>
            <a:off x="2465637" y="3859935"/>
            <a:ext cx="5734779" cy="1896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2000" dirty="0" smtClean="0">
                <a:effectLst/>
                <a:ea typeface="Times New Roman"/>
                <a:cs typeface="Times New Roman"/>
              </a:rPr>
              <a:t>Links for Assessment collection websites are under the Periodic Collections</a:t>
            </a:r>
            <a:r>
              <a:rPr lang="en-US" sz="1200" dirty="0" smtClean="0">
                <a:effectLst/>
                <a:ea typeface="Times New Roman"/>
                <a:cs typeface="Times New Roman"/>
              </a:rPr>
              <a:t>.</a:t>
            </a:r>
            <a:endParaRPr lang="en-US" sz="1200" dirty="0">
              <a:effectLst/>
              <a:ea typeface="Times New Roman"/>
              <a:cs typeface="Times New Roman"/>
            </a:endParaRPr>
          </a:p>
        </p:txBody>
      </p:sp>
    </p:spTree>
    <p:extLst>
      <p:ext uri="{BB962C8B-B14F-4D97-AF65-F5344CB8AC3E}">
        <p14:creationId xmlns:p14="http://schemas.microsoft.com/office/powerpoint/2010/main" val="2899145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lvl="0" indent="0">
              <a:buNone/>
            </a:pPr>
            <a:r>
              <a:rPr lang="en-US" sz="2000" b="0" dirty="0" smtClean="0"/>
              <a:t>Each assessment Data Pipeline web page has the following information: </a:t>
            </a:r>
          </a:p>
          <a:p>
            <a:pPr lvl="0"/>
            <a:r>
              <a:rPr lang="en-US" sz="2000" dirty="0" smtClean="0"/>
              <a:t>Overview</a:t>
            </a:r>
            <a:r>
              <a:rPr lang="en-US" sz="2000" b="0" dirty="0"/>
              <a:t>: Provides a brief description of Pre-ID extracts and SBD processes.</a:t>
            </a:r>
          </a:p>
          <a:p>
            <a:pPr lvl="0"/>
            <a:r>
              <a:rPr lang="en-US" sz="2000" dirty="0"/>
              <a:t>File Layout and Definitions</a:t>
            </a:r>
            <a:r>
              <a:rPr lang="en-US" sz="2000" b="0" dirty="0"/>
              <a:t>: The SBD file layout and variable definitions.</a:t>
            </a:r>
          </a:p>
          <a:p>
            <a:pPr lvl="0"/>
            <a:r>
              <a:rPr lang="en-US" sz="2000" dirty="0"/>
              <a:t>Business Rules</a:t>
            </a:r>
            <a:r>
              <a:rPr lang="en-US" sz="2000" b="0" dirty="0"/>
              <a:t>: Collection warnings and errors when there are problems or inconsistencies in the data submission. </a:t>
            </a:r>
            <a:endParaRPr lang="en-US" sz="2000" b="0" dirty="0" smtClean="0"/>
          </a:p>
          <a:p>
            <a:pPr lvl="1"/>
            <a:r>
              <a:rPr lang="en-US" sz="1800" b="0" dirty="0" smtClean="0"/>
              <a:t>Errors </a:t>
            </a:r>
            <a:r>
              <a:rPr lang="en-US" sz="1800" b="0" dirty="0"/>
              <a:t>need to be resolved before a file can be approved. </a:t>
            </a:r>
            <a:endParaRPr lang="en-US" sz="1800" b="0" dirty="0" smtClean="0"/>
          </a:p>
          <a:p>
            <a:pPr lvl="1"/>
            <a:r>
              <a:rPr lang="en-US" sz="1800" b="0" dirty="0" smtClean="0"/>
              <a:t>Warnings </a:t>
            </a:r>
            <a:r>
              <a:rPr lang="en-US" sz="1800" b="0" dirty="0"/>
              <a:t>alert to a potential problem that should be carefully checked, but do not block file approval.</a:t>
            </a:r>
          </a:p>
          <a:p>
            <a:pPr lvl="0"/>
            <a:r>
              <a:rPr lang="en-US" sz="2000" dirty="0"/>
              <a:t>Templates</a:t>
            </a:r>
            <a:r>
              <a:rPr lang="en-US" sz="2000" b="0" dirty="0"/>
              <a:t>: Excel files that districts can use to build the data files.</a:t>
            </a:r>
          </a:p>
          <a:p>
            <a:pPr lvl="0"/>
            <a:r>
              <a:rPr lang="en-US" sz="2000" dirty="0"/>
              <a:t>Trainings</a:t>
            </a:r>
            <a:r>
              <a:rPr lang="en-US" sz="2000" b="0" dirty="0"/>
              <a:t>: Links to SBD specific </a:t>
            </a:r>
            <a:r>
              <a:rPr lang="en-US" sz="2000" b="0" dirty="0" smtClean="0"/>
              <a:t>trainings.</a:t>
            </a:r>
          </a:p>
          <a:p>
            <a:pPr lvl="0"/>
            <a:r>
              <a:rPr lang="en-US" sz="2000" dirty="0" smtClean="0"/>
              <a:t>Resources</a:t>
            </a:r>
            <a:r>
              <a:rPr lang="en-US" sz="2000" b="0" dirty="0"/>
              <a:t>: Links to other webpages that may be useful during the SBD process</a:t>
            </a:r>
            <a:r>
              <a:rPr lang="en-US" sz="2000" b="0" dirty="0" smtClean="0"/>
              <a:t>.</a:t>
            </a:r>
            <a:endParaRPr lang="en-US" sz="2000" b="0" dirty="0"/>
          </a:p>
        </p:txBody>
      </p:sp>
      <p:sp>
        <p:nvSpPr>
          <p:cNvPr id="3" name="Title 2"/>
          <p:cNvSpPr>
            <a:spLocks noGrp="1"/>
          </p:cNvSpPr>
          <p:nvPr>
            <p:ph type="title"/>
          </p:nvPr>
        </p:nvSpPr>
        <p:spPr/>
        <p:txBody>
          <a:bodyPr/>
          <a:lstStyle/>
          <a:p>
            <a:r>
              <a:rPr lang="en-US" dirty="0" smtClean="0"/>
              <a:t>SBD Support Documents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329547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Data Pipeline is part of CDE’s Identify Management </a:t>
            </a:r>
            <a:r>
              <a:rPr lang="en-US" dirty="0" smtClean="0"/>
              <a:t>System.</a:t>
            </a:r>
          </a:p>
          <a:p>
            <a:r>
              <a:rPr lang="en-US" dirty="0"/>
              <a:t>Local Access Manager (</a:t>
            </a:r>
            <a:r>
              <a:rPr lang="en-US" dirty="0" smtClean="0"/>
              <a:t>LAM) assigns roles to each collection. </a:t>
            </a:r>
          </a:p>
          <a:p>
            <a:pPr lvl="0"/>
            <a:r>
              <a:rPr lang="en-US" dirty="0" smtClean="0"/>
              <a:t>Assessment Collection’s are identified in Data Pipeline using the following groups:</a:t>
            </a:r>
          </a:p>
          <a:p>
            <a:pPr lvl="1"/>
            <a:r>
              <a:rPr lang="en-US" dirty="0" smtClean="0"/>
              <a:t>ACT</a:t>
            </a:r>
            <a:r>
              <a:rPr lang="en-US" dirty="0"/>
              <a:t>: CO ACT SBD collection</a:t>
            </a:r>
          </a:p>
          <a:p>
            <a:pPr lvl="1"/>
            <a:r>
              <a:rPr lang="en-US" dirty="0"/>
              <a:t>ACC: ACCESS for ELLs SBD collection</a:t>
            </a:r>
          </a:p>
          <a:p>
            <a:pPr lvl="1"/>
            <a:r>
              <a:rPr lang="en-US" dirty="0"/>
              <a:t>TCP: TCAP/</a:t>
            </a:r>
            <a:r>
              <a:rPr lang="en-US" dirty="0" err="1"/>
              <a:t>CoAlt</a:t>
            </a:r>
            <a:r>
              <a:rPr lang="en-US" dirty="0"/>
              <a:t>: Reading, Writing and Mathematics SBD collection</a:t>
            </a:r>
          </a:p>
          <a:p>
            <a:pPr lvl="1"/>
            <a:r>
              <a:rPr lang="en-US" dirty="0"/>
              <a:t>CMS: CMAS/</a:t>
            </a:r>
            <a:r>
              <a:rPr lang="en-US" dirty="0" err="1"/>
              <a:t>CoAlt</a:t>
            </a:r>
            <a:r>
              <a:rPr lang="en-US" dirty="0"/>
              <a:t>: Science and Social Studies SBD </a:t>
            </a:r>
            <a:r>
              <a:rPr lang="en-US" dirty="0" smtClean="0"/>
              <a:t>collection</a:t>
            </a:r>
            <a:endParaRPr lang="en-US" dirty="0"/>
          </a:p>
        </p:txBody>
      </p:sp>
      <p:sp>
        <p:nvSpPr>
          <p:cNvPr id="3" name="Title 2"/>
          <p:cNvSpPr>
            <a:spLocks noGrp="1"/>
          </p:cNvSpPr>
          <p:nvPr>
            <p:ph type="title"/>
          </p:nvPr>
        </p:nvSpPr>
        <p:spPr/>
        <p:txBody>
          <a:bodyPr/>
          <a:lstStyle/>
          <a:p>
            <a:r>
              <a:rPr lang="en-US" dirty="0" smtClean="0"/>
              <a:t>CDE’s Identity Management System</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Tree>
    <p:extLst>
      <p:ext uri="{BB962C8B-B14F-4D97-AF65-F5344CB8AC3E}">
        <p14:creationId xmlns:p14="http://schemas.microsoft.com/office/powerpoint/2010/main" val="259783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Assessment collections have three different district user roles.</a:t>
            </a:r>
          </a:p>
          <a:p>
            <a:pPr lvl="1"/>
            <a:r>
              <a:rPr lang="en-US" dirty="0"/>
              <a:t>LEA Viewer: These users can only view the data and reports. </a:t>
            </a:r>
          </a:p>
          <a:p>
            <a:pPr lvl="1"/>
            <a:r>
              <a:rPr lang="en-US" dirty="0"/>
              <a:t>LEA User: These users have the same permissions as the LEA Viewer, plus they can download, edit and upload data.</a:t>
            </a:r>
          </a:p>
          <a:p>
            <a:pPr lvl="1"/>
            <a:r>
              <a:rPr lang="en-US" dirty="0"/>
              <a:t>LEA Approver: These users have same permissions as the LEA User, plus they can approve data</a:t>
            </a:r>
            <a:r>
              <a:rPr lang="en-US" dirty="0" smtClean="0"/>
              <a:t>.</a:t>
            </a:r>
            <a:endParaRPr lang="en-US" dirty="0"/>
          </a:p>
        </p:txBody>
      </p:sp>
      <p:sp>
        <p:nvSpPr>
          <p:cNvPr id="3" name="Title 2"/>
          <p:cNvSpPr>
            <a:spLocks noGrp="1"/>
          </p:cNvSpPr>
          <p:nvPr>
            <p:ph type="title"/>
          </p:nvPr>
        </p:nvSpPr>
        <p:spPr/>
        <p:txBody>
          <a:bodyPr/>
          <a:lstStyle/>
          <a:p>
            <a:r>
              <a:rPr lang="en-US" dirty="0" smtClean="0"/>
              <a:t>Data Pipeline User Roles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42252256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themeOverride>
</file>

<file path=docProps/app.xml><?xml version="1.0" encoding="utf-8"?>
<Properties xmlns="http://schemas.openxmlformats.org/officeDocument/2006/extended-properties" xmlns:vt="http://schemas.openxmlformats.org/officeDocument/2006/docPropsVTypes">
  <Template/>
  <TotalTime>8691</TotalTime>
  <Words>2213</Words>
  <Application>Microsoft Office PowerPoint</Application>
  <PresentationFormat>On-screen Show (4:3)</PresentationFormat>
  <Paragraphs>278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CDE THEME</vt:lpstr>
      <vt:lpstr>2013-2014 Student Biographical Data (SBD) Training</vt:lpstr>
      <vt:lpstr>Training Outline</vt:lpstr>
      <vt:lpstr>What is Student Biographical Data (SBD) Review?</vt:lpstr>
      <vt:lpstr>2013-2014 SBD Collections</vt:lpstr>
      <vt:lpstr>Student Biographical Review: Getting Started</vt:lpstr>
      <vt:lpstr>Data Pipeline Website</vt:lpstr>
      <vt:lpstr>SBD Support Documents</vt:lpstr>
      <vt:lpstr>CDE’s Identity Management System</vt:lpstr>
      <vt:lpstr>Data Pipeline User Roles</vt:lpstr>
      <vt:lpstr>Data Pipeline User Roles: Notes</vt:lpstr>
      <vt:lpstr>Student Biographical Data (SBD) Review:  Step by Step</vt:lpstr>
      <vt:lpstr>SBD: Two Options</vt:lpstr>
      <vt:lpstr>SBD: Demonstration</vt:lpstr>
      <vt:lpstr>SBD Resources</vt:lpstr>
      <vt:lpstr>Assessment Unit Data Pipeline Manual</vt:lpstr>
      <vt:lpstr>CDE’s Website</vt:lpstr>
      <vt:lpstr>CDE Contacts</vt:lpstr>
      <vt:lpstr>Thank you</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Hollingshead, Clayton</cp:lastModifiedBy>
  <cp:revision>161</cp:revision>
  <cp:lastPrinted>2014-02-14T15:14:06Z</cp:lastPrinted>
  <dcterms:created xsi:type="dcterms:W3CDTF">2012-07-16T02:29:43Z</dcterms:created>
  <dcterms:modified xsi:type="dcterms:W3CDTF">2014-03-18T18:21:49Z</dcterms:modified>
</cp:coreProperties>
</file>