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05" r:id="rId2"/>
    <p:sldId id="306" r:id="rId3"/>
    <p:sldId id="307" r:id="rId4"/>
    <p:sldId id="256" r:id="rId5"/>
    <p:sldId id="289" r:id="rId6"/>
    <p:sldId id="258" r:id="rId7"/>
    <p:sldId id="259" r:id="rId8"/>
    <p:sldId id="308" r:id="rId9"/>
    <p:sldId id="260" r:id="rId10"/>
    <p:sldId id="266" r:id="rId11"/>
    <p:sldId id="309" r:id="rId12"/>
    <p:sldId id="281" r:id="rId13"/>
    <p:sldId id="267" r:id="rId14"/>
    <p:sldId id="287" r:id="rId15"/>
    <p:sldId id="311" r:id="rId16"/>
    <p:sldId id="312" r:id="rId17"/>
    <p:sldId id="295" r:id="rId18"/>
    <p:sldId id="269" r:id="rId19"/>
    <p:sldId id="270" r:id="rId20"/>
    <p:sldId id="262" r:id="rId21"/>
    <p:sldId id="264" r:id="rId22"/>
    <p:sldId id="265" r:id="rId23"/>
    <p:sldId id="268" r:id="rId24"/>
    <p:sldId id="297" r:id="rId25"/>
    <p:sldId id="298" r:id="rId26"/>
    <p:sldId id="285" r:id="rId27"/>
    <p:sldId id="299" r:id="rId28"/>
    <p:sldId id="310" r:id="rId29"/>
    <p:sldId id="288" r:id="rId30"/>
    <p:sldId id="271" r:id="rId31"/>
    <p:sldId id="300" r:id="rId32"/>
    <p:sldId id="282" r:id="rId33"/>
    <p:sldId id="301" r:id="rId34"/>
    <p:sldId id="291" r:id="rId35"/>
    <p:sldId id="292" r:id="rId36"/>
    <p:sldId id="302" r:id="rId37"/>
    <p:sldId id="30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rakavit_g"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69577" autoAdjust="0"/>
  </p:normalViewPr>
  <p:slideViewPr>
    <p:cSldViewPr>
      <p:cViewPr varScale="1">
        <p:scale>
          <a:sx n="77" d="100"/>
          <a:sy n="77" d="100"/>
        </p:scale>
        <p:origin x="-252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383759-7798-45BE-AA5E-CE34A90ED98B}" type="doc">
      <dgm:prSet loTypeId="urn:microsoft.com/office/officeart/2005/8/layout/chevron1" loCatId="process" qsTypeId="urn:microsoft.com/office/officeart/2005/8/quickstyle/simple1" qsCatId="simple" csTypeId="urn:microsoft.com/office/officeart/2005/8/colors/accent1_2" csCatId="accent1" phldr="1"/>
      <dgm:spPr/>
    </dgm:pt>
    <dgm:pt modelId="{AEC1DDE7-31A8-4860-AF0C-7CD0098053EC}">
      <dgm:prSet phldrT="[Text]"/>
      <dgm:spPr/>
      <dgm:t>
        <a:bodyPr/>
        <a:lstStyle/>
        <a:p>
          <a:r>
            <a:rPr lang="en-US" dirty="0" smtClean="0"/>
            <a:t>Preparation</a:t>
          </a:r>
          <a:endParaRPr lang="en-US" dirty="0"/>
        </a:p>
      </dgm:t>
    </dgm:pt>
    <dgm:pt modelId="{A26765DB-DB64-4516-ADFE-3DA29EC5DC20}" type="parTrans" cxnId="{774DF8D9-113B-4F14-8E86-EC417134D2AF}">
      <dgm:prSet/>
      <dgm:spPr/>
      <dgm:t>
        <a:bodyPr/>
        <a:lstStyle/>
        <a:p>
          <a:endParaRPr lang="en-US"/>
        </a:p>
      </dgm:t>
    </dgm:pt>
    <dgm:pt modelId="{1352A331-5434-4C47-9496-39BDDC37A376}" type="sibTrans" cxnId="{774DF8D9-113B-4F14-8E86-EC417134D2AF}">
      <dgm:prSet/>
      <dgm:spPr/>
      <dgm:t>
        <a:bodyPr/>
        <a:lstStyle/>
        <a:p>
          <a:endParaRPr lang="en-US"/>
        </a:p>
      </dgm:t>
    </dgm:pt>
    <dgm:pt modelId="{7C5FD9A6-D63D-474B-BFAB-17A08811B697}">
      <dgm:prSet phldrT="[Text]"/>
      <dgm:spPr/>
      <dgm:t>
        <a:bodyPr/>
        <a:lstStyle/>
        <a:p>
          <a:r>
            <a:rPr lang="en-US" dirty="0" smtClean="0"/>
            <a:t>Administration</a:t>
          </a:r>
          <a:endParaRPr lang="en-US" dirty="0"/>
        </a:p>
      </dgm:t>
    </dgm:pt>
    <dgm:pt modelId="{AC350EA7-F6CF-4174-9AE4-09E1BEEF68C7}" type="parTrans" cxnId="{A654718E-E7B9-481E-82F2-10D57BBF96EA}">
      <dgm:prSet/>
      <dgm:spPr/>
      <dgm:t>
        <a:bodyPr/>
        <a:lstStyle/>
        <a:p>
          <a:endParaRPr lang="en-US"/>
        </a:p>
      </dgm:t>
    </dgm:pt>
    <dgm:pt modelId="{48F28798-F071-4B14-B5BB-DD75C3691C7D}" type="sibTrans" cxnId="{A654718E-E7B9-481E-82F2-10D57BBF96EA}">
      <dgm:prSet/>
      <dgm:spPr/>
      <dgm:t>
        <a:bodyPr/>
        <a:lstStyle/>
        <a:p>
          <a:endParaRPr lang="en-US"/>
        </a:p>
      </dgm:t>
    </dgm:pt>
    <dgm:pt modelId="{849C4437-14EE-4409-9902-AA01403577D7}">
      <dgm:prSet phldrT="[Text]"/>
      <dgm:spPr/>
      <dgm:t>
        <a:bodyPr/>
        <a:lstStyle/>
        <a:p>
          <a:r>
            <a:rPr lang="en-US" dirty="0" smtClean="0"/>
            <a:t>Interpretation</a:t>
          </a:r>
          <a:endParaRPr lang="en-US" dirty="0"/>
        </a:p>
      </dgm:t>
    </dgm:pt>
    <dgm:pt modelId="{13D11796-349B-4961-9E7E-651E323C1449}" type="parTrans" cxnId="{1198564A-C78F-459A-BAD8-FD8DDD0EF75D}">
      <dgm:prSet/>
      <dgm:spPr/>
      <dgm:t>
        <a:bodyPr/>
        <a:lstStyle/>
        <a:p>
          <a:endParaRPr lang="en-US"/>
        </a:p>
      </dgm:t>
    </dgm:pt>
    <dgm:pt modelId="{9943A8D5-EDA5-4F35-94C5-8452FDE82450}" type="sibTrans" cxnId="{1198564A-C78F-459A-BAD8-FD8DDD0EF75D}">
      <dgm:prSet/>
      <dgm:spPr/>
      <dgm:t>
        <a:bodyPr/>
        <a:lstStyle/>
        <a:p>
          <a:endParaRPr lang="en-US"/>
        </a:p>
      </dgm:t>
    </dgm:pt>
    <dgm:pt modelId="{229A8631-463A-4571-9189-02021B76D0DA}" type="pres">
      <dgm:prSet presAssocID="{01383759-7798-45BE-AA5E-CE34A90ED98B}" presName="Name0" presStyleCnt="0">
        <dgm:presLayoutVars>
          <dgm:dir/>
          <dgm:animLvl val="lvl"/>
          <dgm:resizeHandles val="exact"/>
        </dgm:presLayoutVars>
      </dgm:prSet>
      <dgm:spPr/>
    </dgm:pt>
    <dgm:pt modelId="{9D6DFCFD-3869-44C5-9C3A-70AAEBF03839}" type="pres">
      <dgm:prSet presAssocID="{AEC1DDE7-31A8-4860-AF0C-7CD0098053EC}" presName="parTxOnly" presStyleLbl="node1" presStyleIdx="0" presStyleCnt="3">
        <dgm:presLayoutVars>
          <dgm:chMax val="0"/>
          <dgm:chPref val="0"/>
          <dgm:bulletEnabled val="1"/>
        </dgm:presLayoutVars>
      </dgm:prSet>
      <dgm:spPr/>
      <dgm:t>
        <a:bodyPr/>
        <a:lstStyle/>
        <a:p>
          <a:endParaRPr lang="en-US"/>
        </a:p>
      </dgm:t>
    </dgm:pt>
    <dgm:pt modelId="{1FC69F36-D515-4CFE-83E7-FDEE05B298C3}" type="pres">
      <dgm:prSet presAssocID="{1352A331-5434-4C47-9496-39BDDC37A376}" presName="parTxOnlySpace" presStyleCnt="0"/>
      <dgm:spPr/>
    </dgm:pt>
    <dgm:pt modelId="{52F238C8-0FE6-4D2C-A663-3D81CF247D53}" type="pres">
      <dgm:prSet presAssocID="{7C5FD9A6-D63D-474B-BFAB-17A08811B697}" presName="parTxOnly" presStyleLbl="node1" presStyleIdx="1" presStyleCnt="3">
        <dgm:presLayoutVars>
          <dgm:chMax val="0"/>
          <dgm:chPref val="0"/>
          <dgm:bulletEnabled val="1"/>
        </dgm:presLayoutVars>
      </dgm:prSet>
      <dgm:spPr/>
      <dgm:t>
        <a:bodyPr/>
        <a:lstStyle/>
        <a:p>
          <a:endParaRPr lang="en-US"/>
        </a:p>
      </dgm:t>
    </dgm:pt>
    <dgm:pt modelId="{61EB8B78-CF1A-4D46-A7B9-4A35563AFC81}" type="pres">
      <dgm:prSet presAssocID="{48F28798-F071-4B14-B5BB-DD75C3691C7D}" presName="parTxOnlySpace" presStyleCnt="0"/>
      <dgm:spPr/>
    </dgm:pt>
    <dgm:pt modelId="{ED3DC5FF-CAB8-4289-8993-0D2A25D6C0ED}" type="pres">
      <dgm:prSet presAssocID="{849C4437-14EE-4409-9902-AA01403577D7}" presName="parTxOnly" presStyleLbl="node1" presStyleIdx="2" presStyleCnt="3">
        <dgm:presLayoutVars>
          <dgm:chMax val="0"/>
          <dgm:chPref val="0"/>
          <dgm:bulletEnabled val="1"/>
        </dgm:presLayoutVars>
      </dgm:prSet>
      <dgm:spPr/>
      <dgm:t>
        <a:bodyPr/>
        <a:lstStyle/>
        <a:p>
          <a:endParaRPr lang="en-US"/>
        </a:p>
      </dgm:t>
    </dgm:pt>
  </dgm:ptLst>
  <dgm:cxnLst>
    <dgm:cxn modelId="{A412E697-BF53-4205-BEBC-59DE1F4D619F}" type="presOf" srcId="{AEC1DDE7-31A8-4860-AF0C-7CD0098053EC}" destId="{9D6DFCFD-3869-44C5-9C3A-70AAEBF03839}" srcOrd="0" destOrd="0" presId="urn:microsoft.com/office/officeart/2005/8/layout/chevron1"/>
    <dgm:cxn modelId="{774DF8D9-113B-4F14-8E86-EC417134D2AF}" srcId="{01383759-7798-45BE-AA5E-CE34A90ED98B}" destId="{AEC1DDE7-31A8-4860-AF0C-7CD0098053EC}" srcOrd="0" destOrd="0" parTransId="{A26765DB-DB64-4516-ADFE-3DA29EC5DC20}" sibTransId="{1352A331-5434-4C47-9496-39BDDC37A376}"/>
    <dgm:cxn modelId="{FF35BF84-23DD-490F-A394-6D236F6482DB}" type="presOf" srcId="{7C5FD9A6-D63D-474B-BFAB-17A08811B697}" destId="{52F238C8-0FE6-4D2C-A663-3D81CF247D53}" srcOrd="0" destOrd="0" presId="urn:microsoft.com/office/officeart/2005/8/layout/chevron1"/>
    <dgm:cxn modelId="{87A055E4-4E5C-407F-9A7C-A0346D44FF1C}" type="presOf" srcId="{849C4437-14EE-4409-9902-AA01403577D7}" destId="{ED3DC5FF-CAB8-4289-8993-0D2A25D6C0ED}" srcOrd="0" destOrd="0" presId="urn:microsoft.com/office/officeart/2005/8/layout/chevron1"/>
    <dgm:cxn modelId="{3FBF9CAF-D7A1-4C51-917C-342B7B40BCE3}" type="presOf" srcId="{01383759-7798-45BE-AA5E-CE34A90ED98B}" destId="{229A8631-463A-4571-9189-02021B76D0DA}" srcOrd="0" destOrd="0" presId="urn:microsoft.com/office/officeart/2005/8/layout/chevron1"/>
    <dgm:cxn modelId="{A654718E-E7B9-481E-82F2-10D57BBF96EA}" srcId="{01383759-7798-45BE-AA5E-CE34A90ED98B}" destId="{7C5FD9A6-D63D-474B-BFAB-17A08811B697}" srcOrd="1" destOrd="0" parTransId="{AC350EA7-F6CF-4174-9AE4-09E1BEEF68C7}" sibTransId="{48F28798-F071-4B14-B5BB-DD75C3691C7D}"/>
    <dgm:cxn modelId="{1198564A-C78F-459A-BAD8-FD8DDD0EF75D}" srcId="{01383759-7798-45BE-AA5E-CE34A90ED98B}" destId="{849C4437-14EE-4409-9902-AA01403577D7}" srcOrd="2" destOrd="0" parTransId="{13D11796-349B-4961-9E7E-651E323C1449}" sibTransId="{9943A8D5-EDA5-4F35-94C5-8452FDE82450}"/>
    <dgm:cxn modelId="{E6C9AB6A-DB74-47C5-9FDA-CB8F48B0C78F}" type="presParOf" srcId="{229A8631-463A-4571-9189-02021B76D0DA}" destId="{9D6DFCFD-3869-44C5-9C3A-70AAEBF03839}" srcOrd="0" destOrd="0" presId="urn:microsoft.com/office/officeart/2005/8/layout/chevron1"/>
    <dgm:cxn modelId="{38E28804-2705-47AA-BD75-1AC0D469F17D}" type="presParOf" srcId="{229A8631-463A-4571-9189-02021B76D0DA}" destId="{1FC69F36-D515-4CFE-83E7-FDEE05B298C3}" srcOrd="1" destOrd="0" presId="urn:microsoft.com/office/officeart/2005/8/layout/chevron1"/>
    <dgm:cxn modelId="{C8787AE6-DF5F-4767-A927-3531AEB6F6ED}" type="presParOf" srcId="{229A8631-463A-4571-9189-02021B76D0DA}" destId="{52F238C8-0FE6-4D2C-A663-3D81CF247D53}" srcOrd="2" destOrd="0" presId="urn:microsoft.com/office/officeart/2005/8/layout/chevron1"/>
    <dgm:cxn modelId="{102A0393-34C7-4EC1-8A51-D12BCE0539B5}" type="presParOf" srcId="{229A8631-463A-4571-9189-02021B76D0DA}" destId="{61EB8B78-CF1A-4D46-A7B9-4A35563AFC81}" srcOrd="3" destOrd="0" presId="urn:microsoft.com/office/officeart/2005/8/layout/chevron1"/>
    <dgm:cxn modelId="{EF43515B-63EE-4B00-8433-D0661D9A8397}" type="presParOf" srcId="{229A8631-463A-4571-9189-02021B76D0DA}" destId="{ED3DC5FF-CAB8-4289-8993-0D2A25D6C0ED}"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DFCFD-3869-44C5-9C3A-70AAEBF03839}">
      <dsp:nvSpPr>
        <dsp:cNvPr id="0" name=""/>
        <dsp:cNvSpPr/>
      </dsp:nvSpPr>
      <dsp:spPr>
        <a:xfrm>
          <a:off x="2411"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Preparation</a:t>
          </a:r>
          <a:endParaRPr lang="en-US" sz="2100" kern="1200" dirty="0"/>
        </a:p>
      </dsp:txBody>
      <dsp:txXfrm>
        <a:off x="589895" y="1675497"/>
        <a:ext cx="1762452" cy="1174968"/>
      </dsp:txXfrm>
    </dsp:sp>
    <dsp:sp modelId="{52F238C8-0FE6-4D2C-A663-3D81CF247D53}">
      <dsp:nvSpPr>
        <dsp:cNvPr id="0" name=""/>
        <dsp:cNvSpPr/>
      </dsp:nvSpPr>
      <dsp:spPr>
        <a:xfrm>
          <a:off x="2646089"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Administration</a:t>
          </a:r>
          <a:endParaRPr lang="en-US" sz="2100" kern="1200" dirty="0"/>
        </a:p>
      </dsp:txBody>
      <dsp:txXfrm>
        <a:off x="3233573" y="1675497"/>
        <a:ext cx="1762452" cy="1174968"/>
      </dsp:txXfrm>
    </dsp:sp>
    <dsp:sp modelId="{ED3DC5FF-CAB8-4289-8993-0D2A25D6C0ED}">
      <dsp:nvSpPr>
        <dsp:cNvPr id="0" name=""/>
        <dsp:cNvSpPr/>
      </dsp:nvSpPr>
      <dsp:spPr>
        <a:xfrm>
          <a:off x="5289768"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en-US" sz="2100" kern="1200" dirty="0" smtClean="0"/>
            <a:t>Interpretation</a:t>
          </a:r>
          <a:endParaRPr lang="en-US" sz="2100" kern="1200" dirty="0"/>
        </a:p>
      </dsp:txBody>
      <dsp:txXfrm>
        <a:off x="5877252" y="1675497"/>
        <a:ext cx="1762452" cy="11749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CB88A-35BC-4C13-B233-DCA4738EB109}" type="datetimeFigureOut">
              <a:rPr lang="en-US" smtClean="0"/>
              <a:pPr/>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A733C-32A1-4A83-8520-D9D2DE8C9A7B}" type="slidenum">
              <a:rPr lang="en-US" smtClean="0"/>
              <a:pPr/>
              <a:t>‹#›</a:t>
            </a:fld>
            <a:endParaRPr lang="en-US"/>
          </a:p>
        </p:txBody>
      </p:sp>
    </p:spTree>
    <p:extLst>
      <p:ext uri="{BB962C8B-B14F-4D97-AF65-F5344CB8AC3E}">
        <p14:creationId xmlns:p14="http://schemas.microsoft.com/office/powerpoint/2010/main" val="2763163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Trainers should remove this slide before actual training presentations.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r>
              <a:rPr lang="en-US" baseline="0" dirty="0" smtClean="0"/>
              <a:t>This training template references the CDE Procedures Manual (available at </a:t>
            </a:r>
            <a:r>
              <a:rPr lang="en-US" baseline="0" dirty="0" smtClean="0"/>
              <a:t>http://www.cde.state.co.us/assessment/coassess-training )</a:t>
            </a:r>
            <a:endParaRPr lang="en-US" baseline="0" dirty="0" smtClean="0"/>
          </a:p>
          <a:p>
            <a:endParaRPr lang="en-US" baseline="0" dirty="0" smtClean="0"/>
          </a:p>
          <a:p>
            <a:r>
              <a:rPr lang="en-US" baseline="0" dirty="0" smtClean="0"/>
              <a:t>and the TCAP Proctor’s Manuals (available at http://www.ctb.com/netcaster/categoryIndex.html?directoryId=6207&amp;categoryId=6217)</a:t>
            </a:r>
          </a:p>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are some of the</a:t>
            </a:r>
            <a:r>
              <a:rPr lang="en-US" baseline="0" dirty="0" smtClean="0"/>
              <a:t> most important TCAP scheduling considerations. Refer to the Procedures Manual for scheduling requirements.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aseline="0" dirty="0" smtClean="0"/>
              <a:t>Giving </a:t>
            </a:r>
            <a:r>
              <a:rPr lang="en-US" baseline="0" dirty="0" smtClean="0"/>
              <a:t>the wrong test session is the most common reason for major misadministrations. </a:t>
            </a:r>
          </a:p>
          <a:p>
            <a:endParaRPr lang="en-US" baseline="0" dirty="0" smtClean="0"/>
          </a:p>
          <a:p>
            <a:r>
              <a:rPr lang="en-US" baseline="0" dirty="0" smtClean="0"/>
              <a:t>Be certain that your test proctors know what sessions to administer at each time. This can be confusing for the combined Reading/Writing test books. Being especially clear about which session should be administered at a particular time will greatly reduce this error:</a:t>
            </a:r>
          </a:p>
          <a:p>
            <a:pPr>
              <a:buFontTx/>
              <a:buChar char="-"/>
            </a:pPr>
            <a:r>
              <a:rPr lang="en-US" baseline="0" dirty="0" smtClean="0"/>
              <a:t>The Grade 3 Reading and Grade 3 Writing books are separate. Each book contains 2 sessions. The Grade 3 Reading testing window happens before the window for all other assessments.</a:t>
            </a:r>
          </a:p>
          <a:p>
            <a:pPr>
              <a:buFontTx/>
              <a:buChar char="-"/>
            </a:pPr>
            <a:r>
              <a:rPr lang="en-US" baseline="0" dirty="0" smtClean="0"/>
              <a:t>For Grades 4-10, the content areas of Reading and Writing are combined into a single test book for each grade, the Reading/Writing test book. Each test book consists of 6 sessions that are laid out the same way.</a:t>
            </a:r>
          </a:p>
          <a:p>
            <a:pPr>
              <a:buFontTx/>
              <a:buChar char="-"/>
            </a:pPr>
            <a:r>
              <a:rPr lang="en-US" baseline="0" dirty="0" smtClean="0"/>
              <a:t>Session 1 – Writing (the plan and first draft for the extended writing prompt)</a:t>
            </a:r>
          </a:p>
          <a:p>
            <a:pPr>
              <a:buFontTx/>
              <a:buChar char="-"/>
            </a:pPr>
            <a:r>
              <a:rPr lang="en-US" baseline="0" dirty="0" smtClean="0"/>
              <a:t>Session 2 – Writing (the editing task and the final copy for the extended writing prompt)</a:t>
            </a:r>
          </a:p>
          <a:p>
            <a:pPr>
              <a:buFontTx/>
              <a:buChar char="-"/>
            </a:pPr>
            <a:r>
              <a:rPr lang="en-US" baseline="0" dirty="0" smtClean="0"/>
              <a:t>Session 3 – Reading (reading passages with multiple choice and constructed response items)</a:t>
            </a:r>
          </a:p>
          <a:p>
            <a:pPr>
              <a:buFontTx/>
              <a:buChar char="-"/>
            </a:pPr>
            <a:r>
              <a:rPr lang="en-US" baseline="0" dirty="0" smtClean="0"/>
              <a:t>Session 4 – Reading (reading passages with multiple choice and constructed response items)</a:t>
            </a:r>
          </a:p>
          <a:p>
            <a:pPr>
              <a:buFontTx/>
              <a:buChar char="-"/>
            </a:pPr>
            <a:r>
              <a:rPr lang="en-US" baseline="0" dirty="0" smtClean="0"/>
              <a:t>Session 5 – Writing (multiple choice and constructed response items pertaining to writing)</a:t>
            </a:r>
          </a:p>
          <a:p>
            <a:pPr>
              <a:buFontTx/>
              <a:buChar char="-"/>
            </a:pPr>
            <a:r>
              <a:rPr lang="en-US" baseline="0" dirty="0" smtClean="0"/>
              <a:t>Session 6 – Reading/Writing (reading passages with multiple choice and constructed response items AND one writing prompt as the final question)</a:t>
            </a:r>
          </a:p>
          <a:p>
            <a:pPr>
              <a:buFontTx/>
              <a:buNone/>
            </a:pPr>
            <a:r>
              <a:rPr lang="en-US" baseline="0" dirty="0" smtClean="0"/>
              <a:t>In order to be very clear in your schedule about which session is going to be administered at a particular time, it is best to refer the sessions as “Session ___ in the Reading/Writing test book.”</a:t>
            </a:r>
          </a:p>
        </p:txBody>
      </p:sp>
      <p:sp>
        <p:nvSpPr>
          <p:cNvPr id="4" name="Slide Number Placeholder 3"/>
          <p:cNvSpPr>
            <a:spLocks noGrp="1"/>
          </p:cNvSpPr>
          <p:nvPr>
            <p:ph type="sldNum" sz="quarter" idx="10"/>
          </p:nvPr>
        </p:nvSpPr>
        <p:spPr/>
        <p:txBody>
          <a:bodyPr/>
          <a:lstStyle/>
          <a:p>
            <a:fld id="{FDCA733C-32A1-4A83-8520-D9D2DE8C9A7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Trainers should indicate on this, or other slides,</a:t>
            </a:r>
            <a:r>
              <a:rPr lang="en-US" b="1" baseline="0" dirty="0" smtClean="0"/>
              <a:t> the contact and communication information specific to the testing site and district.</a:t>
            </a:r>
            <a:endParaRPr lang="en-US" b="1" dirty="0" smtClean="0"/>
          </a:p>
          <a:p>
            <a:endParaRPr lang="en-US" dirty="0" smtClean="0"/>
          </a:p>
          <a:p>
            <a:r>
              <a:rPr lang="en-US" dirty="0" smtClean="0"/>
              <a:t>It</a:t>
            </a:r>
            <a:r>
              <a:rPr lang="en-US" baseline="0" dirty="0" smtClean="0"/>
              <a:t> is the policy of the Office of Student Assessments (OSA) to respond only to queries from DACs. This is because each district will have different assessment procedures and it important that all personnel within a district have the same, consistent information.</a:t>
            </a:r>
          </a:p>
          <a:p>
            <a:endParaRPr lang="en-US" baseline="0" dirty="0" smtClean="0"/>
          </a:p>
          <a:p>
            <a:r>
              <a:rPr lang="en-US" baseline="0" dirty="0" smtClean="0"/>
              <a:t>The one exception to this policy is that the OSA will respond to, and take reports from, individuals who have information about potential issues regarding </a:t>
            </a:r>
            <a:r>
              <a:rPr lang="en-US" baseline="0" dirty="0" err="1" smtClean="0"/>
              <a:t>misadministrations</a:t>
            </a:r>
            <a:r>
              <a:rPr lang="en-US" baseline="0" dirty="0" smtClean="0"/>
              <a:t> or unethical assessment practices.</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a graphic of the chain of communication</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testing procedures developed by CDE are designed with</a:t>
            </a:r>
            <a:r>
              <a:rPr lang="en-US" baseline="0" dirty="0" smtClean="0"/>
              <a:t> standardization in mind. As much as possible all tests must be administered the same way and under the same conditions. Standardization gives students a fair chance to demonstrate their achievement.</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rPr>
              <a:t>If you have any questions about TCAP Administration or standardization, please contact your school or district assessment coordinator.</a:t>
            </a:r>
          </a:p>
        </p:txBody>
      </p:sp>
      <p:sp>
        <p:nvSpPr>
          <p:cNvPr id="4" name="Slide Number Placeholder 3"/>
          <p:cNvSpPr>
            <a:spLocks noGrp="1"/>
          </p:cNvSpPr>
          <p:nvPr>
            <p:ph type="sldNum" sz="quarter" idx="10"/>
          </p:nvPr>
        </p:nvSpPr>
        <p:spPr/>
        <p:txBody>
          <a:bodyPr/>
          <a:lstStyle/>
          <a:p>
            <a:pPr>
              <a:defRPr/>
            </a:pPr>
            <a:fld id="{AE1A936D-1B13-4125-8497-F4DAF7FBC6B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Ethical practice basically</a:t>
            </a:r>
            <a:r>
              <a:rPr lang="en-US" baseline="0" dirty="0" smtClean="0"/>
              <a:t> means adhering to professional standards and doing the right thing. With TCAP, this means doing everything possible to ensure that students have a fair opportunity to learn the content as defined by the standards, that students have a fair opportunity to show what they know and can do without interference, and that test scores are meaningful and used by decision makers in a way that advances educational goals.</a:t>
            </a:r>
          </a:p>
          <a:p>
            <a:endParaRPr lang="en-US" baseline="0" dirty="0" smtClean="0"/>
          </a:p>
          <a:p>
            <a:r>
              <a:rPr lang="en-US" baseline="0" dirty="0" smtClean="0"/>
              <a:t>There are important ethical considerations in preparation for testing, during administration and after testing when scores are being interpreted and used to inform educational decisions. These are covered in detail in the Test Proctor’s Manual and in the procedures manual, but the next slide will cover some of the most important considerations</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Teaching to the standards means that curriculum and instruction should align with the</a:t>
            </a:r>
            <a:r>
              <a:rPr lang="en-US" baseline="0" dirty="0" smtClean="0"/>
              <a:t> standards. Using released test items to familiarize students with the test and using some test simulations in preparation is ok, but quality instruction requires more than simple drilling for the test.</a:t>
            </a:r>
          </a:p>
          <a:p>
            <a:endParaRPr lang="en-US" baseline="0" dirty="0" smtClean="0"/>
          </a:p>
          <a:p>
            <a:r>
              <a:rPr lang="en-US" dirty="0" smtClean="0"/>
              <a:t>Never, under any circumstances, should</a:t>
            </a:r>
            <a:r>
              <a:rPr lang="en-US" baseline="0" dirty="0" smtClean="0"/>
              <a:t> teachers be using test items in their classes that they have taken from test books. This applies to both current and prior year’s test books. It also applies to “paraphrasing” or slightly altered versions of test items. Not only does this constitute a major security breach, but it is a serious ethical violation. Sample released items are available on the Assessment Unit website. Even the suspicion that live test items have been used in preparation for the test can cast grave doubts on the validity of test scores.</a:t>
            </a:r>
          </a:p>
          <a:p>
            <a:endParaRPr lang="en-US" baseline="0" dirty="0" smtClean="0"/>
          </a:p>
          <a:p>
            <a:r>
              <a:rPr lang="en-US" baseline="0" dirty="0" smtClean="0"/>
              <a:t>It is not the role of the test proctor to interpret student responses or change them in any way. It is also unethical to share student responses and is a violation of test security protocols. Knowledge that their responses may be shared may negatively impact student performance.</a:t>
            </a:r>
          </a:p>
          <a:p>
            <a:endParaRPr lang="en-US" baseline="0" dirty="0" smtClean="0"/>
          </a:p>
          <a:p>
            <a:r>
              <a:rPr lang="en-US" baseline="0" dirty="0" smtClean="0"/>
              <a:t>It is natural for caring teachers to want to coach or encourage students while they are testing, but this interferes with the validity of the test score and impacts a student’s ability to show what they know. Coaching and encouraging students during test administration is forbidden.</a:t>
            </a:r>
          </a:p>
          <a:p>
            <a:endParaRPr lang="en-US" baseline="0" dirty="0" smtClean="0"/>
          </a:p>
          <a:p>
            <a:r>
              <a:rPr lang="en-US" baseline="0" dirty="0" smtClean="0"/>
              <a:t>Accommodations help students access the test so that they can show what they know and are able to do. Depriving a student of approved accommodations is unethical. It is also unethical to provide accommodations that are not approved or added at the last minute in an attempt to help students with the test. Research has shown that unfamiliar accommodations are more likely to diminish student performance on tests than to enhance it.</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TCAP test books are secure materials. This is true even of prior year’s test booklets. No test</a:t>
            </a:r>
            <a:r>
              <a:rPr lang="en-US" baseline="0" dirty="0" smtClean="0"/>
              <a:t> items may be used for any purpose other than testing unless they are released for non-testing purposes by CDE. When this happens, there will be an announcement and released items will be posted on the CDE website. Never assume that a test item has been released without checking first.</a:t>
            </a:r>
          </a:p>
          <a:p>
            <a:endParaRPr lang="en-US" baseline="0" dirty="0" smtClean="0"/>
          </a:p>
          <a:p>
            <a:r>
              <a:rPr lang="en-US" baseline="0" dirty="0" smtClean="0"/>
              <a:t>Security breaches, however minor, usually result in the replacement of test items, often at great cost and with a possible impact on the reliability of, and year-to-year comparisons of test scores.</a:t>
            </a:r>
          </a:p>
        </p:txBody>
      </p:sp>
      <p:sp>
        <p:nvSpPr>
          <p:cNvPr id="4" name="Slide Number Placeholder 3"/>
          <p:cNvSpPr>
            <a:spLocks noGrp="1"/>
          </p:cNvSpPr>
          <p:nvPr>
            <p:ph type="sldNum" sz="quarter" idx="10"/>
          </p:nvPr>
        </p:nvSpPr>
        <p:spPr/>
        <p:txBody>
          <a:bodyPr/>
          <a:lstStyle/>
          <a:p>
            <a:fld id="{FDCA733C-32A1-4A83-8520-D9D2DE8C9A7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All individuals in the chain of custody are responsible for maintaining security of test materials. No one is allowed access to the test materials without authorization. Test Proctors are forbidden from browsing or reviewing test materials.</a:t>
            </a:r>
          </a:p>
          <a:p>
            <a:endParaRPr lang="en-US" baseline="0" dirty="0" smtClean="0"/>
          </a:p>
          <a:p>
            <a:r>
              <a:rPr lang="en-US" baseline="0" dirty="0" smtClean="0"/>
              <a:t>In the past, schools and districts were permitted to erase stray marks on test books, but this is no longer necessary or permitted. Improved optical scanning technology makes such erasures redundant. Furthermore, discontinuing the practice of erasing stray marks reduces test administration workload and enhances test security.</a:t>
            </a:r>
          </a:p>
        </p:txBody>
      </p:sp>
      <p:sp>
        <p:nvSpPr>
          <p:cNvPr id="4" name="Slide Number Placeholder 3"/>
          <p:cNvSpPr>
            <a:spLocks noGrp="1"/>
          </p:cNvSpPr>
          <p:nvPr>
            <p:ph type="sldNum" sz="quarter" idx="10"/>
          </p:nvPr>
        </p:nvSpPr>
        <p:spPr/>
        <p:txBody>
          <a:bodyPr/>
          <a:lstStyle/>
          <a:p>
            <a:fld id="{FDCA733C-32A1-4A83-8520-D9D2DE8C9A7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Trainers should include contact information for the SAC and</a:t>
            </a:r>
            <a:r>
              <a:rPr lang="en-US" b="1" baseline="0" dirty="0" smtClean="0"/>
              <a:t> other relevant personnel on this or other slides.</a:t>
            </a:r>
            <a:endParaRPr lang="en-US" baseline="0" dirty="0" smtClean="0"/>
          </a:p>
          <a:p>
            <a:endParaRPr lang="en-US" baseline="0" dirty="0" smtClean="0"/>
          </a:p>
          <a:p>
            <a:r>
              <a:rPr lang="en-US" baseline="0" dirty="0" smtClean="0"/>
              <a:t>Test proctors should always consult with their SAC and DAC if there is any question at all about how to discuss, reproduce, or transmit secure test materials. Generally, test proctors will not be involved in such decisions or processes.</a:t>
            </a:r>
          </a:p>
        </p:txBody>
      </p:sp>
      <p:sp>
        <p:nvSpPr>
          <p:cNvPr id="4" name="Slide Number Placeholder 3"/>
          <p:cNvSpPr>
            <a:spLocks noGrp="1"/>
          </p:cNvSpPr>
          <p:nvPr>
            <p:ph type="sldNum" sz="quarter" idx="10"/>
          </p:nvPr>
        </p:nvSpPr>
        <p:spPr/>
        <p:txBody>
          <a:bodyPr/>
          <a:lstStyle/>
          <a:p>
            <a:fld id="{FDCA733C-32A1-4A83-8520-D9D2DE8C9A7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baseline="0" dirty="0" smtClean="0"/>
              <a:t>Trainers should remove this slide before actual training presentations.</a:t>
            </a:r>
            <a:endParaRPr lang="en-US" b="1"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DACs/SACs should include more slides, detailing exactly where materials are to be secured</a:t>
            </a:r>
            <a:r>
              <a:rPr lang="en-US" b="1" baseline="0" dirty="0" smtClean="0"/>
              <a:t> and checked out, as well as contact information for proctors if there is an error or shortage in the testing materials they receive.</a:t>
            </a:r>
          </a:p>
          <a:p>
            <a:endParaRPr lang="en-US" baseline="0" dirty="0" smtClean="0"/>
          </a:p>
          <a:p>
            <a:r>
              <a:rPr lang="en-US" sz="1200" b="0" u="sng" kern="1200" baseline="0" dirty="0" smtClean="0">
                <a:solidFill>
                  <a:schemeClr val="tx1"/>
                </a:solidFill>
                <a:latin typeface="+mn-lt"/>
                <a:ea typeface="+mn-ea"/>
                <a:cs typeface="+mn-cs"/>
              </a:rPr>
              <a:t>IMPORTANT: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When two content areas are tested on the same day, both test books must NOT be distributed to proctors at the same time. This can lead to a misadministration of the test.</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DACs/SACs</a:t>
            </a:r>
            <a:r>
              <a:rPr lang="en-US" b="1" baseline="0" dirty="0" smtClean="0"/>
              <a:t> may wish to include extra slides after this one, with examples of acceptable and unacceptable instructional visual aids in the classroom.</a:t>
            </a:r>
          </a:p>
          <a:p>
            <a:endParaRPr lang="en-US" baseline="0" dirty="0" smtClean="0"/>
          </a:p>
          <a:p>
            <a:r>
              <a:rPr lang="en-US" baseline="0" dirty="0" smtClean="0"/>
              <a:t>See the Procedures Manual for examples of allowable and prohibited posted materials and for guidance on how to ensure the testing environment is free from distractions.</a:t>
            </a:r>
          </a:p>
          <a:p>
            <a:endParaRPr lang="en-US" baseline="0" dirty="0" smtClean="0"/>
          </a:p>
          <a:p>
            <a:r>
              <a:rPr lang="en-US" dirty="0" smtClean="0"/>
              <a:t>Before testing begins, students should be instructed</a:t>
            </a:r>
            <a:r>
              <a:rPr lang="en-US" baseline="0" dirty="0" smtClean="0"/>
              <a:t> to clear their desks of all materials, including pens, highlighters, colored pencils, markers, and calculators (Calculators are permitted only on Session 3 of the Grade 9 and Grade 10 Math assessments)</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more information about electronic devices, see the Procedures Manual</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 test materials may be reproduced. This includes memorizing, photocopying</a:t>
            </a:r>
            <a:r>
              <a:rPr lang="en-US" baseline="0" dirty="0" smtClean="0"/>
              <a:t>, photographing</a:t>
            </a:r>
            <a:r>
              <a:rPr lang="en-US" baseline="0" dirty="0" smtClean="0"/>
              <a:t>, scanning, encoding, text messaging, sign language, Morse code, or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any other reproduction methodology that would violate the security of the test</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TCAP Test Proctor must adhere to the following guidelines: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Do not copy, by any means, any student work that results from this assessment.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Do not reproduce material from a test book by any means.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Electronic communication devices—including, but not limited to, cell phones, digital cameras, and handheld scanners— are not allowed in the testing room during testing.</a:t>
            </a:r>
          </a:p>
          <a:p>
            <a:endParaRPr lang="en-US" baseline="0" dirty="0" smtClean="0"/>
          </a:p>
          <a:p>
            <a:r>
              <a:rPr lang="en-US" baseline="0" dirty="0" smtClean="0"/>
              <a:t>For more information about limiting school and classroom access, see the Procedures manual</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differentiate between the teacher’s normal role in the classroom and their role as test proctors. For teachers</a:t>
            </a:r>
            <a:r>
              <a:rPr lang="en-US" baseline="0" dirty="0" smtClean="0"/>
              <a:t> of older students, this distinction may be fairly familiar and comfortable. The distinction can be more difficult when working with younger students who often need more direct interaction with their teachers. Nonetheless, in order to maintain standardized administration of assessments, this distinction is important to make.</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TCAP proctors are active proctors. This means that one is not sitting in the back or in the front of the class grading papers, working on the computer or leaving the room to talk on the phone. During the TCAP proctors</a:t>
            </a:r>
            <a:r>
              <a:rPr lang="en-US" baseline="0" dirty="0" smtClean="0"/>
              <a:t> must be actively moving about the room, ensuring that students are working on their own tests. Proctors are not permitted to interfere with student responses on the test in anyway, this includes actions from explaining test items, spelling words or giving word definitions, to encouraging students to work faster </a:t>
            </a:r>
            <a:r>
              <a:rPr lang="en-US" u="sng" baseline="0" dirty="0" smtClean="0"/>
              <a:t>or slower</a:t>
            </a:r>
            <a:r>
              <a:rPr lang="en-US" baseline="0" dirty="0" smtClean="0"/>
              <a:t>. </a:t>
            </a:r>
            <a:r>
              <a:rPr lang="en-US" dirty="0" smtClean="0"/>
              <a:t>Proctors are active, but not actively participating or interfering with students</a:t>
            </a:r>
            <a:r>
              <a:rPr lang="en-US" dirty="0" smtClean="0"/>
              <a:t>.</a:t>
            </a:r>
          </a:p>
          <a:p>
            <a:pPr>
              <a:buFontTx/>
              <a:buNone/>
            </a:pPr>
            <a:endParaRPr lang="en-US" dirty="0" smtClean="0"/>
          </a:p>
          <a:p>
            <a:pPr>
              <a:buFontTx/>
              <a:buNone/>
            </a:pPr>
            <a:r>
              <a:rPr lang="en-US" dirty="0" smtClean="0"/>
              <a:t>If a student asks for the instructions to be repeated, they can be repeated, but must be repeated orally to the entire class. The test proctor may not interrupt students during testing to repeat directions, this can only be done before the assessment begins. </a:t>
            </a:r>
            <a:endParaRPr lang="en-US" dirty="0" smtClean="0"/>
          </a:p>
          <a:p>
            <a:pPr>
              <a:buFontTx/>
              <a:buNone/>
            </a:pPr>
            <a:endParaRPr lang="en-US" dirty="0" smtClean="0"/>
          </a:p>
          <a:p>
            <a:pPr>
              <a:buFontTx/>
              <a:buNone/>
            </a:pPr>
            <a:r>
              <a:rPr lang="en-US" dirty="0" smtClean="0"/>
              <a:t>In an absence of active proctoring, </a:t>
            </a:r>
            <a:r>
              <a:rPr lang="en-US" u="sng" dirty="0" smtClean="0"/>
              <a:t>we have received reports of students</a:t>
            </a:r>
            <a:r>
              <a:rPr lang="en-US" dirty="0" smtClean="0"/>
              <a:t> using cell phones in the classroom, sharing answers, or continuing onto other sessions. These are often avoidable if the test proctor is actively monitoring students during the test administration. </a:t>
            </a:r>
          </a:p>
          <a:p>
            <a:endParaRPr lang="en-US" dirty="0"/>
          </a:p>
        </p:txBody>
      </p:sp>
      <p:sp>
        <p:nvSpPr>
          <p:cNvPr id="4" name="Slide Number Placeholder 3"/>
          <p:cNvSpPr>
            <a:spLocks noGrp="1"/>
          </p:cNvSpPr>
          <p:nvPr>
            <p:ph type="sldNum" sz="quarter" idx="10"/>
          </p:nvPr>
        </p:nvSpPr>
        <p:spPr/>
        <p:txBody>
          <a:bodyPr/>
          <a:lstStyle/>
          <a:p>
            <a:pPr>
              <a:defRPr/>
            </a:pPr>
            <a:fld id="{AE1A936D-1B13-4125-8497-F4DAF7FBC6B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Redirecting students to on-task behavior</a:t>
            </a:r>
            <a:r>
              <a:rPr lang="en-US" baseline="0" dirty="0" smtClean="0"/>
              <a:t> on the test is a major concern of teachers and test proctors. But if a student does not have an identified and documented need as part of a formal educational plan, then any test proctor redirection is considered to interfere with student performance and the test is considered to have been </a:t>
            </a:r>
            <a:r>
              <a:rPr lang="en-US" baseline="0" dirty="0" err="1" smtClean="0"/>
              <a:t>misadministered</a:t>
            </a:r>
            <a:r>
              <a:rPr lang="en-US" baseline="0" dirty="0" smtClean="0"/>
              <a:t>.</a:t>
            </a:r>
          </a:p>
        </p:txBody>
      </p:sp>
      <p:sp>
        <p:nvSpPr>
          <p:cNvPr id="4" name="Slide Number Placeholder 3"/>
          <p:cNvSpPr>
            <a:spLocks noGrp="1"/>
          </p:cNvSpPr>
          <p:nvPr>
            <p:ph type="sldNum" sz="quarter" idx="10"/>
          </p:nvPr>
        </p:nvSpPr>
        <p:spPr/>
        <p:txBody>
          <a:bodyPr/>
          <a:lstStyle/>
          <a:p>
            <a:fld id="{FDCA733C-32A1-4A83-8520-D9D2DE8C9A7B}"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Trainers should include site specific information about how to deal with disruptive</a:t>
            </a:r>
            <a:r>
              <a:rPr lang="en-US" b="1" baseline="0" dirty="0" smtClean="0"/>
              <a:t> students. This will most likely be contact information for an administrator or other personnel to come and remove the disruptive student.</a:t>
            </a:r>
          </a:p>
          <a:p>
            <a:endParaRPr lang="en-US" b="1" baseline="0" dirty="0" smtClean="0"/>
          </a:p>
          <a:p>
            <a:r>
              <a:rPr lang="en-US" b="1" baseline="0" dirty="0" smtClean="0"/>
              <a:t>Whether or not to invalidate a disruptive student’s test score should be decided on a case-by-case basis by the SAC or DAC. </a:t>
            </a:r>
            <a:endParaRPr lang="en-US" b="1" dirty="0" smtClean="0"/>
          </a:p>
          <a:p>
            <a:endParaRPr lang="en-US" dirty="0" smtClean="0"/>
          </a:p>
          <a:p>
            <a:r>
              <a:rPr lang="en-US" dirty="0" smtClean="0"/>
              <a:t>Redirecting students to on-task behavior</a:t>
            </a:r>
            <a:r>
              <a:rPr lang="en-US" baseline="0" dirty="0" smtClean="0"/>
              <a:t> on the test is a major concern of teachers and test proctors. But if a student does not have an identified and documented need as part of a formal educational plan, then any test proctor redirection is considered to interfere with student performance and the test is considered to have been </a:t>
            </a:r>
            <a:r>
              <a:rPr lang="en-US" baseline="0" dirty="0" err="1" smtClean="0"/>
              <a:t>misadministered</a:t>
            </a:r>
            <a:r>
              <a:rPr lang="en-US" baseline="0" dirty="0" smtClean="0"/>
              <a:t>.</a:t>
            </a:r>
          </a:p>
          <a:p>
            <a:endParaRPr lang="en-US" baseline="0" dirty="0" smtClean="0"/>
          </a:p>
          <a:p>
            <a:r>
              <a:rPr lang="en-US" baseline="0" dirty="0" smtClean="0"/>
              <a:t>There is no Procedures Manual reference for dealing with off-task students. Therefore, DACs, SACs and Test Proctors should refer to the general statement, “</a:t>
            </a:r>
            <a:r>
              <a:rPr lang="en-US" sz="1200" b="0" i="0" u="sng" kern="1200" baseline="0" dirty="0" smtClean="0">
                <a:solidFill>
                  <a:schemeClr val="tx1"/>
                </a:solidFill>
                <a:latin typeface="+mn-lt"/>
                <a:ea typeface="+mn-ea"/>
                <a:cs typeface="+mn-cs"/>
              </a:rPr>
              <a:t>Due to the complex nature of a standardized assessment process, any practice not specifically permitted should be presumed inappropriate until and unless specifically authorized by the program sponsor (in this case, CDE).”</a:t>
            </a:r>
            <a:endParaRPr lang="en-US" sz="1200" b="0" i="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CA733C-32A1-4A83-8520-D9D2DE8C9A7B}"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goes without</a:t>
            </a:r>
            <a:r>
              <a:rPr lang="en-US" baseline="0" dirty="0" smtClean="0"/>
              <a:t> saying that all necessary materials must be provided to students testing. CDE also recommends that districts and schools adopt double-count procedures to ensure that there are sufficient test materials for all students and that test can proceed smoothly.</a:t>
            </a:r>
            <a:endParaRPr lang="en-US" dirty="0"/>
          </a:p>
        </p:txBody>
      </p:sp>
      <p:sp>
        <p:nvSpPr>
          <p:cNvPr id="4" name="Slide Number Placeholder 3"/>
          <p:cNvSpPr>
            <a:spLocks noGrp="1"/>
          </p:cNvSpPr>
          <p:nvPr>
            <p:ph type="sldNum" sz="quarter" idx="10"/>
          </p:nvPr>
        </p:nvSpPr>
        <p:spPr/>
        <p:txBody>
          <a:bodyPr/>
          <a:lstStyle/>
          <a:p>
            <a:pPr>
              <a:defRPr/>
            </a:pPr>
            <a:fld id="{AE1A936D-1B13-4125-8497-F4DAF7FBC6B0}"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This slide shows the outline of this training and is intended for reference and planning purposes only</a:t>
            </a:r>
            <a:r>
              <a:rPr lang="en-US" b="1" baseline="0" dirty="0" smtClean="0"/>
              <a:t>. Trainers should remove this slide before actual training presentations.</a:t>
            </a:r>
          </a:p>
          <a:p>
            <a:endParaRPr lang="en-US" baseline="0" dirty="0" smtClean="0"/>
          </a:p>
          <a:p>
            <a:r>
              <a:rPr lang="en-US" baseline="0" dirty="0" smtClean="0"/>
              <a:t>To reduce the file size, section title slides and section overview slides have not been included in this PowerPoint, but DACs, SACs, or trainers may wish to add such slides before presenting.</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At some sites, Test Proctors shade the invalidation and accommodations codes and at other sites, the codes are shaded by SACs or other school personnel. Trainers should note on this slide who will be responsible for shading these codes.</a:t>
            </a:r>
          </a:p>
          <a:p>
            <a:endParaRPr lang="en-US" dirty="0" smtClean="0"/>
          </a:p>
          <a:p>
            <a:r>
              <a:rPr lang="en-US" dirty="0" smtClean="0"/>
              <a:t>All tests require an</a:t>
            </a:r>
            <a:r>
              <a:rPr lang="en-US" baseline="0" dirty="0" smtClean="0"/>
              <a:t> Invalidation Code and an Accommodations Code to be shaded in on the back cover, in the Student Data Grid. Note that there are bubbles in these boxes indicating that there were no accommodations used and that the student tested in all sessions.</a:t>
            </a:r>
          </a:p>
          <a:p>
            <a:endParaRPr lang="en-US" baseline="0" dirty="0" smtClean="0"/>
          </a:p>
          <a:p>
            <a:r>
              <a:rPr lang="en-US" baseline="0" dirty="0" err="1" smtClean="0"/>
              <a:t>Precoded</a:t>
            </a:r>
            <a:r>
              <a:rPr lang="en-US" baseline="0" dirty="0" smtClean="0"/>
              <a:t> Labels provided by CTB/McGraw Hill based on the Student October Count contain all necessary information for the Student Data Grid. If a student is not provided with a pre-coded label, for any reason, then all student information must be shaded by hand on the Student Data Grid.</a:t>
            </a:r>
          </a:p>
        </p:txBody>
      </p:sp>
      <p:sp>
        <p:nvSpPr>
          <p:cNvPr id="4" name="Slide Number Placeholder 3"/>
          <p:cNvSpPr>
            <a:spLocks noGrp="1"/>
          </p:cNvSpPr>
          <p:nvPr>
            <p:ph type="sldNum" sz="quarter" idx="10"/>
          </p:nvPr>
        </p:nvSpPr>
        <p:spPr/>
        <p:txBody>
          <a:bodyPr/>
          <a:lstStyle/>
          <a:p>
            <a:fld id="{FDCA733C-32A1-4A83-8520-D9D2DE8C9A7B}"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Specific instructions on how to administer accommodated sessions is provided in the Colorado Accommodations Manual (available at http://www.cde.state.co.us/sites/default/files/2013-14%20Accommodation%20Manual%20Final%203.0.pdf )</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Any</a:t>
            </a:r>
            <a:r>
              <a:rPr lang="en-US" baseline="0" dirty="0" smtClean="0"/>
              <a:t> deviation from established testing procedures will constitute a misadministration. This list of potential </a:t>
            </a:r>
            <a:r>
              <a:rPr lang="en-US" baseline="0" dirty="0" err="1" smtClean="0"/>
              <a:t>misadministrations</a:t>
            </a:r>
            <a:r>
              <a:rPr lang="en-US" baseline="0" dirty="0" smtClean="0"/>
              <a:t> highlights where proctors and other assessment personnel need to be especially vigilant. With proper planning, training and active proctoring, all of these </a:t>
            </a:r>
            <a:r>
              <a:rPr lang="en-US" baseline="0" dirty="0" err="1" smtClean="0"/>
              <a:t>misadministrations</a:t>
            </a:r>
            <a:r>
              <a:rPr lang="en-US" baseline="0" dirty="0" smtClean="0"/>
              <a:t> are easily preventable.</a:t>
            </a:r>
          </a:p>
          <a:p>
            <a:endParaRPr lang="en-US" baseline="0" dirty="0" smtClean="0"/>
          </a:p>
          <a:p>
            <a:r>
              <a:rPr lang="en-US" dirty="0" smtClean="0"/>
              <a:t>If a student continues onto another session it is a misadministration – this is true if they continue into the session only one page, or if they turn four. Between each session there is a stop page – you can see a sample of what that page looks like here. If a student begins on the wrong session,</a:t>
            </a:r>
            <a:r>
              <a:rPr lang="en-US" baseline="0" dirty="0" smtClean="0"/>
              <a:t> or is instructed to do the wrong session it is a misadministration.</a:t>
            </a:r>
            <a:endParaRPr lang="en-US" dirty="0" smtClean="0"/>
          </a:p>
          <a:p>
            <a:endParaRPr lang="en-US" dirty="0" smtClean="0"/>
          </a:p>
          <a:p>
            <a:r>
              <a:rPr lang="en-US" dirty="0" smtClean="0"/>
              <a:t>If</a:t>
            </a:r>
            <a:r>
              <a:rPr lang="en-US" baseline="0" dirty="0" smtClean="0"/>
              <a:t> a student receives help from anyone on a test item, it is a misadministration. This includes instances of when answers are shared or even when a student is given the suggestion to, “double check” a particular answer. There should never be any interference with a student’s answers, whether verbal, non-verbal or written.</a:t>
            </a:r>
          </a:p>
          <a:p>
            <a:endParaRPr lang="en-US" baseline="0" dirty="0" smtClean="0"/>
          </a:p>
          <a:p>
            <a:r>
              <a:rPr lang="en-US" baseline="0" dirty="0" smtClean="0"/>
              <a:t>Students are permitted to use calculators only in </a:t>
            </a:r>
            <a:r>
              <a:rPr lang="en-US" baseline="0" dirty="0" smtClean="0">
                <a:solidFill>
                  <a:srgbClr val="FF0000"/>
                </a:solidFill>
              </a:rPr>
              <a:t>Grade 9 and 10 math and only in session 5. Some accommodations, such as speech-to-text require the use of a computer or other device. But there is no other instance when a calculator, electronic device, notes or other type of instrument is permitted for use in the TCAP. Any use of such an instrument, electronic or otherwise, constitutes a misadministration.</a:t>
            </a:r>
          </a:p>
          <a:p>
            <a:endParaRPr lang="en-US" baseline="0" dirty="0" smtClean="0">
              <a:solidFill>
                <a:srgbClr val="FF0000"/>
              </a:solidFill>
            </a:endParaRPr>
          </a:p>
          <a:p>
            <a:r>
              <a:rPr lang="en-US" baseline="0" dirty="0" smtClean="0">
                <a:solidFill>
                  <a:srgbClr val="FF0000"/>
                </a:solidFill>
              </a:rPr>
              <a:t>Students must receive appropriate accommodations. Accommodations increase the validity of the test score. If a student is denied accommodations for any reason, it is considered a misadministration.</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FDCA733C-32A1-4A83-8520-D9D2DE8C9A7B}"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Trainers should include the names and contact information of SACs and any other contact required for dealing</a:t>
            </a:r>
            <a:r>
              <a:rPr lang="en-US" b="1" baseline="0" dirty="0" smtClean="0"/>
              <a:t> with a misadministration.</a:t>
            </a:r>
            <a:endParaRPr lang="en-US" b="1" dirty="0" smtClean="0"/>
          </a:p>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Trainers should</a:t>
            </a:r>
            <a:r>
              <a:rPr lang="en-US" b="1" baseline="0" dirty="0" smtClean="0"/>
              <a:t> include site specific procedures for dealing with student illnesses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DCA733C-32A1-4A83-8520-D9D2DE8C9A7B}"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Trainers should include site specific information about handling emergencies.</a:t>
            </a:r>
            <a:endParaRPr lang="en-US" dirty="0" smtClean="0"/>
          </a:p>
          <a:p>
            <a:endParaRPr lang="en-US" sz="1200" baseline="0" dirty="0" smtClean="0">
              <a:solidFill>
                <a:srgbClr val="000000"/>
              </a:solidFill>
              <a:latin typeface="Verdana"/>
            </a:endParaRPr>
          </a:p>
          <a:p>
            <a:r>
              <a:rPr lang="en-US" sz="1200" baseline="0" dirty="0" smtClean="0">
                <a:solidFill>
                  <a:srgbClr val="000000"/>
                </a:solidFill>
                <a:latin typeface="Verdana"/>
              </a:rPr>
              <a:t>In the extremely rare event that there is a build evacuation or lock down during the administration of a state assessment, use the protocol outlined below. </a:t>
            </a:r>
          </a:p>
          <a:p>
            <a:r>
              <a:rPr lang="en-US" sz="1200" baseline="0" dirty="0" smtClean="0">
                <a:solidFill>
                  <a:srgbClr val="000000"/>
                </a:solidFill>
                <a:latin typeface="Verdana"/>
              </a:rPr>
              <a:t>1. The safety and security of students and staff is our paramount concern. </a:t>
            </a:r>
          </a:p>
          <a:p>
            <a:r>
              <a:rPr lang="en-US" sz="1200" baseline="0" dirty="0" smtClean="0">
                <a:solidFill>
                  <a:srgbClr val="000000"/>
                </a:solidFill>
                <a:latin typeface="Verdana"/>
              </a:rPr>
              <a:t>	a. Assume that the threat is real and initiate the district building evacuation/lock down procedure. </a:t>
            </a:r>
          </a:p>
          <a:p>
            <a:r>
              <a:rPr lang="en-US" sz="1200" baseline="0" dirty="0" smtClean="0">
                <a:solidFill>
                  <a:srgbClr val="000000"/>
                </a:solidFill>
                <a:latin typeface="Verdana"/>
              </a:rPr>
              <a:t>	b. Clear/lock down the building as specified in the building security plan. </a:t>
            </a:r>
          </a:p>
          <a:p>
            <a:r>
              <a:rPr lang="en-US" sz="1200" baseline="0" dirty="0" smtClean="0">
                <a:solidFill>
                  <a:srgbClr val="000000"/>
                </a:solidFill>
                <a:latin typeface="Verdana"/>
              </a:rPr>
              <a:t>2. Because time is of the essence in an emergency situation, </a:t>
            </a:r>
            <a:r>
              <a:rPr lang="en-US" sz="1200" b="1" baseline="0" dirty="0" smtClean="0">
                <a:solidFill>
                  <a:srgbClr val="000000"/>
                </a:solidFill>
                <a:latin typeface="Verdana"/>
              </a:rPr>
              <a:t>leave test books in the classroom. If time permits, have students close their test booklets. Collect the test booklets only if time permits. </a:t>
            </a:r>
          </a:p>
          <a:p>
            <a:pPr>
              <a:buFontTx/>
              <a:buNone/>
            </a:pPr>
            <a:r>
              <a:rPr lang="en-US" sz="1200" baseline="0" dirty="0" smtClean="0">
                <a:solidFill>
                  <a:srgbClr val="000000"/>
                </a:solidFill>
                <a:latin typeface="Verdana"/>
              </a:rPr>
              <a:t>	a. Secure the classroom and building.</a:t>
            </a:r>
          </a:p>
          <a:p>
            <a:r>
              <a:rPr lang="en-US" sz="1200" baseline="0" dirty="0" smtClean="0">
                <a:solidFill>
                  <a:srgbClr val="000000"/>
                </a:solidFill>
                <a:latin typeface="Verdana"/>
              </a:rPr>
              <a:t>3. The building SAC and test proctors need to note the time of the disruption so that the remaining time for the session can be calculated. </a:t>
            </a:r>
          </a:p>
          <a:p>
            <a:r>
              <a:rPr lang="en-US" sz="1200" baseline="0" dirty="0" smtClean="0">
                <a:solidFill>
                  <a:srgbClr val="000000"/>
                </a:solidFill>
                <a:latin typeface="Verdana"/>
              </a:rPr>
              <a:t>	a. When possible and feasible, record this information in writing. </a:t>
            </a:r>
          </a:p>
          <a:p>
            <a:r>
              <a:rPr lang="en-US" sz="1200" baseline="0" dirty="0" smtClean="0">
                <a:solidFill>
                  <a:srgbClr val="000000"/>
                </a:solidFill>
                <a:latin typeface="Verdana"/>
              </a:rPr>
              <a:t>4. When the all clear is given to re-enter the building, return to the classrooms. </a:t>
            </a:r>
          </a:p>
          <a:p>
            <a:r>
              <a:rPr lang="en-US" sz="1200" baseline="0" dirty="0" smtClean="0">
                <a:solidFill>
                  <a:srgbClr val="000000"/>
                </a:solidFill>
                <a:latin typeface="Verdana"/>
              </a:rPr>
              <a:t>	a. Proctors collect and secure the test materials, if this has not already been done. </a:t>
            </a:r>
          </a:p>
          <a:p>
            <a:r>
              <a:rPr lang="en-US" sz="1200" baseline="0" dirty="0" smtClean="0">
                <a:solidFill>
                  <a:srgbClr val="000000"/>
                </a:solidFill>
                <a:latin typeface="Verdana"/>
              </a:rPr>
              <a:t>	b. Allow sufficient time for all students and staff to be settled and regrouped in their designated areas. </a:t>
            </a:r>
          </a:p>
          <a:p>
            <a:r>
              <a:rPr lang="en-US" sz="1200" baseline="0" dirty="0" smtClean="0">
                <a:solidFill>
                  <a:srgbClr val="000000"/>
                </a:solidFill>
                <a:latin typeface="Verdana"/>
              </a:rPr>
              <a:t>5. As soon as possible, communicate the situation and circumstances to the DAC and determine how the situation should be resolved. </a:t>
            </a:r>
          </a:p>
          <a:p>
            <a:r>
              <a:rPr lang="en-US" sz="1200" baseline="0" dirty="0" smtClean="0">
                <a:solidFill>
                  <a:srgbClr val="000000"/>
                </a:solidFill>
                <a:latin typeface="Verdana"/>
              </a:rPr>
              <a:t>6. Prepare students for the continuation of the testing session. </a:t>
            </a:r>
          </a:p>
          <a:p>
            <a:r>
              <a:rPr lang="en-US" sz="1200" baseline="0" dirty="0" smtClean="0">
                <a:solidFill>
                  <a:srgbClr val="000000"/>
                </a:solidFill>
                <a:latin typeface="Verdana"/>
              </a:rPr>
              <a:t>	a. Proctors identify for students how many minutes remain in the testing session. Proctors write on the board the start time and stop times of the session. </a:t>
            </a:r>
          </a:p>
          <a:p>
            <a:r>
              <a:rPr lang="en-US" sz="1200" baseline="0" dirty="0" smtClean="0">
                <a:solidFill>
                  <a:srgbClr val="000000"/>
                </a:solidFill>
                <a:latin typeface="Verdana"/>
              </a:rPr>
              <a:t>	b. Ask students, “Are there any questions about the instructions for this session?” </a:t>
            </a:r>
          </a:p>
          <a:p>
            <a:r>
              <a:rPr lang="en-US" sz="1200" baseline="0" dirty="0" smtClean="0">
                <a:solidFill>
                  <a:srgbClr val="000000"/>
                </a:solidFill>
                <a:latin typeface="Verdana"/>
              </a:rPr>
              <a:t>7. Document the situation in writing with date and time stamp. Include specific details regarding the situation. </a:t>
            </a:r>
          </a:p>
          <a:p>
            <a:r>
              <a:rPr lang="en-US" sz="1200" baseline="0" dirty="0" smtClean="0">
                <a:solidFill>
                  <a:srgbClr val="000000"/>
                </a:solidFill>
                <a:latin typeface="Verdana"/>
              </a:rPr>
              <a:t>	a. Details regarding what prompted the evacuation/lock down. </a:t>
            </a:r>
          </a:p>
          <a:p>
            <a:r>
              <a:rPr lang="en-US" sz="1200" baseline="0" dirty="0" smtClean="0">
                <a:solidFill>
                  <a:srgbClr val="000000"/>
                </a:solidFill>
                <a:latin typeface="Verdana"/>
              </a:rPr>
              <a:t>	b. Action steps taken because of the security/safety threat. </a:t>
            </a:r>
          </a:p>
          <a:p>
            <a:r>
              <a:rPr lang="en-US" sz="1200" baseline="0" dirty="0" smtClean="0">
                <a:solidFill>
                  <a:srgbClr val="000000"/>
                </a:solidFill>
                <a:latin typeface="Verdana"/>
              </a:rPr>
              <a:t>	c. Who was testing? </a:t>
            </a:r>
          </a:p>
          <a:p>
            <a:r>
              <a:rPr lang="en-US" sz="1200" baseline="0" dirty="0" smtClean="0">
                <a:solidFill>
                  <a:srgbClr val="000000"/>
                </a:solidFill>
                <a:latin typeface="Verdana"/>
              </a:rPr>
              <a:t>	d. Where were the students at the time of the incident? </a:t>
            </a:r>
          </a:p>
          <a:p>
            <a:r>
              <a:rPr lang="en-US" sz="1200" baseline="0" dirty="0" smtClean="0">
                <a:solidFill>
                  <a:srgbClr val="000000"/>
                </a:solidFill>
                <a:latin typeface="Verdana"/>
              </a:rPr>
              <a:t>	e. Which assessment(s), content area(s), grade level(s), and session(s) were in process at the time of the incident? </a:t>
            </a:r>
          </a:p>
          <a:p>
            <a:r>
              <a:rPr lang="en-US" sz="1200" baseline="0" dirty="0" smtClean="0">
                <a:solidFill>
                  <a:srgbClr val="000000"/>
                </a:solidFill>
                <a:latin typeface="Verdana"/>
              </a:rPr>
              <a:t>	f. Who was proctoring each assessment? </a:t>
            </a:r>
          </a:p>
          <a:p>
            <a:r>
              <a:rPr lang="en-US" sz="1200" baseline="0" dirty="0" smtClean="0">
                <a:solidFill>
                  <a:srgbClr val="000000"/>
                </a:solidFill>
                <a:latin typeface="Verdana"/>
              </a:rPr>
              <a:t>	g. Detailed timeline regarding scheduled test start time, time of the disruption, amount of time spent in evacuation/lock down, time the test session was resumed, and time the test session ended. </a:t>
            </a:r>
          </a:p>
          <a:p>
            <a:r>
              <a:rPr lang="en-US" sz="1200" baseline="0" dirty="0" smtClean="0">
                <a:solidFill>
                  <a:srgbClr val="000000"/>
                </a:solidFill>
                <a:latin typeface="Verdana"/>
              </a:rPr>
              <a:t>	h. Include any other pertinent details. </a:t>
            </a:r>
          </a:p>
          <a:p>
            <a:r>
              <a:rPr lang="en-US" sz="1200" baseline="0" dirty="0" smtClean="0">
                <a:solidFill>
                  <a:srgbClr val="000000"/>
                </a:solidFill>
                <a:latin typeface="Verdana"/>
              </a:rPr>
              <a:t>	</a:t>
            </a:r>
            <a:r>
              <a:rPr lang="en-US" sz="1200" baseline="0" dirty="0" err="1" smtClean="0">
                <a:solidFill>
                  <a:srgbClr val="000000"/>
                </a:solidFill>
                <a:latin typeface="Verdana"/>
              </a:rPr>
              <a:t>i</a:t>
            </a:r>
            <a:r>
              <a:rPr lang="en-US" sz="1200" baseline="0" dirty="0" smtClean="0">
                <a:solidFill>
                  <a:srgbClr val="000000"/>
                </a:solidFill>
                <a:latin typeface="Verdana"/>
              </a:rPr>
              <a:t>. Notify the Unit of Student Assessment.</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CA733C-32A1-4A83-8520-D9D2DE8C9A7B}"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On rare occasions, students will include information in test booklets that does not pertain to the assessment, but may require some sort of authoritative and immediate action (e.g., threats to others, personal accounts of violence, mental health concerns,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this is discovered before the test booklets are sent back for scoring, the DAC must be contacted before any other action is taken. In turn, the DAC will work with the Unit of Student Assessment to ensure the proper procedure is followed regarding these types of situations.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these instances, DACs should </a:t>
            </a:r>
            <a:r>
              <a:rPr lang="en-US" baseline="0" dirty="0" smtClean="0"/>
              <a:t>contact the Assessment Office (303-866-6929) and Margo Allen (Allen_M@cde.state.co.us) will direct your call to the appropriate staff member.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Please note: During the scoring process, CTB does pull student responses that contain (1) potentially sensitive or distressing content, or (2) that show a possible testing irregularity (e.g., two different types of handwriting are present). These “alert papers” are passed on to the Unit of Student Assessment so that they can be distributed back to the districts. A letter that includes directions on the necessary steps that need to be taken will accompany them. </a:t>
            </a:r>
          </a:p>
        </p:txBody>
      </p:sp>
      <p:sp>
        <p:nvSpPr>
          <p:cNvPr id="4" name="Slide Number Placeholder 3"/>
          <p:cNvSpPr>
            <a:spLocks noGrp="1"/>
          </p:cNvSpPr>
          <p:nvPr>
            <p:ph type="sldNum" sz="quarter" idx="10"/>
          </p:nvPr>
        </p:nvSpPr>
        <p:spPr/>
        <p:txBody>
          <a:bodyPr/>
          <a:lstStyle/>
          <a:p>
            <a:fld id="{FDCA733C-32A1-4A83-8520-D9D2DE8C9A7B}"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DACs, SACs or Trainers may wish to add additional slides with a test proctor quiz, role-playing scenarios or other, site specific information. This is a recommended strategy for effective training but is not required.</a:t>
            </a:r>
            <a:endParaRPr lang="en-US" b="1" dirty="0" smtClean="0"/>
          </a:p>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Colorado Department</a:t>
            </a:r>
            <a:r>
              <a:rPr lang="en-US" baseline="0" dirty="0" smtClean="0"/>
              <a:t> of Education’s TCAP Test Proctor Training Template. It was compiled based on requirements in the Procedures Manual, with feedback from the field and utilizing example test proctor training materials from various Colorado school districts.</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DCA733C-32A1-4A83-8520-D9D2DE8C9A7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Trainers may wish to include site/district specific information about confidentiality and training completion document requirements.</a:t>
            </a:r>
          </a:p>
          <a:p>
            <a:endParaRPr lang="en-US" baseline="0" dirty="0" smtClean="0"/>
          </a:p>
          <a:p>
            <a:endParaRPr lang="en-US" baseline="0" dirty="0" smtClean="0"/>
          </a:p>
          <a:p>
            <a:endParaRPr lang="en-US" baseline="0" dirty="0" smtClean="0"/>
          </a:p>
          <a:p>
            <a:r>
              <a:rPr lang="en-US" baseline="0" dirty="0" smtClean="0"/>
              <a:t>Once the DAC has received confirmation from each SAC that all potential proctors have been trained, the DAC needs to submit the Verification of District Training Form (found in the Procedures Manual) to the Unit of Student Assessment.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2011, Colorado adopted new academic standards called the Colorado Academic Standards (CAS). The TCAP was designed to allow schools to develop and implement new curriculum aligned with the CAS at a pace that is appropriate to individual school and district settings. </a:t>
            </a:r>
          </a:p>
          <a:p>
            <a:endParaRPr lang="en-US" baseline="0" dirty="0" smtClean="0"/>
          </a:p>
          <a:p>
            <a:r>
              <a:rPr lang="en-US" baseline="0" dirty="0" smtClean="0"/>
              <a:t>Beginning this year, Science and Social Studies will be assessed by the Colorado Measures of Academic Success (CMAS) assessments.  The Reading Writing and Math portions of the TCAP will be replaced in 2014-15 by an assessment developed by the PARCC multi-state assessment consortium. The new reading, writing and math assessment will assess the Colorado Academic standards, which are fully inclusive of the Common Core.</a:t>
            </a:r>
          </a:p>
          <a:p>
            <a:r>
              <a:rPr lang="en-US" baseline="0" dirty="0" smtClean="0"/>
              <a:t> </a:t>
            </a:r>
          </a:p>
        </p:txBody>
      </p:sp>
      <p:sp>
        <p:nvSpPr>
          <p:cNvPr id="4" name="Slide Number Placeholder 3"/>
          <p:cNvSpPr>
            <a:spLocks noGrp="1"/>
          </p:cNvSpPr>
          <p:nvPr>
            <p:ph type="sldNum" sz="quarter" idx="10"/>
          </p:nvPr>
        </p:nvSpPr>
        <p:spPr/>
        <p:txBody>
          <a:bodyPr/>
          <a:lstStyle/>
          <a:p>
            <a:fld id="{FDCA733C-32A1-4A83-8520-D9D2DE8C9A7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students enrolled in a Colorado</a:t>
            </a:r>
            <a:r>
              <a:rPr lang="en-US" baseline="0" dirty="0" smtClean="0"/>
              <a:t> public school must take the TCAP. </a:t>
            </a:r>
            <a:r>
              <a:rPr lang="en-US" baseline="0" dirty="0" smtClean="0"/>
              <a:t> </a:t>
            </a:r>
            <a:r>
              <a:rPr lang="en-US" sz="1200" kern="1200" baseline="0" dirty="0" smtClean="0">
                <a:solidFill>
                  <a:schemeClr val="tx1"/>
                </a:solidFill>
                <a:latin typeface="+mn-lt"/>
                <a:ea typeface="+mn-ea"/>
                <a:cs typeface="+mn-cs"/>
              </a:rPr>
              <a:t>Students </a:t>
            </a:r>
            <a:r>
              <a:rPr lang="en-US" sz="1200" kern="1200" baseline="0" dirty="0" smtClean="0">
                <a:solidFill>
                  <a:schemeClr val="tx1"/>
                </a:solidFill>
                <a:latin typeface="+mn-lt"/>
                <a:ea typeface="+mn-ea"/>
                <a:cs typeface="+mn-cs"/>
              </a:rPr>
              <a:t>who are enrolled part-time must be tested. However, this does not apply to students who are also home-schooled or students who are dually enrolled in a private school.</a:t>
            </a:r>
            <a:endParaRPr lang="en-US" baseline="0" dirty="0" smtClean="0"/>
          </a:p>
          <a:p>
            <a:endParaRPr lang="en-US" baseline="0" dirty="0" smtClean="0"/>
          </a:p>
          <a:p>
            <a:r>
              <a:rPr lang="en-US" baseline="0" dirty="0" smtClean="0"/>
              <a:t>If parents, despite legal requirements, keep their children out of school to avoid testing, then the SAC or DAC should note this by filling in the “Parent Refusal” bubble. Students who do not test will be counted in the denominator, but not the numerator, in the calculation for the testing participation requirement of 95% under the federal Elementary and Secondary Education Act (ESEA) law. Schools are not required to provide alternative activities for students not taking the assessments.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DCA733C-32A1-4A83-8520-D9D2DE8C9A7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Districts should use this slide,</a:t>
            </a:r>
            <a:r>
              <a:rPr lang="en-US" b="1" baseline="0" dirty="0" smtClean="0"/>
              <a:t> or add other slides showing the district and school’s assessment schedule. It is recommended that the schedule you provide also include information about when specific sessions will be administered.</a:t>
            </a:r>
          </a:p>
          <a:p>
            <a:endParaRPr lang="en-US" baseline="0" dirty="0" smtClean="0"/>
          </a:p>
          <a:p>
            <a:r>
              <a:rPr lang="en-US" baseline="0" dirty="0" smtClean="0"/>
              <a:t>For more information about how to schedule TCAP in your district, including session lengths and a sample schedule, consult the Procedures Manual</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Districts/schools could modify this slide or create their own slide showing when assessments will be administered</a:t>
            </a:r>
            <a:r>
              <a:rPr lang="en-US" b="1" baseline="0" dirty="0" smtClean="0"/>
              <a:t>. This schedule could also be modified to include breaks and lunch to ensure that optimal environmental conditions are maintained throughout the time that tests are being administered.</a:t>
            </a:r>
          </a:p>
          <a:p>
            <a:endParaRPr lang="en-US" baseline="0" dirty="0" smtClean="0"/>
          </a:p>
          <a:p>
            <a:r>
              <a:rPr lang="en-US" baseline="0" dirty="0" smtClean="0"/>
              <a:t>It is also strongly recommended that a more detailed schedule be developed that provides information about when each specific content area and session will be administered. A detailed schedule is important for the following reasons:</a:t>
            </a:r>
          </a:p>
          <a:p>
            <a:pPr>
              <a:buFontTx/>
              <a:buChar char="-"/>
            </a:pPr>
            <a:r>
              <a:rPr lang="en-US" baseline="0" dirty="0" smtClean="0"/>
              <a:t>Administer the test sessions of each test book in chronological order</a:t>
            </a:r>
          </a:p>
          <a:p>
            <a:pPr lvl="1">
              <a:buFontTx/>
              <a:buChar char="-"/>
            </a:pPr>
            <a:r>
              <a:rPr lang="en-US" baseline="0" dirty="0" smtClean="0"/>
              <a:t>Avoid the “keep students isolated and swap sessions ‘fix’”</a:t>
            </a:r>
          </a:p>
          <a:p>
            <a:pPr lvl="0">
              <a:buFontTx/>
              <a:buChar char="-"/>
            </a:pPr>
            <a:r>
              <a:rPr lang="en-US" b="1" baseline="0" dirty="0" smtClean="0"/>
              <a:t>Roster of students to be assessed, especially note which students need to be assessed with an accommodation in a separate testing environment.</a:t>
            </a:r>
          </a:p>
          <a:p>
            <a:pPr lvl="1">
              <a:buFontTx/>
              <a:buChar char="-"/>
            </a:pPr>
            <a:r>
              <a:rPr lang="en-US" baseline="0" dirty="0" smtClean="0"/>
              <a:t>Avoid misadministrations from giving the wrong test to a student or administering it in the wrong way for the student.</a:t>
            </a:r>
          </a:p>
          <a:p>
            <a:pPr lvl="0">
              <a:buFontTx/>
              <a:buChar char="-"/>
            </a:pPr>
            <a:r>
              <a:rPr lang="en-US" baseline="0" dirty="0" smtClean="0"/>
              <a:t>Build time into the schedule before the allotted time for the test administration</a:t>
            </a:r>
          </a:p>
          <a:p>
            <a:pPr lvl="1">
              <a:buFontTx/>
              <a:buChar char="-"/>
            </a:pPr>
            <a:r>
              <a:rPr lang="en-US" baseline="0" dirty="0" smtClean="0"/>
              <a:t>Before: for students to go to the correct place, for proctors to check the student roster, for the distribution of test materials, for proctors to read the directions for the session.</a:t>
            </a:r>
          </a:p>
          <a:p>
            <a:pPr lvl="1">
              <a:buFontTx/>
              <a:buChar char="-"/>
            </a:pPr>
            <a:r>
              <a:rPr lang="en-US" baseline="0" dirty="0" smtClean="0"/>
              <a:t>After: for the proctor to collect and secure test materials.</a:t>
            </a:r>
          </a:p>
          <a:p>
            <a:endParaRPr lang="en-US" baseline="0" dirty="0" smtClean="0"/>
          </a:p>
          <a:p>
            <a:r>
              <a:rPr lang="en-US" baseline="0" dirty="0" smtClean="0"/>
              <a:t>Note that all Reading and Writing sessions are 60 minutes. All Math sessions are 65 minutes.</a:t>
            </a:r>
          </a:p>
          <a:p>
            <a:endParaRPr lang="en-US" baseline="0" dirty="0" smtClean="0"/>
          </a:p>
          <a:p>
            <a:r>
              <a:rPr lang="en-US" baseline="0" dirty="0" smtClean="0"/>
              <a:t>For more information about how to schedule TCAP in your district, including session lengths, refer to the Procedures Manual</a:t>
            </a:r>
            <a:endParaRPr lang="en-US" dirty="0"/>
          </a:p>
        </p:txBody>
      </p:sp>
      <p:sp>
        <p:nvSpPr>
          <p:cNvPr id="4" name="Slide Number Placeholder 3"/>
          <p:cNvSpPr>
            <a:spLocks noGrp="1"/>
          </p:cNvSpPr>
          <p:nvPr>
            <p:ph type="sldNum" sz="quarter" idx="10"/>
          </p:nvPr>
        </p:nvSpPr>
        <p:spPr/>
        <p:txBody>
          <a:bodyPr/>
          <a:lstStyle/>
          <a:p>
            <a:fld id="{FDCA733C-32A1-4A83-8520-D9D2DE8C9A7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FDD102-9D6B-4C81-9DE5-F9246E6786D6}"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F6F72B-AD87-4BBA-9203-3224D49BD4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DD102-9D6B-4C81-9DE5-F9246E6786D6}" type="datetimeFigureOut">
              <a:rPr lang="en-US" smtClean="0"/>
              <a:pPr/>
              <a:t>12/16/2013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6F72B-AD87-4BBA-9203-3224D49BD4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de.state.co.us/assessment/coassess-frameworksandfactshee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use this PowerPoint</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This PowerPoint is intended as a template for DACs, SACs, and Trainers of TCAP Test Proctors. </a:t>
            </a:r>
          </a:p>
          <a:p>
            <a:r>
              <a:rPr lang="en-US" dirty="0" smtClean="0"/>
              <a:t>Schools </a:t>
            </a:r>
            <a:r>
              <a:rPr lang="en-US" u="sng" dirty="0" smtClean="0"/>
              <a:t>are not </a:t>
            </a:r>
            <a:r>
              <a:rPr lang="en-US" dirty="0" smtClean="0"/>
              <a:t>required to use this PowerPoint for their training. Rather it is intended as a resource to be used, modified or serve as a checklist of district or school created training materials.</a:t>
            </a:r>
          </a:p>
          <a:p>
            <a:r>
              <a:rPr lang="en-US" dirty="0" smtClean="0"/>
              <a:t>This PowerPoint </a:t>
            </a:r>
            <a:r>
              <a:rPr lang="en-US" u="sng" dirty="0" smtClean="0"/>
              <a:t>does not </a:t>
            </a:r>
            <a:r>
              <a:rPr lang="en-US" dirty="0" smtClean="0"/>
              <a:t>contain all required training information. All training that is required </a:t>
            </a:r>
            <a:r>
              <a:rPr lang="en-US" i="1" dirty="0" smtClean="0"/>
              <a:t>and</a:t>
            </a:r>
            <a:r>
              <a:rPr lang="en-US" dirty="0" smtClean="0"/>
              <a:t> generalizable to all Colorado public schools is contained in this PowerPoint, but certain required information is site-specific and is not contained in this PowerPoint.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TCAP Scheduling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Required: All students in the same grade at a school must have the same content area and session administered to them on the same day, at the same time.</a:t>
            </a:r>
          </a:p>
          <a:p>
            <a:r>
              <a:rPr lang="en-US" dirty="0" smtClean="0"/>
              <a:t>All test sessions must be administered in the order they appear in the test book (chronological order).</a:t>
            </a:r>
          </a:p>
          <a:p>
            <a:r>
              <a:rPr lang="en-US" dirty="0" smtClean="0"/>
              <a:t>Double Check! Giving the wrong test session at the wrong time can result in misadministrations of a large number of students.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Chain of Communication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The chain of communication helps enable that consistent and accurate information is given at the district and school level.</a:t>
            </a:r>
          </a:p>
          <a:p>
            <a:r>
              <a:rPr lang="en-US" dirty="0" smtClean="0"/>
              <a:t>Any questions sent to the Colorado Department of Education will be referred back to the DAC.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563562"/>
          </a:xfrm>
        </p:spPr>
        <p:txBody>
          <a:bodyPr>
            <a:noAutofit/>
          </a:bodyPr>
          <a:lstStyle/>
          <a:p>
            <a:r>
              <a:rPr lang="en-US" sz="3200" dirty="0" smtClean="0"/>
              <a:t>Chain of Communication</a:t>
            </a:r>
            <a:endParaRPr lang="en-US" sz="3200" dirty="0"/>
          </a:p>
        </p:txBody>
      </p:sp>
      <p:grpSp>
        <p:nvGrpSpPr>
          <p:cNvPr id="5" name="Group 4"/>
          <p:cNvGrpSpPr>
            <a:grpSpLocks/>
          </p:cNvGrpSpPr>
          <p:nvPr/>
        </p:nvGrpSpPr>
        <p:grpSpPr bwMode="auto">
          <a:xfrm>
            <a:off x="2286000" y="1447800"/>
            <a:ext cx="4800600" cy="4876800"/>
            <a:chOff x="1317" y="151"/>
            <a:chExt cx="2475" cy="3048"/>
          </a:xfrm>
        </p:grpSpPr>
        <p:sp>
          <p:nvSpPr>
            <p:cNvPr id="6" name="Oval 5"/>
            <p:cNvSpPr>
              <a:spLocks noChangeArrowheads="1"/>
            </p:cNvSpPr>
            <p:nvPr/>
          </p:nvSpPr>
          <p:spPr bwMode="auto">
            <a:xfrm>
              <a:off x="1536" y="152"/>
              <a:ext cx="768" cy="768"/>
            </a:xfrm>
            <a:prstGeom prst="ellipse">
              <a:avLst/>
            </a:prstGeom>
            <a:solidFill>
              <a:schemeClr val="accent1">
                <a:lumMod val="20000"/>
                <a:lumOff val="80000"/>
              </a:schemeClr>
            </a:solidFill>
            <a:ln w="9525">
              <a:solidFill>
                <a:schemeClr val="accent1">
                  <a:lumMod val="75000"/>
                </a:schemeClr>
              </a:solidFill>
              <a:round/>
              <a:headEnd/>
              <a:tailEnd/>
            </a:ln>
            <a:effectLst/>
          </p:spPr>
          <p:txBody>
            <a:bodyPr wrap="none" anchor="ctr"/>
            <a:lstStyle/>
            <a:p>
              <a:pPr algn="ctr"/>
              <a:r>
                <a:rPr lang="en-US" sz="1400" b="1" dirty="0" smtClean="0"/>
                <a:t>Office of </a:t>
              </a:r>
              <a:endParaRPr lang="en-US" sz="1400" b="1" dirty="0"/>
            </a:p>
            <a:p>
              <a:pPr algn="ctr"/>
              <a:r>
                <a:rPr lang="en-US" sz="1400" b="1" dirty="0"/>
                <a:t>Student </a:t>
              </a:r>
            </a:p>
            <a:p>
              <a:pPr algn="ctr"/>
              <a:r>
                <a:rPr lang="en-US" sz="1400" b="1" dirty="0"/>
                <a:t>Assessment</a:t>
              </a:r>
            </a:p>
          </p:txBody>
        </p:sp>
        <p:sp>
          <p:nvSpPr>
            <p:cNvPr id="7" name="Rectangle 6"/>
            <p:cNvSpPr>
              <a:spLocks noChangeArrowheads="1"/>
            </p:cNvSpPr>
            <p:nvPr/>
          </p:nvSpPr>
          <p:spPr bwMode="auto">
            <a:xfrm>
              <a:off x="1344" y="2256"/>
              <a:ext cx="2448" cy="288"/>
            </a:xfrm>
            <a:prstGeom prst="rect">
              <a:avLst/>
            </a:prstGeom>
            <a:solidFill>
              <a:schemeClr val="accent2">
                <a:lumMod val="40000"/>
                <a:lumOff val="60000"/>
              </a:schemeClr>
            </a:solidFill>
            <a:ln w="9525">
              <a:solidFill>
                <a:schemeClr val="accent2">
                  <a:lumMod val="75000"/>
                </a:schemeClr>
              </a:solidFill>
              <a:miter lim="800000"/>
              <a:headEnd/>
              <a:tailEnd/>
            </a:ln>
            <a:effectLst/>
          </p:spPr>
          <p:txBody>
            <a:bodyPr wrap="none" anchor="ctr"/>
            <a:lstStyle/>
            <a:p>
              <a:pPr algn="ctr"/>
              <a:r>
                <a:rPr lang="en-US" sz="1400" b="1" dirty="0"/>
                <a:t>School Assessment </a:t>
              </a:r>
              <a:r>
                <a:rPr lang="en-US" sz="1400" b="1" dirty="0" smtClean="0"/>
                <a:t>Coordinators</a:t>
              </a:r>
              <a:endParaRPr lang="en-US" sz="1400" b="1" dirty="0"/>
            </a:p>
          </p:txBody>
        </p:sp>
        <p:sp>
          <p:nvSpPr>
            <p:cNvPr id="8" name="Line 7"/>
            <p:cNvSpPr>
              <a:spLocks noChangeShapeType="1"/>
            </p:cNvSpPr>
            <p:nvPr/>
          </p:nvSpPr>
          <p:spPr bwMode="auto">
            <a:xfrm flipH="1">
              <a:off x="2928" y="960"/>
              <a:ext cx="192" cy="240"/>
            </a:xfrm>
            <a:prstGeom prst="line">
              <a:avLst/>
            </a:prstGeom>
            <a:noFill/>
            <a:ln w="38100">
              <a:solidFill>
                <a:schemeClr val="tx1"/>
              </a:solidFill>
              <a:round/>
              <a:headEnd type="triangle" w="med" len="med"/>
              <a:tailEnd type="triangle" w="med" len="med"/>
            </a:ln>
            <a:effectLst/>
          </p:spPr>
          <p:txBody>
            <a:bodyPr/>
            <a:lstStyle/>
            <a:p>
              <a:endParaRPr lang="en-US"/>
            </a:p>
          </p:txBody>
        </p:sp>
        <p:sp>
          <p:nvSpPr>
            <p:cNvPr id="9" name="Line 8"/>
            <p:cNvSpPr>
              <a:spLocks noChangeShapeType="1"/>
            </p:cNvSpPr>
            <p:nvPr/>
          </p:nvSpPr>
          <p:spPr bwMode="auto">
            <a:xfrm>
              <a:off x="2352" y="624"/>
              <a:ext cx="384" cy="0"/>
            </a:xfrm>
            <a:prstGeom prst="line">
              <a:avLst/>
            </a:prstGeom>
            <a:noFill/>
            <a:ln w="38100">
              <a:solidFill>
                <a:schemeClr val="tx1"/>
              </a:solidFill>
              <a:round/>
              <a:headEnd type="triangle" w="med" len="med"/>
              <a:tailEnd type="triangle" w="med" len="med"/>
            </a:ln>
            <a:effectLst/>
          </p:spPr>
          <p:txBody>
            <a:bodyPr/>
            <a:lstStyle/>
            <a:p>
              <a:endParaRPr lang="en-US"/>
            </a:p>
          </p:txBody>
        </p:sp>
        <p:sp>
          <p:nvSpPr>
            <p:cNvPr id="10" name="Line 9"/>
            <p:cNvSpPr>
              <a:spLocks noChangeShapeType="1"/>
            </p:cNvSpPr>
            <p:nvPr/>
          </p:nvSpPr>
          <p:spPr bwMode="auto">
            <a:xfrm>
              <a:off x="2544" y="1872"/>
              <a:ext cx="0" cy="336"/>
            </a:xfrm>
            <a:prstGeom prst="line">
              <a:avLst/>
            </a:prstGeom>
            <a:noFill/>
            <a:ln w="38100">
              <a:solidFill>
                <a:schemeClr val="tx1"/>
              </a:solidFill>
              <a:round/>
              <a:headEnd type="triangle" w="med" len="med"/>
              <a:tailEnd type="triangle" w="med" len="med"/>
            </a:ln>
            <a:effectLst/>
          </p:spPr>
          <p:txBody>
            <a:bodyPr/>
            <a:lstStyle/>
            <a:p>
              <a:endParaRPr lang="en-US"/>
            </a:p>
          </p:txBody>
        </p:sp>
        <p:sp>
          <p:nvSpPr>
            <p:cNvPr id="11" name="Line 10"/>
            <p:cNvSpPr>
              <a:spLocks noChangeShapeType="1"/>
            </p:cNvSpPr>
            <p:nvPr/>
          </p:nvSpPr>
          <p:spPr bwMode="auto">
            <a:xfrm>
              <a:off x="1968" y="960"/>
              <a:ext cx="240" cy="240"/>
            </a:xfrm>
            <a:prstGeom prst="line">
              <a:avLst/>
            </a:prstGeom>
            <a:noFill/>
            <a:ln w="38100">
              <a:solidFill>
                <a:schemeClr val="tx1"/>
              </a:solidFill>
              <a:round/>
              <a:headEnd type="triangle" w="med" len="med"/>
              <a:tailEnd type="triangle" w="med" len="med"/>
            </a:ln>
            <a:effectLst/>
          </p:spPr>
          <p:txBody>
            <a:bodyPr/>
            <a:lstStyle/>
            <a:p>
              <a:endParaRPr lang="en-US"/>
            </a:p>
          </p:txBody>
        </p:sp>
        <p:sp>
          <p:nvSpPr>
            <p:cNvPr id="12" name="Oval 12"/>
            <p:cNvSpPr>
              <a:spLocks noChangeArrowheads="1"/>
            </p:cNvSpPr>
            <p:nvPr/>
          </p:nvSpPr>
          <p:spPr bwMode="auto">
            <a:xfrm>
              <a:off x="2784" y="151"/>
              <a:ext cx="768" cy="768"/>
            </a:xfrm>
            <a:prstGeom prst="ellipse">
              <a:avLst/>
            </a:prstGeom>
            <a:solidFill>
              <a:schemeClr val="accent3">
                <a:lumMod val="20000"/>
                <a:lumOff val="80000"/>
              </a:schemeClr>
            </a:solidFill>
            <a:ln w="9525">
              <a:solidFill>
                <a:schemeClr val="accent3">
                  <a:lumMod val="75000"/>
                </a:schemeClr>
              </a:solidFill>
              <a:round/>
              <a:headEnd/>
              <a:tailEnd/>
            </a:ln>
            <a:effectLst/>
          </p:spPr>
          <p:txBody>
            <a:bodyPr wrap="none" anchor="ctr"/>
            <a:lstStyle/>
            <a:p>
              <a:pPr algn="ctr"/>
              <a:endParaRPr lang="en-US" sz="1400" b="1" dirty="0"/>
            </a:p>
            <a:p>
              <a:pPr algn="ctr"/>
              <a:r>
                <a:rPr lang="en-US" sz="1400" b="1" dirty="0"/>
                <a:t>CTB </a:t>
              </a:r>
            </a:p>
            <a:p>
              <a:pPr algn="ctr"/>
              <a:r>
                <a:rPr lang="en-US" sz="1400" b="1" dirty="0"/>
                <a:t>McGraw-Hill</a:t>
              </a:r>
            </a:p>
            <a:p>
              <a:pPr algn="ctr"/>
              <a:endParaRPr lang="en-US" sz="1400" b="1" dirty="0"/>
            </a:p>
          </p:txBody>
        </p:sp>
        <p:sp>
          <p:nvSpPr>
            <p:cNvPr id="13" name="Oval 13"/>
            <p:cNvSpPr>
              <a:spLocks noChangeArrowheads="1"/>
            </p:cNvSpPr>
            <p:nvPr/>
          </p:nvSpPr>
          <p:spPr bwMode="auto">
            <a:xfrm>
              <a:off x="2160" y="1056"/>
              <a:ext cx="768" cy="768"/>
            </a:xfrm>
            <a:prstGeom prst="ellipse">
              <a:avLst/>
            </a:prstGeom>
            <a:solidFill>
              <a:schemeClr val="accent2">
                <a:lumMod val="20000"/>
                <a:lumOff val="80000"/>
              </a:schemeClr>
            </a:solidFill>
            <a:ln w="9525">
              <a:solidFill>
                <a:schemeClr val="accent2">
                  <a:lumMod val="75000"/>
                </a:schemeClr>
              </a:solidFill>
              <a:round/>
              <a:headEnd/>
              <a:tailEnd/>
            </a:ln>
            <a:effectLst/>
          </p:spPr>
          <p:txBody>
            <a:bodyPr wrap="none" anchor="ctr"/>
            <a:lstStyle/>
            <a:p>
              <a:pPr algn="ctr"/>
              <a:endParaRPr lang="en-US" sz="1400" b="1" dirty="0"/>
            </a:p>
            <a:p>
              <a:pPr algn="ctr"/>
              <a:r>
                <a:rPr lang="en-US" sz="1400" b="1" dirty="0" smtClean="0"/>
                <a:t>DAC</a:t>
              </a:r>
            </a:p>
            <a:p>
              <a:pPr algn="ctr"/>
              <a:r>
                <a:rPr lang="en-US" sz="1400" b="1" dirty="0" smtClean="0"/>
                <a:t>and</a:t>
              </a:r>
            </a:p>
            <a:p>
              <a:pPr algn="ctr"/>
              <a:r>
                <a:rPr lang="en-US" sz="1400" b="1" dirty="0" smtClean="0"/>
                <a:t>Core Team</a:t>
              </a:r>
              <a:endParaRPr lang="en-US" sz="1400" b="1" dirty="0"/>
            </a:p>
            <a:p>
              <a:pPr algn="ctr"/>
              <a:endParaRPr lang="en-US" sz="1400" b="1" dirty="0"/>
            </a:p>
          </p:txBody>
        </p:sp>
        <p:sp>
          <p:nvSpPr>
            <p:cNvPr id="14" name="Rectangle 14"/>
            <p:cNvSpPr>
              <a:spLocks noChangeArrowheads="1"/>
            </p:cNvSpPr>
            <p:nvPr/>
          </p:nvSpPr>
          <p:spPr bwMode="auto">
            <a:xfrm>
              <a:off x="1317" y="2911"/>
              <a:ext cx="2448" cy="288"/>
            </a:xfrm>
            <a:prstGeom prst="rect">
              <a:avLst/>
            </a:prstGeom>
            <a:solidFill>
              <a:schemeClr val="accent2">
                <a:lumMod val="40000"/>
                <a:lumOff val="60000"/>
              </a:schemeClr>
            </a:solidFill>
            <a:ln w="9525">
              <a:solidFill>
                <a:schemeClr val="accent2">
                  <a:lumMod val="75000"/>
                </a:schemeClr>
              </a:solidFill>
              <a:miter lim="800000"/>
              <a:headEnd/>
              <a:tailEnd/>
            </a:ln>
            <a:effectLst/>
          </p:spPr>
          <p:txBody>
            <a:bodyPr wrap="none" anchor="ctr"/>
            <a:lstStyle/>
            <a:p>
              <a:pPr algn="ctr"/>
              <a:r>
                <a:rPr lang="en-US" sz="1400" b="1" dirty="0"/>
                <a:t>Test </a:t>
              </a:r>
              <a:r>
                <a:rPr lang="en-US" sz="1400" b="1" dirty="0" smtClean="0"/>
                <a:t>Proctors, Examiners and Administrators</a:t>
              </a:r>
              <a:endParaRPr lang="en-US" sz="1400" b="1" dirty="0"/>
            </a:p>
          </p:txBody>
        </p:sp>
      </p:grpSp>
      <p:sp>
        <p:nvSpPr>
          <p:cNvPr id="15" name="Line 9"/>
          <p:cNvSpPr>
            <a:spLocks noChangeShapeType="1"/>
          </p:cNvSpPr>
          <p:nvPr/>
        </p:nvSpPr>
        <p:spPr bwMode="auto">
          <a:xfrm>
            <a:off x="4724400" y="3657600"/>
            <a:ext cx="0" cy="445200"/>
          </a:xfrm>
          <a:prstGeom prst="line">
            <a:avLst/>
          </a:prstGeom>
          <a:noFill/>
          <a:ln w="38100">
            <a:solidFill>
              <a:schemeClr val="tx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Standardization</a:t>
            </a:r>
            <a:endParaRPr lang="en-US" dirty="0"/>
          </a:p>
        </p:txBody>
      </p:sp>
      <p:sp>
        <p:nvSpPr>
          <p:cNvPr id="3" name="Content Placeholder 2"/>
          <p:cNvSpPr>
            <a:spLocks noGrp="1"/>
          </p:cNvSpPr>
          <p:nvPr>
            <p:ph idx="1"/>
          </p:nvPr>
        </p:nvSpPr>
        <p:spPr>
          <a:xfrm>
            <a:off x="457200" y="1219200"/>
            <a:ext cx="8229600" cy="5029200"/>
          </a:xfrm>
        </p:spPr>
        <p:txBody>
          <a:bodyPr>
            <a:normAutofit fontScale="92500" lnSpcReduction="20000"/>
          </a:bodyPr>
          <a:lstStyle/>
          <a:p>
            <a:r>
              <a:rPr lang="en-US" dirty="0" smtClean="0"/>
              <a:t>Standardization – All students have the same test content, resources, directions, testing conditions, and scoring procedures.</a:t>
            </a:r>
          </a:p>
          <a:p>
            <a:r>
              <a:rPr lang="en-US" dirty="0" smtClean="0"/>
              <a:t>Standardization does not mean that assessment conditions will match what each student is used to during instruction.</a:t>
            </a:r>
          </a:p>
          <a:p>
            <a:r>
              <a:rPr lang="en-US" dirty="0" smtClean="0"/>
              <a:t>Standardization requires that all proctors give all test sessions in the same way.</a:t>
            </a:r>
          </a:p>
          <a:p>
            <a:r>
              <a:rPr lang="en-US" dirty="0" smtClean="0"/>
              <a:t>Ensures that one score obtained by one student in a part of Colorado will mean the same as the same score obtained by another student in another part of Colorado.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533400"/>
            <a:ext cx="8229600" cy="639762"/>
          </a:xfrm>
        </p:spPr>
        <p:txBody>
          <a:bodyPr/>
          <a:lstStyle/>
          <a:p>
            <a:r>
              <a:rPr lang="en-US" sz="3000" b="1" dirty="0" smtClean="0">
                <a:latin typeface="Verdana" pitchFamily="34" charset="0"/>
              </a:rPr>
              <a:t>Important – Permitted Practices</a:t>
            </a:r>
            <a:endParaRPr lang="en-US" sz="3000" b="1" dirty="0">
              <a:latin typeface="Verdana" pitchFamily="34" charset="0"/>
            </a:endParaRPr>
          </a:p>
        </p:txBody>
      </p:sp>
      <p:sp>
        <p:nvSpPr>
          <p:cNvPr id="5" name="Content Placeholder 2"/>
          <p:cNvSpPr>
            <a:spLocks noGrp="1"/>
          </p:cNvSpPr>
          <p:nvPr>
            <p:ph idx="1"/>
          </p:nvPr>
        </p:nvSpPr>
        <p:spPr>
          <a:xfrm>
            <a:off x="533400" y="1676400"/>
            <a:ext cx="8229600" cy="3124200"/>
          </a:xfrm>
        </p:spPr>
        <p:txBody>
          <a:bodyPr>
            <a:normAutofit fontScale="92500" lnSpcReduction="20000"/>
          </a:bodyPr>
          <a:lstStyle/>
          <a:p>
            <a:pPr marL="0" indent="0" algn="just">
              <a:buNone/>
            </a:pPr>
            <a:r>
              <a:rPr lang="en-US" sz="2600" dirty="0" smtClean="0">
                <a:latin typeface="Verdana" pitchFamily="34" charset="0"/>
              </a:rPr>
              <a:t>Please Note: Due to the complex nature of a standardized assessment process, any practice not specifically permitted should be presumed inappropriate until and unless specifically authorized by the program sponsor (in this case, CDE).</a:t>
            </a:r>
          </a:p>
          <a:p>
            <a:pPr marL="0" indent="0" algn="just">
              <a:buNone/>
            </a:pPr>
            <a:endParaRPr lang="en-US" sz="2800" b="1" dirty="0" smtClean="0">
              <a:latin typeface="Verdana" pitchFamily="34" charset="0"/>
            </a:endParaRPr>
          </a:p>
          <a:p>
            <a:pPr marL="0" indent="0" algn="just">
              <a:buNone/>
            </a:pPr>
            <a:r>
              <a:rPr lang="en-US" sz="2800" b="1" dirty="0" smtClean="0">
                <a:latin typeface="Verdana" pitchFamily="34" charset="0"/>
              </a:rPr>
              <a:t>“If it doesn’t say that you can, then you can’t”</a:t>
            </a:r>
            <a:endParaRPr lang="en-US" sz="2800" b="1" dirty="0">
              <a:latin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Practices and the TCAP</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371600" y="5334000"/>
            <a:ext cx="6553200" cy="369332"/>
          </a:xfrm>
          <a:prstGeom prst="rect">
            <a:avLst/>
          </a:prstGeom>
          <a:noFill/>
        </p:spPr>
        <p:txBody>
          <a:bodyPr wrap="square" rtlCol="0">
            <a:spAutoFit/>
          </a:bodyPr>
          <a:lstStyle/>
          <a:p>
            <a:r>
              <a:rPr lang="en-US" dirty="0" smtClean="0"/>
              <a:t>Refer to Test Proctors Manual for more guidance on ethical Practice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Practices and the TCAP</a:t>
            </a:r>
            <a:endParaRPr lang="en-US" dirty="0"/>
          </a:p>
        </p:txBody>
      </p:sp>
      <p:sp>
        <p:nvSpPr>
          <p:cNvPr id="3" name="Content Placeholder 2"/>
          <p:cNvSpPr>
            <a:spLocks noGrp="1"/>
          </p:cNvSpPr>
          <p:nvPr>
            <p:ph idx="1"/>
          </p:nvPr>
        </p:nvSpPr>
        <p:spPr/>
        <p:txBody>
          <a:bodyPr/>
          <a:lstStyle/>
          <a:p>
            <a:r>
              <a:rPr lang="en-US" dirty="0" smtClean="0"/>
              <a:t>Teach to the standards, not the test</a:t>
            </a:r>
          </a:p>
          <a:p>
            <a:r>
              <a:rPr lang="en-US" u="sng" dirty="0" smtClean="0"/>
              <a:t>Never</a:t>
            </a:r>
            <a:r>
              <a:rPr lang="en-US" dirty="0" smtClean="0"/>
              <a:t> use items from test books for test preparation</a:t>
            </a:r>
            <a:endParaRPr lang="en-US" u="sng" dirty="0" smtClean="0"/>
          </a:p>
          <a:p>
            <a:r>
              <a:rPr lang="en-US" u="sng" dirty="0" smtClean="0"/>
              <a:t>Never </a:t>
            </a:r>
            <a:r>
              <a:rPr lang="en-US" dirty="0" smtClean="0"/>
              <a:t>share or alter student responses</a:t>
            </a:r>
          </a:p>
          <a:p>
            <a:r>
              <a:rPr lang="en-US" dirty="0" smtClean="0"/>
              <a:t>Do not coach or clue students during test administration</a:t>
            </a:r>
          </a:p>
          <a:p>
            <a:r>
              <a:rPr lang="en-US" dirty="0" smtClean="0"/>
              <a:t>Provide all approved accommodations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Secure Test Materials!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u="sng" dirty="0" smtClean="0"/>
              <a:t>All</a:t>
            </a:r>
            <a:r>
              <a:rPr lang="en-US" dirty="0" smtClean="0"/>
              <a:t> test books, draft booklets, and student answers are secure materials</a:t>
            </a:r>
          </a:p>
          <a:p>
            <a:pPr marL="0" indent="0">
              <a:buNone/>
            </a:pPr>
            <a:endParaRPr lang="en-US" dirty="0" smtClean="0"/>
          </a:p>
          <a:p>
            <a:pPr>
              <a:buNone/>
            </a:pPr>
            <a:r>
              <a:rPr lang="en-US" dirty="0" smtClean="0"/>
              <a:t>Do Not:</a:t>
            </a:r>
          </a:p>
          <a:p>
            <a:r>
              <a:rPr lang="en-US" dirty="0" smtClean="0"/>
              <a:t>Reproduce by any means</a:t>
            </a:r>
          </a:p>
          <a:p>
            <a:r>
              <a:rPr lang="en-US" dirty="0" smtClean="0"/>
              <a:t>Transmit by any means</a:t>
            </a:r>
          </a:p>
          <a:p>
            <a:r>
              <a:rPr lang="en-US" dirty="0" smtClean="0"/>
              <a:t>Record by any means</a:t>
            </a:r>
          </a:p>
          <a:p>
            <a:r>
              <a:rPr lang="en-US" dirty="0" smtClean="0"/>
              <a:t>Memorize</a:t>
            </a:r>
          </a:p>
          <a:p>
            <a:r>
              <a:rPr lang="en-US" dirty="0" smtClean="0"/>
              <a:t>Discuss</a:t>
            </a:r>
          </a:p>
          <a:p>
            <a:r>
              <a:rPr lang="en-US" dirty="0" smtClean="0"/>
              <a:t>Do not send information about the test over e-mail or reproduce items or materials in any way, for any purpose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Test Materials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Only authorized individuals may have access to the test materials.</a:t>
            </a:r>
          </a:p>
          <a:p>
            <a:pPr lvl="1"/>
            <a:r>
              <a:rPr lang="en-US" dirty="0" smtClean="0"/>
              <a:t>Test materials must be locked up and be checked out to authorized individuals.</a:t>
            </a:r>
          </a:p>
          <a:p>
            <a:pPr lvl="1"/>
            <a:r>
              <a:rPr lang="en-US" dirty="0" smtClean="0"/>
              <a:t>Test materials should be tracked on a Chain of Custody document to ascertain who had what materials at what time.</a:t>
            </a:r>
          </a:p>
          <a:p>
            <a:pPr lvl="1"/>
            <a:r>
              <a:rPr lang="en-US" dirty="0" smtClean="0"/>
              <a:t>The Chain of Custody document should be reviewed at the end of each testing session to ensure that all test materials have been returned.</a:t>
            </a:r>
          </a:p>
          <a:p>
            <a:r>
              <a:rPr lang="en-US" dirty="0" smtClean="0"/>
              <a:t>No erasing of stray marks.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Communication and Secure Test Materials</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pPr>
              <a:spcBef>
                <a:spcPts val="600"/>
              </a:spcBef>
              <a:spcAft>
                <a:spcPts val="600"/>
              </a:spcAft>
            </a:pPr>
            <a:r>
              <a:rPr lang="en-US" sz="2400" dirty="0" smtClean="0">
                <a:latin typeface="Verdana" pitchFamily="34" charset="0"/>
              </a:rPr>
              <a:t>Proctors should not be reviewing or studying items or student responses</a:t>
            </a:r>
          </a:p>
          <a:p>
            <a:pPr>
              <a:spcBef>
                <a:spcPts val="600"/>
              </a:spcBef>
              <a:spcAft>
                <a:spcPts val="600"/>
              </a:spcAft>
            </a:pPr>
            <a:r>
              <a:rPr lang="en-US" sz="2400" dirty="0" smtClean="0">
                <a:latin typeface="Verdana" pitchFamily="34" charset="0"/>
              </a:rPr>
              <a:t>If a test proctor or examiner has a question about an item…</a:t>
            </a:r>
          </a:p>
          <a:p>
            <a:pPr lvl="1">
              <a:spcBef>
                <a:spcPts val="600"/>
              </a:spcBef>
              <a:spcAft>
                <a:spcPts val="600"/>
              </a:spcAft>
            </a:pPr>
            <a:r>
              <a:rPr lang="en-US" sz="2000" dirty="0" smtClean="0">
                <a:latin typeface="Verdana" pitchFamily="34" charset="0"/>
              </a:rPr>
              <a:t>Contact the SAC, who will contact the DAC with the grade, content area, and item number for CDE to review</a:t>
            </a:r>
          </a:p>
          <a:p>
            <a:pPr lvl="1">
              <a:spcBef>
                <a:spcPts val="600"/>
              </a:spcBef>
              <a:spcAft>
                <a:spcPts val="600"/>
              </a:spcAft>
            </a:pPr>
            <a:r>
              <a:rPr lang="en-US" sz="2000" dirty="0" smtClean="0">
                <a:latin typeface="Verdana" pitchFamily="34" charset="0"/>
              </a:rPr>
              <a:t>The DAC contacts the appropriate person at CDE in the USA by phone</a:t>
            </a:r>
          </a:p>
          <a:p>
            <a:pPr lvl="1">
              <a:spcBef>
                <a:spcPts val="600"/>
              </a:spcBef>
              <a:spcAft>
                <a:spcPts val="600"/>
              </a:spcAft>
            </a:pPr>
            <a:r>
              <a:rPr lang="en-US" sz="2000" dirty="0" smtClean="0">
                <a:latin typeface="Verdana" pitchFamily="34" charset="0"/>
              </a:rPr>
              <a:t>Include in proctor training instructions:</a:t>
            </a:r>
          </a:p>
          <a:p>
            <a:pPr lvl="2">
              <a:spcBef>
                <a:spcPts val="600"/>
              </a:spcBef>
              <a:spcAft>
                <a:spcPts val="600"/>
              </a:spcAft>
            </a:pPr>
            <a:r>
              <a:rPr lang="en-US" sz="1800" dirty="0" smtClean="0">
                <a:latin typeface="Verdana" pitchFamily="34" charset="0"/>
              </a:rPr>
              <a:t>Do Not copy the item</a:t>
            </a:r>
          </a:p>
          <a:p>
            <a:pPr lvl="2">
              <a:spcBef>
                <a:spcPts val="600"/>
              </a:spcBef>
              <a:spcAft>
                <a:spcPts val="600"/>
              </a:spcAft>
            </a:pPr>
            <a:r>
              <a:rPr lang="en-US" sz="1800" dirty="0" smtClean="0">
                <a:latin typeface="Verdana" pitchFamily="34" charset="0"/>
              </a:rPr>
              <a:t>Do Not discuss the item (with other teachers, etc.)</a:t>
            </a:r>
          </a:p>
          <a:p>
            <a:pPr lvl="2">
              <a:spcBef>
                <a:spcPts val="600"/>
              </a:spcBef>
              <a:spcAft>
                <a:spcPts val="600"/>
              </a:spcAft>
            </a:pPr>
            <a:r>
              <a:rPr lang="en-US" sz="1800" dirty="0" smtClean="0">
                <a:latin typeface="Verdana" pitchFamily="34" charset="0"/>
              </a:rPr>
              <a:t>Do Not email the content of the item</a:t>
            </a:r>
          </a:p>
          <a:p>
            <a:pPr>
              <a:lnSpc>
                <a:spcPct val="90000"/>
              </a:lnSpc>
              <a:spcBef>
                <a:spcPts val="600"/>
              </a:spcBef>
              <a:spcAft>
                <a:spcPts val="600"/>
              </a:spcAft>
              <a:buFontTx/>
              <a:buNone/>
            </a:pPr>
            <a:endParaRPr lang="en-US" sz="2400" dirty="0" smtClean="0">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use this PowerPoint</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All </a:t>
            </a:r>
            <a:r>
              <a:rPr lang="en-US" dirty="0" smtClean="0">
                <a:solidFill>
                  <a:srgbClr val="FF0000"/>
                </a:solidFill>
              </a:rPr>
              <a:t>red font </a:t>
            </a:r>
            <a:r>
              <a:rPr lang="en-US" dirty="0" smtClean="0"/>
              <a:t>indicates slides or bullets that may require modification by trainers.</a:t>
            </a:r>
          </a:p>
          <a:p>
            <a:r>
              <a:rPr lang="en-US" dirty="0" smtClean="0"/>
              <a:t>The reason for the </a:t>
            </a:r>
            <a:r>
              <a:rPr lang="en-US" dirty="0" smtClean="0">
                <a:solidFill>
                  <a:srgbClr val="FF0000"/>
                </a:solidFill>
              </a:rPr>
              <a:t>red font </a:t>
            </a:r>
            <a:r>
              <a:rPr lang="en-US" dirty="0" smtClean="0"/>
              <a:t>in a slide will be indicated in </a:t>
            </a:r>
            <a:r>
              <a:rPr lang="en-US" b="1" dirty="0" smtClean="0"/>
              <a:t>bold type </a:t>
            </a:r>
            <a:r>
              <a:rPr lang="en-US" dirty="0" smtClean="0"/>
              <a:t>in the notes on that slide.</a:t>
            </a:r>
          </a:p>
          <a:p>
            <a:r>
              <a:rPr lang="en-US" dirty="0" smtClean="0"/>
              <a:t>Some </a:t>
            </a:r>
            <a:r>
              <a:rPr lang="en-US" dirty="0" smtClean="0">
                <a:solidFill>
                  <a:srgbClr val="FF0000"/>
                </a:solidFill>
              </a:rPr>
              <a:t>red font </a:t>
            </a:r>
            <a:r>
              <a:rPr lang="en-US" dirty="0" smtClean="0"/>
              <a:t>slides, such as these introductory slides, should be or may be discarded by trainers during actual presentations</a:t>
            </a:r>
          </a:p>
          <a:p>
            <a:r>
              <a:rPr lang="en-US" dirty="0" smtClean="0"/>
              <a:t>Slide backgrounds, themes, and many potential images have been omitted from this PowerPoint to facilitate the ease of modification. Trainers should apply backgrounds, themes and images to enhance the visual presentation of this PowerPoint as they see fit.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Test Materials and Chain of Custody</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All test books are kept in a secure, designated area.</a:t>
            </a:r>
          </a:p>
          <a:p>
            <a:r>
              <a:rPr lang="en-US" dirty="0" smtClean="0"/>
              <a:t>Test books and other secure test materials must not be kept in teacher classrooms.</a:t>
            </a:r>
          </a:p>
          <a:p>
            <a:r>
              <a:rPr lang="en-US" dirty="0" smtClean="0"/>
              <a:t>Proctors must check out materials each day and check them back in at the end of each testing day.</a:t>
            </a:r>
          </a:p>
          <a:p>
            <a:r>
              <a:rPr lang="en-US" dirty="0" smtClean="0"/>
              <a:t>Proctors should ensure they have enough for the scheduled sessions.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Standardized Testing Environment</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Prior to TCAP, prepare the testing environment:</a:t>
            </a:r>
          </a:p>
          <a:p>
            <a:pPr lvl="1"/>
            <a:r>
              <a:rPr lang="en-US" dirty="0" smtClean="0"/>
              <a:t>Allowable visual aids may be posted on walls</a:t>
            </a:r>
          </a:p>
          <a:p>
            <a:pPr lvl="1"/>
            <a:r>
              <a:rPr lang="en-US" dirty="0" smtClean="0"/>
              <a:t>Prohibited visual aids must be covered or removed</a:t>
            </a:r>
          </a:p>
          <a:p>
            <a:pPr lvl="1"/>
            <a:r>
              <a:rPr lang="en-US" dirty="0" smtClean="0"/>
              <a:t>Nothing is allowed to be posted on the student desk or table</a:t>
            </a:r>
          </a:p>
          <a:p>
            <a:pPr lvl="1"/>
            <a:r>
              <a:rPr lang="en-US" dirty="0" smtClean="0"/>
              <a:t>Any type of music must not be played during the test.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Testing Environment</a:t>
            </a:r>
            <a:endParaRPr lang="en-US" dirty="0"/>
          </a:p>
        </p:txBody>
      </p:sp>
      <p:sp>
        <p:nvSpPr>
          <p:cNvPr id="3" name="Content Placeholder 2"/>
          <p:cNvSpPr>
            <a:spLocks noGrp="1"/>
          </p:cNvSpPr>
          <p:nvPr>
            <p:ph idx="1"/>
          </p:nvPr>
        </p:nvSpPr>
        <p:spPr/>
        <p:txBody>
          <a:bodyPr>
            <a:normAutofit lnSpcReduction="10000"/>
          </a:bodyPr>
          <a:lstStyle/>
          <a:p>
            <a:r>
              <a:rPr lang="en-US" dirty="0" smtClean="0"/>
              <a:t>Forbidden Devices: Cell phones and any other device with the capability to reproduce, transmit or record secure testing materials or information about secure testing materials are strictly forbidden in the testing environment.</a:t>
            </a:r>
          </a:p>
          <a:p>
            <a:r>
              <a:rPr lang="en-US" dirty="0" smtClean="0"/>
              <a:t>Authorized Personnel Only: Parents, the media, and anyone except authorized school personnel are prohibited from being in the test environment.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Teachers and Proctors</a:t>
            </a:r>
            <a:endParaRPr lang="en-US" dirty="0"/>
          </a:p>
        </p:txBody>
      </p:sp>
      <p:sp>
        <p:nvSpPr>
          <p:cNvPr id="4" name="Text Placeholder 3"/>
          <p:cNvSpPr>
            <a:spLocks noGrp="1"/>
          </p:cNvSpPr>
          <p:nvPr>
            <p:ph type="body" idx="1"/>
          </p:nvPr>
        </p:nvSpPr>
        <p:spPr/>
        <p:txBody>
          <a:bodyPr/>
          <a:lstStyle/>
          <a:p>
            <a:r>
              <a:rPr lang="en-US" dirty="0" smtClean="0"/>
              <a:t>Teachers</a:t>
            </a:r>
            <a:endParaRPr lang="en-US" dirty="0"/>
          </a:p>
        </p:txBody>
      </p:sp>
      <p:sp>
        <p:nvSpPr>
          <p:cNvPr id="5" name="Content Placeholder 4"/>
          <p:cNvSpPr>
            <a:spLocks noGrp="1"/>
          </p:cNvSpPr>
          <p:nvPr>
            <p:ph sz="half" idx="2"/>
          </p:nvPr>
        </p:nvSpPr>
        <p:spPr/>
        <p:txBody>
          <a:bodyPr/>
          <a:lstStyle/>
          <a:p>
            <a:r>
              <a:rPr lang="en-US" dirty="0" smtClean="0"/>
              <a:t>Develop student understanding through a continuous cycle of teaching and evaluating</a:t>
            </a:r>
          </a:p>
          <a:p>
            <a:r>
              <a:rPr lang="en-US" dirty="0" smtClean="0"/>
              <a:t>Provide differentiated explanations and alternative examples</a:t>
            </a:r>
          </a:p>
          <a:p>
            <a:r>
              <a:rPr lang="en-US" dirty="0" smtClean="0"/>
              <a:t>Encourage, coach and prompt students as they work</a:t>
            </a:r>
          </a:p>
        </p:txBody>
      </p:sp>
      <p:sp>
        <p:nvSpPr>
          <p:cNvPr id="6" name="Text Placeholder 5"/>
          <p:cNvSpPr>
            <a:spLocks noGrp="1"/>
          </p:cNvSpPr>
          <p:nvPr>
            <p:ph type="body" sz="quarter" idx="3"/>
          </p:nvPr>
        </p:nvSpPr>
        <p:spPr/>
        <p:txBody>
          <a:bodyPr/>
          <a:lstStyle/>
          <a:p>
            <a:r>
              <a:rPr lang="en-US" dirty="0" smtClean="0"/>
              <a:t>Proctors</a:t>
            </a:r>
            <a:endParaRPr lang="en-US" dirty="0"/>
          </a:p>
        </p:txBody>
      </p:sp>
      <p:sp>
        <p:nvSpPr>
          <p:cNvPr id="7" name="Content Placeholder 6"/>
          <p:cNvSpPr>
            <a:spLocks noGrp="1"/>
          </p:cNvSpPr>
          <p:nvPr>
            <p:ph sz="quarter" idx="4"/>
          </p:nvPr>
        </p:nvSpPr>
        <p:spPr/>
        <p:txBody>
          <a:bodyPr>
            <a:normAutofit lnSpcReduction="10000"/>
          </a:bodyPr>
          <a:lstStyle/>
          <a:p>
            <a:r>
              <a:rPr lang="en-US" dirty="0" smtClean="0"/>
              <a:t>Administer assessments that evaluate student understanding</a:t>
            </a:r>
          </a:p>
          <a:p>
            <a:r>
              <a:rPr lang="en-US" dirty="0" smtClean="0"/>
              <a:t>Ensure that assessments are standardized and all students have the same opportunities</a:t>
            </a:r>
          </a:p>
          <a:p>
            <a:r>
              <a:rPr lang="en-US" dirty="0" smtClean="0"/>
              <a:t>Allow students to demonstrate what they know without any interference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 Proctor Responsibilities</a:t>
            </a:r>
            <a:endParaRPr lang="en-US" dirty="0"/>
          </a:p>
        </p:txBody>
      </p:sp>
      <p:sp>
        <p:nvSpPr>
          <p:cNvPr id="8" name="Content Placeholder 7"/>
          <p:cNvSpPr>
            <a:spLocks noGrp="1"/>
          </p:cNvSpPr>
          <p:nvPr>
            <p:ph sz="half" idx="1"/>
          </p:nvPr>
        </p:nvSpPr>
        <p:spPr>
          <a:xfrm>
            <a:off x="457200" y="1295400"/>
            <a:ext cx="4343400" cy="4953000"/>
          </a:xfrm>
        </p:spPr>
        <p:txBody>
          <a:bodyPr>
            <a:normAutofit fontScale="92500"/>
          </a:bodyPr>
          <a:lstStyle/>
          <a:p>
            <a:r>
              <a:rPr lang="en-US" dirty="0" smtClean="0"/>
              <a:t>Proctors must read directions from the script in the </a:t>
            </a:r>
            <a:r>
              <a:rPr lang="en-US" b="1" dirty="0" smtClean="0"/>
              <a:t>Test Proctor’s Manual </a:t>
            </a:r>
            <a:r>
              <a:rPr lang="en-US" dirty="0" smtClean="0"/>
              <a:t>at the beginning, at the 10-minute warning, and at the end of all TCAP sessions</a:t>
            </a:r>
          </a:p>
          <a:p>
            <a:r>
              <a:rPr lang="en-US" dirty="0" smtClean="0"/>
              <a:t>It is NOT allowable to identify items students did not complete either during or after the test and/or point these out to students. </a:t>
            </a:r>
          </a:p>
          <a:p>
            <a:endParaRPr lang="en-US" dirty="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324" y="1295400"/>
            <a:ext cx="3750276" cy="485329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Proctor Responsibilities</a:t>
            </a:r>
            <a:endParaRPr lang="en-US" dirty="0"/>
          </a:p>
        </p:txBody>
      </p:sp>
      <p:sp>
        <p:nvSpPr>
          <p:cNvPr id="3" name="Content Placeholder 2"/>
          <p:cNvSpPr>
            <a:spLocks noGrp="1"/>
          </p:cNvSpPr>
          <p:nvPr>
            <p:ph idx="1"/>
          </p:nvPr>
        </p:nvSpPr>
        <p:spPr/>
        <p:txBody>
          <a:bodyPr/>
          <a:lstStyle/>
          <a:p>
            <a:r>
              <a:rPr lang="en-US" dirty="0" smtClean="0"/>
              <a:t>Proctors providing accommodations must have training specific to that accommodation.</a:t>
            </a:r>
          </a:p>
          <a:p>
            <a:r>
              <a:rPr lang="en-US" dirty="0" smtClean="0"/>
              <a:t>Only administer the assessment for one session, in one content area, at one grade level in the testing room.</a:t>
            </a:r>
          </a:p>
          <a:p>
            <a:r>
              <a:rPr lang="en-US" dirty="0" smtClean="0"/>
              <a:t>The </a:t>
            </a:r>
            <a:r>
              <a:rPr lang="en-US" b="1" dirty="0" smtClean="0"/>
              <a:t>maximum</a:t>
            </a:r>
            <a:r>
              <a:rPr lang="en-US" dirty="0" smtClean="0"/>
              <a:t> student to proctor ratio in a testing room is 30 to 1. An additional proctor can be used to monitor more students.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57200"/>
            <a:ext cx="8229600" cy="1143000"/>
          </a:xfrm>
        </p:spPr>
        <p:txBody>
          <a:bodyPr>
            <a:normAutofit/>
          </a:bodyPr>
          <a:lstStyle/>
          <a:p>
            <a:r>
              <a:rPr lang="en-US" sz="4000" dirty="0" smtClean="0"/>
              <a:t>Active Proctoring</a:t>
            </a:r>
            <a:endParaRPr lang="en-US" sz="4000" dirty="0"/>
          </a:p>
        </p:txBody>
      </p:sp>
      <p:sp>
        <p:nvSpPr>
          <p:cNvPr id="5" name="Text Placeholder 4"/>
          <p:cNvSpPr>
            <a:spLocks noGrp="1"/>
          </p:cNvSpPr>
          <p:nvPr>
            <p:ph type="body" idx="1"/>
          </p:nvPr>
        </p:nvSpPr>
        <p:spPr>
          <a:xfrm>
            <a:off x="457200" y="1447800"/>
            <a:ext cx="4040188" cy="639762"/>
          </a:xfrm>
        </p:spPr>
        <p:txBody>
          <a:bodyPr/>
          <a:lstStyle/>
          <a:p>
            <a:r>
              <a:rPr lang="en-US" sz="2000" dirty="0" smtClean="0"/>
              <a:t>Active Proctors Should:</a:t>
            </a:r>
            <a:endParaRPr lang="en-US" sz="2000" dirty="0"/>
          </a:p>
        </p:txBody>
      </p:sp>
      <p:sp>
        <p:nvSpPr>
          <p:cNvPr id="6" name="Content Placeholder 5"/>
          <p:cNvSpPr>
            <a:spLocks noGrp="1"/>
          </p:cNvSpPr>
          <p:nvPr>
            <p:ph sz="half" idx="2"/>
          </p:nvPr>
        </p:nvSpPr>
        <p:spPr>
          <a:xfrm>
            <a:off x="457200" y="2057400"/>
            <a:ext cx="4040188" cy="3951288"/>
          </a:xfrm>
        </p:spPr>
        <p:txBody>
          <a:bodyPr>
            <a:normAutofit lnSpcReduction="10000"/>
          </a:bodyPr>
          <a:lstStyle/>
          <a:p>
            <a:r>
              <a:rPr lang="en-US" sz="2000" dirty="0" smtClean="0"/>
              <a:t>Ensure they have all necessary materials for each session</a:t>
            </a:r>
          </a:p>
          <a:p>
            <a:r>
              <a:rPr lang="en-US" sz="2000" dirty="0" smtClean="0"/>
              <a:t>Ensure that the testing environment complies with TCAP instructions</a:t>
            </a:r>
          </a:p>
          <a:p>
            <a:r>
              <a:rPr lang="en-US" sz="2000" dirty="0" smtClean="0"/>
              <a:t>Complete student name, teacher, school and district fields on test booklets</a:t>
            </a:r>
          </a:p>
          <a:p>
            <a:r>
              <a:rPr lang="en-US" sz="2000" dirty="0" smtClean="0"/>
              <a:t>Follow all scripts </a:t>
            </a:r>
            <a:r>
              <a:rPr lang="en-US" sz="2000" u="sng" dirty="0" smtClean="0"/>
              <a:t>exactly</a:t>
            </a:r>
            <a:r>
              <a:rPr lang="en-US" sz="2000" dirty="0" smtClean="0"/>
              <a:t> as written</a:t>
            </a:r>
          </a:p>
          <a:p>
            <a:r>
              <a:rPr lang="en-US" sz="2000" dirty="0" smtClean="0"/>
              <a:t>Move throughout the room during testing</a:t>
            </a:r>
            <a:endParaRPr lang="en-US" sz="2000" dirty="0"/>
          </a:p>
        </p:txBody>
      </p:sp>
      <p:sp>
        <p:nvSpPr>
          <p:cNvPr id="7" name="Text Placeholder 6"/>
          <p:cNvSpPr>
            <a:spLocks noGrp="1"/>
          </p:cNvSpPr>
          <p:nvPr>
            <p:ph type="body" sz="quarter" idx="3"/>
          </p:nvPr>
        </p:nvSpPr>
        <p:spPr>
          <a:xfrm>
            <a:off x="4648200" y="1447800"/>
            <a:ext cx="4041775" cy="639762"/>
          </a:xfrm>
        </p:spPr>
        <p:txBody>
          <a:bodyPr/>
          <a:lstStyle/>
          <a:p>
            <a:r>
              <a:rPr lang="en-US" sz="2000" dirty="0" smtClean="0"/>
              <a:t>Active Proctors Should Not:</a:t>
            </a:r>
            <a:endParaRPr lang="en-US" sz="2000" dirty="0"/>
          </a:p>
        </p:txBody>
      </p:sp>
      <p:sp>
        <p:nvSpPr>
          <p:cNvPr id="8" name="Content Placeholder 7"/>
          <p:cNvSpPr>
            <a:spLocks noGrp="1"/>
          </p:cNvSpPr>
          <p:nvPr>
            <p:ph sz="quarter" idx="4"/>
          </p:nvPr>
        </p:nvSpPr>
        <p:spPr>
          <a:xfrm>
            <a:off x="4648200" y="2057400"/>
            <a:ext cx="4041775" cy="3951288"/>
          </a:xfrm>
        </p:spPr>
        <p:txBody>
          <a:bodyPr>
            <a:normAutofit lnSpcReduction="10000"/>
          </a:bodyPr>
          <a:lstStyle/>
          <a:p>
            <a:r>
              <a:rPr lang="en-US" sz="2000" dirty="0" smtClean="0"/>
              <a:t>Provide feedback</a:t>
            </a:r>
          </a:p>
          <a:p>
            <a:r>
              <a:rPr lang="en-US" sz="2000" dirty="0" smtClean="0"/>
              <a:t>Clarify test questions</a:t>
            </a:r>
          </a:p>
          <a:p>
            <a:r>
              <a:rPr lang="en-US" sz="2000" dirty="0" smtClean="0"/>
              <a:t>Answer content related questions</a:t>
            </a:r>
          </a:p>
          <a:p>
            <a:r>
              <a:rPr lang="en-US" sz="2000" dirty="0" smtClean="0"/>
              <a:t>Interfere with the students’ demonstration of skills</a:t>
            </a:r>
          </a:p>
          <a:p>
            <a:r>
              <a:rPr lang="en-US" sz="2000" dirty="0" smtClean="0"/>
              <a:t>Interact with students in any way that would impact student responses</a:t>
            </a:r>
          </a:p>
          <a:p>
            <a:r>
              <a:rPr lang="en-US" sz="2000" dirty="0" smtClean="0"/>
              <a:t>Engage in other, non-assessment related tasks during test sessions</a:t>
            </a:r>
          </a:p>
          <a:p>
            <a:r>
              <a:rPr lang="en-US" sz="2000" dirty="0" smtClean="0"/>
              <a:t>Read through test booklets or test items</a:t>
            </a: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Active Proctoring</a:t>
            </a:r>
            <a:endParaRPr lang="en-US" dirty="0"/>
          </a:p>
        </p:txBody>
      </p:sp>
      <p:sp>
        <p:nvSpPr>
          <p:cNvPr id="8" name="Content Placeholder 7"/>
          <p:cNvSpPr>
            <a:spLocks noGrp="1"/>
          </p:cNvSpPr>
          <p:nvPr>
            <p:ph idx="1"/>
          </p:nvPr>
        </p:nvSpPr>
        <p:spPr>
          <a:xfrm>
            <a:off x="457200" y="1295400"/>
            <a:ext cx="8229600" cy="4525963"/>
          </a:xfrm>
        </p:spPr>
        <p:txBody>
          <a:bodyPr>
            <a:normAutofit/>
          </a:bodyPr>
          <a:lstStyle/>
          <a:p>
            <a:r>
              <a:rPr lang="en-US" dirty="0" smtClean="0"/>
              <a:t>Test Proctors must not coach, encourage, redirect, or interfere with a student’s performance on the test verbally, through gestures, or written suggestion.</a:t>
            </a:r>
          </a:p>
          <a:p>
            <a:r>
              <a:rPr lang="en-US" dirty="0" smtClean="0"/>
              <a:t>Test Proctors may use proximity to encourage student on-task behavior.</a:t>
            </a:r>
          </a:p>
          <a:p>
            <a:r>
              <a:rPr lang="en-US" dirty="0" smtClean="0"/>
              <a:t>Test Proctors must not answer student questions about test items</a:t>
            </a:r>
          </a:p>
          <a:p>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rgbClr val="FF0000"/>
                </a:solidFill>
              </a:rPr>
              <a:t>Disruptive and Off-Task Students</a:t>
            </a:r>
            <a:endParaRPr lang="en-US" dirty="0">
              <a:solidFill>
                <a:srgbClr val="FF0000"/>
              </a:solidFill>
            </a:endParaRPr>
          </a:p>
        </p:txBody>
      </p:sp>
      <p:sp>
        <p:nvSpPr>
          <p:cNvPr id="8" name="Content Placeholder 7"/>
          <p:cNvSpPr>
            <a:spLocks noGrp="1"/>
          </p:cNvSpPr>
          <p:nvPr>
            <p:ph idx="1"/>
          </p:nvPr>
        </p:nvSpPr>
        <p:spPr>
          <a:xfrm>
            <a:off x="457200" y="1295400"/>
            <a:ext cx="8229600" cy="4525963"/>
          </a:xfrm>
        </p:spPr>
        <p:txBody>
          <a:bodyPr>
            <a:normAutofit fontScale="85000" lnSpcReduction="20000"/>
          </a:bodyPr>
          <a:lstStyle/>
          <a:p>
            <a:r>
              <a:rPr lang="en-US" dirty="0" smtClean="0"/>
              <a:t>Disruptive students should be removed from the testing environment. </a:t>
            </a:r>
            <a:r>
              <a:rPr lang="en-US" dirty="0" smtClean="0">
                <a:solidFill>
                  <a:srgbClr val="FF0000"/>
                </a:solidFill>
              </a:rPr>
              <a:t>If possible, they may continue the session in a designated area. The student’s test score may be invalidated if the session cannot be completed.</a:t>
            </a:r>
          </a:p>
          <a:p>
            <a:r>
              <a:rPr lang="en-US" dirty="0" smtClean="0"/>
              <a:t>Test Proctors should never leave testing students unsupervised while dealing with a disruptive student.</a:t>
            </a:r>
          </a:p>
          <a:p>
            <a:r>
              <a:rPr lang="en-US" dirty="0" smtClean="0"/>
              <a:t>Test Proctors may use proximity to encourage student on-task behavior.</a:t>
            </a:r>
          </a:p>
          <a:p>
            <a:r>
              <a:rPr lang="en-US" dirty="0" smtClean="0"/>
              <a:t>Test Proctors must not answer student questions about test items</a:t>
            </a:r>
          </a:p>
          <a:p>
            <a:r>
              <a:rPr lang="en-US" dirty="0" smtClean="0"/>
              <a:t>Prior to testing time, teachers may prepare students for on-task behavior during the test.</a:t>
            </a:r>
          </a:p>
          <a:p>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4000" dirty="0" smtClean="0"/>
              <a:t>House Keeping: Test Materials</a:t>
            </a:r>
            <a:endParaRPr lang="en-US" sz="4000" dirty="0"/>
          </a:p>
        </p:txBody>
      </p:sp>
      <p:sp>
        <p:nvSpPr>
          <p:cNvPr id="3" name="Content Placeholder 2"/>
          <p:cNvSpPr>
            <a:spLocks noGrp="1"/>
          </p:cNvSpPr>
          <p:nvPr>
            <p:ph idx="1"/>
          </p:nvPr>
        </p:nvSpPr>
        <p:spPr>
          <a:xfrm>
            <a:off x="457200" y="1600200"/>
            <a:ext cx="8229600" cy="4525963"/>
          </a:xfrm>
        </p:spPr>
        <p:txBody>
          <a:bodyPr/>
          <a:lstStyle/>
          <a:p>
            <a:r>
              <a:rPr lang="en-US" sz="2800" dirty="0" smtClean="0"/>
              <a:t>Ensure that there are enough materials for each session, each day.</a:t>
            </a:r>
          </a:p>
          <a:p>
            <a:pPr lvl="1"/>
            <a:r>
              <a:rPr lang="en-US" sz="2400" dirty="0" smtClean="0"/>
              <a:t>Test booklets</a:t>
            </a:r>
          </a:p>
          <a:p>
            <a:pPr lvl="1"/>
            <a:r>
              <a:rPr lang="en-US" sz="2400" dirty="0" smtClean="0"/>
              <a:t>#2 pencils</a:t>
            </a:r>
          </a:p>
          <a:p>
            <a:pPr lvl="1"/>
            <a:r>
              <a:rPr lang="en-US" sz="2400" dirty="0" smtClean="0"/>
              <a:t>Test Proctor Manual</a:t>
            </a:r>
          </a:p>
          <a:p>
            <a:pPr lvl="1"/>
            <a:r>
              <a:rPr lang="en-US" sz="2400" dirty="0" smtClean="0"/>
              <a:t>Math </a:t>
            </a:r>
            <a:r>
              <a:rPr lang="en-US" sz="2400" dirty="0" err="1" smtClean="0"/>
              <a:t>Manipulatives</a:t>
            </a:r>
            <a:endParaRPr lang="en-US" sz="2400" dirty="0" smtClean="0"/>
          </a:p>
          <a:p>
            <a:pPr lvl="1"/>
            <a:r>
              <a:rPr lang="en-US" sz="2400" dirty="0" smtClean="0"/>
              <a:t>Etc.</a:t>
            </a:r>
          </a:p>
          <a:p>
            <a:r>
              <a:rPr lang="en-US" sz="2800" dirty="0" smtClean="0"/>
              <a:t>It is highly recommended that proctors double check that they have the correct materials before going to their testing site.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381000"/>
            <a:ext cx="8229600" cy="6096000"/>
          </a:xfrm>
        </p:spPr>
        <p:txBody>
          <a:bodyPr>
            <a:normAutofit fontScale="62500" lnSpcReduction="20000"/>
          </a:bodyPr>
          <a:lstStyle/>
          <a:p>
            <a:pPr>
              <a:buNone/>
            </a:pPr>
            <a:r>
              <a:rPr lang="en-US" dirty="0" smtClean="0">
                <a:solidFill>
                  <a:srgbClr val="FF0000"/>
                </a:solidFill>
              </a:rPr>
              <a:t>Section 1: TCAP Overview</a:t>
            </a:r>
          </a:p>
          <a:p>
            <a:pPr lvl="1"/>
            <a:r>
              <a:rPr lang="en-US" dirty="0" smtClean="0">
                <a:solidFill>
                  <a:srgbClr val="FF0000"/>
                </a:solidFill>
              </a:rPr>
              <a:t>What is on the TCAP</a:t>
            </a:r>
          </a:p>
          <a:p>
            <a:pPr lvl="1"/>
            <a:r>
              <a:rPr lang="en-US" dirty="0" smtClean="0">
                <a:solidFill>
                  <a:srgbClr val="FF0000"/>
                </a:solidFill>
              </a:rPr>
              <a:t>Who must take the TCAP</a:t>
            </a:r>
          </a:p>
          <a:p>
            <a:pPr lvl="1"/>
            <a:r>
              <a:rPr lang="en-US" dirty="0" smtClean="0">
                <a:solidFill>
                  <a:srgbClr val="FF0000"/>
                </a:solidFill>
              </a:rPr>
              <a:t>When the TCAP will be administered</a:t>
            </a:r>
          </a:p>
          <a:p>
            <a:pPr lvl="1"/>
            <a:r>
              <a:rPr lang="en-US" dirty="0" smtClean="0">
                <a:solidFill>
                  <a:srgbClr val="FF0000"/>
                </a:solidFill>
              </a:rPr>
              <a:t>Chain of Communication</a:t>
            </a:r>
          </a:p>
          <a:p>
            <a:pPr lvl="1"/>
            <a:r>
              <a:rPr lang="en-US" dirty="0" smtClean="0">
                <a:solidFill>
                  <a:srgbClr val="FF0000"/>
                </a:solidFill>
              </a:rPr>
              <a:t>Standardization and the TCAP</a:t>
            </a:r>
          </a:p>
          <a:p>
            <a:pPr lvl="1"/>
            <a:r>
              <a:rPr lang="en-US" dirty="0" smtClean="0">
                <a:solidFill>
                  <a:srgbClr val="FF0000"/>
                </a:solidFill>
              </a:rPr>
              <a:t>Ethical Practices and the TCAP</a:t>
            </a:r>
          </a:p>
          <a:p>
            <a:pPr>
              <a:buNone/>
            </a:pPr>
            <a:r>
              <a:rPr lang="en-US" dirty="0" smtClean="0">
                <a:solidFill>
                  <a:srgbClr val="FF0000"/>
                </a:solidFill>
              </a:rPr>
              <a:t>Section 2: TCAP Test Security</a:t>
            </a:r>
          </a:p>
          <a:p>
            <a:pPr lvl="1"/>
            <a:r>
              <a:rPr lang="en-US" dirty="0" smtClean="0">
                <a:solidFill>
                  <a:srgbClr val="FF0000"/>
                </a:solidFill>
              </a:rPr>
              <a:t>The nature of secure test materials</a:t>
            </a:r>
          </a:p>
          <a:p>
            <a:pPr lvl="1"/>
            <a:r>
              <a:rPr lang="en-US" dirty="0" smtClean="0">
                <a:solidFill>
                  <a:srgbClr val="FF0000"/>
                </a:solidFill>
              </a:rPr>
              <a:t>Communication and secure test materials</a:t>
            </a:r>
          </a:p>
          <a:p>
            <a:pPr lvl="1"/>
            <a:r>
              <a:rPr lang="en-US" dirty="0" smtClean="0">
                <a:solidFill>
                  <a:srgbClr val="FF0000"/>
                </a:solidFill>
              </a:rPr>
              <a:t>Chain of custody</a:t>
            </a:r>
          </a:p>
          <a:p>
            <a:pPr>
              <a:buNone/>
            </a:pPr>
            <a:r>
              <a:rPr lang="en-US" dirty="0" smtClean="0">
                <a:solidFill>
                  <a:srgbClr val="FF0000"/>
                </a:solidFill>
              </a:rPr>
              <a:t>Section 3: Administration of the TCAP</a:t>
            </a:r>
          </a:p>
          <a:p>
            <a:pPr lvl="1"/>
            <a:r>
              <a:rPr lang="en-US" dirty="0" smtClean="0">
                <a:solidFill>
                  <a:srgbClr val="FF0000"/>
                </a:solidFill>
              </a:rPr>
              <a:t>Ensure a Standardized Testing Environment</a:t>
            </a:r>
          </a:p>
          <a:p>
            <a:pPr lvl="1"/>
            <a:r>
              <a:rPr lang="en-US" dirty="0" smtClean="0">
                <a:solidFill>
                  <a:srgbClr val="FF0000"/>
                </a:solidFill>
              </a:rPr>
              <a:t>Roles of Test Proctors</a:t>
            </a:r>
          </a:p>
          <a:p>
            <a:pPr lvl="1"/>
            <a:r>
              <a:rPr lang="en-US" dirty="0" smtClean="0">
                <a:solidFill>
                  <a:srgbClr val="FF0000"/>
                </a:solidFill>
              </a:rPr>
              <a:t>Housekeeping and Paperwork</a:t>
            </a:r>
          </a:p>
          <a:p>
            <a:pPr lvl="1"/>
            <a:r>
              <a:rPr lang="en-US" dirty="0" smtClean="0">
                <a:solidFill>
                  <a:srgbClr val="FF0000"/>
                </a:solidFill>
              </a:rPr>
              <a:t>Accommodations</a:t>
            </a:r>
          </a:p>
          <a:p>
            <a:pPr>
              <a:buNone/>
            </a:pPr>
            <a:r>
              <a:rPr lang="en-US" dirty="0" smtClean="0">
                <a:solidFill>
                  <a:srgbClr val="FF0000"/>
                </a:solidFill>
              </a:rPr>
              <a:t>Section 4: </a:t>
            </a:r>
            <a:r>
              <a:rPr lang="en-US" dirty="0" err="1" smtClean="0">
                <a:solidFill>
                  <a:srgbClr val="FF0000"/>
                </a:solidFill>
              </a:rPr>
              <a:t>Misadministrations</a:t>
            </a:r>
            <a:r>
              <a:rPr lang="en-US" dirty="0" smtClean="0">
                <a:solidFill>
                  <a:srgbClr val="FF0000"/>
                </a:solidFill>
              </a:rPr>
              <a:t> and Unusual Circumstances</a:t>
            </a:r>
          </a:p>
          <a:p>
            <a:pPr lvl="1"/>
            <a:r>
              <a:rPr lang="en-US" dirty="0" smtClean="0">
                <a:solidFill>
                  <a:srgbClr val="FF0000"/>
                </a:solidFill>
              </a:rPr>
              <a:t>Ensure a Standardized Testing Environment</a:t>
            </a:r>
          </a:p>
          <a:p>
            <a:pPr lvl="1"/>
            <a:r>
              <a:rPr lang="en-US" dirty="0" smtClean="0">
                <a:solidFill>
                  <a:srgbClr val="FF0000"/>
                </a:solidFill>
              </a:rPr>
              <a:t>Roles of Test Proctors</a:t>
            </a:r>
          </a:p>
          <a:p>
            <a:pPr lvl="1"/>
            <a:r>
              <a:rPr lang="en-US" dirty="0" smtClean="0">
                <a:solidFill>
                  <a:srgbClr val="FF0000"/>
                </a:solidFill>
              </a:rPr>
              <a:t>Housekeeping and Paperwork</a:t>
            </a:r>
          </a:p>
          <a:p>
            <a:pPr lvl="1"/>
            <a:r>
              <a:rPr lang="en-US" dirty="0" smtClean="0">
                <a:solidFill>
                  <a:srgbClr val="FF0000"/>
                </a:solidFill>
              </a:rPr>
              <a:t>Accommodations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 Keeping: Test Booklets</a:t>
            </a:r>
            <a:endParaRPr lang="en-US" dirty="0"/>
          </a:p>
        </p:txBody>
      </p:sp>
      <p:sp>
        <p:nvSpPr>
          <p:cNvPr id="5" name="Text Placeholder 4"/>
          <p:cNvSpPr>
            <a:spLocks noGrp="1"/>
          </p:cNvSpPr>
          <p:nvPr>
            <p:ph sz="half" idx="1"/>
          </p:nvPr>
        </p:nvSpPr>
        <p:spPr>
          <a:xfrm>
            <a:off x="609600" y="4953000"/>
            <a:ext cx="7848600" cy="1706563"/>
          </a:xfrm>
        </p:spPr>
        <p:txBody>
          <a:bodyPr>
            <a:normAutofit/>
          </a:bodyPr>
          <a:lstStyle/>
          <a:p>
            <a:pPr>
              <a:buNone/>
            </a:pPr>
            <a:r>
              <a:rPr lang="en-US" dirty="0" smtClean="0"/>
              <a:t>	</a:t>
            </a:r>
            <a:r>
              <a:rPr lang="en-US" dirty="0" smtClean="0">
                <a:solidFill>
                  <a:srgbClr val="FF0000"/>
                </a:solidFill>
              </a:rPr>
              <a:t> When testing is completed, an </a:t>
            </a:r>
            <a:r>
              <a:rPr lang="en-US" b="1" dirty="0" smtClean="0">
                <a:solidFill>
                  <a:srgbClr val="FF0000"/>
                </a:solidFill>
              </a:rPr>
              <a:t>Accommodations Code </a:t>
            </a:r>
            <a:r>
              <a:rPr lang="en-US" dirty="0" smtClean="0">
                <a:solidFill>
                  <a:srgbClr val="FF0000"/>
                </a:solidFill>
              </a:rPr>
              <a:t>and a </a:t>
            </a:r>
            <a:r>
              <a:rPr lang="en-US" b="1" dirty="0" smtClean="0">
                <a:solidFill>
                  <a:srgbClr val="FF0000"/>
                </a:solidFill>
              </a:rPr>
              <a:t>Test Invalidation Code</a:t>
            </a:r>
            <a:r>
              <a:rPr lang="en-US" dirty="0" smtClean="0">
                <a:solidFill>
                  <a:srgbClr val="FF0000"/>
                </a:solidFill>
              </a:rPr>
              <a:t> must be shaded.</a:t>
            </a:r>
            <a:endParaRPr lang="en-US" b="1" dirty="0"/>
          </a:p>
        </p:txBody>
      </p:sp>
      <p:pic>
        <p:nvPicPr>
          <p:cNvPr id="1027" name="Picture 3"/>
          <p:cNvPicPr>
            <a:picLocks noGrp="1" noChangeAspect="1" noChangeArrowheads="1"/>
          </p:cNvPicPr>
          <p:nvPr>
            <p:ph sz="half" idx="2"/>
          </p:nvPr>
        </p:nvPicPr>
        <p:blipFill>
          <a:blip r:embed="rId3" cstate="print"/>
          <a:srcRect/>
          <a:stretch>
            <a:fillRect/>
          </a:stretch>
        </p:blipFill>
        <p:spPr bwMode="auto">
          <a:xfrm>
            <a:off x="1752600" y="1524000"/>
            <a:ext cx="5484289" cy="3200400"/>
          </a:xfrm>
          <a:prstGeom prst="rect">
            <a:avLst/>
          </a:prstGeom>
          <a:noFill/>
          <a:ln w="9525">
            <a:solidFill>
              <a:schemeClr val="tx1"/>
            </a:solid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Accommodations</a:t>
            </a:r>
            <a:endParaRPr lang="en-US" dirty="0"/>
          </a:p>
        </p:txBody>
      </p:sp>
      <p:sp>
        <p:nvSpPr>
          <p:cNvPr id="6" name="Content Placeholder 5"/>
          <p:cNvSpPr>
            <a:spLocks noGrp="1"/>
          </p:cNvSpPr>
          <p:nvPr>
            <p:ph idx="1"/>
          </p:nvPr>
        </p:nvSpPr>
        <p:spPr>
          <a:xfrm>
            <a:off x="457200" y="1447800"/>
            <a:ext cx="8229600" cy="4830763"/>
          </a:xfrm>
        </p:spPr>
        <p:txBody>
          <a:bodyPr>
            <a:normAutofit fontScale="92500" lnSpcReduction="20000"/>
          </a:bodyPr>
          <a:lstStyle/>
          <a:p>
            <a:r>
              <a:rPr lang="en-US" dirty="0" smtClean="0"/>
              <a:t>Students must be provided with accommodations as per their formal education plans</a:t>
            </a:r>
          </a:p>
          <a:p>
            <a:r>
              <a:rPr lang="en-US" dirty="0" smtClean="0"/>
              <a:t>Test Proctors must be trained in providing the specific accommodation before administering any test session where an accommodation is required.</a:t>
            </a:r>
          </a:p>
          <a:p>
            <a:r>
              <a:rPr lang="en-US" dirty="0" smtClean="0"/>
              <a:t>SACs should work with test proctors to ensure that all accommodations needs are met.</a:t>
            </a:r>
          </a:p>
          <a:p>
            <a:r>
              <a:rPr lang="en-US" dirty="0" smtClean="0"/>
              <a:t>A roster should list which students require which accommodations to ensure that students are given what they need.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Misadministrations</a:t>
            </a:r>
            <a:endParaRPr lang="en-US" dirty="0"/>
          </a:p>
        </p:txBody>
      </p:sp>
      <p:sp>
        <p:nvSpPr>
          <p:cNvPr id="5" name="Content Placeholder 4"/>
          <p:cNvSpPr>
            <a:spLocks noGrp="1"/>
          </p:cNvSpPr>
          <p:nvPr>
            <p:ph sz="half" idx="1"/>
          </p:nvPr>
        </p:nvSpPr>
        <p:spPr/>
        <p:txBody>
          <a:bodyPr>
            <a:normAutofit fontScale="85000" lnSpcReduction="20000"/>
          </a:bodyPr>
          <a:lstStyle/>
          <a:p>
            <a:r>
              <a:rPr lang="en-US" dirty="0" smtClean="0"/>
              <a:t>A student moves on to a new test session or takes the wrong session</a:t>
            </a:r>
          </a:p>
          <a:p>
            <a:r>
              <a:rPr lang="en-US" dirty="0" smtClean="0"/>
              <a:t>A student receives help from anyone on a test item</a:t>
            </a:r>
          </a:p>
          <a:p>
            <a:r>
              <a:rPr lang="en-US" dirty="0" smtClean="0"/>
              <a:t>A student uses an unauthorized instrument, such as a calculator, cell phone or notes, during a test session</a:t>
            </a:r>
          </a:p>
          <a:p>
            <a:r>
              <a:rPr lang="en-US" dirty="0" smtClean="0"/>
              <a:t> A student is denied appropriate accommodations or given the wrong accommodations</a:t>
            </a:r>
            <a:endParaRPr lang="en-US" dirty="0"/>
          </a:p>
        </p:txBody>
      </p:sp>
      <p:pic>
        <p:nvPicPr>
          <p:cNvPr id="7" name="Picture 7" descr="STOP page"/>
          <p:cNvPicPr>
            <a:picLocks noGrp="1" noChangeAspect="1" noChangeArrowheads="1"/>
          </p:cNvPicPr>
          <p:nvPr>
            <p:ph sz="half" idx="2"/>
          </p:nvPr>
        </p:nvPicPr>
        <p:blipFill>
          <a:blip r:embed="rId3" cstate="print"/>
          <a:srcRect/>
          <a:stretch>
            <a:fillRect/>
          </a:stretch>
        </p:blipFill>
        <p:spPr bwMode="auto">
          <a:xfrm>
            <a:off x="4744573" y="1600200"/>
            <a:ext cx="3845853" cy="4525963"/>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When a Misadministration Occurs…</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The Test Proctor must immediately remove the student’s test booklet and stop the student from testing that session.</a:t>
            </a:r>
          </a:p>
          <a:p>
            <a:r>
              <a:rPr lang="en-US" dirty="0" smtClean="0">
                <a:solidFill>
                  <a:srgbClr val="FF0000"/>
                </a:solidFill>
              </a:rPr>
              <a:t>Test Proctors should notify the SAC as soon as possible.</a:t>
            </a:r>
          </a:p>
          <a:p>
            <a:r>
              <a:rPr lang="en-US" dirty="0" smtClean="0"/>
              <a:t>Students may complete other sessions that are not affected by the misadministration, but the student’s score for that content area will not be valid.</a:t>
            </a:r>
          </a:p>
          <a:p>
            <a:r>
              <a:rPr lang="en-US" dirty="0" smtClean="0"/>
              <a:t>The “Misadministration” Invalidation Code must be shaded on the test booklet.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1143000"/>
          </a:xfrm>
        </p:spPr>
        <p:txBody>
          <a:bodyPr>
            <a:normAutofit fontScale="90000"/>
          </a:bodyPr>
          <a:lstStyle/>
          <a:p>
            <a:r>
              <a:rPr lang="en-US" dirty="0" smtClean="0">
                <a:solidFill>
                  <a:srgbClr val="FF0000"/>
                </a:solidFill>
              </a:rPr>
              <a:t>Student Illness</a:t>
            </a:r>
            <a:r>
              <a:rPr lang="en-US" dirty="0" smtClean="0"/>
              <a:t/>
            </a:r>
            <a:br>
              <a:rPr lang="en-US" dirty="0" smtClean="0"/>
            </a:br>
            <a:endParaRPr lang="en-US" dirty="0"/>
          </a:p>
        </p:txBody>
      </p:sp>
      <p:sp>
        <p:nvSpPr>
          <p:cNvPr id="6" name="Content Placeholder 5"/>
          <p:cNvSpPr>
            <a:spLocks noGrp="1"/>
          </p:cNvSpPr>
          <p:nvPr>
            <p:ph idx="1"/>
          </p:nvPr>
        </p:nvSpPr>
        <p:spPr/>
        <p:txBody>
          <a:bodyPr>
            <a:normAutofit lnSpcReduction="10000"/>
          </a:bodyPr>
          <a:lstStyle/>
          <a:p>
            <a:r>
              <a:rPr lang="en-US" sz="3000" dirty="0" smtClean="0"/>
              <a:t>Test proctors should not allow a student who appears ill to start a test session. Instead the session may be made up at a later time. </a:t>
            </a:r>
          </a:p>
          <a:p>
            <a:r>
              <a:rPr lang="en-US" sz="3000" dirty="0" smtClean="0"/>
              <a:t>If a student becomes ill during a test session, the Test Proctor should note the amount of remaining time. The test booklet and amount of remaining time should be given to the SAC for make-up sessions.</a:t>
            </a:r>
          </a:p>
          <a:p>
            <a:r>
              <a:rPr lang="en-US" sz="3000" dirty="0" smtClean="0"/>
              <a:t>The student’s needs and safety are the primary concern.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solidFill>
                  <a:srgbClr val="FF0000"/>
                </a:solidFill>
              </a:rPr>
              <a:t>If there is an emergency requiring the test to be stopped…</a:t>
            </a:r>
            <a:endParaRPr lang="en-US" dirty="0">
              <a:solidFill>
                <a:srgbClr val="FF0000"/>
              </a:solidFill>
            </a:endParaRPr>
          </a:p>
        </p:txBody>
      </p:sp>
      <p:sp>
        <p:nvSpPr>
          <p:cNvPr id="3" name="Content Placeholder 2"/>
          <p:cNvSpPr>
            <a:spLocks noGrp="1"/>
          </p:cNvSpPr>
          <p:nvPr>
            <p:ph idx="1"/>
          </p:nvPr>
        </p:nvSpPr>
        <p:spPr>
          <a:xfrm>
            <a:off x="457200" y="2133600"/>
            <a:ext cx="8229600" cy="4525963"/>
          </a:xfrm>
        </p:spPr>
        <p:txBody>
          <a:bodyPr>
            <a:normAutofit lnSpcReduction="10000"/>
          </a:bodyPr>
          <a:lstStyle/>
          <a:p>
            <a:r>
              <a:rPr lang="en-US" sz="3000" dirty="0" smtClean="0"/>
              <a:t>Evaluate and respond to the emergency… safety first!</a:t>
            </a:r>
          </a:p>
          <a:p>
            <a:r>
              <a:rPr lang="en-US" sz="3000" dirty="0" smtClean="0"/>
              <a:t>If an evacuation of the room is required, leave test materials in the room.</a:t>
            </a:r>
          </a:p>
          <a:p>
            <a:r>
              <a:rPr lang="en-US" sz="3000" dirty="0" smtClean="0"/>
              <a:t>If it is possible to do so without any risk to students, note the time remaining in the test session.</a:t>
            </a:r>
          </a:p>
          <a:p>
            <a:r>
              <a:rPr lang="en-US" sz="3000" dirty="0" smtClean="0"/>
              <a:t>Students will be allowed to use the remainder of the testing time to complete the session at a later date or time.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Concerning Student Responses</a:t>
            </a:r>
            <a:endParaRPr lang="en-US" dirty="0"/>
          </a:p>
        </p:txBody>
      </p:sp>
      <p:sp>
        <p:nvSpPr>
          <p:cNvPr id="3" name="Content Placeholder 2"/>
          <p:cNvSpPr>
            <a:spLocks noGrp="1"/>
          </p:cNvSpPr>
          <p:nvPr>
            <p:ph idx="1"/>
          </p:nvPr>
        </p:nvSpPr>
        <p:spPr/>
        <p:txBody>
          <a:bodyPr/>
          <a:lstStyle/>
          <a:p>
            <a:r>
              <a:rPr lang="en-US" dirty="0" smtClean="0"/>
              <a:t>Occasionally, students make concerning responses to test items, such as responses that include information about threats, violence, abuse or other concerns.</a:t>
            </a:r>
          </a:p>
          <a:p>
            <a:r>
              <a:rPr lang="en-US" dirty="0" smtClean="0"/>
              <a:t>These items require action by school administration and should be immediately reported to school administration and to the SAC.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TCAP Administration Summary</a:t>
            </a:r>
            <a:endParaRPr lang="en-US" dirty="0">
              <a:solidFill>
                <a:srgbClr val="FF0000"/>
              </a:solidFill>
            </a:endParaRPr>
          </a:p>
        </p:txBody>
      </p:sp>
      <p:sp>
        <p:nvSpPr>
          <p:cNvPr id="5" name="Content Placeholder 4"/>
          <p:cNvSpPr>
            <a:spLocks noGrp="1"/>
          </p:cNvSpPr>
          <p:nvPr>
            <p:ph idx="1"/>
          </p:nvPr>
        </p:nvSpPr>
        <p:spPr/>
        <p:txBody>
          <a:bodyPr/>
          <a:lstStyle/>
          <a:p>
            <a:r>
              <a:rPr lang="en-US" dirty="0" smtClean="0"/>
              <a:t>Maintain test security.</a:t>
            </a:r>
          </a:p>
          <a:p>
            <a:r>
              <a:rPr lang="en-US" dirty="0" smtClean="0"/>
              <a:t>Ensure standardized test administration ensures valid and reliable test scores.</a:t>
            </a:r>
          </a:p>
          <a:p>
            <a:r>
              <a:rPr lang="en-US" dirty="0" smtClean="0"/>
              <a:t>Be an active proctor</a:t>
            </a:r>
          </a:p>
          <a:p>
            <a:r>
              <a:rPr lang="en-US" dirty="0" smtClean="0"/>
              <a:t>Be prepared for unusual circumstances.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TCAP Test Proctor Training</a:t>
            </a:r>
            <a:endParaRPr lang="en-US" dirty="0"/>
          </a:p>
        </p:txBody>
      </p:sp>
      <p:sp>
        <p:nvSpPr>
          <p:cNvPr id="3" name="Subtitle 2"/>
          <p:cNvSpPr>
            <a:spLocks noGrp="1"/>
          </p:cNvSpPr>
          <p:nvPr>
            <p:ph type="subTitle" idx="1"/>
          </p:nvPr>
        </p:nvSpPr>
        <p:spPr/>
        <p:txBody>
          <a:bodyPr/>
          <a:lstStyle/>
          <a:p>
            <a:r>
              <a:rPr lang="en-US" dirty="0" smtClean="0"/>
              <a:t>2013-2014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Required Training</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All persons proctoring TCAP must have comprehensive </a:t>
            </a:r>
            <a:r>
              <a:rPr lang="en-US" smtClean="0"/>
              <a:t>and interactive </a:t>
            </a:r>
            <a:r>
              <a:rPr lang="en-US" dirty="0" smtClean="0"/>
              <a:t>training each year by the DAC or SAC.</a:t>
            </a:r>
          </a:p>
          <a:p>
            <a:r>
              <a:rPr lang="en-US" dirty="0" smtClean="0"/>
              <a:t>All TCAP proctors must sign a document verifying completion of training and a confidentiality agreement for school/district files.</a:t>
            </a:r>
          </a:p>
          <a:p>
            <a:r>
              <a:rPr lang="en-US" dirty="0" smtClean="0"/>
              <a:t>DACs must complete one Verification of District Training form and submit it to the Office of Student Assessment for CDE files.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on the TCAP?</a:t>
            </a:r>
            <a:endParaRPr lang="en-US" dirty="0"/>
          </a:p>
        </p:txBody>
      </p:sp>
      <p:sp>
        <p:nvSpPr>
          <p:cNvPr id="3" name="Content Placeholder 2"/>
          <p:cNvSpPr>
            <a:spLocks noGrp="1"/>
          </p:cNvSpPr>
          <p:nvPr>
            <p:ph idx="1"/>
          </p:nvPr>
        </p:nvSpPr>
        <p:spPr>
          <a:xfrm>
            <a:off x="457200" y="1371600"/>
            <a:ext cx="8229600" cy="4525963"/>
          </a:xfrm>
        </p:spPr>
        <p:txBody>
          <a:bodyPr>
            <a:normAutofit fontScale="77500" lnSpcReduction="20000"/>
          </a:bodyPr>
          <a:lstStyle/>
          <a:p>
            <a:pPr marL="463550" indent="-463550"/>
            <a:r>
              <a:rPr lang="en-US" dirty="0" smtClean="0"/>
              <a:t>For information about which standards will be assessed on TCAP, refer to  the TCAP Assessment Frameworks, available at: </a:t>
            </a:r>
            <a:r>
              <a:rPr lang="en-US" dirty="0" smtClean="0">
                <a:hlinkClick r:id="rId3"/>
              </a:rPr>
              <a:t>http://www.cde.state.co.us/assessment/coassess-frameworksandfactsheets</a:t>
            </a:r>
            <a:endParaRPr lang="en-US" dirty="0" smtClean="0"/>
          </a:p>
          <a:p>
            <a:pPr marL="463550" indent="-463550"/>
            <a:r>
              <a:rPr lang="en-US" dirty="0" smtClean="0"/>
              <a:t>The TCAP is intended to assess student achievement in relation to the Model Content Standards</a:t>
            </a:r>
          </a:p>
          <a:p>
            <a:pPr marL="863600" lvl="1" indent="-463550"/>
            <a:r>
              <a:rPr lang="en-US" dirty="0" smtClean="0"/>
              <a:t>Most of the standards that will be assessed  also align to the new, Colorado Academic Standards.</a:t>
            </a:r>
          </a:p>
          <a:p>
            <a:pPr marL="863600" lvl="1" indent="-463550"/>
            <a:r>
              <a:rPr lang="en-US" dirty="0" smtClean="0"/>
              <a:t>Some Model Content Standards that do not share an alignment to the new standards will continue to be assessed in order to maintain the test blueprint and comparability with CSAP. </a:t>
            </a:r>
          </a:p>
          <a:p>
            <a:pPr marL="863600" lvl="1" indent="-463550"/>
            <a:r>
              <a:rPr lang="en-US" dirty="0" smtClean="0"/>
              <a:t>The TCAP </a:t>
            </a:r>
            <a:r>
              <a:rPr lang="en-US" u="sng" dirty="0" smtClean="0"/>
              <a:t>will not</a:t>
            </a:r>
            <a:r>
              <a:rPr lang="en-US" dirty="0" smtClean="0"/>
              <a:t> assess Colorado Academic Standards that do not align with the Model Content Standard.</a:t>
            </a:r>
          </a:p>
          <a:p>
            <a:pPr marL="463550" indent="-463550"/>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must take the TCAP?</a:t>
            </a:r>
            <a:endParaRPr lang="en-US" dirty="0"/>
          </a:p>
        </p:txBody>
      </p:sp>
      <p:sp>
        <p:nvSpPr>
          <p:cNvPr id="3" name="Content Placeholder 2"/>
          <p:cNvSpPr>
            <a:spLocks noGrp="1"/>
          </p:cNvSpPr>
          <p:nvPr>
            <p:ph idx="1"/>
          </p:nvPr>
        </p:nvSpPr>
        <p:spPr/>
        <p:txBody>
          <a:bodyPr/>
          <a:lstStyle/>
          <a:p>
            <a:pPr marL="0" indent="0">
              <a:buNone/>
            </a:pPr>
            <a:r>
              <a:rPr lang="en-US" dirty="0" smtClean="0"/>
              <a:t>As per </a:t>
            </a:r>
            <a:r>
              <a:rPr lang="en-US" dirty="0"/>
              <a:t>Colorado Revised Statutes [22-7-409(1.2.a.1.d.I)] </a:t>
            </a:r>
            <a:r>
              <a:rPr lang="en-US" dirty="0" smtClean="0"/>
              <a:t>, all 3-10</a:t>
            </a:r>
            <a:r>
              <a:rPr lang="en-US" baseline="30000" dirty="0" smtClean="0"/>
              <a:t>th</a:t>
            </a:r>
            <a:r>
              <a:rPr lang="en-US" dirty="0" smtClean="0"/>
              <a:t> grade students enrolled in a Colorado public school who are not also dually enrolled in a private school or a home school program must take either the TCAP or </a:t>
            </a:r>
            <a:r>
              <a:rPr lang="en-US" dirty="0" err="1" smtClean="0"/>
              <a:t>CoAlt</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When the TCAP will be administered</a:t>
            </a:r>
            <a:endParaRPr lang="en-US"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When will the TCAP be administered?</a:t>
            </a:r>
            <a:endParaRPr lang="en-US" dirty="0">
              <a:solidFill>
                <a:srgbClr val="FF0000"/>
              </a:solidFill>
            </a:endParaRPr>
          </a:p>
        </p:txBody>
      </p:sp>
      <p:graphicFrame>
        <p:nvGraphicFramePr>
          <p:cNvPr id="6" name="Table 5"/>
          <p:cNvGraphicFramePr>
            <a:graphicFrameLocks noGrp="1"/>
          </p:cNvGraphicFramePr>
          <p:nvPr/>
        </p:nvGraphicFramePr>
        <p:xfrm>
          <a:off x="381000" y="1524000"/>
          <a:ext cx="8534400" cy="5029196"/>
        </p:xfrm>
        <a:graphic>
          <a:graphicData uri="http://schemas.openxmlformats.org/drawingml/2006/table">
            <a:tbl>
              <a:tblPr/>
              <a:tblGrid>
                <a:gridCol w="1240602"/>
                <a:gridCol w="1455225"/>
                <a:gridCol w="1461116"/>
                <a:gridCol w="1461116"/>
                <a:gridCol w="1461116"/>
                <a:gridCol w="1455225"/>
              </a:tblGrid>
              <a:tr h="334453">
                <a:tc>
                  <a:txBody>
                    <a:bodyPr/>
                    <a:lstStyle/>
                    <a:p>
                      <a:pPr marL="0" marR="0" algn="ctr">
                        <a:spcBef>
                          <a:spcPts val="0"/>
                        </a:spcBef>
                        <a:spcAft>
                          <a:spcPts val="0"/>
                        </a:spcAft>
                      </a:pPr>
                      <a:r>
                        <a:rPr lang="en-US" sz="900" b="1">
                          <a:latin typeface="Calibri"/>
                          <a:ea typeface="Times New Roman"/>
                          <a:cs typeface="Arial"/>
                        </a:rPr>
                        <a:t>Times</a:t>
                      </a:r>
                      <a:endParaRPr lang="en-US" sz="1100">
                        <a:latin typeface="Times New Roman"/>
                        <a:ea typeface="Times New Roman"/>
                        <a:cs typeface="Times New Roman"/>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900" b="1">
                          <a:latin typeface="Calibri"/>
                          <a:ea typeface="Times New Roman"/>
                          <a:cs typeface="Arial"/>
                        </a:rPr>
                        <a:t>Monday</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900" b="1">
                          <a:latin typeface="Calibri"/>
                          <a:ea typeface="Times New Roman"/>
                          <a:cs typeface="Arial"/>
                        </a:rPr>
                        <a:t>Tuesday</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900" b="1">
                          <a:latin typeface="Calibri"/>
                          <a:ea typeface="Times New Roman"/>
                          <a:cs typeface="Arial"/>
                        </a:rPr>
                        <a:t>Wednesday</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900" b="1">
                          <a:latin typeface="Calibri"/>
                          <a:ea typeface="Times New Roman"/>
                          <a:cs typeface="Arial"/>
                        </a:rPr>
                        <a:t>Thursday</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900" b="1">
                          <a:latin typeface="Calibri"/>
                          <a:ea typeface="Times New Roman"/>
                          <a:cs typeface="Arial"/>
                        </a:rPr>
                        <a:t>Friday</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585">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A.M.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53">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lgn="ctr">
                        <a:spcBef>
                          <a:spcPts val="0"/>
                        </a:spcBef>
                        <a:spcAft>
                          <a:spcPts val="0"/>
                        </a:spcAft>
                      </a:pPr>
                      <a:endParaRPr lang="en-US" sz="900">
                        <a:latin typeface="Calibri"/>
                        <a:ea typeface="Times New Roman"/>
                        <a:cs typeface="Arial"/>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585">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Read Proctor’s Manual</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Distribute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TCAP Testing</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900">
                          <a:latin typeface="Calibri"/>
                          <a:ea typeface="Times New Roman"/>
                          <a:cs typeface="Arial"/>
                        </a:rPr>
                        <a:t>Collect and secure test materials</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96390">
                <a:tc>
                  <a:txBody>
                    <a:bodyPr/>
                    <a:lstStyle/>
                    <a:p>
                      <a:pPr marL="0" marR="0" algn="ctr">
                        <a:spcBef>
                          <a:spcPts val="0"/>
                        </a:spcBef>
                        <a:spcAft>
                          <a:spcPts val="0"/>
                        </a:spcAft>
                      </a:pPr>
                      <a:endParaRPr lang="en-US" sz="900">
                        <a:latin typeface="Calibri"/>
                        <a:ea typeface="Times New Roman"/>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latin typeface="Calibri"/>
                          <a:ea typeface="Times New Roman"/>
                          <a:cs typeface="Arial"/>
                        </a:rPr>
                        <a:t>P.M.</a:t>
                      </a:r>
                      <a:endParaRPr lang="en-US" sz="1100">
                        <a:latin typeface="Times New Roman"/>
                        <a:ea typeface="Times New Roman"/>
                        <a:cs typeface="Times New Roman"/>
                      </a:endParaRPr>
                    </a:p>
                    <a:p>
                      <a:pPr marL="0" marR="0" algn="ctr">
                        <a:spcBef>
                          <a:spcPts val="0"/>
                        </a:spcBef>
                        <a:spcAft>
                          <a:spcPts val="0"/>
                        </a:spcAft>
                      </a:pPr>
                      <a:r>
                        <a:rPr lang="en-US" sz="900">
                          <a:latin typeface="Calibri"/>
                          <a:ea typeface="Times New Roman"/>
                          <a:cs typeface="Arial"/>
                        </a:rPr>
                        <a:t>Instructional Time</a:t>
                      </a:r>
                      <a:endParaRPr lang="en-US" sz="11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latin typeface="Calibri"/>
                          <a:ea typeface="Times New Roman"/>
                          <a:cs typeface="Arial"/>
                        </a:rPr>
                        <a:t>P.M.</a:t>
                      </a:r>
                      <a:endParaRPr lang="en-US" sz="1100" dirty="0">
                        <a:latin typeface="Times New Roman"/>
                        <a:ea typeface="Times New Roman"/>
                        <a:cs typeface="Times New Roman"/>
                      </a:endParaRPr>
                    </a:p>
                    <a:p>
                      <a:pPr marL="0" marR="0" algn="ctr">
                        <a:spcBef>
                          <a:spcPts val="0"/>
                        </a:spcBef>
                        <a:spcAft>
                          <a:spcPts val="0"/>
                        </a:spcAft>
                      </a:pPr>
                      <a:r>
                        <a:rPr lang="en-US" sz="900" dirty="0">
                          <a:latin typeface="Calibri"/>
                          <a:ea typeface="Times New Roman"/>
                          <a:cs typeface="Arial"/>
                        </a:rPr>
                        <a:t>Instructional Time</a:t>
                      </a:r>
                      <a:endParaRPr lang="en-US" sz="11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3592</TotalTime>
  <Words>6094</Words>
  <Application>Microsoft Office PowerPoint</Application>
  <PresentationFormat>On-screen Show (4:3)</PresentationFormat>
  <Paragraphs>505</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How to use this PowerPoint</vt:lpstr>
      <vt:lpstr>How to use this PowerPoint</vt:lpstr>
      <vt:lpstr>PowerPoint Presentation</vt:lpstr>
      <vt:lpstr>TCAP Test Proctor Training</vt:lpstr>
      <vt:lpstr>Required Training</vt:lpstr>
      <vt:lpstr>What is on the TCAP?</vt:lpstr>
      <vt:lpstr>Who must take the TCAP?</vt:lpstr>
      <vt:lpstr>When the TCAP will be administered</vt:lpstr>
      <vt:lpstr>When will the TCAP be administered?</vt:lpstr>
      <vt:lpstr>TCAP Scheduling</vt:lpstr>
      <vt:lpstr>Chain of Communication</vt:lpstr>
      <vt:lpstr>Chain of Communication</vt:lpstr>
      <vt:lpstr>Standardization</vt:lpstr>
      <vt:lpstr>Important – Permitted Practices</vt:lpstr>
      <vt:lpstr>Ethical Practices and the TCAP</vt:lpstr>
      <vt:lpstr>Ethical Practices and the TCAP</vt:lpstr>
      <vt:lpstr>Secure Test Materials!</vt:lpstr>
      <vt:lpstr>Secure Test Materials</vt:lpstr>
      <vt:lpstr>Communication and Secure Test Materials</vt:lpstr>
      <vt:lpstr>Test Materials and Chain of Custody</vt:lpstr>
      <vt:lpstr>Standardized Testing Environment</vt:lpstr>
      <vt:lpstr>The Testing Environment</vt:lpstr>
      <vt:lpstr>Roles of Teachers and Proctors</vt:lpstr>
      <vt:lpstr>Test Proctor Responsibilities</vt:lpstr>
      <vt:lpstr>Test Proctor Responsibilities</vt:lpstr>
      <vt:lpstr>Active Proctoring</vt:lpstr>
      <vt:lpstr>Active Proctoring</vt:lpstr>
      <vt:lpstr>Disruptive and Off-Task Students</vt:lpstr>
      <vt:lpstr>House Keeping: Test Materials</vt:lpstr>
      <vt:lpstr>House Keeping: Test Booklets</vt:lpstr>
      <vt:lpstr>Accommodations</vt:lpstr>
      <vt:lpstr>Misadministrations</vt:lpstr>
      <vt:lpstr>When a Misadministration Occurs…</vt:lpstr>
      <vt:lpstr>Student Illness </vt:lpstr>
      <vt:lpstr>If there is an emergency requiring the test to be stopped…</vt:lpstr>
      <vt:lpstr>Concerning Student Responses</vt:lpstr>
      <vt:lpstr>TCAP Administration Summary</vt:lpstr>
    </vt:vector>
  </TitlesOfParts>
  <Company>CDE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TCAP Test Proctor Training</dc:title>
  <dc:creator>Clymer_J</dc:creator>
  <cp:lastModifiedBy>Hollingshead, Clayton</cp:lastModifiedBy>
  <cp:revision>361</cp:revision>
  <dcterms:created xsi:type="dcterms:W3CDTF">2011-12-14T18:05:48Z</dcterms:created>
  <dcterms:modified xsi:type="dcterms:W3CDTF">2013-12-16T20:59:34Z</dcterms:modified>
</cp:coreProperties>
</file>