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92" r:id="rId2"/>
    <p:sldId id="262" r:id="rId3"/>
    <p:sldId id="263" r:id="rId4"/>
    <p:sldId id="264" r:id="rId5"/>
    <p:sldId id="265" r:id="rId6"/>
    <p:sldId id="266" r:id="rId7"/>
    <p:sldId id="267" r:id="rId8"/>
    <p:sldId id="268" r:id="rId9"/>
    <p:sldId id="269" r:id="rId10"/>
    <p:sldId id="270" r:id="rId11"/>
    <p:sldId id="271" r:id="rId12"/>
    <p:sldId id="274" r:id="rId13"/>
    <p:sldId id="275" r:id="rId14"/>
    <p:sldId id="278" r:id="rId15"/>
    <p:sldId id="293" r:id="rId16"/>
    <p:sldId id="294" r:id="rId17"/>
    <p:sldId id="313" r:id="rId18"/>
    <p:sldId id="307" r:id="rId19"/>
    <p:sldId id="306" r:id="rId20"/>
    <p:sldId id="318" r:id="rId21"/>
    <p:sldId id="308" r:id="rId22"/>
    <p:sldId id="309" r:id="rId23"/>
    <p:sldId id="310" r:id="rId24"/>
    <p:sldId id="319" r:id="rId25"/>
    <p:sldId id="320" r:id="rId26"/>
    <p:sldId id="311" r:id="rId27"/>
    <p:sldId id="312" r:id="rId28"/>
    <p:sldId id="317" r:id="rId29"/>
    <p:sldId id="295" r:id="rId30"/>
    <p:sldId id="260" r:id="rId31"/>
    <p:sldId id="301" r:id="rId32"/>
    <p:sldId id="300" r:id="rId33"/>
    <p:sldId id="296" r:id="rId34"/>
    <p:sldId id="297" r:id="rId35"/>
    <p:sldId id="298" r:id="rId36"/>
    <p:sldId id="302" r:id="rId37"/>
    <p:sldId id="303" r:id="rId38"/>
    <p:sldId id="304" r:id="rId39"/>
    <p:sldId id="299" r:id="rId40"/>
    <p:sldId id="316" r:id="rId41"/>
    <p:sldId id="305" r:id="rId42"/>
    <p:sldId id="280"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88730" autoAdjust="0"/>
  </p:normalViewPr>
  <p:slideViewPr>
    <p:cSldViewPr snapToGrid="0" snapToObjects="1">
      <p:cViewPr>
        <p:scale>
          <a:sx n="90" d="100"/>
          <a:sy n="90" d="100"/>
        </p:scale>
        <p:origin x="-25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Standards and Assessment</c:v>
                </c:pt>
              </c:strCache>
            </c:strRef>
          </c:tx>
          <c:dPt>
            <c:idx val="0"/>
            <c:bubble3D val="0"/>
            <c:explosion val="3"/>
            <c:spPr>
              <a:solidFill>
                <a:schemeClr val="accent3">
                  <a:lumMod val="75000"/>
                </a:schemeClr>
              </a:solidFill>
              <a:ln>
                <a:solidFill>
                  <a:schemeClr val="accent3">
                    <a:lumMod val="75000"/>
                  </a:schemeClr>
                </a:solidFill>
              </a:ln>
            </c:spPr>
          </c:dPt>
          <c:dLbls>
            <c:dLbl>
              <c:idx val="0"/>
              <c:layout>
                <c:manualLayout>
                  <c:x val="1.1601049868766404E-3"/>
                  <c:y val="-0.1684507042253521"/>
                </c:manualLayout>
              </c:layout>
              <c:showLegendKey val="0"/>
              <c:showVal val="0"/>
              <c:showCatName val="0"/>
              <c:showSerName val="0"/>
              <c:showPercent val="1"/>
              <c:showBubbleSize val="0"/>
            </c:dLbl>
            <c:dLbl>
              <c:idx val="1"/>
              <c:layout>
                <c:manualLayout>
                  <c:x val="0.12994840279111453"/>
                  <c:y val="1.7364391951006124E-2"/>
                </c:manualLayout>
              </c:layout>
              <c:showLegendKey val="0"/>
              <c:showVal val="0"/>
              <c:showCatName val="0"/>
              <c:showSerName val="0"/>
              <c:showPercent val="1"/>
              <c:showBubbleSize val="0"/>
            </c:dLbl>
            <c:txPr>
              <a:bodyPr/>
              <a:lstStyle/>
              <a:p>
                <a:pPr>
                  <a:defRPr sz="1400" b="1"/>
                </a:pPr>
                <a:endParaRPr lang="en-US"/>
              </a:p>
            </c:txPr>
            <c:showLegendKey val="0"/>
            <c:showVal val="0"/>
            <c:showCatName val="0"/>
            <c:showSerName val="0"/>
            <c:showPercent val="1"/>
            <c:showBubbleSize val="0"/>
            <c:showLeaderLines val="1"/>
          </c:dLbls>
          <c:cat>
            <c:strRef>
              <c:f>Sheet1!$A$2:$A$5</c:f>
              <c:strCache>
                <c:ptCount val="2"/>
                <c:pt idx="0">
                  <c:v>Grade-Level</c:v>
                </c:pt>
                <c:pt idx="1">
                  <c:v>Alternate</c:v>
                </c:pt>
              </c:strCache>
            </c:strRef>
          </c:cat>
          <c:val>
            <c:numRef>
              <c:f>Sheet1!$B$2:$B$5</c:f>
              <c:numCache>
                <c:formatCode>General</c:formatCode>
                <c:ptCount val="4"/>
                <c:pt idx="0">
                  <c:v>99</c:v>
                </c:pt>
                <c:pt idx="1">
                  <c:v>1</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8.0093463926765238E-2"/>
          <c:y val="0.32915061673628826"/>
          <c:w val="0.38778029575571338"/>
          <c:h val="0.13444444444444445"/>
        </c:manualLayout>
      </c:layout>
      <c:overlay val="0"/>
    </c:legend>
    <c:plotVisOnly val="1"/>
    <c:dispBlanksAs val="gap"/>
    <c:showDLblsOverMax val="0"/>
  </c:chart>
  <c:spPr>
    <a:ln w="12700">
      <a:solidFill>
        <a:schemeClr val="accent3">
          <a:lumMod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2875316261175"/>
          <c:y val="6.324657652177941E-2"/>
          <c:w val="0.49918150433898539"/>
          <c:h val="0.84728855949524429"/>
        </c:manualLayout>
      </c:layout>
      <c:pieChart>
        <c:varyColors val="1"/>
        <c:ser>
          <c:idx val="0"/>
          <c:order val="0"/>
          <c:tx>
            <c:strRef>
              <c:f>Sheet1!$B$1</c:f>
              <c:strCache>
                <c:ptCount val="1"/>
                <c:pt idx="0">
                  <c:v>Column1</c:v>
                </c:pt>
              </c:strCache>
            </c:strRef>
          </c:tx>
          <c:explosion val="10"/>
          <c:cat>
            <c:strRef>
              <c:f>Sheet1!$A$2:$A$6</c:f>
              <c:strCache>
                <c:ptCount val="4"/>
                <c:pt idx="0">
                  <c:v>Students without a disability</c:v>
                </c:pt>
                <c:pt idx="1">
                  <c:v>Students with a disability - May use Accommodations</c:v>
                </c:pt>
                <c:pt idx="2">
                  <c:v>Students with a disability and Receive Special Education Services </c:v>
                </c:pt>
                <c:pt idx="3">
                  <c:v>Students with a Significant Cognitive Disabilty</c:v>
                </c:pt>
              </c:strCache>
            </c:strRef>
          </c:cat>
          <c:val>
            <c:numRef>
              <c:f>Sheet1!$B$2:$B$6</c:f>
              <c:numCache>
                <c:formatCode>General</c:formatCode>
                <c:ptCount val="5"/>
                <c:pt idx="0" formatCode="0%">
                  <c:v>0.99</c:v>
                </c:pt>
                <c:pt idx="3" formatCode="0%">
                  <c:v>1.0000000000000024E-2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9A04E-DE4B-420C-A50F-D064C7B1AF78}"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en-US"/>
        </a:p>
      </dgm:t>
    </dgm:pt>
    <dgm:pt modelId="{E349D64A-B590-402F-A171-51FEA8093DC7}">
      <dgm:prSet phldrT="[Text]" custT="1"/>
      <dgm:spPr/>
      <dgm:t>
        <a:bodyPr/>
        <a:lstStyle/>
        <a:p>
          <a:r>
            <a:rPr lang="en-US" sz="1200" b="1" dirty="0" smtClean="0">
              <a:solidFill>
                <a:schemeClr val="tx1"/>
              </a:solidFill>
            </a:rPr>
            <a:t>Determination of Eligibility- Disability Category</a:t>
          </a:r>
          <a:endParaRPr lang="en-US" sz="1200" b="1" dirty="0">
            <a:solidFill>
              <a:schemeClr val="tx1"/>
            </a:solidFill>
          </a:endParaRPr>
        </a:p>
      </dgm:t>
    </dgm:pt>
    <dgm:pt modelId="{05500030-BE1D-40D8-9A4F-1CB1156BA588}" type="parTrans" cxnId="{D05D1E0D-EB4B-4AAA-9A19-43D2B7A46421}">
      <dgm:prSet/>
      <dgm:spPr/>
      <dgm:t>
        <a:bodyPr/>
        <a:lstStyle/>
        <a:p>
          <a:endParaRPr lang="en-US">
            <a:solidFill>
              <a:schemeClr val="tx1"/>
            </a:solidFill>
          </a:endParaRPr>
        </a:p>
      </dgm:t>
    </dgm:pt>
    <dgm:pt modelId="{7FDF060E-0C8A-4F4B-ADDF-6F43406A2EBA}" type="sibTrans" cxnId="{D05D1E0D-EB4B-4AAA-9A19-43D2B7A46421}">
      <dgm:prSet/>
      <dgm:spPr/>
      <dgm:t>
        <a:bodyPr/>
        <a:lstStyle/>
        <a:p>
          <a:endParaRPr lang="en-US">
            <a:solidFill>
              <a:schemeClr val="tx1"/>
            </a:solidFill>
          </a:endParaRPr>
        </a:p>
      </dgm:t>
    </dgm:pt>
    <dgm:pt modelId="{11BA990A-DC81-4721-B666-7D950D430F57}">
      <dgm:prSet phldrT="[Text]" custT="1"/>
      <dgm:spPr/>
      <dgm:t>
        <a:bodyPr/>
        <a:lstStyle/>
        <a:p>
          <a:r>
            <a:rPr lang="en-US" sz="1200" b="1" dirty="0" smtClean="0">
              <a:solidFill>
                <a:schemeClr val="tx1"/>
              </a:solidFill>
            </a:rPr>
            <a:t>Identification of Student Need &amp; Evaluation of Cognitive Component</a:t>
          </a:r>
          <a:endParaRPr lang="en-US" sz="1200" b="1" dirty="0">
            <a:solidFill>
              <a:schemeClr val="tx1"/>
            </a:solidFill>
          </a:endParaRPr>
        </a:p>
      </dgm:t>
    </dgm:pt>
    <dgm:pt modelId="{6DE327A4-4E49-46C9-8E0C-A995DD266DB0}" type="parTrans" cxnId="{B56C6EC5-9257-4774-974B-39B7BB0964EC}">
      <dgm:prSet/>
      <dgm:spPr/>
      <dgm:t>
        <a:bodyPr/>
        <a:lstStyle/>
        <a:p>
          <a:endParaRPr lang="en-US">
            <a:solidFill>
              <a:schemeClr val="tx1"/>
            </a:solidFill>
          </a:endParaRPr>
        </a:p>
      </dgm:t>
    </dgm:pt>
    <dgm:pt modelId="{FA68F8EE-02EE-4DE0-8EE3-3793FDD051CC}" type="sibTrans" cxnId="{B56C6EC5-9257-4774-974B-39B7BB0964EC}">
      <dgm:prSet/>
      <dgm:spPr/>
      <dgm:t>
        <a:bodyPr/>
        <a:lstStyle/>
        <a:p>
          <a:endParaRPr lang="en-US">
            <a:solidFill>
              <a:schemeClr val="tx1"/>
            </a:solidFill>
          </a:endParaRPr>
        </a:p>
      </dgm:t>
    </dgm:pt>
    <dgm:pt modelId="{7B12AE5A-9E26-48E7-8935-A0D18BA9CC01}">
      <dgm:prSet phldrT="[Text]" custT="1"/>
      <dgm:spPr/>
      <dgm:t>
        <a:bodyPr/>
        <a:lstStyle/>
        <a:p>
          <a:r>
            <a:rPr lang="en-US" sz="1200" b="1" dirty="0" smtClean="0">
              <a:solidFill>
                <a:schemeClr val="tx1"/>
              </a:solidFill>
            </a:rPr>
            <a:t>Impact of the disability falls within the </a:t>
          </a:r>
        </a:p>
        <a:p>
          <a:r>
            <a:rPr lang="en-US" sz="1200" b="1" dirty="0" smtClean="0">
              <a:solidFill>
                <a:schemeClr val="tx1"/>
              </a:solidFill>
            </a:rPr>
            <a:t>Significant cognitive disability range</a:t>
          </a:r>
          <a:endParaRPr lang="en-US" sz="1200" b="1" dirty="0">
            <a:solidFill>
              <a:schemeClr val="tx1"/>
            </a:solidFill>
          </a:endParaRPr>
        </a:p>
      </dgm:t>
    </dgm:pt>
    <dgm:pt modelId="{6AB2F161-0E57-4B41-8AA4-3CAB96577AE5}" type="parTrans" cxnId="{12DE2DC6-781C-4248-8162-AF40AC6DAF55}">
      <dgm:prSet/>
      <dgm:spPr/>
      <dgm:t>
        <a:bodyPr/>
        <a:lstStyle/>
        <a:p>
          <a:endParaRPr lang="en-US">
            <a:solidFill>
              <a:schemeClr val="tx1"/>
            </a:solidFill>
          </a:endParaRPr>
        </a:p>
      </dgm:t>
    </dgm:pt>
    <dgm:pt modelId="{1312B244-E393-44FB-BA37-AAAE8444F9FA}" type="sibTrans" cxnId="{12DE2DC6-781C-4248-8162-AF40AC6DAF55}">
      <dgm:prSet/>
      <dgm:spPr/>
      <dgm:t>
        <a:bodyPr/>
        <a:lstStyle/>
        <a:p>
          <a:endParaRPr lang="en-US">
            <a:solidFill>
              <a:schemeClr val="tx1"/>
            </a:solidFill>
          </a:endParaRPr>
        </a:p>
      </dgm:t>
    </dgm:pt>
    <dgm:pt modelId="{082118ED-D212-4D8E-931C-C520CC8539D5}">
      <dgm:prSet phldrT="[Text]"/>
      <dgm:spPr/>
      <dgm:t>
        <a:bodyPr/>
        <a:lstStyle/>
        <a:p>
          <a:r>
            <a:rPr lang="en-US" dirty="0" smtClean="0">
              <a:solidFill>
                <a:schemeClr val="tx1"/>
              </a:solidFill>
            </a:rPr>
            <a:t>IEP Team considers alternate standards for instruction and alternate assessment</a:t>
          </a:r>
          <a:endParaRPr lang="en-US" dirty="0">
            <a:solidFill>
              <a:schemeClr val="tx1"/>
            </a:solidFill>
          </a:endParaRPr>
        </a:p>
      </dgm:t>
    </dgm:pt>
    <dgm:pt modelId="{0D8660A9-368B-4C33-BFD8-89775549C52C}" type="parTrans" cxnId="{90358A24-DB63-444A-A135-3FD80E3C49AA}">
      <dgm:prSet/>
      <dgm:spPr/>
      <dgm:t>
        <a:bodyPr/>
        <a:lstStyle/>
        <a:p>
          <a:endParaRPr lang="en-US">
            <a:solidFill>
              <a:schemeClr val="tx1"/>
            </a:solidFill>
          </a:endParaRPr>
        </a:p>
      </dgm:t>
    </dgm:pt>
    <dgm:pt modelId="{F385C6A8-B0F5-45D5-8195-22CDC497829F}" type="sibTrans" cxnId="{90358A24-DB63-444A-A135-3FD80E3C49AA}">
      <dgm:prSet/>
      <dgm:spPr/>
      <dgm:t>
        <a:bodyPr/>
        <a:lstStyle/>
        <a:p>
          <a:endParaRPr lang="en-US">
            <a:solidFill>
              <a:schemeClr val="tx1"/>
            </a:solidFill>
          </a:endParaRPr>
        </a:p>
      </dgm:t>
    </dgm:pt>
    <dgm:pt modelId="{A06DAF90-6941-4722-8D9D-7AD1624331A2}" type="pres">
      <dgm:prSet presAssocID="{B169A04E-DE4B-420C-A50F-D064C7B1AF78}" presName="Name0" presStyleCnt="0">
        <dgm:presLayoutVars>
          <dgm:chMax val="4"/>
          <dgm:resizeHandles val="exact"/>
        </dgm:presLayoutVars>
      </dgm:prSet>
      <dgm:spPr/>
      <dgm:t>
        <a:bodyPr/>
        <a:lstStyle/>
        <a:p>
          <a:endParaRPr lang="en-US"/>
        </a:p>
      </dgm:t>
    </dgm:pt>
    <dgm:pt modelId="{8B84426B-A3CB-4BBC-AA11-005B230783AC}" type="pres">
      <dgm:prSet presAssocID="{B169A04E-DE4B-420C-A50F-D064C7B1AF78}" presName="ellipse" presStyleLbl="trBgShp" presStyleIdx="0" presStyleCnt="1" custLinFactNeighborX="3522" custLinFactNeighborY="13040"/>
      <dgm:spPr/>
    </dgm:pt>
    <dgm:pt modelId="{F6E1FB52-7633-4E94-A209-4AEFBE4254C6}" type="pres">
      <dgm:prSet presAssocID="{B169A04E-DE4B-420C-A50F-D064C7B1AF78}" presName="arrow1" presStyleLbl="fgShp" presStyleIdx="0" presStyleCnt="1" custLinFactNeighborX="15579" custLinFactNeighborY="20284"/>
      <dgm:spPr/>
    </dgm:pt>
    <dgm:pt modelId="{3B8813D9-0BA7-4674-BDB7-492E6AC911BB}" type="pres">
      <dgm:prSet presAssocID="{B169A04E-DE4B-420C-A50F-D064C7B1AF78}" presName="rectangle" presStyleLbl="revTx" presStyleIdx="0" presStyleCnt="1" custScaleX="173356">
        <dgm:presLayoutVars>
          <dgm:bulletEnabled val="1"/>
        </dgm:presLayoutVars>
      </dgm:prSet>
      <dgm:spPr/>
      <dgm:t>
        <a:bodyPr/>
        <a:lstStyle/>
        <a:p>
          <a:endParaRPr lang="en-US"/>
        </a:p>
      </dgm:t>
    </dgm:pt>
    <dgm:pt modelId="{28685654-3CFF-4706-9219-AF42B8E16D99}" type="pres">
      <dgm:prSet presAssocID="{11BA990A-DC81-4721-B666-7D950D430F57}" presName="item1" presStyleLbl="node1" presStyleIdx="0" presStyleCnt="3">
        <dgm:presLayoutVars>
          <dgm:bulletEnabled val="1"/>
        </dgm:presLayoutVars>
      </dgm:prSet>
      <dgm:spPr/>
      <dgm:t>
        <a:bodyPr/>
        <a:lstStyle/>
        <a:p>
          <a:endParaRPr lang="en-US"/>
        </a:p>
      </dgm:t>
    </dgm:pt>
    <dgm:pt modelId="{7AFBCE64-937A-4E18-82E4-494AB3520E9B}" type="pres">
      <dgm:prSet presAssocID="{7B12AE5A-9E26-48E7-8935-A0D18BA9CC01}" presName="item2" presStyleLbl="node1" presStyleIdx="1" presStyleCnt="3" custLinFactNeighborX="1860" custLinFactNeighborY="-5581">
        <dgm:presLayoutVars>
          <dgm:bulletEnabled val="1"/>
        </dgm:presLayoutVars>
      </dgm:prSet>
      <dgm:spPr/>
      <dgm:t>
        <a:bodyPr/>
        <a:lstStyle/>
        <a:p>
          <a:endParaRPr lang="en-US"/>
        </a:p>
      </dgm:t>
    </dgm:pt>
    <dgm:pt modelId="{E9D3EF9D-4217-42C7-863A-0AE761B94805}" type="pres">
      <dgm:prSet presAssocID="{082118ED-D212-4D8E-931C-C520CC8539D5}" presName="item3" presStyleLbl="node1" presStyleIdx="2" presStyleCnt="3">
        <dgm:presLayoutVars>
          <dgm:bulletEnabled val="1"/>
        </dgm:presLayoutVars>
      </dgm:prSet>
      <dgm:spPr/>
      <dgm:t>
        <a:bodyPr/>
        <a:lstStyle/>
        <a:p>
          <a:endParaRPr lang="en-US"/>
        </a:p>
      </dgm:t>
    </dgm:pt>
    <dgm:pt modelId="{754A3682-C939-4E57-B25A-B1B28FCA6646}" type="pres">
      <dgm:prSet presAssocID="{B169A04E-DE4B-420C-A50F-D064C7B1AF78}" presName="funnel" presStyleLbl="trAlignAcc1" presStyleIdx="0" presStyleCnt="1" custScaleX="80731" custLinFactNeighborX="1995" custLinFactNeighborY="4133"/>
      <dgm:spPr/>
    </dgm:pt>
  </dgm:ptLst>
  <dgm:cxnLst>
    <dgm:cxn modelId="{F6DF201B-3175-445D-83C9-E191C5CF70FA}" type="presOf" srcId="{11BA990A-DC81-4721-B666-7D950D430F57}" destId="{7AFBCE64-937A-4E18-82E4-494AB3520E9B}" srcOrd="0" destOrd="0" presId="urn:microsoft.com/office/officeart/2005/8/layout/funnel1"/>
    <dgm:cxn modelId="{060490F9-3314-4452-9643-545871E789EF}" type="presOf" srcId="{082118ED-D212-4D8E-931C-C520CC8539D5}" destId="{3B8813D9-0BA7-4674-BDB7-492E6AC911BB}" srcOrd="0" destOrd="0" presId="urn:microsoft.com/office/officeart/2005/8/layout/funnel1"/>
    <dgm:cxn modelId="{90358A24-DB63-444A-A135-3FD80E3C49AA}" srcId="{B169A04E-DE4B-420C-A50F-D064C7B1AF78}" destId="{082118ED-D212-4D8E-931C-C520CC8539D5}" srcOrd="3" destOrd="0" parTransId="{0D8660A9-368B-4C33-BFD8-89775549C52C}" sibTransId="{F385C6A8-B0F5-45D5-8195-22CDC497829F}"/>
    <dgm:cxn modelId="{5C4E602C-A329-4741-9884-9DE1FC4E45F9}" type="presOf" srcId="{7B12AE5A-9E26-48E7-8935-A0D18BA9CC01}" destId="{28685654-3CFF-4706-9219-AF42B8E16D99}" srcOrd="0" destOrd="0" presId="urn:microsoft.com/office/officeart/2005/8/layout/funnel1"/>
    <dgm:cxn modelId="{12DE2DC6-781C-4248-8162-AF40AC6DAF55}" srcId="{B169A04E-DE4B-420C-A50F-D064C7B1AF78}" destId="{7B12AE5A-9E26-48E7-8935-A0D18BA9CC01}" srcOrd="2" destOrd="0" parTransId="{6AB2F161-0E57-4B41-8AA4-3CAB96577AE5}" sibTransId="{1312B244-E393-44FB-BA37-AAAE8444F9FA}"/>
    <dgm:cxn modelId="{660B8C63-1539-4683-9BE1-8F67781E68FD}" type="presOf" srcId="{B169A04E-DE4B-420C-A50F-D064C7B1AF78}" destId="{A06DAF90-6941-4722-8D9D-7AD1624331A2}" srcOrd="0" destOrd="0" presId="urn:microsoft.com/office/officeart/2005/8/layout/funnel1"/>
    <dgm:cxn modelId="{B56C6EC5-9257-4774-974B-39B7BB0964EC}" srcId="{B169A04E-DE4B-420C-A50F-D064C7B1AF78}" destId="{11BA990A-DC81-4721-B666-7D950D430F57}" srcOrd="1" destOrd="0" parTransId="{6DE327A4-4E49-46C9-8E0C-A995DD266DB0}" sibTransId="{FA68F8EE-02EE-4DE0-8EE3-3793FDD051CC}"/>
    <dgm:cxn modelId="{D60EAB64-5540-4C40-9AB9-35414F446B79}" type="presOf" srcId="{E349D64A-B590-402F-A171-51FEA8093DC7}" destId="{E9D3EF9D-4217-42C7-863A-0AE761B94805}" srcOrd="0" destOrd="0" presId="urn:microsoft.com/office/officeart/2005/8/layout/funnel1"/>
    <dgm:cxn modelId="{D05D1E0D-EB4B-4AAA-9A19-43D2B7A46421}" srcId="{B169A04E-DE4B-420C-A50F-D064C7B1AF78}" destId="{E349D64A-B590-402F-A171-51FEA8093DC7}" srcOrd="0" destOrd="0" parTransId="{05500030-BE1D-40D8-9A4F-1CB1156BA588}" sibTransId="{7FDF060E-0C8A-4F4B-ADDF-6F43406A2EBA}"/>
    <dgm:cxn modelId="{5E7F755D-3CD9-4D3E-A4E6-369232CCA0F9}" type="presParOf" srcId="{A06DAF90-6941-4722-8D9D-7AD1624331A2}" destId="{8B84426B-A3CB-4BBC-AA11-005B230783AC}" srcOrd="0" destOrd="0" presId="urn:microsoft.com/office/officeart/2005/8/layout/funnel1"/>
    <dgm:cxn modelId="{75BE4E88-6FB8-4322-AD89-EAEBA88C4FC9}" type="presParOf" srcId="{A06DAF90-6941-4722-8D9D-7AD1624331A2}" destId="{F6E1FB52-7633-4E94-A209-4AEFBE4254C6}" srcOrd="1" destOrd="0" presId="urn:microsoft.com/office/officeart/2005/8/layout/funnel1"/>
    <dgm:cxn modelId="{EAD18687-F741-4832-84AB-A39B8B52FA5F}" type="presParOf" srcId="{A06DAF90-6941-4722-8D9D-7AD1624331A2}" destId="{3B8813D9-0BA7-4674-BDB7-492E6AC911BB}" srcOrd="2" destOrd="0" presId="urn:microsoft.com/office/officeart/2005/8/layout/funnel1"/>
    <dgm:cxn modelId="{C882D0D1-3637-4C94-9FCB-F9759B617229}" type="presParOf" srcId="{A06DAF90-6941-4722-8D9D-7AD1624331A2}" destId="{28685654-3CFF-4706-9219-AF42B8E16D99}" srcOrd="3" destOrd="0" presId="urn:microsoft.com/office/officeart/2005/8/layout/funnel1"/>
    <dgm:cxn modelId="{426CDCB0-148A-4ACF-8E35-3322EA2D33C5}" type="presParOf" srcId="{A06DAF90-6941-4722-8D9D-7AD1624331A2}" destId="{7AFBCE64-937A-4E18-82E4-494AB3520E9B}" srcOrd="4" destOrd="0" presId="urn:microsoft.com/office/officeart/2005/8/layout/funnel1"/>
    <dgm:cxn modelId="{15E2B991-CC1F-425C-8815-B6077E022D5B}" type="presParOf" srcId="{A06DAF90-6941-4722-8D9D-7AD1624331A2}" destId="{E9D3EF9D-4217-42C7-863A-0AE761B94805}" srcOrd="5" destOrd="0" presId="urn:microsoft.com/office/officeart/2005/8/layout/funnel1"/>
    <dgm:cxn modelId="{4757C5CE-0366-4618-B710-C2EFEC093A5D}" type="presParOf" srcId="{A06DAF90-6941-4722-8D9D-7AD1624331A2}" destId="{754A3682-C939-4E57-B25A-B1B28FCA664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9B729-E4F0-4AA0-A0A4-2D2DA4BE02A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50D736EB-329C-4C98-A92A-EB8BC0A3268B}">
      <dgm:prSet/>
      <dgm:spPr/>
      <dgm:t>
        <a:bodyPr/>
        <a:lstStyle/>
        <a:p>
          <a:pPr rtl="0"/>
          <a:r>
            <a:rPr lang="en-US" smtClean="0"/>
            <a:t>Evaluation of Accommodation Use Data Collection Sheets</a:t>
          </a:r>
          <a:endParaRPr lang="en-US"/>
        </a:p>
      </dgm:t>
    </dgm:pt>
    <dgm:pt modelId="{1D5616CA-2923-496B-B4C9-05E1FCE48B84}" type="parTrans" cxnId="{663BAC8E-C285-4494-83A3-5FA33F9A716D}">
      <dgm:prSet/>
      <dgm:spPr/>
      <dgm:t>
        <a:bodyPr/>
        <a:lstStyle/>
        <a:p>
          <a:endParaRPr lang="en-US"/>
        </a:p>
      </dgm:t>
    </dgm:pt>
    <dgm:pt modelId="{8093F7A4-4747-4FF4-8D4F-D037DA836739}" type="sibTrans" cxnId="{663BAC8E-C285-4494-83A3-5FA33F9A716D}">
      <dgm:prSet/>
      <dgm:spPr/>
      <dgm:t>
        <a:bodyPr/>
        <a:lstStyle/>
        <a:p>
          <a:endParaRPr lang="en-US"/>
        </a:p>
      </dgm:t>
    </dgm:pt>
    <dgm:pt modelId="{DEA97940-AFD5-4470-9022-4278DCFB2D5B}">
      <dgm:prSet/>
      <dgm:spPr/>
      <dgm:t>
        <a:bodyPr/>
        <a:lstStyle/>
        <a:p>
          <a:pPr rtl="0"/>
          <a:r>
            <a:rPr lang="en-US" smtClean="0"/>
            <a:t>Infused Skills Grid</a:t>
          </a:r>
          <a:endParaRPr lang="en-US"/>
        </a:p>
      </dgm:t>
    </dgm:pt>
    <dgm:pt modelId="{79BA62AE-4897-417B-88CA-202B3B5D06C2}" type="parTrans" cxnId="{FF3FFD10-8B98-401B-959F-C1CC067D63D2}">
      <dgm:prSet/>
      <dgm:spPr/>
      <dgm:t>
        <a:bodyPr/>
        <a:lstStyle/>
        <a:p>
          <a:endParaRPr lang="en-US"/>
        </a:p>
      </dgm:t>
    </dgm:pt>
    <dgm:pt modelId="{41A0BBC2-29D8-4515-8213-F71ACCFA944E}" type="sibTrans" cxnId="{FF3FFD10-8B98-401B-959F-C1CC067D63D2}">
      <dgm:prSet/>
      <dgm:spPr/>
      <dgm:t>
        <a:bodyPr/>
        <a:lstStyle/>
        <a:p>
          <a:endParaRPr lang="en-US"/>
        </a:p>
      </dgm:t>
    </dgm:pt>
    <dgm:pt modelId="{5790533C-7F0B-4840-A107-6164A5D4947C}">
      <dgm:prSet/>
      <dgm:spPr/>
      <dgm:t>
        <a:bodyPr/>
        <a:lstStyle/>
        <a:p>
          <a:pPr rtl="0"/>
          <a:r>
            <a:rPr lang="en-US" smtClean="0"/>
            <a:t>Accommodations from the Student’s Perspective</a:t>
          </a:r>
          <a:endParaRPr lang="en-US"/>
        </a:p>
      </dgm:t>
    </dgm:pt>
    <dgm:pt modelId="{1445C55D-2D4E-4AE6-997B-28B22640B89D}" type="parTrans" cxnId="{2AE030D7-B2F3-4BA8-805C-26CE0323B2FE}">
      <dgm:prSet/>
      <dgm:spPr/>
      <dgm:t>
        <a:bodyPr/>
        <a:lstStyle/>
        <a:p>
          <a:endParaRPr lang="en-US"/>
        </a:p>
      </dgm:t>
    </dgm:pt>
    <dgm:pt modelId="{D0F55CE4-924B-4716-92DE-7C5C6282DF9E}" type="sibTrans" cxnId="{2AE030D7-B2F3-4BA8-805C-26CE0323B2FE}">
      <dgm:prSet/>
      <dgm:spPr/>
      <dgm:t>
        <a:bodyPr/>
        <a:lstStyle/>
        <a:p>
          <a:endParaRPr lang="en-US"/>
        </a:p>
      </dgm:t>
    </dgm:pt>
    <dgm:pt modelId="{578E6F28-E9A9-4BC7-A70F-27F80F6178DE}">
      <dgm:prSet/>
      <dgm:spPr/>
      <dgm:t>
        <a:bodyPr/>
        <a:lstStyle/>
        <a:p>
          <a:pPr rtl="0"/>
          <a:r>
            <a:rPr lang="en-US" dirty="0" smtClean="0"/>
            <a:t>After-test Accommodations Questions</a:t>
          </a:r>
          <a:endParaRPr lang="en-US" dirty="0"/>
        </a:p>
      </dgm:t>
    </dgm:pt>
    <dgm:pt modelId="{D09B0B8A-5D0C-44F5-8AFD-571C3B19D170}" type="parTrans" cxnId="{A326E3DF-CEF2-446D-9BDB-EC3726A7B46D}">
      <dgm:prSet/>
      <dgm:spPr/>
      <dgm:t>
        <a:bodyPr/>
        <a:lstStyle/>
        <a:p>
          <a:endParaRPr lang="en-US"/>
        </a:p>
      </dgm:t>
    </dgm:pt>
    <dgm:pt modelId="{401B6255-CEAF-4BB3-82CD-340402A5BB3A}" type="sibTrans" cxnId="{A326E3DF-CEF2-446D-9BDB-EC3726A7B46D}">
      <dgm:prSet/>
      <dgm:spPr/>
      <dgm:t>
        <a:bodyPr/>
        <a:lstStyle/>
        <a:p>
          <a:endParaRPr lang="en-US"/>
        </a:p>
      </dgm:t>
    </dgm:pt>
    <dgm:pt modelId="{28F7E1DA-BC41-47CC-8473-5ECE982FDD5C}" type="pres">
      <dgm:prSet presAssocID="{53B9B729-E4F0-4AA0-A0A4-2D2DA4BE02AA}" presName="Name0" presStyleCnt="0">
        <dgm:presLayoutVars>
          <dgm:dir/>
          <dgm:animLvl val="lvl"/>
          <dgm:resizeHandles val="exact"/>
        </dgm:presLayoutVars>
      </dgm:prSet>
      <dgm:spPr/>
      <dgm:t>
        <a:bodyPr/>
        <a:lstStyle/>
        <a:p>
          <a:endParaRPr lang="en-US"/>
        </a:p>
      </dgm:t>
    </dgm:pt>
    <dgm:pt modelId="{C668CDB6-18BD-4620-AA74-C64EC0020336}" type="pres">
      <dgm:prSet presAssocID="{50D736EB-329C-4C98-A92A-EB8BC0A3268B}" presName="linNode" presStyleCnt="0"/>
      <dgm:spPr/>
    </dgm:pt>
    <dgm:pt modelId="{3103389F-AA10-4556-A3E1-1AE4DECDA969}" type="pres">
      <dgm:prSet presAssocID="{50D736EB-329C-4C98-A92A-EB8BC0A3268B}" presName="parentText" presStyleLbl="node1" presStyleIdx="0" presStyleCnt="4">
        <dgm:presLayoutVars>
          <dgm:chMax val="1"/>
          <dgm:bulletEnabled val="1"/>
        </dgm:presLayoutVars>
      </dgm:prSet>
      <dgm:spPr/>
      <dgm:t>
        <a:bodyPr/>
        <a:lstStyle/>
        <a:p>
          <a:endParaRPr lang="en-US"/>
        </a:p>
      </dgm:t>
    </dgm:pt>
    <dgm:pt modelId="{A7AE4E20-E9E0-4F03-868D-64CE563EE9D8}" type="pres">
      <dgm:prSet presAssocID="{8093F7A4-4747-4FF4-8D4F-D037DA836739}" presName="sp" presStyleCnt="0"/>
      <dgm:spPr/>
    </dgm:pt>
    <dgm:pt modelId="{ED6D85F6-AA80-4CEE-85D7-D308C1C41764}" type="pres">
      <dgm:prSet presAssocID="{DEA97940-AFD5-4470-9022-4278DCFB2D5B}" presName="linNode" presStyleCnt="0"/>
      <dgm:spPr/>
    </dgm:pt>
    <dgm:pt modelId="{CDA22433-BAB6-4192-A32E-7565873714BC}" type="pres">
      <dgm:prSet presAssocID="{DEA97940-AFD5-4470-9022-4278DCFB2D5B}" presName="parentText" presStyleLbl="node1" presStyleIdx="1" presStyleCnt="4">
        <dgm:presLayoutVars>
          <dgm:chMax val="1"/>
          <dgm:bulletEnabled val="1"/>
        </dgm:presLayoutVars>
      </dgm:prSet>
      <dgm:spPr/>
      <dgm:t>
        <a:bodyPr/>
        <a:lstStyle/>
        <a:p>
          <a:endParaRPr lang="en-US"/>
        </a:p>
      </dgm:t>
    </dgm:pt>
    <dgm:pt modelId="{90D6443D-54BF-446A-806C-733D3F686897}" type="pres">
      <dgm:prSet presAssocID="{41A0BBC2-29D8-4515-8213-F71ACCFA944E}" presName="sp" presStyleCnt="0"/>
      <dgm:spPr/>
    </dgm:pt>
    <dgm:pt modelId="{7F45A288-130C-462E-BDA8-1E16AB6E1281}" type="pres">
      <dgm:prSet presAssocID="{5790533C-7F0B-4840-A107-6164A5D4947C}" presName="linNode" presStyleCnt="0"/>
      <dgm:spPr/>
    </dgm:pt>
    <dgm:pt modelId="{CD7EEB3E-7F08-497F-8A42-1315F1D07484}" type="pres">
      <dgm:prSet presAssocID="{5790533C-7F0B-4840-A107-6164A5D4947C}" presName="parentText" presStyleLbl="node1" presStyleIdx="2" presStyleCnt="4">
        <dgm:presLayoutVars>
          <dgm:chMax val="1"/>
          <dgm:bulletEnabled val="1"/>
        </dgm:presLayoutVars>
      </dgm:prSet>
      <dgm:spPr/>
      <dgm:t>
        <a:bodyPr/>
        <a:lstStyle/>
        <a:p>
          <a:endParaRPr lang="en-US"/>
        </a:p>
      </dgm:t>
    </dgm:pt>
    <dgm:pt modelId="{1EE77267-3419-4F41-8F84-E33C0AB5B96D}" type="pres">
      <dgm:prSet presAssocID="{D0F55CE4-924B-4716-92DE-7C5C6282DF9E}" presName="sp" presStyleCnt="0"/>
      <dgm:spPr/>
    </dgm:pt>
    <dgm:pt modelId="{E9F11E5C-F65D-49B6-A3A4-BE37808BA55F}" type="pres">
      <dgm:prSet presAssocID="{578E6F28-E9A9-4BC7-A70F-27F80F6178DE}" presName="linNode" presStyleCnt="0"/>
      <dgm:spPr/>
    </dgm:pt>
    <dgm:pt modelId="{AEE15C61-64DE-4158-B2FE-E6A9B4D36611}" type="pres">
      <dgm:prSet presAssocID="{578E6F28-E9A9-4BC7-A70F-27F80F6178DE}" presName="parentText" presStyleLbl="node1" presStyleIdx="3" presStyleCnt="4">
        <dgm:presLayoutVars>
          <dgm:chMax val="1"/>
          <dgm:bulletEnabled val="1"/>
        </dgm:presLayoutVars>
      </dgm:prSet>
      <dgm:spPr/>
      <dgm:t>
        <a:bodyPr/>
        <a:lstStyle/>
        <a:p>
          <a:endParaRPr lang="en-US"/>
        </a:p>
      </dgm:t>
    </dgm:pt>
  </dgm:ptLst>
  <dgm:cxnLst>
    <dgm:cxn modelId="{FF3FFD10-8B98-401B-959F-C1CC067D63D2}" srcId="{53B9B729-E4F0-4AA0-A0A4-2D2DA4BE02AA}" destId="{DEA97940-AFD5-4470-9022-4278DCFB2D5B}" srcOrd="1" destOrd="0" parTransId="{79BA62AE-4897-417B-88CA-202B3B5D06C2}" sibTransId="{41A0BBC2-29D8-4515-8213-F71ACCFA944E}"/>
    <dgm:cxn modelId="{2AE030D7-B2F3-4BA8-805C-26CE0323B2FE}" srcId="{53B9B729-E4F0-4AA0-A0A4-2D2DA4BE02AA}" destId="{5790533C-7F0B-4840-A107-6164A5D4947C}" srcOrd="2" destOrd="0" parTransId="{1445C55D-2D4E-4AE6-997B-28B22640B89D}" sibTransId="{D0F55CE4-924B-4716-92DE-7C5C6282DF9E}"/>
    <dgm:cxn modelId="{690390EA-D51F-483A-9C23-CF620A22049F}" type="presOf" srcId="{578E6F28-E9A9-4BC7-A70F-27F80F6178DE}" destId="{AEE15C61-64DE-4158-B2FE-E6A9B4D36611}" srcOrd="0" destOrd="0" presId="urn:microsoft.com/office/officeart/2005/8/layout/vList5"/>
    <dgm:cxn modelId="{03C28A6E-0ECD-472D-93CE-44CAB379C8DC}" type="presOf" srcId="{DEA97940-AFD5-4470-9022-4278DCFB2D5B}" destId="{CDA22433-BAB6-4192-A32E-7565873714BC}" srcOrd="0" destOrd="0" presId="urn:microsoft.com/office/officeart/2005/8/layout/vList5"/>
    <dgm:cxn modelId="{663BAC8E-C285-4494-83A3-5FA33F9A716D}" srcId="{53B9B729-E4F0-4AA0-A0A4-2D2DA4BE02AA}" destId="{50D736EB-329C-4C98-A92A-EB8BC0A3268B}" srcOrd="0" destOrd="0" parTransId="{1D5616CA-2923-496B-B4C9-05E1FCE48B84}" sibTransId="{8093F7A4-4747-4FF4-8D4F-D037DA836739}"/>
    <dgm:cxn modelId="{34A49F4C-9987-4876-A0F2-1333BFC7A2EF}" type="presOf" srcId="{5790533C-7F0B-4840-A107-6164A5D4947C}" destId="{CD7EEB3E-7F08-497F-8A42-1315F1D07484}" srcOrd="0" destOrd="0" presId="urn:microsoft.com/office/officeart/2005/8/layout/vList5"/>
    <dgm:cxn modelId="{A326E3DF-CEF2-446D-9BDB-EC3726A7B46D}" srcId="{53B9B729-E4F0-4AA0-A0A4-2D2DA4BE02AA}" destId="{578E6F28-E9A9-4BC7-A70F-27F80F6178DE}" srcOrd="3" destOrd="0" parTransId="{D09B0B8A-5D0C-44F5-8AFD-571C3B19D170}" sibTransId="{401B6255-CEAF-4BB3-82CD-340402A5BB3A}"/>
    <dgm:cxn modelId="{E159BB5A-EE3A-4DDF-B6CB-D646EC4A636F}" type="presOf" srcId="{50D736EB-329C-4C98-A92A-EB8BC0A3268B}" destId="{3103389F-AA10-4556-A3E1-1AE4DECDA969}" srcOrd="0" destOrd="0" presId="urn:microsoft.com/office/officeart/2005/8/layout/vList5"/>
    <dgm:cxn modelId="{4A32B209-E7FC-40A8-BD8F-4CC21FCE7227}" type="presOf" srcId="{53B9B729-E4F0-4AA0-A0A4-2D2DA4BE02AA}" destId="{28F7E1DA-BC41-47CC-8473-5ECE982FDD5C}" srcOrd="0" destOrd="0" presId="urn:microsoft.com/office/officeart/2005/8/layout/vList5"/>
    <dgm:cxn modelId="{5CF3E82C-1EDA-4283-9A22-374C5405FE5A}" type="presParOf" srcId="{28F7E1DA-BC41-47CC-8473-5ECE982FDD5C}" destId="{C668CDB6-18BD-4620-AA74-C64EC0020336}" srcOrd="0" destOrd="0" presId="urn:microsoft.com/office/officeart/2005/8/layout/vList5"/>
    <dgm:cxn modelId="{7AEC2251-E7DC-4D56-98BC-5578C6E72AAD}" type="presParOf" srcId="{C668CDB6-18BD-4620-AA74-C64EC0020336}" destId="{3103389F-AA10-4556-A3E1-1AE4DECDA969}" srcOrd="0" destOrd="0" presId="urn:microsoft.com/office/officeart/2005/8/layout/vList5"/>
    <dgm:cxn modelId="{127EBCE4-4A44-492B-AFD5-0E4651197CBB}" type="presParOf" srcId="{28F7E1DA-BC41-47CC-8473-5ECE982FDD5C}" destId="{A7AE4E20-E9E0-4F03-868D-64CE563EE9D8}" srcOrd="1" destOrd="0" presId="urn:microsoft.com/office/officeart/2005/8/layout/vList5"/>
    <dgm:cxn modelId="{559C6918-8DC2-4CD2-BE3A-562FEEF2585C}" type="presParOf" srcId="{28F7E1DA-BC41-47CC-8473-5ECE982FDD5C}" destId="{ED6D85F6-AA80-4CEE-85D7-D308C1C41764}" srcOrd="2" destOrd="0" presId="urn:microsoft.com/office/officeart/2005/8/layout/vList5"/>
    <dgm:cxn modelId="{9CAD8AFD-3F3A-4E81-9DE4-661F0BF394D4}" type="presParOf" srcId="{ED6D85F6-AA80-4CEE-85D7-D308C1C41764}" destId="{CDA22433-BAB6-4192-A32E-7565873714BC}" srcOrd="0" destOrd="0" presId="urn:microsoft.com/office/officeart/2005/8/layout/vList5"/>
    <dgm:cxn modelId="{D41F4F30-93B5-49B0-AD07-245549A8499C}" type="presParOf" srcId="{28F7E1DA-BC41-47CC-8473-5ECE982FDD5C}" destId="{90D6443D-54BF-446A-806C-733D3F686897}" srcOrd="3" destOrd="0" presId="urn:microsoft.com/office/officeart/2005/8/layout/vList5"/>
    <dgm:cxn modelId="{1B702B72-7EE4-4746-939E-34946375EDF4}" type="presParOf" srcId="{28F7E1DA-BC41-47CC-8473-5ECE982FDD5C}" destId="{7F45A288-130C-462E-BDA8-1E16AB6E1281}" srcOrd="4" destOrd="0" presId="urn:microsoft.com/office/officeart/2005/8/layout/vList5"/>
    <dgm:cxn modelId="{66B66B65-8200-4E17-8568-652E390DD38C}" type="presParOf" srcId="{7F45A288-130C-462E-BDA8-1E16AB6E1281}" destId="{CD7EEB3E-7F08-497F-8A42-1315F1D07484}" srcOrd="0" destOrd="0" presId="urn:microsoft.com/office/officeart/2005/8/layout/vList5"/>
    <dgm:cxn modelId="{32A08775-0DC7-4B69-A746-2FB7A9B35601}" type="presParOf" srcId="{28F7E1DA-BC41-47CC-8473-5ECE982FDD5C}" destId="{1EE77267-3419-4F41-8F84-E33C0AB5B96D}" srcOrd="5" destOrd="0" presId="urn:microsoft.com/office/officeart/2005/8/layout/vList5"/>
    <dgm:cxn modelId="{91EF8031-EBFD-48D4-ADFB-C458F13253C5}" type="presParOf" srcId="{28F7E1DA-BC41-47CC-8473-5ECE982FDD5C}" destId="{E9F11E5C-F65D-49B6-A3A4-BE37808BA55F}" srcOrd="6" destOrd="0" presId="urn:microsoft.com/office/officeart/2005/8/layout/vList5"/>
    <dgm:cxn modelId="{B9EA80A9-0413-4E80-9FDF-F32C61B0961C}" type="presParOf" srcId="{E9F11E5C-F65D-49B6-A3A4-BE37808BA55F}" destId="{AEE15C61-64DE-4158-B2FE-E6A9B4D3661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4426B-A3CB-4BBC-AA11-005B230783AC}">
      <dsp:nvSpPr>
        <dsp:cNvPr id="0" name=""/>
        <dsp:cNvSpPr/>
      </dsp:nvSpPr>
      <dsp:spPr>
        <a:xfrm>
          <a:off x="2388523" y="404340"/>
          <a:ext cx="4226242" cy="146771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1FB52-7633-4E94-A209-4AEFBE4254C6}">
      <dsp:nvSpPr>
        <dsp:cNvPr id="0" name=""/>
        <dsp:cNvSpPr/>
      </dsp:nvSpPr>
      <dsp:spPr>
        <a:xfrm>
          <a:off x="4077427" y="3913219"/>
          <a:ext cx="819039" cy="524185"/>
        </a:xfrm>
        <a:prstGeom prst="downArrow">
          <a:avLst/>
        </a:prstGeom>
        <a:solidFill>
          <a:schemeClr val="accent3">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813D9-0BA7-4674-BDB7-492E6AC911BB}">
      <dsp:nvSpPr>
        <dsp:cNvPr id="0" name=""/>
        <dsp:cNvSpPr/>
      </dsp:nvSpPr>
      <dsp:spPr>
        <a:xfrm>
          <a:off x="951699" y="4226242"/>
          <a:ext cx="6815297" cy="982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IEP Team considers alternate standards for instruction and alternate assessment</a:t>
          </a:r>
          <a:endParaRPr lang="en-US" sz="2200" kern="1200" dirty="0">
            <a:solidFill>
              <a:schemeClr val="tx1"/>
            </a:solidFill>
          </a:endParaRPr>
        </a:p>
      </dsp:txBody>
      <dsp:txXfrm>
        <a:off x="951699" y="4226242"/>
        <a:ext cx="6815297" cy="982847"/>
      </dsp:txXfrm>
    </dsp:sp>
    <dsp:sp modelId="{28685654-3CFF-4706-9219-AF42B8E16D99}">
      <dsp:nvSpPr>
        <dsp:cNvPr id="0" name=""/>
        <dsp:cNvSpPr/>
      </dsp:nvSpPr>
      <dsp:spPr>
        <a:xfrm>
          <a:off x="3776192" y="1794023"/>
          <a:ext cx="1474270" cy="147427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Impact of the disability falls within the </a:t>
          </a:r>
        </a:p>
        <a:p>
          <a:pPr lvl="0" algn="ctr" defTabSz="533400">
            <a:lnSpc>
              <a:spcPct val="90000"/>
            </a:lnSpc>
            <a:spcBef>
              <a:spcPct val="0"/>
            </a:spcBef>
            <a:spcAft>
              <a:spcPct val="35000"/>
            </a:spcAft>
          </a:pPr>
          <a:r>
            <a:rPr lang="en-US" sz="1200" b="1" kern="1200" dirty="0" smtClean="0">
              <a:solidFill>
                <a:schemeClr val="tx1"/>
              </a:solidFill>
            </a:rPr>
            <a:t>Significant cognitive disability range</a:t>
          </a:r>
          <a:endParaRPr lang="en-US" sz="1200" b="1" kern="1200" dirty="0">
            <a:solidFill>
              <a:schemeClr val="tx1"/>
            </a:solidFill>
          </a:endParaRPr>
        </a:p>
      </dsp:txBody>
      <dsp:txXfrm>
        <a:off x="3992094" y="2009925"/>
        <a:ext cx="1042466" cy="1042466"/>
      </dsp:txXfrm>
    </dsp:sp>
    <dsp:sp modelId="{7AFBCE64-937A-4E18-82E4-494AB3520E9B}">
      <dsp:nvSpPr>
        <dsp:cNvPr id="0" name=""/>
        <dsp:cNvSpPr/>
      </dsp:nvSpPr>
      <dsp:spPr>
        <a:xfrm>
          <a:off x="2748691" y="605713"/>
          <a:ext cx="1474270" cy="1474270"/>
        </a:xfrm>
        <a:prstGeom prst="ellipse">
          <a:avLst/>
        </a:prstGeom>
        <a:solidFill>
          <a:schemeClr val="accent3">
            <a:hueOff val="4653004"/>
            <a:satOff val="-9361"/>
            <a:lumOff val="-4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Identification of Student Need &amp; Evaluation of Cognitive Component</a:t>
          </a:r>
          <a:endParaRPr lang="en-US" sz="1200" b="1" kern="1200" dirty="0">
            <a:solidFill>
              <a:schemeClr val="tx1"/>
            </a:solidFill>
          </a:endParaRPr>
        </a:p>
      </dsp:txBody>
      <dsp:txXfrm>
        <a:off x="2964593" y="821615"/>
        <a:ext cx="1042466" cy="1042466"/>
      </dsp:txXfrm>
    </dsp:sp>
    <dsp:sp modelId="{E9D3EF9D-4217-42C7-863A-0AE761B94805}">
      <dsp:nvSpPr>
        <dsp:cNvPr id="0" name=""/>
        <dsp:cNvSpPr/>
      </dsp:nvSpPr>
      <dsp:spPr>
        <a:xfrm>
          <a:off x="4228302" y="331547"/>
          <a:ext cx="1474270" cy="1474270"/>
        </a:xfrm>
        <a:prstGeom prst="ellipse">
          <a:avLst/>
        </a:prstGeom>
        <a:solidFill>
          <a:schemeClr val="accent3">
            <a:hueOff val="9306008"/>
            <a:satOff val="-18723"/>
            <a:lumOff val="-843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Determination of Eligibility- Disability Category</a:t>
          </a:r>
          <a:endParaRPr lang="en-US" sz="1200" b="1" kern="1200" dirty="0">
            <a:solidFill>
              <a:schemeClr val="tx1"/>
            </a:solidFill>
          </a:endParaRPr>
        </a:p>
      </dsp:txBody>
      <dsp:txXfrm>
        <a:off x="4444204" y="547449"/>
        <a:ext cx="1042466" cy="1042466"/>
      </dsp:txXfrm>
    </dsp:sp>
    <dsp:sp modelId="{754A3682-C939-4E57-B25A-B1B28FCA6646}">
      <dsp:nvSpPr>
        <dsp:cNvPr id="0" name=""/>
        <dsp:cNvSpPr/>
      </dsp:nvSpPr>
      <dsp:spPr>
        <a:xfrm>
          <a:off x="2599439" y="184413"/>
          <a:ext cx="3702823" cy="3669295"/>
        </a:xfrm>
        <a:prstGeom prst="funnel">
          <a:avLst/>
        </a:prstGeom>
        <a:solidFill>
          <a:schemeClr val="lt1">
            <a:alpha val="4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3389F-AA10-4556-A3E1-1AE4DECDA969}">
      <dsp:nvSpPr>
        <dsp:cNvPr id="0" name=""/>
        <dsp:cNvSpPr/>
      </dsp:nvSpPr>
      <dsp:spPr>
        <a:xfrm>
          <a:off x="2068733" y="2160"/>
          <a:ext cx="2327324" cy="10391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Evaluation of Accommodation Use Data Collection Sheets</a:t>
          </a:r>
          <a:endParaRPr lang="en-US" sz="1800" kern="1200"/>
        </a:p>
      </dsp:txBody>
      <dsp:txXfrm>
        <a:off x="2119459" y="52886"/>
        <a:ext cx="2225872" cy="937682"/>
      </dsp:txXfrm>
    </dsp:sp>
    <dsp:sp modelId="{CDA22433-BAB6-4192-A32E-7565873714BC}">
      <dsp:nvSpPr>
        <dsp:cNvPr id="0" name=""/>
        <dsp:cNvSpPr/>
      </dsp:nvSpPr>
      <dsp:spPr>
        <a:xfrm>
          <a:off x="2068733" y="1093251"/>
          <a:ext cx="2327324" cy="10391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Infused Skills Grid</a:t>
          </a:r>
          <a:endParaRPr lang="en-US" sz="1800" kern="1200"/>
        </a:p>
      </dsp:txBody>
      <dsp:txXfrm>
        <a:off x="2119459" y="1143977"/>
        <a:ext cx="2225872" cy="937682"/>
      </dsp:txXfrm>
    </dsp:sp>
    <dsp:sp modelId="{CD7EEB3E-7F08-497F-8A42-1315F1D07484}">
      <dsp:nvSpPr>
        <dsp:cNvPr id="0" name=""/>
        <dsp:cNvSpPr/>
      </dsp:nvSpPr>
      <dsp:spPr>
        <a:xfrm>
          <a:off x="2068733" y="2184342"/>
          <a:ext cx="2327324" cy="103913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t>Accommodations from the Student’s Perspective</a:t>
          </a:r>
          <a:endParaRPr lang="en-US" sz="1800" kern="1200"/>
        </a:p>
      </dsp:txBody>
      <dsp:txXfrm>
        <a:off x="2119459" y="2235068"/>
        <a:ext cx="2225872" cy="937682"/>
      </dsp:txXfrm>
    </dsp:sp>
    <dsp:sp modelId="{AEE15C61-64DE-4158-B2FE-E6A9B4D36611}">
      <dsp:nvSpPr>
        <dsp:cNvPr id="0" name=""/>
        <dsp:cNvSpPr/>
      </dsp:nvSpPr>
      <dsp:spPr>
        <a:xfrm>
          <a:off x="2068733" y="3275434"/>
          <a:ext cx="2327324" cy="103913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After-test Accommodations Questions</a:t>
          </a:r>
          <a:endParaRPr lang="en-US" sz="1800" kern="1200" dirty="0"/>
        </a:p>
      </dsp:txBody>
      <dsp:txXfrm>
        <a:off x="2119459" y="3326160"/>
        <a:ext cx="2225872" cy="93768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0.30631</cdr:x>
      <cdr:y>0.55049</cdr:y>
    </cdr:from>
    <cdr:to>
      <cdr:x>0.67567</cdr:x>
      <cdr:y>0.88691</cdr:y>
    </cdr:to>
    <cdr:sp macro="" textlink="">
      <cdr:nvSpPr>
        <cdr:cNvPr id="2" name="TextBox 1"/>
        <cdr:cNvSpPr txBox="1"/>
      </cdr:nvSpPr>
      <cdr:spPr>
        <a:xfrm xmlns:a="http://schemas.openxmlformats.org/drawingml/2006/main">
          <a:off x="2590800" y="2743200"/>
          <a:ext cx="3124160" cy="167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Grade-Level Academic Achievement Standard</a:t>
          </a:r>
          <a:endParaRPr lang="en-US" sz="2400" b="1" dirty="0"/>
        </a:p>
      </cdr:txBody>
    </cdr:sp>
  </cdr:relSizeAnchor>
  <cdr:relSizeAnchor xmlns:cdr="http://schemas.openxmlformats.org/drawingml/2006/chartDrawing">
    <cdr:from>
      <cdr:x>0.28491</cdr:x>
      <cdr:y>0.42816</cdr:y>
    </cdr:from>
    <cdr:to>
      <cdr:x>0.40203</cdr:x>
      <cdr:y>0.54601</cdr:y>
    </cdr:to>
    <cdr:sp macro="" textlink="">
      <cdr:nvSpPr>
        <cdr:cNvPr id="4" name="TextBox 3"/>
        <cdr:cNvSpPr txBox="1"/>
      </cdr:nvSpPr>
      <cdr:spPr>
        <a:xfrm xmlns:a="http://schemas.openxmlformats.org/drawingml/2006/main">
          <a:off x="2409824" y="2133604"/>
          <a:ext cx="990625" cy="587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bg1"/>
              </a:solidFill>
            </a:rPr>
            <a:t>99%</a:t>
          </a:r>
          <a:endParaRPr lang="en-US" sz="1800" b="1" dirty="0">
            <a:solidFill>
              <a:schemeClr val="bg1"/>
            </a:solidFill>
          </a:endParaRPr>
        </a:p>
      </cdr:txBody>
    </cdr:sp>
  </cdr:relSizeAnchor>
  <cdr:relSizeAnchor xmlns:cdr="http://schemas.openxmlformats.org/drawingml/2006/chartDrawing">
    <cdr:from>
      <cdr:x>0.4955</cdr:x>
      <cdr:y>0.07646</cdr:y>
    </cdr:from>
    <cdr:to>
      <cdr:x>0.73874</cdr:x>
      <cdr:y>0.30583</cdr:y>
    </cdr:to>
    <cdr:sp macro="" textlink="">
      <cdr:nvSpPr>
        <cdr:cNvPr id="5" name="TextBox 1"/>
        <cdr:cNvSpPr txBox="1"/>
      </cdr:nvSpPr>
      <cdr:spPr>
        <a:xfrm xmlns:a="http://schemas.openxmlformats.org/drawingml/2006/main">
          <a:off x="4191038" y="381013"/>
          <a:ext cx="2057362" cy="1142987"/>
        </a:xfrm>
        <a:prstGeom xmlns:a="http://schemas.openxmlformats.org/drawingml/2006/main" prst="rect">
          <a:avLst/>
        </a:prstGeom>
        <a:solidFill xmlns:a="http://schemas.openxmlformats.org/drawingml/2006/main">
          <a:srgbClr val="E27336"/>
        </a:solidFill>
      </cdr:spPr>
      <cdr:txBody>
        <a:bodyPr xmlns:a="http://schemas.openxmlformats.org/drawingml/2006/main" wrap="square" rtlCol="0"/>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algn="ctr"/>
          <a:r>
            <a:rPr lang="en-US" sz="1600" b="1" dirty="0" smtClean="0"/>
            <a:t>Alternate Academic Achievement Standard</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EC664B4-81F1-E24F-90AF-27DC019489E9}" type="datetime1">
              <a:rPr lang="en-US" smtClean="0"/>
              <a:t>8/23/2013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7F1863-8423-8E48-8D02-88636C918AC7}" type="datetime1">
              <a:rPr lang="en-US" smtClean="0"/>
              <a:t>8/23/2013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2.ed.gov/policy/elsec/guid/altguidanc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2.ed.gov/policy/elsec/guid/altguidanc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Here’s our new 7</a:t>
            </a:r>
            <a:r>
              <a:rPr lang="en-US" baseline="30000" dirty="0" smtClean="0"/>
              <a:t>th</a:t>
            </a:r>
            <a:r>
              <a:rPr lang="en-US" dirty="0" smtClean="0"/>
              <a:t> Edition of the Colorado Accommodation Manual—We did a pretty complete overhaul last year, so most</a:t>
            </a:r>
            <a:r>
              <a:rPr lang="en-US" baseline="0" dirty="0" smtClean="0"/>
              <a:t> things are still the same.  We’ll point out new features as we go along.  </a:t>
            </a:r>
          </a:p>
          <a:p>
            <a:endParaRPr lang="en-US" baseline="0" dirty="0" smtClean="0"/>
          </a:p>
          <a:p>
            <a:r>
              <a:rPr lang="en-US" baseline="0" dirty="0" smtClean="0"/>
              <a:t>We are still working on preparing the final copy to post, so please bear with us for a few more days.  Our goal is Sept. 1!</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763C29-72DD-4B9C-B4D9-97112079A764}"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most of all, appropriate access to instruction and assessment will lead to</a:t>
            </a:r>
            <a:r>
              <a:rPr lang="en-US" baseline="0" dirty="0" smtClean="0"/>
              <a:t> improved Student Performance.</a:t>
            </a:r>
          </a:p>
          <a:p>
            <a:endParaRPr lang="en-US" baseline="0" dirty="0" smtClean="0"/>
          </a:p>
          <a:p>
            <a:r>
              <a:rPr lang="en-US" baseline="0" dirty="0" smtClean="0"/>
              <a:t>I haven’t had a chance to compile and analyze our data from this past spring yet.  I’m hoping to see some improvement in the performance of students with an IEP compared to those that do not.  Last year, there was a gap of more than 40 points.  Remember we are not after “The illusion of inclusion”….we want to transform and differentiate our instruction in order for students to not only “access” the general curriculum, but to achieve mastery.</a:t>
            </a:r>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10</a:t>
            </a:fld>
            <a:endParaRPr lang="en-US" dirty="0"/>
          </a:p>
        </p:txBody>
      </p:sp>
    </p:spTree>
    <p:extLst>
      <p:ext uri="{BB962C8B-B14F-4D97-AF65-F5344CB8AC3E}">
        <p14:creationId xmlns:p14="http://schemas.microsoft.com/office/powerpoint/2010/main" val="287645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front cover graphic is intended to represent our transition into a new age of computer-based instruction and assessment for students, including students with a disability.  My husband took this picture of the Royal Gorge Bridge from the open car of the Royal Gorge Train a few weeks ago.  I thought the picture could represent the idea that we are firmly anchored in the past, but are aiming for improved student performance in the future.  The crossover—or the bridge-- to computer-based assessment has seemed somewhat far away and  is a little bit scary, but with the help of the PARCC consortia and Pearson, who is building the Science and Social Studies tests, the accessibility features and enabled accommodations will become a reality….not exactly sure how everything will work yet…I’m sure some things will change as the various accessibility features are field tested…. but there are some considerations the IEP Team will need to consider and decisions documented in IEPs as the annual meetings come up during this school year.  I’ve added a new Section IV for Technology, so we will talk much more about that in next Thursday’s webinar session.</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The purpose of the manual is to provide decision-making guidance for all types of educational teams, the personnel of which may include campus administrators, general education teachers, special education teachers, school psychologists, speech and language pathologists, related service personnel, and </a:t>
            </a:r>
            <a:r>
              <a:rPr lang="en-US" dirty="0" err="1"/>
              <a:t>paraeducators</a:t>
            </a:r>
            <a:r>
              <a:rPr lang="en-US" dirty="0"/>
              <a:t> who are working in collaboration with families to </a:t>
            </a:r>
          </a:p>
          <a:p>
            <a:pPr marL="174982" indent="-174982">
              <a:buFont typeface="Arial" pitchFamily="34" charset="0"/>
              <a:buChar char="•"/>
            </a:pPr>
            <a:r>
              <a:rPr lang="en-US" dirty="0"/>
              <a:t>design and provide effective educational plans for students </a:t>
            </a:r>
          </a:p>
          <a:p>
            <a:pPr marL="174982" indent="-174982">
              <a:buFont typeface="Arial" pitchFamily="34" charset="0"/>
              <a:buChar char="•"/>
            </a:pPr>
            <a:r>
              <a:rPr lang="en-US" dirty="0"/>
              <a:t>set forth participation guidelines for students with a significant cognitive disability who will take alternate assessments based on alternate academic achievement standards </a:t>
            </a:r>
          </a:p>
          <a:p>
            <a:pPr marL="174982" indent="-174982">
              <a:buFont typeface="Arial" pitchFamily="34" charset="0"/>
              <a:buChar char="•"/>
            </a:pPr>
            <a:r>
              <a:rPr lang="en-US" dirty="0"/>
              <a:t>offer suggestions and resources for instructional adaptations based on student characteristics which are intended to provide access to the general curriculum for all students who have a documented need, including students with a disability </a:t>
            </a:r>
          </a:p>
          <a:p>
            <a:pPr marL="174982" indent="-174982">
              <a:buFont typeface="Arial" pitchFamily="34" charset="0"/>
              <a:buChar char="•"/>
            </a:pPr>
            <a:r>
              <a:rPr lang="en-US" dirty="0"/>
              <a:t>outline qualifications for the use of standard, restricted, and nonstandard accommodations on state summative assessments</a:t>
            </a:r>
          </a:p>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conserve resources and improve ease of access, the Seventh Edition of the Colorado Accommodation Manual is offered as an online version for Colorado educators.</a:t>
            </a:r>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Section will be covered in the upcoming webinars on Aug. 29</a:t>
            </a:r>
            <a:r>
              <a:rPr lang="en-US" baseline="30000" dirty="0" smtClean="0"/>
              <a:t>th</a:t>
            </a:r>
            <a:r>
              <a:rPr lang="en-US" dirty="0" smtClean="0"/>
              <a:t> , ………..</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II - Sept. 5</a:t>
            </a:r>
            <a:r>
              <a:rPr lang="en-US" baseline="30000" dirty="0" smtClean="0"/>
              <a:t>th</a:t>
            </a:r>
            <a:r>
              <a:rPr lang="en-US" dirty="0" smtClean="0"/>
              <a:t> and Sept. 12</a:t>
            </a:r>
            <a:r>
              <a:rPr lang="en-US" baseline="30000" dirty="0" smtClean="0"/>
              <a:t>th</a:t>
            </a:r>
            <a:r>
              <a:rPr lang="en-US" dirty="0" smtClean="0"/>
              <a:t> will be Mira’s.</a:t>
            </a:r>
          </a:p>
          <a:p>
            <a:endParaRPr lang="en-US" dirty="0" smtClean="0"/>
          </a:p>
          <a:p>
            <a:r>
              <a:rPr lang="en-US" dirty="0" smtClean="0"/>
              <a:t>Instructional Accommodations –</a:t>
            </a:r>
            <a:r>
              <a:rPr lang="en-US" baseline="0" dirty="0" smtClean="0"/>
              <a:t> Linda-------State Assessment accommodations, Mira.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79555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each Section of the manual, there is a table of contents that lists the topics discussed in that section.</a:t>
            </a:r>
            <a:r>
              <a:rPr lang="en-US" baseline="0" dirty="0" smtClean="0"/>
              <a:t>  We’ve tried to be very detailed here, so that you can locate the information you need easily.  Just click on the title and it will take you to that section of the document.</a:t>
            </a:r>
          </a:p>
          <a:p>
            <a:r>
              <a:rPr lang="en-US" baseline="0" dirty="0" smtClean="0"/>
              <a:t>The new feature in this section that we will look at today, is the revised Participation Guidelines Worksheet and companion document.  These tools are intended to offer clarification to IEP Teams around the choice of grade-level or alternate standards for instruction and then for appropriate assessment.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452616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for the change of name is twofold:</a:t>
            </a:r>
          </a:p>
          <a:p>
            <a:pPr marL="233309" indent="-233309">
              <a:buAutoNum type="arabicParenR"/>
            </a:pPr>
            <a:r>
              <a:rPr lang="en-US" dirty="0" smtClean="0"/>
              <a:t>To separate the Determination</a:t>
            </a:r>
            <a:r>
              <a:rPr lang="en-US" baseline="0" dirty="0" smtClean="0"/>
              <a:t> of Eligibility Checklists that are used to determine whether a student meets eligibility criteria to receive special education services from the process of determining whether a student meets participation guidelines to receive instruction on alternate standards (EEOs) and to take alternate assessment – </a:t>
            </a:r>
          </a:p>
          <a:p>
            <a:pPr marL="233309" indent="-233309">
              <a:buAutoNum type="arabicParenR"/>
            </a:pPr>
            <a:r>
              <a:rPr lang="en-US" baseline="0" dirty="0" smtClean="0"/>
              <a:t> to be in line with wording the </a:t>
            </a:r>
            <a:r>
              <a:rPr lang="en-US" baseline="0" dirty="0" err="1" smtClean="0"/>
              <a:t>consortias</a:t>
            </a:r>
            <a:r>
              <a:rPr lang="en-US" baseline="0" dirty="0" smtClean="0"/>
              <a:t> are using</a:t>
            </a:r>
          </a:p>
          <a:p>
            <a:r>
              <a:rPr lang="en-US" baseline="0" dirty="0" smtClean="0"/>
              <a:t>Let’s look more closely at the worksheet:  I will develop a stand alone training that will likely be offered as a live webinar and posted later on so we’ll not go totally into it now, but I do want you to get the basic gist….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3283444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clarifying document has been prepared as a companion for the Participation Guidelines Worksheet for educators</a:t>
            </a:r>
            <a:r>
              <a:rPr lang="en-US" baseline="0" dirty="0" smtClean="0"/>
              <a:t> and IEP Teams to give expanded definition of terms.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328344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For questions regarding the selection and implementation of instructional accommodations for students with disabilities, please contact Linda Lamirande, Assessment &amp; Accommodations Senior Consultant, Exceptional Student Services Unit  303-866-6863 or email Lamirande_L@cde.state.co.us]</a:t>
            </a:r>
          </a:p>
          <a:p>
            <a:endParaRPr lang="en-US" sz="1400" dirty="0"/>
          </a:p>
          <a:p>
            <a:r>
              <a:rPr lang="en-US" sz="1400" dirty="0"/>
              <a:t>Linda is also the contact for alternate standards and assessment eligibility, the 11</a:t>
            </a:r>
            <a:r>
              <a:rPr lang="en-US" sz="1400" baseline="30000" dirty="0"/>
              <a:t>th</a:t>
            </a:r>
            <a:r>
              <a:rPr lang="en-US" sz="1400" dirty="0"/>
              <a:t> Grade Alternate for Colorado ACT and alternate standards for standards-based IEPs</a:t>
            </a:r>
          </a:p>
          <a:p>
            <a:endParaRPr lang="en-US" baseline="0" dirty="0" smtClean="0"/>
          </a:p>
          <a:p>
            <a:r>
              <a:rPr lang="en-US" baseline="0" dirty="0" smtClean="0"/>
              <a:t>For questions regarding accommodations allowable for the state general and alternate assessments, please contact Mira Monroe at (303) 866-6709 or monroe_m@cde.state.co.us</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a:t>
            </a:r>
            <a:r>
              <a:rPr lang="en-US" dirty="0" smtClean="0"/>
              <a:t> consider the IEP Team process of working through the Participation</a:t>
            </a:r>
            <a:r>
              <a:rPr lang="en-US" baseline="0" dirty="0" smtClean="0"/>
              <a:t> Guidelines Worksheet as being like that of using a funnel…..going  from broad  to a very specific population.  This process can also help you have conversations with parents about cognitive and adaptive abilities.  I understand it is not always easy to go there….but in order for the student to have the very best program we can design, it is necessary.  Parents absolutely must understand the concept of standards-based instruction and how it best applies for their child.</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3890178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referral for special education services, the school district will use “a variety of assessment tools and strategies to gather relevant functional, developmental, and academic information, including information provided by the parent…” to build the body of evidence to define a student’s characteristics as a learner. The IEP Team will review the evaluation data and follow the Determination of Eligibility Checklists to document the student’s eligibility to receive special education services under IDEA and to develop an Individualized Educational Program (IEP).</a:t>
            </a:r>
          </a:p>
          <a:p>
            <a:r>
              <a:rPr lang="en-US" dirty="0"/>
              <a:t>If the student was referred, but did not meet eligibility criteria to receive special education services, then the process stops here and the student receives instruction based on grade-level standards and takes grade-level assessment with/without accommodations (perhaps under Section 504)</a:t>
            </a:r>
          </a:p>
          <a:p>
            <a:r>
              <a:rPr lang="en-US" dirty="0"/>
              <a:t>If the student is eligible under one of the 13 disability categories and the IEP Team develops an IEP, then considerations proceed to Criterion #2</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As part of the multi-disciplinary process, the unique needs of the child will be identified and evaluated.  If cognitive and adaptive delay is a suspected area, a school psychologist or other trained licensed personnel will select and administer valid and reliable instruments based upon the student’s needs. Results of testing and observational instruments shall be reported and documented as part of an empirical body of evidence. No one procedure can be the sole determiner of whether a child has a disability or to determine a specific educational plan. Multiple sources of information must be considered to define the pervasive level of support required by the student and to identify areas of strength as well as areas of need. A comprehensive review would be expected to address the following areas: academics; communication; self-care; daily living; social skills; access to the community; self-direction; health and safety; leisure; and work.  Adaptive skills should be commensurate with the scores from the cognitive evaluation and must also indicate that the student is functioning in the most significant classification ranges.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22</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t>
            </a:r>
            <a:r>
              <a:rPr lang="en-US" i="1" dirty="0"/>
              <a:t>Alternate Achievement Standards for Students with the Most Significant Cognitive Disabilities Non-regulatory Guidance</a:t>
            </a:r>
            <a:r>
              <a:rPr lang="en-US" dirty="0"/>
              <a:t> issued by the U.S. Department of Education in August 2005 states that </a:t>
            </a:r>
            <a:r>
              <a:rPr lang="en-US" b="1" dirty="0"/>
              <a:t>alternate achievement standards are intended for “…students with the most significant cognitive disabilities.”</a:t>
            </a:r>
            <a:r>
              <a:rPr lang="en-US" dirty="0"/>
              <a:t> (p.6)  there is no federal definition or single method of determining if a student has a “significant cognitive disability” </a:t>
            </a:r>
            <a:r>
              <a:rPr lang="en-US" u="sng" dirty="0">
                <a:hlinkClick r:id="rId3"/>
              </a:rPr>
              <a:t>http://www2.ed.gov/policy/elsec/guid/altguidance.pdf</a:t>
            </a:r>
            <a:endParaRPr lang="en-US" dirty="0"/>
          </a:p>
          <a:p>
            <a:r>
              <a:rPr lang="en-US" dirty="0"/>
              <a:t> </a:t>
            </a:r>
          </a:p>
          <a:p>
            <a:r>
              <a:rPr lang="en-US" dirty="0"/>
              <a:t>Since the impact of having an intellectual or cognitive disability varies considerably, just as the range of abilities varies considerably among all people, the designation of “the most significant cognitive disability” is left to the professional judgment of the school psychologist and other professionals contributing to the body of evidence gathered during the evaluation and considered by the IEP Team. Generally, such students can be characterized as having intellectual functioning </a:t>
            </a:r>
            <a:r>
              <a:rPr lang="en-US" b="1" dirty="0"/>
              <a:t>well below average</a:t>
            </a:r>
            <a:r>
              <a:rPr lang="en-US" dirty="0"/>
              <a:t> (typically associated with cognitive measures indicating an IQ below 55, / 3.0 standard deviations or more below the mean) that exists concurrently with deficits in adaptive functioning.  This reference is offered to help distinguish between students who meet eligibility criteria to receive special education services as a student with an Intellectual Disability and students with a significant cognitive disability.</a:t>
            </a:r>
          </a:p>
          <a:p>
            <a:r>
              <a:rPr lang="en-US" dirty="0"/>
              <a:t>The words “</a:t>
            </a:r>
            <a:r>
              <a:rPr lang="en-US" i="1" dirty="0"/>
              <a:t>typically associated with IQ below 55</a:t>
            </a:r>
            <a:r>
              <a:rPr lang="en-US" dirty="0"/>
              <a:t>” allow for some district/school flexibility; </a:t>
            </a:r>
            <a:r>
              <a:rPr lang="en-US" b="1" u="sng" dirty="0"/>
              <a:t>it is not intended to be an absolute requirement.</a:t>
            </a:r>
            <a:r>
              <a:rPr lang="en-US" u="sng" dirty="0"/>
              <a:t> </a:t>
            </a:r>
            <a:r>
              <a:rPr lang="en-US" dirty="0"/>
              <a:t>For students with IQ measured in the 55-70 range, additional factors related to the impact of the disability must be taken into account.</a:t>
            </a:r>
          </a:p>
          <a:p>
            <a:r>
              <a:rPr lang="en-US" dirty="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excerpt from the companion document related to the definition</a:t>
            </a:r>
            <a:r>
              <a:rPr lang="en-US" baseline="0" dirty="0" smtClean="0"/>
              <a:t> of significant cognitive disability.</a:t>
            </a:r>
          </a:p>
          <a:p>
            <a:endParaRPr lang="en-US" baseline="0" dirty="0" smtClean="0"/>
          </a:p>
          <a:p>
            <a:r>
              <a:rPr lang="en-US" baseline="0" dirty="0" smtClean="0"/>
              <a:t>If you have questions related to evaluating the cognitive component of a specific disability category, the specialists of the Exceptional Student Services Unit are always available to you.  The contacts are on the IEP Forms page where the eligibility checklists are located.</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4017029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a:t>
            </a:r>
            <a:r>
              <a:rPr lang="en-US" i="1" dirty="0"/>
              <a:t>Alternate Achievement Standards for Students with the Most Significant Cognitive Disabilities Non-regulatory Guidance</a:t>
            </a:r>
            <a:r>
              <a:rPr lang="en-US" dirty="0"/>
              <a:t> issued by the U.S. Department of Education in August 2005 states that </a:t>
            </a:r>
            <a:r>
              <a:rPr lang="en-US" b="1" dirty="0"/>
              <a:t>alternate achievement standards are intended for “…students with the most significant cognitive disabilities.”</a:t>
            </a:r>
            <a:r>
              <a:rPr lang="en-US" dirty="0"/>
              <a:t> (p.6)  there is no federal definition or single method of determining if a student has a “significant cognitive disability” </a:t>
            </a:r>
            <a:r>
              <a:rPr lang="en-US" u="sng" dirty="0">
                <a:hlinkClick r:id="rId3"/>
              </a:rPr>
              <a:t>http://www2.ed.gov/policy/elsec/guid/altguidance.pdf</a:t>
            </a:r>
            <a:endParaRPr lang="en-US" dirty="0"/>
          </a:p>
          <a:p>
            <a:r>
              <a:rPr lang="en-US" dirty="0"/>
              <a:t> </a:t>
            </a:r>
          </a:p>
          <a:p>
            <a:r>
              <a:rPr lang="en-US" dirty="0"/>
              <a:t>Since the impact of having an intellectual or cognitive disability varies considerably, just as the range of abilities varies considerably among all people, the designation of “the most significant cognitive disability” is left to the professional judgment of the school psychologist and other professionals contributing to the body of evidence gathered during the evaluation and considered by the IEP Team. Generally, such students can be characterized as having intellectual functioning </a:t>
            </a:r>
            <a:r>
              <a:rPr lang="en-US" b="1" dirty="0"/>
              <a:t>well below average</a:t>
            </a:r>
            <a:r>
              <a:rPr lang="en-US" dirty="0"/>
              <a:t> (typically associated with cognitive measures indicating an IQ below 55, / 3.0 standard deviations or more below the mean) that exists concurrently with deficits in adaptive functioning.  This reference is offered to help distinguish between students who meet eligibility criteria to receive special education services as a student with an Intellectual Disability and students with a significant cognitive disability.</a:t>
            </a:r>
          </a:p>
          <a:p>
            <a:r>
              <a:rPr lang="en-US" dirty="0"/>
              <a:t>The words “</a:t>
            </a:r>
            <a:r>
              <a:rPr lang="en-US" i="1" dirty="0"/>
              <a:t>typically associated with IQ below 55</a:t>
            </a:r>
            <a:r>
              <a:rPr lang="en-US" dirty="0"/>
              <a:t>” allow for some district/school flexibility; </a:t>
            </a:r>
            <a:r>
              <a:rPr lang="en-US" b="1" u="sng" dirty="0"/>
              <a:t>it is not intended to be an absolute requirement.</a:t>
            </a:r>
            <a:r>
              <a:rPr lang="en-US" u="sng" dirty="0"/>
              <a:t> </a:t>
            </a:r>
            <a:r>
              <a:rPr lang="en-US" dirty="0"/>
              <a:t>For students with IQ measured in the 55-70 range, additional factors related to the impact of the disability must be taken into account.</a:t>
            </a:r>
          </a:p>
          <a:p>
            <a:r>
              <a:rPr lang="en-US" dirty="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i="1" dirty="0"/>
              <a:t>It is the existence of the significant cognitive disability, regardless of eligibility category, that allows the IEP Team to consider the option of alternate standards and assessment.</a:t>
            </a:r>
            <a:endParaRPr lang="en-US" dirty="0"/>
          </a:p>
          <a:p>
            <a:pPr defTabSz="466618">
              <a:defRPr/>
            </a:pPr>
            <a:r>
              <a:rPr lang="en-US" dirty="0"/>
              <a:t>Only a small number of students who have a significant cognitive disability meet the participation guidelines to receive instruction based on the EEOs and take alternate district/state assessments based on alternate academic achievement standards. However, the number of students who meet the participation guidelines is not limited, nor can it be administratively determined.</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is also arranged a little differently from the previous worksheet.  If</a:t>
            </a:r>
            <a:r>
              <a:rPr lang="en-US" baseline="0" dirty="0" smtClean="0"/>
              <a:t> the IEP Team chooses Grade-Level academic achievement standards, then mark the appropriate boxes u</a:t>
            </a:r>
            <a:r>
              <a:rPr lang="en-US" dirty="0" smtClean="0"/>
              <a:t>nder the green section 4A.</a:t>
            </a:r>
            <a:r>
              <a:rPr lang="en-US" baseline="0" dirty="0" smtClean="0"/>
              <a:t>  The student will take all tested areas for their grade level with or without accommodation.  If an accommodation is chosen that is considered to be a nonstandard accommodation, then that would be sent in to the Assessment Unit for approval</a:t>
            </a:r>
          </a:p>
          <a:p>
            <a:r>
              <a:rPr lang="en-US" baseline="0" dirty="0" smtClean="0"/>
              <a:t>If the IEP Team decides on alternate standards, then the boxes are under the blue section 4B.   Previously, each content area was marked separately.  Our current information from the </a:t>
            </a:r>
            <a:r>
              <a:rPr lang="en-US" baseline="0" dirty="0" err="1" smtClean="0"/>
              <a:t>consortias</a:t>
            </a:r>
            <a:r>
              <a:rPr lang="en-US" baseline="0" dirty="0" smtClean="0"/>
              <a:t> is that if a student meets participation guidelines for alternate, the student will take an alternate for all tested areas.  Now, there is a note for Dual Assessment that says…..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3310090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589293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97278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smtClean="0"/>
              <a:t>Thank you for taking time today as we review the updated</a:t>
            </a:r>
            <a:r>
              <a:rPr lang="en-US" baseline="0" dirty="0" smtClean="0"/>
              <a:t> Seventh Edition of the Colorado Accommodation Manual.  In order for students who have a documented need or a disability to fully access their instruction and assessment, administrators, teachers, service providers, students and parents need to develop an understanding of how the use of accommodations can foster independence.  </a:t>
            </a:r>
          </a:p>
          <a:p>
            <a:r>
              <a:rPr lang="en-US" dirty="0" smtClean="0"/>
              <a:t>Any educational personnel who support the education of a student with a disability, should have an</a:t>
            </a:r>
            <a:r>
              <a:rPr lang="en-US" baseline="0" dirty="0" smtClean="0"/>
              <a:t> appropriate </a:t>
            </a:r>
            <a:r>
              <a:rPr lang="en-US" dirty="0" smtClean="0"/>
              <a:t>level of understanding about the student’s use of an accommodation.</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3</a:t>
            </a:fld>
            <a:endParaRPr lang="en-US" dirty="0"/>
          </a:p>
        </p:txBody>
      </p:sp>
    </p:spTree>
    <p:extLst>
      <p:ext uri="{BB962C8B-B14F-4D97-AF65-F5344CB8AC3E}">
        <p14:creationId xmlns:p14="http://schemas.microsoft.com/office/powerpoint/2010/main" val="4272338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732926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Colorado, “all” means “all” learners.  The integration</a:t>
            </a:r>
            <a:r>
              <a:rPr lang="en-US" baseline="0" dirty="0" smtClean="0"/>
              <a:t> of the Extended Evidence Outcomes into—not along side of or in addition to—but into the Colorado Academic Standards is evidence that students with a disability are </a:t>
            </a:r>
            <a:r>
              <a:rPr lang="en-US" b="1" baseline="0" dirty="0" smtClean="0"/>
              <a:t>not separate </a:t>
            </a:r>
            <a:r>
              <a:rPr lang="en-US" baseline="0" dirty="0" smtClean="0"/>
              <a:t>learners from their peers, but rather they are </a:t>
            </a:r>
            <a:r>
              <a:rPr lang="en-US" b="1" baseline="0" dirty="0" smtClean="0"/>
              <a:t>supported learners</a:t>
            </a:r>
            <a:r>
              <a:rPr lang="en-US" baseline="0" dirty="0" smtClean="0"/>
              <a:t> receiving sound standards-based instruction with appropriate levels of support.</a:t>
            </a:r>
            <a:endParaRPr lang="en-US" dirty="0"/>
          </a:p>
        </p:txBody>
      </p:sp>
      <p:sp>
        <p:nvSpPr>
          <p:cNvPr id="4" name="Slide Number Placeholder 3"/>
          <p:cNvSpPr>
            <a:spLocks noGrp="1"/>
          </p:cNvSpPr>
          <p:nvPr>
            <p:ph type="sldNum" sz="quarter" idx="10"/>
          </p:nvPr>
        </p:nvSpPr>
        <p:spPr/>
        <p:txBody>
          <a:bodyPr/>
          <a:lstStyle/>
          <a:p>
            <a:fld id="{20A5FEFC-FC37-461F-848C-97B411A872F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3455505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1874660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34</a:t>
            </a:fld>
            <a:endParaRPr lang="en-US"/>
          </a:p>
        </p:txBody>
      </p:sp>
    </p:spTree>
    <p:extLst>
      <p:ext uri="{BB962C8B-B14F-4D97-AF65-F5344CB8AC3E}">
        <p14:creationId xmlns:p14="http://schemas.microsoft.com/office/powerpoint/2010/main" val="2857123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3708356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36</a:t>
            </a:fld>
            <a:endParaRPr lang="en-US"/>
          </a:p>
        </p:txBody>
      </p:sp>
    </p:spTree>
    <p:extLst>
      <p:ext uri="{BB962C8B-B14F-4D97-AF65-F5344CB8AC3E}">
        <p14:creationId xmlns:p14="http://schemas.microsoft.com/office/powerpoint/2010/main" val="2425386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37</a:t>
            </a:fld>
            <a:endParaRPr lang="en-US"/>
          </a:p>
        </p:txBody>
      </p:sp>
    </p:spTree>
    <p:extLst>
      <p:ext uri="{BB962C8B-B14F-4D97-AF65-F5344CB8AC3E}">
        <p14:creationId xmlns:p14="http://schemas.microsoft.com/office/powerpoint/2010/main" val="4256422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4202984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406659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that </a:t>
            </a:r>
            <a:r>
              <a:rPr lang="en-US" dirty="0" smtClean="0"/>
              <a:t>Section 504 and IDEA -special education- are federal laws protecting individuals with a disability;  all other educational plans and educational teams are defined and</a:t>
            </a:r>
            <a:r>
              <a:rPr lang="en-US" baseline="0" dirty="0" smtClean="0"/>
              <a:t> administered by the district.</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481188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so pleased with the great response, but we still have to</a:t>
            </a:r>
            <a:r>
              <a:rPr lang="en-US" baseline="0" dirty="0" smtClean="0"/>
              <a:t> work on some solutions to accommodate access for everyone, so please be patient and watch your email!  Information will go in the SCOOP next Wednesday and we will be contacting those who have already registered for the Aug. 29</a:t>
            </a:r>
            <a:r>
              <a:rPr lang="en-US" baseline="30000" dirty="0" smtClean="0"/>
              <a:t>th</a:t>
            </a:r>
            <a:r>
              <a:rPr lang="en-US" baseline="0" dirty="0" smtClean="0"/>
              <a:t> session to let you know if we’ll have two sessions again from 9-10:30 and a repeat from 11:30-1.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8/23/2013</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1713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may be some new requirements related to the READ Act and how that may need to be included in the IEP.  Those decisions are not final yet, so just know that will be coming.</a:t>
            </a:r>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does this manual need to be?   …. in the hands of Colorado teachers.    If educators are not aware of their responsibility to thoughtfully choose and evaluate the use of accommodations for certain qualified students, then the only losers are the students.    </a:t>
            </a:r>
          </a:p>
          <a:p>
            <a:endParaRPr lang="en-US" dirty="0" smtClean="0"/>
          </a:p>
          <a:p>
            <a:r>
              <a:rPr lang="en-US" dirty="0" smtClean="0"/>
              <a:t>With our focus on educator effectiveness and improved student achievement, using accommodations appropriately for all eligible</a:t>
            </a:r>
            <a:r>
              <a:rPr lang="en-US" baseline="0" dirty="0" smtClean="0"/>
              <a:t> students can move us one step closer to ensuring that ALL students in Colorado have a fair and equal chance to receive standards-based instruction and demonstrate mastery.  </a:t>
            </a:r>
          </a:p>
          <a:p>
            <a:endParaRPr lang="en-US" baseline="0" dirty="0" smtClean="0"/>
          </a:p>
          <a:p>
            <a:r>
              <a:rPr lang="en-US" baseline="0" dirty="0" smtClean="0"/>
              <a:t>We are reaching out to all of you who watch this training today, to take this information back to your districts and campuses as our trainers, or into the classroom with your students.  All the words in this manual will do absolutely no good for students unless YOU make the effort to see that teachers know about the manual—know where to access it—and know how to use it effectively for instruction and assessment.</a:t>
            </a:r>
          </a:p>
          <a:p>
            <a:endParaRPr lang="en-US" baseline="0" dirty="0" smtClean="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in this picture is signing the concept MEASURE…..Why are we required to measure our effectiveness as educators? ….Why are we required by law to follow both federal and state regulation with regard to serving students with a documented</a:t>
            </a:r>
            <a:r>
              <a:rPr lang="en-US" baseline="0" dirty="0" smtClean="0"/>
              <a:t> need, including students with a disability?...</a:t>
            </a:r>
          </a:p>
          <a:p>
            <a:endParaRPr lang="en-US" baseline="0" dirty="0" smtClean="0"/>
          </a:p>
          <a:p>
            <a:r>
              <a:rPr lang="en-US" baseline="0" dirty="0" smtClean="0"/>
              <a:t>Because as educators, we are not only legally bound, but also ethically bound to follow Best Practice, as well as we know it at the time, because simply….it’s the right thing to do for students.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7</a:t>
            </a:fld>
            <a:endParaRPr lang="en-US" dirty="0"/>
          </a:p>
        </p:txBody>
      </p:sp>
    </p:spTree>
    <p:extLst>
      <p:ext uri="{BB962C8B-B14F-4D97-AF65-F5344CB8AC3E}">
        <p14:creationId xmlns:p14="http://schemas.microsoft.com/office/powerpoint/2010/main" val="174073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all schools and districts strive to</a:t>
            </a:r>
            <a:r>
              <a:rPr lang="en-US" baseline="0" dirty="0" smtClean="0"/>
              <a:t> mark progress in the Unified Improvement Planning Process and receive improved school ratings, or to adopt specific strategies for a Turnaround or Priority Improvement Plan, implementing the best instruction possible for ALL students, will reap great benefits.  Utilizing the concept of Universal Design will increase access for all types of learners.</a:t>
            </a:r>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8</a:t>
            </a:fld>
            <a:endParaRPr lang="en-US" dirty="0"/>
          </a:p>
        </p:txBody>
      </p:sp>
    </p:spTree>
    <p:extLst>
      <p:ext uri="{BB962C8B-B14F-4D97-AF65-F5344CB8AC3E}">
        <p14:creationId xmlns:p14="http://schemas.microsoft.com/office/powerpoint/2010/main" val="95059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teachers and great leaders matter. Classroom teaching and principal leadership are the strongest predictors of student achievement. That’s why the Colorado Department of Education is focused on helping the state’s 178 school districts better attract, prepare and support educators who significantly improve students’ academic growth and mastery of standards, and prepare students for postsecondary education and the workforce.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735FCC2-40A4-45BF-8DEB-892F8F469FE0}" type="slidenum">
              <a:rPr lang="en-US" smtClean="0"/>
              <a:pPr>
                <a:defRPr/>
              </a:pPr>
              <a:t>9</a:t>
            </a:fld>
            <a:endParaRPr lang="en-US" dirty="0"/>
          </a:p>
        </p:txBody>
      </p:sp>
    </p:spTree>
    <p:extLst>
      <p:ext uri="{BB962C8B-B14F-4D97-AF65-F5344CB8AC3E}">
        <p14:creationId xmlns:p14="http://schemas.microsoft.com/office/powerpoint/2010/main" val="1997053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18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Palatino Linotype"/>
                <a:cs typeface="Palatino Linotype"/>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1" r:id="rId14"/>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cdesped/download/pdf/AccommodationsManual.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Lamirande_L@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Monroe_M@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2.ed.gov/policy/elsec/guid/altguidanc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sites/default/files/documents/coextendedeo/documents/math_with_eeos.pdf"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hyperlink" Target="http://www.cde.state.co.us/sites/default/files/documents/coextendedeo/documents/social_studies_with_eeos.pdf" TargetMode="External"/><Relationship Id="rId5" Type="http://schemas.openxmlformats.org/officeDocument/2006/relationships/hyperlink" Target="http://www.cde.state.co.us/sites/default/files/documents/coextendedeo/documents/science_with_eeos.pdf" TargetMode="External"/><Relationship Id="rId4" Type="http://schemas.openxmlformats.org/officeDocument/2006/relationships/hyperlink" Target="http://www.cde.state.co.us/sites/default/files/documents/coextendedeo/documents/rwc_with_eeo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wmf"/><Relationship Id="rId7" Type="http://schemas.openxmlformats.org/officeDocument/2006/relationships/diagramColors" Target="../diagrams/colors2.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Lamirande_L@cde.state.co.us"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mailto:Monroe_M@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28676" y="0"/>
            <a:ext cx="7991476" cy="6629402"/>
          </a:xfrm>
        </p:spPr>
        <p:txBody>
          <a:bodyPr/>
          <a:lstStyle/>
          <a:p>
            <a:r>
              <a:rPr lang="en-US" dirty="0" smtClean="0">
                <a:solidFill>
                  <a:schemeClr val="bg1">
                    <a:lumMod val="95000"/>
                  </a:schemeClr>
                </a:solidFill>
                <a:latin typeface="Harlow Solid Italic" panose="04030604020F02020D02" pitchFamily="82" charset="0"/>
                <a:ea typeface="CatholicSchoolGirls Intl BB" pitchFamily="2" charset="0"/>
              </a:rPr>
              <a:t>Welcome!</a:t>
            </a:r>
            <a:r>
              <a:rPr lang="en-US" sz="2000" dirty="0" smtClean="0">
                <a:latin typeface="Arial Black" panose="020B0A04020102020204" pitchFamily="34" charset="0"/>
              </a:rPr>
              <a:t/>
            </a:r>
            <a:br>
              <a:rPr lang="en-US" sz="2000" dirty="0" smtClean="0">
                <a:latin typeface="Arial Black" panose="020B0A04020102020204" pitchFamily="34" charset="0"/>
              </a:rPr>
            </a:br>
            <a:r>
              <a:rPr lang="en-US" sz="1400" i="1" dirty="0" smtClean="0">
                <a:solidFill>
                  <a:schemeClr val="accent2">
                    <a:lumMod val="60000"/>
                    <a:lumOff val="40000"/>
                  </a:schemeClr>
                </a:solidFill>
                <a:latin typeface="Arial Black" panose="020B0A04020102020204" pitchFamily="34" charset="0"/>
              </a:rPr>
              <a:t>Colorado Department of Education</a:t>
            </a:r>
            <a:br>
              <a:rPr lang="en-US" sz="1400" i="1" dirty="0" smtClean="0">
                <a:solidFill>
                  <a:schemeClr val="accent2">
                    <a:lumMod val="60000"/>
                    <a:lumOff val="40000"/>
                  </a:schemeClr>
                </a:solidFill>
                <a:latin typeface="Arial Black" panose="020B0A04020102020204" pitchFamily="34" charset="0"/>
              </a:rPr>
            </a:br>
            <a:r>
              <a:rPr lang="en-US" sz="1400" i="1" dirty="0" smtClean="0">
                <a:solidFill>
                  <a:schemeClr val="accent2">
                    <a:lumMod val="60000"/>
                    <a:lumOff val="40000"/>
                  </a:schemeClr>
                </a:solidFill>
                <a:latin typeface="Arial Black" panose="020B0A04020102020204" pitchFamily="34" charset="0"/>
              </a:rPr>
              <a:t>Exceptional Student Services Unit</a:t>
            </a:r>
            <a:r>
              <a:rPr lang="en-US" sz="2000" dirty="0" smtClean="0">
                <a:solidFill>
                  <a:schemeClr val="accent5"/>
                </a:solidFill>
                <a:latin typeface="Arial Black" panose="020B0A04020102020204" pitchFamily="34" charset="0"/>
              </a:rPr>
              <a:t/>
            </a:r>
            <a:br>
              <a:rPr lang="en-US" sz="2000" dirty="0" smtClean="0">
                <a:solidFill>
                  <a:schemeClr val="accent5"/>
                </a:solidFill>
                <a:latin typeface="Arial Black" panose="020B0A04020102020204" pitchFamily="34" charset="0"/>
              </a:rPr>
            </a:br>
            <a:r>
              <a:rPr lang="en-US" sz="2000" dirty="0">
                <a:solidFill>
                  <a:schemeClr val="accent5"/>
                </a:solidFill>
                <a:latin typeface="Arial Black" panose="020B0A04020102020204" pitchFamily="34" charset="0"/>
              </a:rPr>
              <a:t/>
            </a:r>
            <a:br>
              <a:rPr lang="en-US" sz="2000" dirty="0">
                <a:solidFill>
                  <a:schemeClr val="accent5"/>
                </a:solidFill>
                <a:latin typeface="Arial Black" panose="020B0A04020102020204" pitchFamily="34" charset="0"/>
              </a:rPr>
            </a:br>
            <a:r>
              <a:rPr lang="en-US" sz="2000" b="1" dirty="0" smtClean="0">
                <a:solidFill>
                  <a:schemeClr val="accent6"/>
                </a:solidFill>
                <a:latin typeface="Arial Black" panose="020B0A04020102020204" pitchFamily="34" charset="0"/>
              </a:rPr>
              <a:t/>
            </a:r>
            <a:br>
              <a:rPr lang="en-US" sz="2000" b="1" dirty="0" smtClean="0">
                <a:solidFill>
                  <a:schemeClr val="accent6"/>
                </a:solidFill>
                <a:latin typeface="Arial Black" panose="020B0A04020102020204" pitchFamily="34" charset="0"/>
              </a:rPr>
            </a:br>
            <a:r>
              <a:rPr lang="en-US" sz="2000" b="1" dirty="0" smtClean="0">
                <a:solidFill>
                  <a:schemeClr val="bg2">
                    <a:lumMod val="25000"/>
                  </a:schemeClr>
                </a:solidFill>
                <a:latin typeface="Arial Black" panose="020B0A04020102020204" pitchFamily="34" charset="0"/>
              </a:rPr>
              <a:t>Overview of the 2013-14</a:t>
            </a:r>
            <a:br>
              <a:rPr lang="en-US" sz="2000" b="1" dirty="0" smtClean="0">
                <a:solidFill>
                  <a:schemeClr val="bg2">
                    <a:lumMod val="25000"/>
                  </a:schemeClr>
                </a:solidFill>
                <a:latin typeface="Arial Black" panose="020B0A04020102020204" pitchFamily="34" charset="0"/>
              </a:rPr>
            </a:br>
            <a:r>
              <a:rPr lang="en-US" sz="2000" b="1" i="1" dirty="0" smtClean="0">
                <a:solidFill>
                  <a:srgbClr val="002060"/>
                </a:solidFill>
                <a:latin typeface="+mn-lt"/>
              </a:rPr>
              <a:t>Building Bridges for the Future</a:t>
            </a:r>
            <a:r>
              <a:rPr lang="en-US" sz="2000" b="1" dirty="0" smtClean="0">
                <a:solidFill>
                  <a:schemeClr val="bg2">
                    <a:lumMod val="25000"/>
                  </a:schemeClr>
                </a:solidFill>
                <a:latin typeface="Arial Black" panose="020B0A04020102020204" pitchFamily="34" charset="0"/>
              </a:rPr>
              <a:t/>
            </a:r>
            <a:br>
              <a:rPr lang="en-US" sz="2000" b="1" dirty="0" smtClean="0">
                <a:solidFill>
                  <a:schemeClr val="bg2">
                    <a:lumMod val="25000"/>
                  </a:schemeClr>
                </a:solidFill>
                <a:latin typeface="Arial Black" panose="020B0A04020102020204" pitchFamily="34" charset="0"/>
              </a:rPr>
            </a:br>
            <a:r>
              <a:rPr lang="en-US" sz="2000" b="1" dirty="0" smtClean="0">
                <a:solidFill>
                  <a:schemeClr val="bg2">
                    <a:lumMod val="25000"/>
                  </a:schemeClr>
                </a:solidFill>
                <a:latin typeface="Arial Black" panose="020B0A04020102020204" pitchFamily="34" charset="0"/>
              </a:rPr>
              <a:t/>
            </a:r>
            <a:br>
              <a:rPr lang="en-US" sz="2000" b="1" dirty="0" smtClean="0">
                <a:solidFill>
                  <a:schemeClr val="bg2">
                    <a:lumMod val="25000"/>
                  </a:schemeClr>
                </a:solidFill>
                <a:latin typeface="Arial Black" panose="020B0A04020102020204" pitchFamily="34" charset="0"/>
              </a:rPr>
            </a:br>
            <a:r>
              <a:rPr lang="en-US" sz="2000" b="1" dirty="0" smtClean="0">
                <a:solidFill>
                  <a:schemeClr val="bg2">
                    <a:lumMod val="25000"/>
                  </a:schemeClr>
                </a:solidFill>
                <a:latin typeface="Arial Black" panose="020B0A04020102020204" pitchFamily="34" charset="0"/>
              </a:rPr>
              <a:t>   </a:t>
            </a:r>
            <a: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t>Colorado Accommodation Manual     </a:t>
            </a:r>
            <a:b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br>
            <a: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t>Part I</a:t>
            </a:r>
            <a:b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br>
            <a: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t/>
            </a:r>
            <a:br>
              <a:rPr lang="en-US" sz="3200" b="1" i="1" dirty="0" smtClean="0">
                <a:solidFill>
                  <a:schemeClr val="bg2">
                    <a:lumMod val="25000"/>
                  </a:schemeClr>
                </a:solidFill>
                <a:effectLst>
                  <a:outerShdw blurRad="38100" dist="38100" dir="2700000" algn="tl">
                    <a:srgbClr val="000000">
                      <a:alpha val="43137"/>
                    </a:srgbClr>
                  </a:outerShdw>
                </a:effectLst>
                <a:latin typeface="Arial Black" panose="020B0A04020102020204" pitchFamily="34" charset="0"/>
              </a:rPr>
            </a:br>
            <a:r>
              <a:rPr lang="en-US" sz="3200" b="1" i="1"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Section  I  Guidance</a:t>
            </a:r>
            <a:br>
              <a:rPr lang="en-US" sz="3200" b="1" i="1"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br>
            <a:r>
              <a:rPr lang="en-US" sz="3200" b="1" i="1"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	Section II   Five-Step Process </a:t>
            </a:r>
            <a:endParaRPr lang="en-US" sz="3200" b="1" i="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774626">
            <a:off x="6415089" y="361951"/>
            <a:ext cx="2094434"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54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7932"/>
            <a:ext cx="3708710" cy="1981200"/>
          </a:xfrm>
          <a:prstGeom prst="rect">
            <a:avLst/>
          </a:prstGeom>
        </p:spPr>
      </p:pic>
      <p:sp>
        <p:nvSpPr>
          <p:cNvPr id="8" name="TextBox 7"/>
          <p:cNvSpPr txBox="1"/>
          <p:nvPr/>
        </p:nvSpPr>
        <p:spPr>
          <a:xfrm>
            <a:off x="5638799" y="1905000"/>
            <a:ext cx="3165231" cy="1569660"/>
          </a:xfrm>
          <a:prstGeom prst="rect">
            <a:avLst/>
          </a:prstGeom>
          <a:noFill/>
        </p:spPr>
        <p:txBody>
          <a:bodyPr wrap="square" rtlCol="0">
            <a:spAutoFit/>
          </a:bodyPr>
          <a:lstStyle/>
          <a:p>
            <a:r>
              <a:rPr lang="en-US" sz="3200" b="1" dirty="0" smtClean="0">
                <a:solidFill>
                  <a:schemeClr val="accent2">
                    <a:lumMod val="75000"/>
                  </a:schemeClr>
                </a:solidFill>
                <a:effectLst>
                  <a:outerShdw blurRad="38100" dist="38100" dir="2700000" algn="tl">
                    <a:srgbClr val="000000">
                      <a:alpha val="43137"/>
                    </a:srgbClr>
                  </a:outerShdw>
                </a:effectLst>
              </a:rPr>
              <a:t>Improved Student Performance</a:t>
            </a:r>
            <a:endParaRPr lang="en-US" sz="3200" b="1" dirty="0">
              <a:solidFill>
                <a:schemeClr val="accent2">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831247"/>
            <a:ext cx="3257550" cy="3257550"/>
          </a:xfrm>
          <a:prstGeom prst="rect">
            <a:avLst/>
          </a:prstGeom>
        </p:spPr>
      </p:pic>
    </p:spTree>
    <p:extLst>
      <p:ext uri="{BB962C8B-B14F-4D97-AF65-F5344CB8AC3E}">
        <p14:creationId xmlns:p14="http://schemas.microsoft.com/office/powerpoint/2010/main" val="47737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51072"/>
            <a:ext cx="8381260" cy="1054394"/>
          </a:xfrm>
        </p:spPr>
        <p:txBody>
          <a:bodyPr/>
          <a:lstStyle/>
          <a:p>
            <a:r>
              <a:rPr lang="en-US" dirty="0" smtClean="0">
                <a:solidFill>
                  <a:srgbClr val="FFC000"/>
                </a:solidFill>
                <a:effectLst>
                  <a:outerShdw blurRad="38100" dist="38100" dir="2700000" algn="tl">
                    <a:srgbClr val="000000">
                      <a:alpha val="43137"/>
                    </a:srgbClr>
                  </a:outerShdw>
                </a:effectLst>
              </a:rPr>
              <a:t>New Features</a:t>
            </a:r>
            <a:endParaRPr lang="en-US"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96007" y="1600200"/>
            <a:ext cx="4628417" cy="4953000"/>
          </a:xfrm>
        </p:spPr>
        <p:txBody>
          <a:bodyPr/>
          <a:lstStyle/>
          <a:p>
            <a:pPr marL="0" indent="0">
              <a:buNone/>
            </a:pPr>
            <a:r>
              <a:rPr lang="en-US" sz="2800" dirty="0" smtClean="0">
                <a:solidFill>
                  <a:schemeClr val="bg2">
                    <a:lumMod val="25000"/>
                  </a:schemeClr>
                </a:solidFill>
              </a:rPr>
              <a:t>Cover</a:t>
            </a:r>
            <a:r>
              <a:rPr lang="en-US" sz="2800" dirty="0" smtClean="0"/>
              <a:t> – </a:t>
            </a:r>
            <a:r>
              <a:rPr lang="en-US" sz="2800" i="1" dirty="0" smtClean="0">
                <a:solidFill>
                  <a:srgbClr val="002060"/>
                </a:solidFill>
              </a:rPr>
              <a:t>Building Bridges   	   for the Future </a:t>
            </a:r>
          </a:p>
          <a:p>
            <a:pPr>
              <a:buFont typeface="Wingdings" pitchFamily="2" charset="2"/>
              <a:buChar char="Ø"/>
            </a:pPr>
            <a:r>
              <a:rPr lang="en-US" sz="2800" b="1" dirty="0" smtClean="0">
                <a:solidFill>
                  <a:schemeClr val="accent6"/>
                </a:solidFill>
              </a:rPr>
              <a:t>Section </a:t>
            </a:r>
            <a:r>
              <a:rPr lang="en-US" sz="2800" dirty="0" smtClean="0">
                <a:solidFill>
                  <a:schemeClr val="accent6"/>
                </a:solidFill>
              </a:rPr>
              <a:t>1: Guidance</a:t>
            </a:r>
            <a:endParaRPr lang="en-US" sz="2800" dirty="0" smtClean="0"/>
          </a:p>
          <a:p>
            <a:pPr lvl="1">
              <a:buFont typeface="Wingdings" pitchFamily="2" charset="2"/>
              <a:buChar char="Ø"/>
            </a:pPr>
            <a:r>
              <a:rPr lang="en-US" sz="2600" dirty="0" smtClean="0">
                <a:solidFill>
                  <a:schemeClr val="accent3">
                    <a:lumMod val="75000"/>
                  </a:schemeClr>
                </a:solidFill>
              </a:rPr>
              <a:t>Revised Participation Guidelines for Alternate Instruction and Assessment </a:t>
            </a:r>
          </a:p>
          <a:p>
            <a:pPr lvl="1">
              <a:buFont typeface="Wingdings" pitchFamily="2" charset="2"/>
              <a:buChar char="Ø"/>
            </a:pPr>
            <a:r>
              <a:rPr lang="en-US" sz="2600" dirty="0" smtClean="0">
                <a:solidFill>
                  <a:schemeClr val="accent3">
                    <a:lumMod val="75000"/>
                  </a:schemeClr>
                </a:solidFill>
              </a:rPr>
              <a:t>Companion Document</a:t>
            </a:r>
          </a:p>
          <a:p>
            <a:pPr>
              <a:buFont typeface="Wingdings" pitchFamily="2" charset="2"/>
              <a:buChar char="Ø"/>
            </a:pPr>
            <a:r>
              <a:rPr lang="en-US" sz="2600" b="1" dirty="0">
                <a:solidFill>
                  <a:schemeClr val="accent6"/>
                </a:solidFill>
              </a:rPr>
              <a:t>Section </a:t>
            </a:r>
            <a:r>
              <a:rPr lang="en-US" sz="2600" dirty="0" smtClean="0">
                <a:solidFill>
                  <a:schemeClr val="accent6"/>
                </a:solidFill>
              </a:rPr>
              <a:t>2: The Five-Step Process</a:t>
            </a:r>
          </a:p>
          <a:p>
            <a:pPr lvl="1">
              <a:buFont typeface="Wingdings" pitchFamily="2" charset="2"/>
              <a:buChar char="Ø"/>
            </a:pPr>
            <a:r>
              <a:rPr lang="en-US" dirty="0" smtClean="0">
                <a:solidFill>
                  <a:schemeClr val="accent3">
                    <a:lumMod val="75000"/>
                  </a:schemeClr>
                </a:solidFill>
              </a:rPr>
              <a:t>Document</a:t>
            </a:r>
            <a:r>
              <a:rPr lang="en-US" dirty="0" smtClean="0">
                <a:solidFill>
                  <a:schemeClr val="accent6"/>
                </a:solidFill>
              </a:rPr>
              <a:t> </a:t>
            </a:r>
            <a:r>
              <a:rPr lang="en-US" dirty="0" smtClean="0">
                <a:solidFill>
                  <a:schemeClr val="accent3">
                    <a:lumMod val="75000"/>
                  </a:schemeClr>
                </a:solidFill>
              </a:rPr>
              <a:t>Technology Considerations for PARCC  (New Section IV</a:t>
            </a:r>
            <a:endParaRPr lang="en-US" dirty="0">
              <a:solidFill>
                <a:schemeClr val="accent3">
                  <a:lumMod val="75000"/>
                </a:schemeClr>
              </a:solidFill>
            </a:endParaRPr>
          </a:p>
          <a:p>
            <a:pPr marL="365760" lvl="1" indent="0">
              <a:buNone/>
            </a:pPr>
            <a:endParaRPr lang="en-US" sz="2600" dirty="0" smtClean="0">
              <a:solidFill>
                <a:schemeClr val="accent3">
                  <a:lumMod val="75000"/>
                </a:schemeClr>
              </a:solidFill>
            </a:endParaRPr>
          </a:p>
          <a:p>
            <a:pPr>
              <a:buFont typeface="Wingdings" pitchFamily="2" charset="2"/>
              <a:buChar char="Ø"/>
            </a:pPr>
            <a:endParaRPr lang="en-US" sz="2800" b="1" dirty="0">
              <a:solidFill>
                <a:schemeClr val="accent2"/>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2075" y="1600200"/>
            <a:ext cx="3857626" cy="457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27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Purpose of the</a:t>
            </a:r>
            <a:br>
              <a:rPr lang="en-US" b="1" dirty="0" smtClean="0">
                <a:solidFill>
                  <a:srgbClr val="FFC000"/>
                </a:solidFill>
                <a:effectLst>
                  <a:outerShdw blurRad="38100" dist="38100" dir="2700000" algn="tl">
                    <a:srgbClr val="000000">
                      <a:alpha val="43137"/>
                    </a:srgbClr>
                  </a:outerShdw>
                </a:effectLst>
              </a:rPr>
            </a:br>
            <a:r>
              <a:rPr lang="en-US" b="1" dirty="0" smtClean="0">
                <a:solidFill>
                  <a:srgbClr val="FFC000"/>
                </a:solidFill>
                <a:effectLst>
                  <a:outerShdw blurRad="38100" dist="38100" dir="2700000" algn="tl">
                    <a:srgbClr val="000000">
                      <a:alpha val="43137"/>
                    </a:srgbClr>
                  </a:outerShdw>
                </a:effectLst>
              </a:rPr>
              <a:t> Accommodation Manual</a:t>
            </a:r>
            <a:br>
              <a:rPr lang="en-US" b="1" dirty="0" smtClean="0">
                <a:solidFill>
                  <a:srgbClr val="FFC000"/>
                </a:solidFill>
                <a:effectLst>
                  <a:outerShdw blurRad="38100" dist="38100" dir="2700000" algn="tl">
                    <a:srgbClr val="000000">
                      <a:alpha val="43137"/>
                    </a:srgbClr>
                  </a:outerShdw>
                </a:effectLst>
              </a:rPr>
            </a:b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4525"/>
            <a:ext cx="8229600" cy="4525963"/>
          </a:xfrm>
        </p:spPr>
        <p:txBody>
          <a:bodyPr/>
          <a:lstStyle/>
          <a:p>
            <a:pPr marL="514350" indent="-514350">
              <a:lnSpc>
                <a:spcPct val="150000"/>
              </a:lnSpc>
              <a:buFont typeface="+mj-lt"/>
              <a:buAutoNum type="arabicPeriod"/>
            </a:pPr>
            <a:r>
              <a:rPr lang="en-US" dirty="0" smtClean="0"/>
              <a:t>Provide </a:t>
            </a:r>
            <a:r>
              <a:rPr lang="en-US" dirty="0" smtClean="0">
                <a:solidFill>
                  <a:srgbClr val="0070C0"/>
                </a:solidFill>
              </a:rPr>
              <a:t>decision-making guidance </a:t>
            </a:r>
            <a:r>
              <a:rPr lang="en-US" dirty="0" smtClean="0"/>
              <a:t>for all types of educational teams</a:t>
            </a:r>
          </a:p>
          <a:p>
            <a:pPr marL="514350" indent="-514350">
              <a:lnSpc>
                <a:spcPct val="150000"/>
              </a:lnSpc>
              <a:buFont typeface="+mj-lt"/>
              <a:buAutoNum type="arabicPeriod"/>
            </a:pPr>
            <a:r>
              <a:rPr lang="en-US" dirty="0" smtClean="0">
                <a:solidFill>
                  <a:srgbClr val="0070C0"/>
                </a:solidFill>
              </a:rPr>
              <a:t>Participation Guidelines for Alternate Standards for Instruction and Assessment</a:t>
            </a:r>
          </a:p>
          <a:p>
            <a:pPr marL="514350" indent="-514350">
              <a:lnSpc>
                <a:spcPct val="150000"/>
              </a:lnSpc>
              <a:buFont typeface="+mj-lt"/>
              <a:buAutoNum type="arabicPeriod"/>
            </a:pPr>
            <a:r>
              <a:rPr lang="en-US" dirty="0" smtClean="0">
                <a:solidFill>
                  <a:srgbClr val="0070C0"/>
                </a:solidFill>
              </a:rPr>
              <a:t>Instructional adaptations</a:t>
            </a:r>
          </a:p>
          <a:p>
            <a:pPr marL="514350" indent="-514350">
              <a:lnSpc>
                <a:spcPct val="150000"/>
              </a:lnSpc>
              <a:buFont typeface="+mj-lt"/>
              <a:buAutoNum type="arabicPeriod"/>
            </a:pPr>
            <a:r>
              <a:rPr lang="en-US" dirty="0" smtClean="0"/>
              <a:t>Accommodations for </a:t>
            </a:r>
            <a:r>
              <a:rPr lang="en-US" dirty="0" smtClean="0">
                <a:solidFill>
                  <a:srgbClr val="0070C0"/>
                </a:solidFill>
              </a:rPr>
              <a:t>state summative assessments</a:t>
            </a:r>
            <a:endParaRPr lang="en-US" dirty="0">
              <a:solidFill>
                <a:srgbClr val="0070C0"/>
              </a:solidFill>
            </a:endParaRPr>
          </a:p>
        </p:txBody>
      </p:sp>
    </p:spTree>
    <p:extLst>
      <p:ext uri="{BB962C8B-B14F-4D97-AF65-F5344CB8AC3E}">
        <p14:creationId xmlns:p14="http://schemas.microsoft.com/office/powerpoint/2010/main" val="27341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6297"/>
            <a:ext cx="8381260" cy="1054394"/>
          </a:xfrm>
        </p:spPr>
        <p:txBody>
          <a:bodyPr/>
          <a:lstStyle/>
          <a:p>
            <a:r>
              <a:rPr lang="en-US" dirty="0" smtClean="0">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Features</a:t>
            </a:r>
            <a:endParaRPr lang="en-US"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95275" y="1619250"/>
            <a:ext cx="8061916" cy="4953000"/>
          </a:xfrm>
        </p:spPr>
        <p:txBody>
          <a:bodyPr/>
          <a:lstStyle/>
          <a:p>
            <a:pPr marL="0" indent="0">
              <a:buNone/>
            </a:pPr>
            <a:r>
              <a:rPr lang="en-US" sz="3600" dirty="0" smtClean="0">
                <a:solidFill>
                  <a:schemeClr val="accent2">
                    <a:lumMod val="75000"/>
                  </a:schemeClr>
                </a:solidFill>
              </a:rPr>
              <a:t>Navigation</a:t>
            </a:r>
            <a:r>
              <a:rPr lang="en-US" sz="2800" dirty="0" smtClean="0"/>
              <a:t> – the manual is formatted to be read online</a:t>
            </a:r>
          </a:p>
          <a:p>
            <a:pPr lvl="1"/>
            <a:r>
              <a:rPr lang="en-US" sz="2600" dirty="0" smtClean="0"/>
              <a:t>Each section can be accessed independently</a:t>
            </a:r>
          </a:p>
          <a:p>
            <a:pPr lvl="1"/>
            <a:endParaRPr lang="en-US" sz="2600" dirty="0" smtClean="0"/>
          </a:p>
          <a:p>
            <a:pPr lvl="1"/>
            <a:r>
              <a:rPr lang="en-US" sz="2600" dirty="0" smtClean="0"/>
              <a:t>Section headings are bookmarked to specific sections in the document</a:t>
            </a:r>
          </a:p>
          <a:p>
            <a:pPr marL="45720" indent="0">
              <a:buNone/>
            </a:pPr>
            <a:endParaRPr lang="en-US" sz="2800" dirty="0" smtClean="0"/>
          </a:p>
          <a:p>
            <a:pPr>
              <a:buNone/>
            </a:pPr>
            <a:r>
              <a:rPr lang="en-US" sz="2800" dirty="0" smtClean="0">
                <a:hlinkClick r:id="rId3"/>
              </a:rPr>
              <a:t>Manual</a:t>
            </a:r>
            <a:r>
              <a:rPr lang="en-US" sz="2800" dirty="0" smtClean="0"/>
              <a:t> will be posted soon!</a:t>
            </a:r>
            <a:endParaRPr lang="en-US" sz="2800" dirty="0"/>
          </a:p>
        </p:txBody>
      </p:sp>
    </p:spTree>
    <p:extLst>
      <p:ext uri="{BB962C8B-B14F-4D97-AF65-F5344CB8AC3E}">
        <p14:creationId xmlns:p14="http://schemas.microsoft.com/office/powerpoint/2010/main" val="408372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0500" y="1857375"/>
            <a:ext cx="8648700" cy="4448177"/>
          </a:xfrm>
        </p:spPr>
        <p:txBody>
          <a:bodyPr/>
          <a:lstStyle/>
          <a:p>
            <a:pPr>
              <a:buNone/>
            </a:pPr>
            <a:r>
              <a:rPr lang="en-US" dirty="0" smtClean="0">
                <a:solidFill>
                  <a:schemeClr val="accent4"/>
                </a:solidFill>
              </a:rPr>
              <a:t>August 22</a:t>
            </a:r>
            <a:r>
              <a:rPr lang="en-US" baseline="30000" dirty="0" smtClean="0">
                <a:solidFill>
                  <a:schemeClr val="accent4"/>
                </a:solidFill>
              </a:rPr>
              <a:t>nd</a:t>
            </a:r>
            <a:r>
              <a:rPr lang="en-US" dirty="0" smtClean="0">
                <a:solidFill>
                  <a:schemeClr val="accent4"/>
                </a:solidFill>
              </a:rPr>
              <a:t> Webinar:</a:t>
            </a:r>
            <a:endParaRPr lang="en-US" b="1" dirty="0" smtClean="0">
              <a:solidFill>
                <a:schemeClr val="accent4"/>
              </a:solidFill>
            </a:endParaRPr>
          </a:p>
          <a:p>
            <a:pPr>
              <a:lnSpc>
                <a:spcPct val="150000"/>
              </a:lnSpc>
            </a:pPr>
            <a:r>
              <a:rPr lang="en-US" dirty="0" smtClean="0"/>
              <a:t>Section 1     </a:t>
            </a:r>
            <a:r>
              <a:rPr lang="en-US" dirty="0" smtClean="0">
                <a:solidFill>
                  <a:schemeClr val="accent2">
                    <a:lumMod val="75000"/>
                  </a:schemeClr>
                </a:solidFill>
              </a:rPr>
              <a:t>Guidance</a:t>
            </a:r>
          </a:p>
          <a:p>
            <a:pPr>
              <a:lnSpc>
                <a:spcPct val="150000"/>
              </a:lnSpc>
            </a:pPr>
            <a:r>
              <a:rPr lang="en-US" dirty="0" smtClean="0"/>
              <a:t>Section II     </a:t>
            </a:r>
            <a:r>
              <a:rPr lang="en-US" dirty="0" smtClean="0">
                <a:solidFill>
                  <a:schemeClr val="accent2">
                    <a:lumMod val="75000"/>
                  </a:schemeClr>
                </a:solidFill>
              </a:rPr>
              <a:t>The Five-Step Process</a:t>
            </a:r>
          </a:p>
          <a:p>
            <a:pPr>
              <a:buNone/>
            </a:pPr>
            <a:endParaRPr lang="en-US" dirty="0" smtClean="0">
              <a:solidFill>
                <a:schemeClr val="accent4"/>
              </a:solidFill>
            </a:endParaRPr>
          </a:p>
          <a:p>
            <a:pPr>
              <a:buNone/>
            </a:pPr>
            <a:r>
              <a:rPr lang="en-US" dirty="0" smtClean="0">
                <a:solidFill>
                  <a:schemeClr val="accent4"/>
                </a:solidFill>
              </a:rPr>
              <a:t>August 29th </a:t>
            </a:r>
            <a:r>
              <a:rPr lang="en-US" dirty="0">
                <a:solidFill>
                  <a:schemeClr val="accent4"/>
                </a:solidFill>
              </a:rPr>
              <a:t>Webinar:</a:t>
            </a:r>
          </a:p>
          <a:p>
            <a:pPr>
              <a:lnSpc>
                <a:spcPct val="150000"/>
              </a:lnSpc>
            </a:pPr>
            <a:r>
              <a:rPr lang="en-US" dirty="0" smtClean="0"/>
              <a:t>Section III   </a:t>
            </a:r>
            <a:r>
              <a:rPr lang="en-US" dirty="0" smtClean="0">
                <a:solidFill>
                  <a:schemeClr val="accent2">
                    <a:lumMod val="75000"/>
                  </a:schemeClr>
                </a:solidFill>
              </a:rPr>
              <a:t>Tools </a:t>
            </a:r>
          </a:p>
          <a:p>
            <a:pPr>
              <a:lnSpc>
                <a:spcPct val="150000"/>
              </a:lnSpc>
            </a:pPr>
            <a:r>
              <a:rPr lang="en-US" dirty="0" smtClean="0"/>
              <a:t>Section IV  </a:t>
            </a:r>
            <a:r>
              <a:rPr lang="en-US" dirty="0" smtClean="0">
                <a:solidFill>
                  <a:schemeClr val="accent2">
                    <a:lumMod val="75000"/>
                  </a:schemeClr>
                </a:solidFill>
              </a:rPr>
              <a:t>Technology</a:t>
            </a:r>
            <a:endParaRPr lang="en-US" dirty="0">
              <a:solidFill>
                <a:schemeClr val="accent2">
                  <a:lumMod val="75000"/>
                </a:schemeClr>
              </a:solidFill>
            </a:endParaRPr>
          </a:p>
        </p:txBody>
      </p:sp>
      <p:sp>
        <p:nvSpPr>
          <p:cNvPr id="3" name="Title 2"/>
          <p:cNvSpPr>
            <a:spLocks noGrp="1"/>
          </p:cNvSpPr>
          <p:nvPr>
            <p:ph type="title"/>
          </p:nvPr>
        </p:nvSpPr>
        <p:spPr>
          <a:xfrm>
            <a:off x="381000" y="146297"/>
            <a:ext cx="8381260" cy="1054394"/>
          </a:xfrm>
        </p:spPr>
        <p:txBody>
          <a:bodyPr/>
          <a:lstStyle/>
          <a:p>
            <a:r>
              <a:rPr lang="en-US" dirty="0" smtClean="0">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Part I – Instructional Accommodations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2177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6200" y="1695451"/>
            <a:ext cx="8972550" cy="5076823"/>
          </a:xfrm>
        </p:spPr>
        <p:txBody>
          <a:bodyPr/>
          <a:lstStyle/>
          <a:p>
            <a:pPr>
              <a:buNone/>
            </a:pPr>
            <a:r>
              <a:rPr lang="en-US" b="1" dirty="0" smtClean="0">
                <a:solidFill>
                  <a:schemeClr val="accent2">
                    <a:lumMod val="75000"/>
                  </a:schemeClr>
                </a:solidFill>
              </a:rPr>
              <a:t>Part </a:t>
            </a:r>
            <a:r>
              <a:rPr lang="en-US" dirty="0">
                <a:solidFill>
                  <a:schemeClr val="accent2">
                    <a:lumMod val="75000"/>
                  </a:schemeClr>
                </a:solidFill>
              </a:rPr>
              <a:t>2</a:t>
            </a:r>
            <a:r>
              <a:rPr lang="en-US" b="1" dirty="0" smtClean="0">
                <a:solidFill>
                  <a:schemeClr val="accent2">
                    <a:lumMod val="75000"/>
                  </a:schemeClr>
                </a:solidFill>
              </a:rPr>
              <a:t>:  Accommodations for State Assessment</a:t>
            </a:r>
          </a:p>
          <a:p>
            <a:pPr>
              <a:buNone/>
            </a:pPr>
            <a:r>
              <a:rPr lang="en-US" sz="2000" dirty="0" smtClean="0">
                <a:solidFill>
                  <a:schemeClr val="accent4"/>
                </a:solidFill>
              </a:rPr>
              <a:t>September 5</a:t>
            </a:r>
            <a:r>
              <a:rPr lang="en-US" sz="2000" baseline="30000" dirty="0" smtClean="0">
                <a:solidFill>
                  <a:schemeClr val="accent4"/>
                </a:solidFill>
              </a:rPr>
              <a:t>th</a:t>
            </a:r>
            <a:r>
              <a:rPr lang="en-US" sz="2000" dirty="0" smtClean="0">
                <a:solidFill>
                  <a:schemeClr val="accent4"/>
                </a:solidFill>
              </a:rPr>
              <a:t>  Webinar:</a:t>
            </a:r>
            <a:endParaRPr lang="en-US" sz="2000" b="1" dirty="0" smtClean="0">
              <a:solidFill>
                <a:schemeClr val="accent4"/>
              </a:solidFill>
            </a:endParaRPr>
          </a:p>
          <a:p>
            <a:pPr>
              <a:lnSpc>
                <a:spcPct val="150000"/>
              </a:lnSpc>
            </a:pPr>
            <a:r>
              <a:rPr lang="en-US" sz="2000" dirty="0" smtClean="0"/>
              <a:t>Section </a:t>
            </a:r>
            <a:r>
              <a:rPr lang="en-US" sz="2000" dirty="0"/>
              <a:t>V</a:t>
            </a:r>
            <a:r>
              <a:rPr lang="en-US" sz="2000" dirty="0" smtClean="0"/>
              <a:t>       </a:t>
            </a:r>
            <a:r>
              <a:rPr lang="en-US" sz="2000" dirty="0" smtClean="0">
                <a:solidFill>
                  <a:schemeClr val="accent2">
                    <a:lumMod val="75000"/>
                  </a:schemeClr>
                </a:solidFill>
              </a:rPr>
              <a:t>Policies and Procedures</a:t>
            </a:r>
          </a:p>
          <a:p>
            <a:pPr>
              <a:lnSpc>
                <a:spcPct val="150000"/>
              </a:lnSpc>
            </a:pPr>
            <a:r>
              <a:rPr lang="en-US" sz="2000" dirty="0" smtClean="0"/>
              <a:t>Section VI      </a:t>
            </a:r>
            <a:r>
              <a:rPr lang="en-US" sz="2000" dirty="0" smtClean="0">
                <a:solidFill>
                  <a:schemeClr val="accent2">
                    <a:lumMod val="75000"/>
                  </a:schemeClr>
                </a:solidFill>
              </a:rPr>
              <a:t>Accommodations for Use on TCAP</a:t>
            </a:r>
          </a:p>
          <a:p>
            <a:pPr>
              <a:lnSpc>
                <a:spcPct val="150000"/>
              </a:lnSpc>
            </a:pPr>
            <a:r>
              <a:rPr lang="en-US" sz="2000" dirty="0"/>
              <a:t>Section </a:t>
            </a:r>
            <a:r>
              <a:rPr lang="en-US" sz="2000" dirty="0" smtClean="0"/>
              <a:t>VII</a:t>
            </a:r>
            <a:r>
              <a:rPr lang="en-US" sz="2000" dirty="0"/>
              <a:t>     </a:t>
            </a:r>
            <a:r>
              <a:rPr lang="en-US" sz="2000" dirty="0">
                <a:solidFill>
                  <a:schemeClr val="accent2">
                    <a:lumMod val="75000"/>
                  </a:schemeClr>
                </a:solidFill>
              </a:rPr>
              <a:t>Accommodations for Use on </a:t>
            </a:r>
            <a:r>
              <a:rPr lang="en-US" sz="2000" dirty="0" err="1" smtClean="0">
                <a:solidFill>
                  <a:schemeClr val="accent2">
                    <a:lumMod val="75000"/>
                  </a:schemeClr>
                </a:solidFill>
              </a:rPr>
              <a:t>CoAlt</a:t>
            </a:r>
            <a:r>
              <a:rPr lang="en-US" sz="2000" dirty="0" smtClean="0">
                <a:solidFill>
                  <a:schemeClr val="accent2">
                    <a:lumMod val="75000"/>
                  </a:schemeClr>
                </a:solidFill>
              </a:rPr>
              <a:t> (Current and New)</a:t>
            </a:r>
            <a:endParaRPr lang="en-US" sz="2000" dirty="0">
              <a:solidFill>
                <a:schemeClr val="accent2">
                  <a:lumMod val="75000"/>
                </a:schemeClr>
              </a:solidFill>
            </a:endParaRPr>
          </a:p>
          <a:p>
            <a:pPr>
              <a:buNone/>
            </a:pPr>
            <a:endParaRPr lang="en-US" sz="2000" dirty="0" smtClean="0">
              <a:solidFill>
                <a:schemeClr val="accent4"/>
              </a:solidFill>
            </a:endParaRPr>
          </a:p>
          <a:p>
            <a:pPr>
              <a:buNone/>
            </a:pPr>
            <a:r>
              <a:rPr lang="en-US" sz="2000" dirty="0" smtClean="0">
                <a:solidFill>
                  <a:schemeClr val="accent4"/>
                </a:solidFill>
              </a:rPr>
              <a:t>September 12th </a:t>
            </a:r>
            <a:r>
              <a:rPr lang="en-US" sz="2000" dirty="0">
                <a:solidFill>
                  <a:schemeClr val="accent4"/>
                </a:solidFill>
              </a:rPr>
              <a:t>Webinar:</a:t>
            </a:r>
          </a:p>
          <a:p>
            <a:pPr>
              <a:lnSpc>
                <a:spcPct val="150000"/>
              </a:lnSpc>
            </a:pPr>
            <a:r>
              <a:rPr lang="en-US" sz="2000" dirty="0" smtClean="0"/>
              <a:t>Section VIII    </a:t>
            </a:r>
            <a:r>
              <a:rPr lang="en-US" sz="2000" dirty="0" smtClean="0">
                <a:solidFill>
                  <a:schemeClr val="accent2">
                    <a:lumMod val="75000"/>
                  </a:schemeClr>
                </a:solidFill>
              </a:rPr>
              <a:t>Accommodations for ACCESS for ELLS and Alternate ACCESS</a:t>
            </a:r>
          </a:p>
          <a:p>
            <a:pPr>
              <a:lnSpc>
                <a:spcPct val="150000"/>
              </a:lnSpc>
            </a:pPr>
            <a:r>
              <a:rPr lang="en-US" sz="2000" dirty="0" smtClean="0"/>
              <a:t>Section IX       </a:t>
            </a:r>
            <a:r>
              <a:rPr lang="en-US" sz="2000" dirty="0" smtClean="0">
                <a:solidFill>
                  <a:schemeClr val="accent2">
                    <a:lumMod val="75000"/>
                  </a:schemeClr>
                </a:solidFill>
              </a:rPr>
              <a:t>Accommodations for Science and Social Studies</a:t>
            </a:r>
          </a:p>
          <a:p>
            <a:endParaRPr lang="en-US" sz="2000" dirty="0" smtClean="0"/>
          </a:p>
          <a:p>
            <a:endParaRPr lang="en-US" sz="2000" dirty="0"/>
          </a:p>
        </p:txBody>
      </p:sp>
      <p:sp>
        <p:nvSpPr>
          <p:cNvPr id="3" name="Title 2"/>
          <p:cNvSpPr>
            <a:spLocks noGrp="1"/>
          </p:cNvSpPr>
          <p:nvPr>
            <p:ph type="title"/>
          </p:nvPr>
        </p:nvSpPr>
        <p:spPr>
          <a:xfrm>
            <a:off x="381000" y="146297"/>
            <a:ext cx="8381260" cy="1054394"/>
          </a:xfrm>
        </p:spPr>
        <p:txBody>
          <a:bodyPr/>
          <a:lstStyle/>
          <a:p>
            <a:r>
              <a:rPr lang="en-US" dirty="0" smtClean="0">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Part II –Accommodations for State Assessment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926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4800" dirty="0" smtClean="0">
                <a:solidFill>
                  <a:schemeClr val="accent2">
                    <a:lumMod val="75000"/>
                  </a:schemeClr>
                </a:solidFill>
                <a:effectLst>
                  <a:outerShdw blurRad="38100" dist="38100" dir="2700000" algn="tl">
                    <a:srgbClr val="000000">
                      <a:alpha val="43137"/>
                    </a:srgbClr>
                  </a:outerShdw>
                </a:effectLst>
              </a:rPr>
              <a:t>Section I:  Guidance</a:t>
            </a:r>
            <a:endParaRPr lang="en-US" sz="4800" dirty="0">
              <a:solidFill>
                <a:schemeClr val="accent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Instructional Accommodations</a:t>
            </a:r>
            <a:endParaRPr lang="en-US" dirty="0"/>
          </a:p>
        </p:txBody>
      </p:sp>
    </p:spTree>
    <p:extLst>
      <p:ext uri="{BB962C8B-B14F-4D97-AF65-F5344CB8AC3E}">
        <p14:creationId xmlns:p14="http://schemas.microsoft.com/office/powerpoint/2010/main" val="2050027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p:txBody>
          <a:bodyPr/>
          <a:lstStyle/>
          <a:p>
            <a:r>
              <a:rPr lang="en-US" dirty="0" smtClean="0"/>
              <a:t>Responsibilities of Educational Teams</a:t>
            </a:r>
          </a:p>
          <a:p>
            <a:pPr lvl="1"/>
            <a:r>
              <a:rPr lang="en-US" dirty="0" smtClean="0"/>
              <a:t>Documenting decisions in the Educational Plan</a:t>
            </a:r>
          </a:p>
          <a:p>
            <a:r>
              <a:rPr lang="en-US" sz="2000" dirty="0" smtClean="0"/>
              <a:t>Guidelines for Determining Eligibility for Accommodations</a:t>
            </a:r>
          </a:p>
          <a:p>
            <a:pPr lvl="1"/>
            <a:r>
              <a:rPr lang="en-US" dirty="0" smtClean="0"/>
              <a:t>Culturally and/or Linguistically Diverse Learners</a:t>
            </a:r>
          </a:p>
          <a:p>
            <a:pPr lvl="1"/>
            <a:r>
              <a:rPr lang="en-US" dirty="0" smtClean="0"/>
              <a:t>Students Identified as Gifted and Talented Who Also Have a Disability</a:t>
            </a:r>
          </a:p>
          <a:p>
            <a:pPr lvl="1"/>
            <a:r>
              <a:rPr lang="en-US" dirty="0" smtClean="0"/>
              <a:t>Students with a Disability Served Under Section 504</a:t>
            </a:r>
          </a:p>
          <a:p>
            <a:pPr lvl="1"/>
            <a:r>
              <a:rPr lang="en-US" dirty="0" smtClean="0"/>
              <a:t>Special Education Disability Categories</a:t>
            </a:r>
          </a:p>
          <a:p>
            <a:r>
              <a:rPr lang="en-US" sz="2000" dirty="0" smtClean="0"/>
              <a:t>Determining Academic Standard for Instruction and Assessment</a:t>
            </a:r>
          </a:p>
          <a:p>
            <a:pPr lvl="2"/>
            <a:r>
              <a:rPr lang="en-US" dirty="0" smtClean="0"/>
              <a:t>Participation Guidelines Worksheet and Companion Document</a:t>
            </a:r>
          </a:p>
          <a:p>
            <a:pPr lvl="2"/>
            <a:endParaRPr lang="en-US" dirty="0"/>
          </a:p>
          <a:p>
            <a:r>
              <a:rPr lang="en-US" sz="2000" dirty="0" smtClean="0"/>
              <a:t>Federal and State Laws</a:t>
            </a:r>
          </a:p>
          <a:p>
            <a:pPr marL="365760" lvl="1" indent="0">
              <a:buNone/>
            </a:pPr>
            <a:endParaRPr lang="en-US" dirty="0"/>
          </a:p>
        </p:txBody>
      </p:sp>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Section I</a:t>
            </a:r>
            <a:endParaRPr lang="en-US" dirty="0">
              <a:effectLst>
                <a:outerShdw blurRad="38100" dist="38100" dir="2700000" algn="tl">
                  <a:srgbClr val="000000">
                    <a:alpha val="43137"/>
                  </a:srgbClr>
                </a:outerShdw>
              </a:effectLst>
            </a:endParaRPr>
          </a:p>
        </p:txBody>
      </p:sp>
      <p:pic>
        <p:nvPicPr>
          <p:cNvPr id="8" name="Picture 7" descr="C:\Users\Lamirande_L\AppData\Local\Microsoft\Windows\Temporary Internet Files\Content.IE5\O9G5920L\MC900440035[1].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3837" y="5206364"/>
            <a:ext cx="866775" cy="613410"/>
          </a:xfrm>
          <a:prstGeom prst="rect">
            <a:avLst/>
          </a:prstGeom>
          <a:noFill/>
          <a:ln>
            <a:noFill/>
          </a:ln>
        </p:spPr>
      </p:pic>
    </p:spTree>
    <p:extLst>
      <p:ext uri="{BB962C8B-B14F-4D97-AF65-F5344CB8AC3E}">
        <p14:creationId xmlns:p14="http://schemas.microsoft.com/office/powerpoint/2010/main" val="238815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6" name="Title 1"/>
          <p:cNvSpPr txBox="1">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a:lstStyle>
          <a:p>
            <a:r>
              <a:rPr lang="en-US" sz="2000" dirty="0" smtClean="0">
                <a:effectLst>
                  <a:outerShdw blurRad="38100" dist="38100" dir="2700000" algn="tl">
                    <a:srgbClr val="000000">
                      <a:alpha val="43137"/>
                    </a:srgbClr>
                  </a:outerShdw>
                </a:effectLst>
                <a:latin typeface="+mj-lt"/>
              </a:rPr>
              <a:t>Alternate Academic Achievement Standards and </a:t>
            </a:r>
            <a:br>
              <a:rPr lang="en-US" sz="2000" dirty="0" smtClean="0">
                <a:effectLst>
                  <a:outerShdw blurRad="38100" dist="38100" dir="2700000" algn="tl">
                    <a:srgbClr val="000000">
                      <a:alpha val="43137"/>
                    </a:srgbClr>
                  </a:outerShdw>
                </a:effectLst>
                <a:latin typeface="+mj-lt"/>
              </a:rPr>
            </a:br>
            <a:r>
              <a:rPr lang="en-US" sz="2000" dirty="0" smtClean="0">
                <a:effectLst>
                  <a:outerShdw blurRad="38100" dist="38100" dir="2700000" algn="tl">
                    <a:srgbClr val="000000">
                      <a:alpha val="43137"/>
                    </a:srgbClr>
                  </a:outerShdw>
                </a:effectLst>
                <a:latin typeface="+mj-lt"/>
              </a:rPr>
              <a:t>Alternate Assessment </a:t>
            </a:r>
            <a:r>
              <a:rPr lang="en-US" sz="2800" dirty="0" smtClean="0">
                <a:effectLst>
                  <a:outerShdw blurRad="38100" dist="38100" dir="2700000" algn="tl">
                    <a:srgbClr val="000000">
                      <a:alpha val="43137"/>
                    </a:srgbClr>
                  </a:outerShdw>
                </a:effectLst>
                <a:latin typeface="+mj-lt"/>
              </a:rPr>
              <a:t/>
            </a:r>
            <a:br>
              <a:rPr lang="en-US" sz="2800" dirty="0" smtClean="0">
                <a:effectLst>
                  <a:outerShdw blurRad="38100" dist="38100" dir="2700000" algn="tl">
                    <a:srgbClr val="000000">
                      <a:alpha val="43137"/>
                    </a:srgbClr>
                  </a:outerShdw>
                </a:effectLst>
                <a:latin typeface="+mj-lt"/>
              </a:rPr>
            </a:br>
            <a:r>
              <a:rPr lang="en-US" sz="2800" dirty="0" smtClean="0">
                <a:effectLst>
                  <a:outerShdw blurRad="38100" dist="38100" dir="2700000" algn="tl">
                    <a:srgbClr val="000000">
                      <a:alpha val="43137"/>
                    </a:srgbClr>
                  </a:outerShdw>
                </a:effectLst>
                <a:latin typeface="+mj-lt"/>
              </a:rPr>
              <a:t>Participation Guidelines Worksheet</a:t>
            </a:r>
            <a:endParaRPr lang="en-US" sz="2800" dirty="0">
              <a:effectLst>
                <a:outerShdw blurRad="38100" dist="38100" dir="2700000" algn="tl">
                  <a:srgbClr val="000000">
                    <a:alpha val="43137"/>
                  </a:srgbClr>
                </a:outerShdw>
              </a:effectLst>
              <a:latin typeface="+mj-lt"/>
            </a:endParaRPr>
          </a:p>
        </p:txBody>
      </p:sp>
      <p:sp>
        <p:nvSpPr>
          <p:cNvPr id="7" name="TextBox 6"/>
          <p:cNvSpPr txBox="1"/>
          <p:nvPr/>
        </p:nvSpPr>
        <p:spPr>
          <a:xfrm>
            <a:off x="209550" y="2124075"/>
            <a:ext cx="9051004" cy="2677656"/>
          </a:xfrm>
          <a:prstGeom prst="rect">
            <a:avLst/>
          </a:prstGeom>
          <a:noFill/>
        </p:spPr>
        <p:txBody>
          <a:bodyPr wrap="none" rtlCol="0">
            <a:spAutoFit/>
          </a:bodyPr>
          <a:lstStyle/>
          <a:p>
            <a:r>
              <a:rPr lang="en-US" sz="2400" dirty="0" smtClean="0"/>
              <a:t>Notice the change of title:</a:t>
            </a:r>
          </a:p>
          <a:p>
            <a:endParaRPr lang="en-US" sz="2400" dirty="0" smtClean="0"/>
          </a:p>
          <a:p>
            <a:r>
              <a:rPr lang="en-US" sz="2400" dirty="0" smtClean="0"/>
              <a:t>Alternate Standards and Assessment </a:t>
            </a:r>
            <a:r>
              <a:rPr lang="en-US" sz="2400" strike="sngStrike" dirty="0" smtClean="0">
                <a:solidFill>
                  <a:srgbClr val="C00000"/>
                </a:solidFill>
              </a:rPr>
              <a:t>Eligibility Criteria </a:t>
            </a:r>
            <a:r>
              <a:rPr lang="en-US" sz="2400" dirty="0" smtClean="0"/>
              <a:t>Worksheet</a:t>
            </a:r>
          </a:p>
          <a:p>
            <a:endParaRPr lang="en-US" sz="2400" dirty="0"/>
          </a:p>
          <a:p>
            <a:r>
              <a:rPr lang="en-US" sz="2400" dirty="0" smtClean="0"/>
              <a:t>To new title:</a:t>
            </a:r>
          </a:p>
          <a:p>
            <a:r>
              <a:rPr lang="en-US" sz="2400" dirty="0" smtClean="0"/>
              <a:t>Alternate Academic Achievement Standards and Alternate Assessment </a:t>
            </a:r>
          </a:p>
          <a:p>
            <a:r>
              <a:rPr lang="en-US" sz="2400" b="1" dirty="0" smtClean="0">
                <a:solidFill>
                  <a:srgbClr val="C00000"/>
                </a:solidFill>
              </a:rPr>
              <a:t>Participation Guidelines </a:t>
            </a:r>
            <a:r>
              <a:rPr lang="en-US" sz="2400" dirty="0" smtClean="0"/>
              <a:t>Worksheet</a:t>
            </a:r>
            <a:endParaRPr lang="en-US" sz="2400" dirty="0"/>
          </a:p>
        </p:txBody>
      </p:sp>
      <p:pic>
        <p:nvPicPr>
          <p:cNvPr id="8" name="Picture 7" descr="C:\Users\Lamirande_L\AppData\Local\Microsoft\Windows\Temporary Internet Files\Content.IE5\O9G5920L\MC900440035[1].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9550" y="910589"/>
            <a:ext cx="866775" cy="613410"/>
          </a:xfrm>
          <a:prstGeom prst="rect">
            <a:avLst/>
          </a:prstGeom>
          <a:noFill/>
          <a:ln>
            <a:noFill/>
          </a:ln>
        </p:spPr>
      </p:pic>
    </p:spTree>
    <p:extLst>
      <p:ext uri="{BB962C8B-B14F-4D97-AF65-F5344CB8AC3E}">
        <p14:creationId xmlns:p14="http://schemas.microsoft.com/office/powerpoint/2010/main" val="1895456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32547"/>
            <a:ext cx="8381260" cy="1054394"/>
          </a:xfrm>
        </p:spPr>
        <p:txBody>
          <a:bodyPr/>
          <a:lstStyle/>
          <a:p>
            <a:r>
              <a:rPr lang="en-US" sz="2800" dirty="0" smtClean="0"/>
              <a:t>Alternate Academic Achievement Standards and Alternate Assessment </a:t>
            </a:r>
            <a:br>
              <a:rPr lang="en-US" sz="2800" dirty="0" smtClean="0"/>
            </a:br>
            <a:r>
              <a:rPr lang="en-US" sz="2800" dirty="0" smtClean="0"/>
              <a:t>Participation Guidelines Worksheet</a:t>
            </a:r>
            <a:endParaRPr lang="en-US" sz="2800" dirty="0"/>
          </a:p>
        </p:txBody>
      </p:sp>
      <p:sp>
        <p:nvSpPr>
          <p:cNvPr id="3" name="Footer Placeholder 2"/>
          <p:cNvSpPr>
            <a:spLocks noGrp="1"/>
          </p:cNvSpPr>
          <p:nvPr>
            <p:ph type="ftr" sz="quarter" idx="3"/>
          </p:nvPr>
        </p:nvSpPr>
        <p:spPr/>
        <p:txBody>
          <a:bodyPr/>
          <a:lstStyle/>
          <a:p>
            <a:fld id="{757A2F4E-5D54-B04B-91BD-7E78EE1FE9FD}" type="slidenum">
              <a:rPr lang="en-US" smtClean="0"/>
              <a:pPr/>
              <a:t>19</a:t>
            </a:fld>
            <a:endParaRPr lang="en-US" dirty="0" smtClean="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85925" y="1636712"/>
            <a:ext cx="4499526" cy="511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381000" y="355847"/>
            <a:ext cx="838126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a:lstStyle>
          <a:p>
            <a:r>
              <a:rPr lang="en-US" sz="2000" dirty="0" smtClean="0"/>
              <a:t>Alternate Academic Achievement Standards and </a:t>
            </a:r>
            <a:br>
              <a:rPr lang="en-US" sz="2000" dirty="0" smtClean="0"/>
            </a:br>
            <a:r>
              <a:rPr lang="en-US" sz="2000" dirty="0" smtClean="0"/>
              <a:t>Alternate Assessment </a:t>
            </a:r>
            <a:r>
              <a:rPr lang="en-US" sz="2800" dirty="0" smtClean="0"/>
              <a:t/>
            </a:r>
            <a:br>
              <a:rPr lang="en-US" sz="2800" dirty="0" smtClean="0"/>
            </a:br>
            <a:r>
              <a:rPr lang="en-US" sz="2800" dirty="0" smtClean="0"/>
              <a:t>Participation Guidelines Companion Document</a:t>
            </a:r>
            <a:endParaRPr lang="en-US" sz="2800" dirty="0"/>
          </a:p>
        </p:txBody>
      </p:sp>
      <p:sp>
        <p:nvSpPr>
          <p:cNvPr id="4" name="Rectangle 3"/>
          <p:cNvSpPr/>
          <p:nvPr/>
        </p:nvSpPr>
        <p:spPr>
          <a:xfrm rot="939249">
            <a:off x="6470574" y="2782966"/>
            <a:ext cx="2318800" cy="1323439"/>
          </a:xfrm>
          <a:prstGeom prst="rect">
            <a:avLst/>
          </a:prstGeom>
          <a:solidFill>
            <a:schemeClr val="accent3">
              <a:lumMod val="75000"/>
            </a:schemeClr>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solidFill>
                  <a:schemeClr val="tx1">
                    <a:lumMod val="50000"/>
                    <a:lumOff val="50000"/>
                  </a:schemeClr>
                </a:solidFill>
                <a:effectLst>
                  <a:outerShdw blurRad="76200" dist="50800" dir="5400000" algn="tl" rotWithShape="0">
                    <a:srgbClr val="000000">
                      <a:alpha val="65000"/>
                    </a:srgbClr>
                  </a:outerShdw>
                </a:effectLst>
              </a:rPr>
              <a:t>Will be Available in</a:t>
            </a:r>
          </a:p>
          <a:p>
            <a:pPr algn="ctr"/>
            <a:r>
              <a:rPr lang="en-US" sz="2000" b="1" spc="50" dirty="0" smtClean="0">
                <a:ln w="11430"/>
                <a:solidFill>
                  <a:schemeClr val="tx1">
                    <a:lumMod val="50000"/>
                    <a:lumOff val="50000"/>
                  </a:schemeClr>
                </a:solidFill>
                <a:effectLst>
                  <a:outerShdw blurRad="76200" dist="50800" dir="5400000" algn="tl" rotWithShape="0">
                    <a:srgbClr val="000000">
                      <a:alpha val="65000"/>
                    </a:srgbClr>
                  </a:outerShdw>
                </a:effectLst>
              </a:rPr>
              <a:t>Booklet format also</a:t>
            </a:r>
            <a:endParaRPr lang="en-US" sz="2000" b="1" spc="50" dirty="0">
              <a:ln w="11430"/>
              <a:solidFill>
                <a:schemeClr val="tx1">
                  <a:lumMod val="50000"/>
                  <a:lumOff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52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346863"/>
            <a:ext cx="8381260" cy="1054394"/>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FFC000"/>
                </a:solidFill>
                <a:effectLst>
                  <a:outerShdw blurRad="38100" dist="38100" dir="2700000" algn="tl">
                    <a:srgbClr val="000000">
                      <a:alpha val="43137"/>
                    </a:srgbClr>
                  </a:outerShdw>
                </a:effectLst>
              </a:rPr>
              <a:t>CDE Contacts</a:t>
            </a:r>
          </a:p>
        </p:txBody>
      </p:sp>
      <p:sp>
        <p:nvSpPr>
          <p:cNvPr id="6147" name="Content Placeholder 2"/>
          <p:cNvSpPr>
            <a:spLocks noGrp="1"/>
          </p:cNvSpPr>
          <p:nvPr>
            <p:ph idx="1"/>
          </p:nvPr>
        </p:nvSpPr>
        <p:spPr bwMode="auto">
          <a:xfrm>
            <a:off x="228600" y="1714500"/>
            <a:ext cx="8229600" cy="5048249"/>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b="1" u="sng" dirty="0" smtClean="0">
                <a:solidFill>
                  <a:srgbClr val="0070C0"/>
                </a:solidFill>
              </a:rPr>
              <a:t>Instructional Accommodations </a:t>
            </a:r>
          </a:p>
          <a:p>
            <a:pPr lvl="1">
              <a:buFontTx/>
              <a:buNone/>
            </a:pPr>
            <a:r>
              <a:rPr lang="en-US" b="1" dirty="0" smtClean="0"/>
              <a:t>Linda Lamirande – Exceptional Student Services Unit</a:t>
            </a:r>
          </a:p>
          <a:p>
            <a:pPr lvl="1">
              <a:buFontTx/>
              <a:buNone/>
            </a:pPr>
            <a:r>
              <a:rPr lang="en-US" dirty="0" smtClean="0">
                <a:solidFill>
                  <a:schemeClr val="accent5"/>
                </a:solidFill>
                <a:hlinkClick r:id="rId3"/>
              </a:rPr>
              <a:t>Lamirande_L@cde.state.co.us</a:t>
            </a:r>
            <a:endParaRPr lang="en-US" dirty="0" smtClean="0">
              <a:solidFill>
                <a:schemeClr val="accent5"/>
              </a:solidFill>
            </a:endParaRPr>
          </a:p>
          <a:p>
            <a:pPr lvl="1">
              <a:buFontTx/>
              <a:buNone/>
            </a:pPr>
            <a:r>
              <a:rPr lang="en-US" dirty="0" smtClean="0"/>
              <a:t>303-866-6863</a:t>
            </a:r>
          </a:p>
          <a:p>
            <a:pPr>
              <a:buFontTx/>
              <a:buNone/>
            </a:pPr>
            <a:endParaRPr lang="en-US" sz="2800" b="1" u="sng" dirty="0" smtClean="0"/>
          </a:p>
          <a:p>
            <a:pPr>
              <a:buFontTx/>
              <a:buNone/>
            </a:pPr>
            <a:r>
              <a:rPr lang="en-US" sz="2800" b="1" u="sng" dirty="0" smtClean="0">
                <a:solidFill>
                  <a:srgbClr val="0070C0"/>
                </a:solidFill>
              </a:rPr>
              <a:t>Accommodations for State Assessments </a:t>
            </a:r>
          </a:p>
          <a:p>
            <a:pPr lvl="1">
              <a:buFontTx/>
              <a:buNone/>
            </a:pPr>
            <a:r>
              <a:rPr lang="en-US" b="1" dirty="0" smtClean="0"/>
              <a:t>Mira Monroe – Assessment Unit</a:t>
            </a:r>
          </a:p>
          <a:p>
            <a:pPr lvl="1">
              <a:buFontTx/>
              <a:buNone/>
            </a:pPr>
            <a:r>
              <a:rPr lang="en-US" dirty="0" smtClean="0">
                <a:hlinkClick r:id="rId4"/>
              </a:rPr>
              <a:t>Monroe_M@cde.state.co.us</a:t>
            </a:r>
            <a:r>
              <a:rPr lang="en-US" dirty="0" smtClean="0"/>
              <a:t> </a:t>
            </a:r>
          </a:p>
          <a:p>
            <a:pPr lvl="1">
              <a:buFontTx/>
              <a:buNone/>
            </a:pPr>
            <a:r>
              <a:rPr lang="en-US" dirty="0" smtClean="0"/>
              <a:t>303-866-6709</a:t>
            </a:r>
          </a:p>
          <a:p>
            <a:pPr lvl="1">
              <a:buFontTx/>
              <a:buNone/>
            </a:pPr>
            <a:endParaRPr lang="en-US" sz="2000" dirty="0" smtClean="0"/>
          </a:p>
          <a:p>
            <a:pPr lvl="1">
              <a:buFontTx/>
              <a:buNone/>
            </a:pPr>
            <a:endParaRPr lang="en-US" sz="2000" dirty="0" smtClean="0"/>
          </a:p>
        </p:txBody>
      </p:sp>
    </p:spTree>
    <p:extLst>
      <p:ext uri="{BB962C8B-B14F-4D97-AF65-F5344CB8AC3E}">
        <p14:creationId xmlns:p14="http://schemas.microsoft.com/office/powerpoint/2010/main" val="3502665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graphicFrame>
        <p:nvGraphicFramePr>
          <p:cNvPr id="6" name="Diagram 5"/>
          <p:cNvGraphicFramePr/>
          <p:nvPr>
            <p:extLst>
              <p:ext uri="{D42A27DB-BD31-4B8C-83A1-F6EECF244321}">
                <p14:modId xmlns:p14="http://schemas.microsoft.com/office/powerpoint/2010/main" val="4062826142"/>
              </p:ext>
            </p:extLst>
          </p:nvPr>
        </p:nvGraphicFramePr>
        <p:xfrm>
          <a:off x="86093" y="1159185"/>
          <a:ext cx="8718697" cy="5241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p:cNvSpPr>
            <a:spLocks noGrp="1"/>
          </p:cNvSpPr>
          <p:nvPr>
            <p:ph type="title"/>
          </p:nvPr>
        </p:nvSpPr>
        <p:spPr>
          <a:xfrm>
            <a:off x="86093" y="104791"/>
            <a:ext cx="9057907" cy="1054394"/>
          </a:xfrm>
        </p:spPr>
        <p:txBody>
          <a:bodyPr/>
          <a:lstStyle/>
          <a:p>
            <a:r>
              <a:rPr lang="en-US" sz="2000" dirty="0" smtClean="0">
                <a:effectLst>
                  <a:outerShdw blurRad="38100" dist="38100" dir="2700000" algn="tl">
                    <a:srgbClr val="000000">
                      <a:alpha val="43137"/>
                    </a:srgbClr>
                  </a:outerShdw>
                </a:effectLst>
              </a:rPr>
              <a:t>Special Education Eligibility            Alternate standards and assessment</a:t>
            </a:r>
            <a:endParaRPr lang="en-US" sz="2000" dirty="0">
              <a:effectLst>
                <a:outerShdw blurRad="38100" dist="38100" dir="2700000" algn="tl">
                  <a:srgbClr val="000000">
                    <a:alpha val="43137"/>
                  </a:srgbClr>
                </a:outerShdw>
              </a:effectLst>
            </a:endParaRPr>
          </a:p>
        </p:txBody>
      </p:sp>
      <p:sp>
        <p:nvSpPr>
          <p:cNvPr id="8" name="Right Arrow 7"/>
          <p:cNvSpPr/>
          <p:nvPr/>
        </p:nvSpPr>
        <p:spPr>
          <a:xfrm>
            <a:off x="4465674" y="244547"/>
            <a:ext cx="914400" cy="42530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21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Participation Guidelines Worksheet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985"/>
            <a:ext cx="9144000" cy="462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14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Participation Guidelines Worksheet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22</a:t>
            </a:fld>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8530"/>
            <a:ext cx="9144000" cy="277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010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Participation Guidelines Worksheet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9191625" cy="648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957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i="1" dirty="0">
                <a:solidFill>
                  <a:srgbClr val="0070C0"/>
                </a:solidFill>
              </a:rPr>
              <a:t>Significant Cognitive Disability</a:t>
            </a:r>
            <a:endParaRPr lang="en-US" sz="1200" dirty="0">
              <a:solidFill>
                <a:srgbClr val="0070C0"/>
              </a:solidFill>
            </a:endParaRPr>
          </a:p>
          <a:p>
            <a:r>
              <a:rPr lang="en-US" sz="1200" dirty="0"/>
              <a:t>While the </a:t>
            </a:r>
            <a:r>
              <a:rPr lang="en-US" sz="1200" i="1" dirty="0"/>
              <a:t>Alternate Achievement Standards for Students with the Most Significant Cognitive Disabilities Non-regulatory Guidance</a:t>
            </a:r>
            <a:r>
              <a:rPr lang="en-US" sz="1200" dirty="0"/>
              <a:t> issued by the U.S. Department of Education in August 2005 states that alternate achievement standards are intended for “…students with the most significant cognitive disabilities.” (p.6)  there is no federal definition or single method of determining if a student has a “significant cognitive disability” </a:t>
            </a:r>
            <a:r>
              <a:rPr lang="en-US" sz="1200" u="sng" dirty="0">
                <a:hlinkClick r:id="rId3"/>
              </a:rPr>
              <a:t>http://www2.ed.gov/policy/elsec/guid/altguidance.pdf</a:t>
            </a:r>
            <a:endParaRPr lang="en-US" sz="1200" dirty="0"/>
          </a:p>
          <a:p>
            <a:r>
              <a:rPr lang="en-US" sz="1200" dirty="0"/>
              <a:t> </a:t>
            </a:r>
          </a:p>
          <a:p>
            <a:r>
              <a:rPr lang="en-US" sz="1200" dirty="0"/>
              <a:t>Since the impact of having an intellectual or cognitive disability varies considerably, just as the range of abilities varies considerably among all people, the designation of “the most significant cognitive disability” is left to the professional judgment of the school psychologist and other professionals contributing to the body of evidence gathered during the evaluation and considered by the IEP Team. </a:t>
            </a:r>
            <a:r>
              <a:rPr lang="en-US" sz="1600" dirty="0"/>
              <a:t>Generally, such students can be characterized as having intellectual functioning well below average (typically associated with cognitive measures indicating an IQ below 55, / 3.0 standard deviations or more below the mean) that exists concurrently with deficits in adaptive functioning.  This reference is offered to help distinguish between students who meet eligibility criteria to receive special education services as a student with an Intellectual Disability and students with a significant cognitive disability.</a:t>
            </a:r>
          </a:p>
          <a:p>
            <a:r>
              <a:rPr lang="en-US" sz="1600" dirty="0">
                <a:solidFill>
                  <a:srgbClr val="0070C0"/>
                </a:solidFill>
              </a:rPr>
              <a:t>The words “</a:t>
            </a:r>
            <a:r>
              <a:rPr lang="en-US" sz="1600" i="1" dirty="0">
                <a:solidFill>
                  <a:srgbClr val="0070C0"/>
                </a:solidFill>
              </a:rPr>
              <a:t>typically associated with IQ below 55</a:t>
            </a:r>
            <a:r>
              <a:rPr lang="en-US" sz="1600" dirty="0">
                <a:solidFill>
                  <a:srgbClr val="0070C0"/>
                </a:solidFill>
              </a:rPr>
              <a:t>” allow for some district/school flexibility; </a:t>
            </a:r>
            <a:r>
              <a:rPr lang="en-US" sz="1600" u="sng" dirty="0">
                <a:solidFill>
                  <a:srgbClr val="0070C0"/>
                </a:solidFill>
              </a:rPr>
              <a:t>it is not intended to be an absolute requirement. </a:t>
            </a:r>
            <a:r>
              <a:rPr lang="en-US" sz="1600" dirty="0">
                <a:solidFill>
                  <a:srgbClr val="0070C0"/>
                </a:solidFill>
              </a:rPr>
              <a:t>For students with IQ measured in the 55-70 range, additional factors related to the impact of the disability must be taken into account.</a:t>
            </a:r>
          </a:p>
          <a:p>
            <a:pPr marL="45720" indent="0">
              <a:buNone/>
            </a:pPr>
            <a:endParaRPr lang="en-US" dirty="0"/>
          </a:p>
        </p:txBody>
      </p:sp>
      <p:sp>
        <p:nvSpPr>
          <p:cNvPr id="3" name="Title 2"/>
          <p:cNvSpPr>
            <a:spLocks noGrp="1"/>
          </p:cNvSpPr>
          <p:nvPr>
            <p:ph type="title"/>
          </p:nvPr>
        </p:nvSpPr>
        <p:spPr/>
        <p:txBody>
          <a:bodyPr/>
          <a:lstStyle/>
          <a:p>
            <a:r>
              <a:rPr lang="en-US" dirty="0" smtClean="0"/>
              <a:t>Companion Document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Tree>
    <p:extLst>
      <p:ext uri="{BB962C8B-B14F-4D97-AF65-F5344CB8AC3E}">
        <p14:creationId xmlns:p14="http://schemas.microsoft.com/office/powerpoint/2010/main" val="375956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Participation Guidelines Worksheet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9191625" cy="648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92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Participation Guidelines Worksheet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pic>
        <p:nvPicPr>
          <p:cNvPr id="5" name="Picture 4"/>
          <p:cNvPicPr/>
          <p:nvPr/>
        </p:nvPicPr>
        <p:blipFill>
          <a:blip r:embed="rId3"/>
          <a:stretch>
            <a:fillRect/>
          </a:stretch>
        </p:blipFill>
        <p:spPr>
          <a:xfrm>
            <a:off x="771524" y="1790701"/>
            <a:ext cx="7162801" cy="2370772"/>
          </a:xfrm>
          <a:prstGeom prst="rect">
            <a:avLst/>
          </a:prstGeom>
        </p:spPr>
      </p:pic>
      <p:graphicFrame>
        <p:nvGraphicFramePr>
          <p:cNvPr id="6" name="Chart 5"/>
          <p:cNvGraphicFramePr/>
          <p:nvPr>
            <p:extLst>
              <p:ext uri="{D42A27DB-BD31-4B8C-83A1-F6EECF244321}">
                <p14:modId xmlns:p14="http://schemas.microsoft.com/office/powerpoint/2010/main" val="352173298"/>
              </p:ext>
            </p:extLst>
          </p:nvPr>
        </p:nvGraphicFramePr>
        <p:xfrm>
          <a:off x="524495" y="4052850"/>
          <a:ext cx="3950970" cy="208089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241852" y="4234220"/>
            <a:ext cx="2094614" cy="2246769"/>
          </a:xfrm>
          <a:prstGeom prst="rect">
            <a:avLst/>
          </a:prstGeom>
          <a:noFill/>
        </p:spPr>
        <p:txBody>
          <a:bodyPr wrap="square" rtlCol="0">
            <a:spAutoFit/>
          </a:bodyPr>
          <a:lstStyle/>
          <a:p>
            <a:r>
              <a:rPr lang="en-US" sz="1400" b="1" i="1" dirty="0">
                <a:solidFill>
                  <a:srgbClr val="C00000"/>
                </a:solidFill>
              </a:rPr>
              <a:t>It is the existence of the significant cognitive disability, regardless of </a:t>
            </a:r>
            <a:r>
              <a:rPr lang="en-US" sz="1400" b="1" i="1" dirty="0" smtClean="0">
                <a:solidFill>
                  <a:srgbClr val="C00000"/>
                </a:solidFill>
              </a:rPr>
              <a:t> special education eligibility </a:t>
            </a:r>
            <a:r>
              <a:rPr lang="en-US" sz="1400" b="1" i="1" dirty="0">
                <a:solidFill>
                  <a:srgbClr val="C00000"/>
                </a:solidFill>
              </a:rPr>
              <a:t>category, that allows the IEP Team to consider the option of alternate standards and assessment.</a:t>
            </a:r>
            <a:endParaRPr lang="en-US" sz="1400" dirty="0">
              <a:solidFill>
                <a:srgbClr val="C00000"/>
              </a:solidFill>
            </a:endParaRPr>
          </a:p>
          <a:p>
            <a:endParaRPr lang="en-US" sz="1400" dirty="0"/>
          </a:p>
        </p:txBody>
      </p:sp>
    </p:spTree>
    <p:extLst>
      <p:ext uri="{BB962C8B-B14F-4D97-AF65-F5344CB8AC3E}">
        <p14:creationId xmlns:p14="http://schemas.microsoft.com/office/powerpoint/2010/main" val="3249450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Participation Guidelines Worksheet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1" y="1571625"/>
            <a:ext cx="86296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Lamirande_L\AppData\Local\Microsoft\Windows\Temporary Internet Files\Content.IE5\O9G5920L\MC900440035[1].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6364188"/>
            <a:ext cx="638175" cy="419100"/>
          </a:xfrm>
          <a:prstGeom prst="rect">
            <a:avLst/>
          </a:prstGeom>
          <a:noFill/>
          <a:ln>
            <a:noFill/>
          </a:ln>
        </p:spPr>
      </p:pic>
      <p:sp>
        <p:nvSpPr>
          <p:cNvPr id="2" name="TextBox 1"/>
          <p:cNvSpPr txBox="1"/>
          <p:nvPr/>
        </p:nvSpPr>
        <p:spPr>
          <a:xfrm>
            <a:off x="5734050" y="6419850"/>
            <a:ext cx="2457450" cy="307777"/>
          </a:xfrm>
          <a:prstGeom prst="rect">
            <a:avLst/>
          </a:prstGeom>
          <a:noFill/>
        </p:spPr>
        <p:txBody>
          <a:bodyPr wrap="square" rtlCol="0">
            <a:spAutoFit/>
          </a:bodyPr>
          <a:lstStyle/>
          <a:p>
            <a:r>
              <a:rPr lang="en-US" sz="1400" dirty="0" smtClean="0">
                <a:solidFill>
                  <a:srgbClr val="0070C0"/>
                </a:solidFill>
              </a:rPr>
              <a:t>Data Pipeline for 2014</a:t>
            </a:r>
            <a:endParaRPr lang="en-US" sz="1400" dirty="0">
              <a:solidFill>
                <a:srgbClr val="0070C0"/>
              </a:solidFill>
            </a:endParaRPr>
          </a:p>
        </p:txBody>
      </p:sp>
    </p:spTree>
    <p:extLst>
      <p:ext uri="{BB962C8B-B14F-4D97-AF65-F5344CB8AC3E}">
        <p14:creationId xmlns:p14="http://schemas.microsoft.com/office/powerpoint/2010/main" val="16077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28</a:t>
            </a:fld>
            <a:endParaRPr lang="en-US" dirty="0" smtClean="0"/>
          </a:p>
        </p:txBody>
      </p:sp>
      <p:pic>
        <p:nvPicPr>
          <p:cNvPr id="2050" name="Picture 2" descr="C:\Users\montgomery_d\Pictures\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719071"/>
            <a:ext cx="8407893" cy="50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96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000" dirty="0" smtClean="0">
                <a:solidFill>
                  <a:schemeClr val="accent2">
                    <a:lumMod val="75000"/>
                  </a:schemeClr>
                </a:solidFill>
                <a:effectLst>
                  <a:outerShdw blurRad="38100" dist="38100" dir="2700000" algn="tl">
                    <a:srgbClr val="000000">
                      <a:alpha val="43137"/>
                    </a:srgbClr>
                  </a:outerShdw>
                </a:effectLst>
              </a:rPr>
              <a:t>Section II:  The Five-Step Process for Selection, Implementation and Evaluation of Instructional Accommodations</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380999" y="673395"/>
            <a:ext cx="8341851" cy="1645920"/>
          </a:xfrm>
        </p:spPr>
        <p:txBody>
          <a:bodyPr/>
          <a:lstStyle/>
          <a:p>
            <a:r>
              <a:rPr lang="en-US" dirty="0" smtClean="0"/>
              <a:t>Instructional Accommodations</a:t>
            </a:r>
            <a:endParaRPr lang="en-US" dirty="0"/>
          </a:p>
        </p:txBody>
      </p:sp>
    </p:spTree>
    <p:extLst>
      <p:ext uri="{BB962C8B-B14F-4D97-AF65-F5344CB8AC3E}">
        <p14:creationId xmlns:p14="http://schemas.microsoft.com/office/powerpoint/2010/main" val="2863691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effectLst>
                  <a:outerShdw blurRad="38100" dist="38100" dir="2700000" algn="tl">
                    <a:srgbClr val="000000">
                      <a:alpha val="43137"/>
                    </a:srgbClr>
                  </a:outerShdw>
                </a:effectLst>
              </a:rPr>
              <a:t>Who Needs Training About Accommodations?</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828800"/>
            <a:ext cx="8229600" cy="4295775"/>
          </a:xfrm>
        </p:spPr>
        <p:txBody>
          <a:bodyPr/>
          <a:lstStyle/>
          <a:p>
            <a:r>
              <a:rPr lang="en-US" sz="3600" dirty="0" smtClean="0"/>
              <a:t>Develop District Training Plan</a:t>
            </a:r>
          </a:p>
          <a:p>
            <a:pPr lvl="1"/>
            <a:r>
              <a:rPr lang="en-US" sz="3200" dirty="0" smtClean="0"/>
              <a:t>Administrators</a:t>
            </a:r>
          </a:p>
          <a:p>
            <a:pPr lvl="1"/>
            <a:r>
              <a:rPr lang="en-US" sz="3200" dirty="0" smtClean="0"/>
              <a:t>Classroom Teachers</a:t>
            </a:r>
          </a:p>
          <a:p>
            <a:pPr lvl="1"/>
            <a:r>
              <a:rPr lang="en-US" sz="3200" dirty="0" smtClean="0"/>
              <a:t>Related Service Personnel</a:t>
            </a:r>
          </a:p>
          <a:p>
            <a:pPr lvl="1"/>
            <a:r>
              <a:rPr lang="en-US" sz="3200" dirty="0" smtClean="0"/>
              <a:t>Paraprofessionals</a:t>
            </a:r>
          </a:p>
          <a:p>
            <a:pPr lvl="1"/>
            <a:r>
              <a:rPr lang="en-US" sz="3200" dirty="0" smtClean="0"/>
              <a:t>Campus support staff</a:t>
            </a:r>
          </a:p>
          <a:p>
            <a:pPr lvl="1"/>
            <a:r>
              <a:rPr lang="en-US" sz="3200" dirty="0" smtClean="0"/>
              <a:t>Parents</a:t>
            </a:r>
          </a:p>
          <a:p>
            <a:endParaRPr lang="en-US" sz="2800" dirty="0" smtClean="0"/>
          </a:p>
        </p:txBody>
      </p:sp>
    </p:spTree>
    <p:extLst>
      <p:ext uri="{BB962C8B-B14F-4D97-AF65-F5344CB8AC3E}">
        <p14:creationId xmlns:p14="http://schemas.microsoft.com/office/powerpoint/2010/main" val="743738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
        <p:nvSpPr>
          <p:cNvPr id="2" name="Content Placeholder 1"/>
          <p:cNvSpPr>
            <a:spLocks noGrp="1"/>
          </p:cNvSpPr>
          <p:nvPr>
            <p:ph idx="1"/>
          </p:nvPr>
        </p:nvSpPr>
        <p:spPr/>
        <p:txBody>
          <a:bodyPr/>
          <a:lstStyle/>
          <a:p>
            <a:endParaRPr lang="en-US" dirty="0" smtClean="0"/>
          </a:p>
          <a:p>
            <a:endParaRPr lang="en-US" dirty="0"/>
          </a:p>
        </p:txBody>
      </p:sp>
      <p:sp>
        <p:nvSpPr>
          <p:cNvPr id="6" name="Text Placeholder 5"/>
          <p:cNvSpPr>
            <a:spLocks noGrp="1"/>
          </p:cNvSpPr>
          <p:nvPr>
            <p:ph type="body" idx="10"/>
          </p:nvPr>
        </p:nvSpPr>
        <p:spPr>
          <a:xfrm>
            <a:off x="2199639" y="304799"/>
            <a:ext cx="6589252" cy="962025"/>
          </a:xfrm>
        </p:spPr>
        <p:txBody>
          <a:bodyPr>
            <a:normAutofit fontScale="92500" lnSpcReduction="10000"/>
          </a:bodyPr>
          <a:lstStyle/>
          <a:p>
            <a:r>
              <a:rPr lang="en-US" dirty="0" smtClean="0"/>
              <a:t>Colorado Academic Standards with </a:t>
            </a:r>
          </a:p>
          <a:p>
            <a:r>
              <a:rPr lang="en-US" dirty="0" smtClean="0"/>
              <a:t>Extended Evidence Outcomes</a:t>
            </a:r>
            <a:endParaRPr lang="en-US" dirty="0"/>
          </a:p>
        </p:txBody>
      </p:sp>
      <p:sp>
        <p:nvSpPr>
          <p:cNvPr id="5" name="Text Placeholder 4"/>
          <p:cNvSpPr>
            <a:spLocks noGrp="1"/>
          </p:cNvSpPr>
          <p:nvPr>
            <p:ph type="body" sz="half" idx="2"/>
          </p:nvPr>
        </p:nvSpPr>
        <p:spPr>
          <a:xfrm>
            <a:off x="57912" y="3276410"/>
            <a:ext cx="1910820" cy="2816352"/>
          </a:xfrm>
        </p:spPr>
        <p:txBody>
          <a:bodyPr/>
          <a:lstStyle/>
          <a:p>
            <a:r>
              <a:rPr lang="en-US" dirty="0"/>
              <a:t>Expect all students to achieve </a:t>
            </a:r>
            <a:br>
              <a:rPr lang="en-US" dirty="0"/>
            </a:br>
            <a:r>
              <a:rPr lang="en-US" dirty="0"/>
              <a:t>standards-based instruction</a:t>
            </a:r>
          </a:p>
        </p:txBody>
      </p:sp>
      <p:sp>
        <p:nvSpPr>
          <p:cNvPr id="3" name="Title 2"/>
          <p:cNvSpPr>
            <a:spLocks noGrp="1"/>
          </p:cNvSpPr>
          <p:nvPr>
            <p:ph type="title"/>
          </p:nvPr>
        </p:nvSpPr>
        <p:spPr>
          <a:xfrm>
            <a:off x="55276" y="2141220"/>
            <a:ext cx="1913456" cy="1033590"/>
          </a:xfrm>
        </p:spPr>
        <p:txBody>
          <a:bodyPr/>
          <a:lstStyle/>
          <a:p>
            <a:r>
              <a:rPr lang="en-US" sz="2800" dirty="0" smtClean="0">
                <a:solidFill>
                  <a:schemeClr val="accent2">
                    <a:lumMod val="75000"/>
                  </a:schemeClr>
                </a:solidFill>
                <a:effectLst>
                  <a:outerShdw blurRad="38100" dist="38100" dir="2700000" algn="tl">
                    <a:srgbClr val="000000">
                      <a:alpha val="43137"/>
                    </a:srgbClr>
                  </a:outerShdw>
                </a:effectLst>
              </a:rPr>
              <a:t>Step 1</a:t>
            </a:r>
            <a:endParaRPr lang="en-US" sz="2800" dirty="0">
              <a:solidFill>
                <a:schemeClr val="accent2">
                  <a:lumMod val="75000"/>
                </a:schemeClr>
              </a:solidFill>
              <a:effectLst>
                <a:outerShdw blurRad="38100" dist="38100" dir="2700000" algn="tl">
                  <a:srgbClr val="000000">
                    <a:alpha val="43137"/>
                  </a:srgbClr>
                </a:outerShdw>
              </a:effectLst>
            </a:endParaRPr>
          </a:p>
        </p:txBody>
      </p:sp>
      <p:pic>
        <p:nvPicPr>
          <p:cNvPr id="3075" name="Picture 3" descr="C:\Users\Lamirande_L\AppData\Local\Microsoft\Windows\Temporary Internet Files\Content.IE5\WWNDJOV2\MC90015778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 y="733276"/>
            <a:ext cx="1534161" cy="13619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3150" y="1414271"/>
            <a:ext cx="6445741"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3066611278"/>
              </p:ext>
            </p:extLst>
          </p:nvPr>
        </p:nvGraphicFramePr>
        <p:xfrm>
          <a:off x="1336920" y="1323973"/>
          <a:ext cx="8458200" cy="4983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1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4343400" y="3357265"/>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4192571" y="4191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7" name="타원 37"/>
          <p:cNvSpPr/>
          <p:nvPr/>
        </p:nvSpPr>
        <p:spPr>
          <a:xfrm>
            <a:off x="457200" y="2057400"/>
            <a:ext cx="3200400" cy="3048000"/>
          </a:xfrm>
          <a:prstGeom prst="ellipse">
            <a:avLst/>
          </a:prstGeom>
          <a:solidFill>
            <a:schemeClr val="accent1"/>
          </a:soli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2800" b="1" dirty="0" smtClean="0">
                <a:solidFill>
                  <a:schemeClr val="bg1"/>
                </a:solidFill>
                <a:cs typeface="Arial" pitchFamily="34" charset="0"/>
              </a:rPr>
              <a:t>Colorado Academic Standards</a:t>
            </a:r>
            <a:endParaRPr lang="ko-KR" altLang="en-US" sz="3200" b="1" dirty="0">
              <a:solidFill>
                <a:schemeClr val="bg1"/>
              </a:solidFill>
              <a:cs typeface="Arial" pitchFamily="34" charset="0"/>
            </a:endParaRPr>
          </a:p>
        </p:txBody>
      </p:sp>
      <p:sp>
        <p:nvSpPr>
          <p:cNvPr id="19" name="타원 78"/>
          <p:cNvSpPr/>
          <p:nvPr/>
        </p:nvSpPr>
        <p:spPr>
          <a:xfrm flipH="1">
            <a:off x="3657600" y="48768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타원 91"/>
          <p:cNvSpPr/>
          <p:nvPr/>
        </p:nvSpPr>
        <p:spPr>
          <a:xfrm>
            <a:off x="3581400" y="19050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4267200" y="1600200"/>
            <a:ext cx="4524375" cy="830997"/>
          </a:xfrm>
          <a:prstGeom prst="rect">
            <a:avLst/>
          </a:prstGeom>
          <a:noFill/>
        </p:spPr>
        <p:txBody>
          <a:bodyPr wrap="square" rtlCol="0">
            <a:spAutoFit/>
          </a:bodyPr>
          <a:lstStyle/>
          <a:p>
            <a:r>
              <a:rPr lang="en-US" sz="2400" dirty="0" smtClean="0"/>
              <a:t>Colorado English Language Proficiency Standards</a:t>
            </a:r>
            <a:endParaRPr lang="en-US" sz="2400" dirty="0"/>
          </a:p>
        </p:txBody>
      </p:sp>
      <p:sp>
        <p:nvSpPr>
          <p:cNvPr id="23" name="TextBox 22"/>
          <p:cNvSpPr txBox="1"/>
          <p:nvPr/>
        </p:nvSpPr>
        <p:spPr>
          <a:xfrm>
            <a:off x="4267200" y="4953000"/>
            <a:ext cx="3609975" cy="830997"/>
          </a:xfrm>
          <a:prstGeom prst="rect">
            <a:avLst/>
          </a:prstGeom>
          <a:noFill/>
        </p:spPr>
        <p:txBody>
          <a:bodyPr wrap="square" rtlCol="0">
            <a:spAutoFit/>
          </a:bodyPr>
          <a:lstStyle/>
          <a:p>
            <a:r>
              <a:rPr lang="en-US" sz="2400" dirty="0" smtClean="0"/>
              <a:t>Grade-level Skills &amp; Evidence Outcomes</a:t>
            </a:r>
            <a:endParaRPr lang="en-US" sz="2400" dirty="0"/>
          </a:p>
        </p:txBody>
      </p:sp>
      <p:sp>
        <p:nvSpPr>
          <p:cNvPr id="25" name="TextBox 24"/>
          <p:cNvSpPr txBox="1"/>
          <p:nvPr/>
        </p:nvSpPr>
        <p:spPr>
          <a:xfrm>
            <a:off x="4953000" y="3352800"/>
            <a:ext cx="3609975" cy="461665"/>
          </a:xfrm>
          <a:prstGeom prst="rect">
            <a:avLst/>
          </a:prstGeom>
          <a:noFill/>
        </p:spPr>
        <p:txBody>
          <a:bodyPr wrap="square" rtlCol="0">
            <a:spAutoFit/>
          </a:bodyPr>
          <a:lstStyle/>
          <a:p>
            <a:r>
              <a:rPr lang="en-US" sz="2400" dirty="0" smtClean="0"/>
              <a:t>21</a:t>
            </a:r>
            <a:r>
              <a:rPr lang="en-US" sz="2400" baseline="30000" dirty="0" smtClean="0"/>
              <a:t>st</a:t>
            </a:r>
            <a:r>
              <a:rPr lang="en-US" sz="2400" dirty="0" smtClean="0"/>
              <a:t> Century Learner Skills</a:t>
            </a:r>
            <a:endParaRPr lang="en-US" sz="2400" dirty="0"/>
          </a:p>
        </p:txBody>
      </p:sp>
      <p:sp>
        <p:nvSpPr>
          <p:cNvPr id="26" name="TextBox 25"/>
          <p:cNvSpPr txBox="1"/>
          <p:nvPr/>
        </p:nvSpPr>
        <p:spPr>
          <a:xfrm>
            <a:off x="4848225" y="4191000"/>
            <a:ext cx="3609975" cy="830997"/>
          </a:xfrm>
          <a:prstGeom prst="rect">
            <a:avLst/>
          </a:prstGeom>
          <a:noFill/>
        </p:spPr>
        <p:txBody>
          <a:bodyPr wrap="square" rtlCol="0">
            <a:spAutoFit/>
          </a:bodyPr>
          <a:lstStyle/>
          <a:p>
            <a:r>
              <a:rPr lang="en-US" sz="2400" dirty="0" smtClean="0"/>
              <a:t>Post-Secondary Workforce Readiness</a:t>
            </a:r>
            <a:endParaRPr lang="en-US" sz="2400" dirty="0"/>
          </a:p>
        </p:txBody>
      </p:sp>
      <p:sp>
        <p:nvSpPr>
          <p:cNvPr id="28" name="Title 27"/>
          <p:cNvSpPr>
            <a:spLocks noGrp="1"/>
          </p:cNvSpPr>
          <p:nvPr>
            <p:ph type="title"/>
          </p:nvPr>
        </p:nvSpPr>
        <p:spPr>
          <a:xfrm>
            <a:off x="457200" y="371475"/>
            <a:ext cx="7772400" cy="914400"/>
          </a:xfrm>
        </p:spPr>
        <p:txBody>
          <a:bodyPr/>
          <a:lstStyle/>
          <a:p>
            <a:r>
              <a:rPr lang="en-US" sz="2800" b="1" dirty="0" smtClean="0">
                <a:solidFill>
                  <a:schemeClr val="tx1"/>
                </a:solidFill>
                <a:effectLst>
                  <a:outerShdw blurRad="38100" dist="38100" dir="2700000" algn="tl">
                    <a:srgbClr val="000000">
                      <a:alpha val="43137"/>
                    </a:srgbClr>
                  </a:outerShdw>
                </a:effectLst>
                <a:latin typeface="+mj-lt"/>
              </a:rPr>
              <a:t>Standards-Based Instruction</a:t>
            </a:r>
            <a:endParaRPr lang="en-US" sz="4000" b="1" dirty="0">
              <a:effectLst>
                <a:outerShdw blurRad="38100" dist="38100" dir="2700000" algn="tl">
                  <a:srgbClr val="000000">
                    <a:alpha val="43137"/>
                  </a:srgbClr>
                </a:outerShdw>
              </a:effectLst>
              <a:latin typeface="+mj-lt"/>
            </a:endParaRPr>
          </a:p>
        </p:txBody>
      </p:sp>
      <p:sp>
        <p:nvSpPr>
          <p:cNvPr id="29" name="TextBox 28"/>
          <p:cNvSpPr txBox="1"/>
          <p:nvPr/>
        </p:nvSpPr>
        <p:spPr>
          <a:xfrm>
            <a:off x="685800" y="5715000"/>
            <a:ext cx="7162800" cy="461665"/>
          </a:xfrm>
          <a:prstGeom prst="rect">
            <a:avLst/>
          </a:prstGeom>
          <a:noFill/>
        </p:spPr>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Colorado, “all” means “all” learners….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0" name="타원 38"/>
          <p:cNvSpPr/>
          <p:nvPr/>
        </p:nvSpPr>
        <p:spPr>
          <a:xfrm>
            <a:off x="4191000" y="2540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TextBox 15"/>
          <p:cNvSpPr txBox="1"/>
          <p:nvPr/>
        </p:nvSpPr>
        <p:spPr>
          <a:xfrm>
            <a:off x="4953000" y="2590800"/>
            <a:ext cx="3609975" cy="461665"/>
          </a:xfrm>
          <a:prstGeom prst="rect">
            <a:avLst/>
          </a:prstGeom>
          <a:noFill/>
        </p:spPr>
        <p:txBody>
          <a:bodyPr wrap="square" rtlCol="0">
            <a:spAutoFit/>
          </a:bodyPr>
          <a:lstStyle/>
          <a:p>
            <a:r>
              <a:rPr lang="en-US" sz="2400" dirty="0" smtClean="0"/>
              <a:t>Common Core Standards</a:t>
            </a:r>
            <a:endParaRPr lang="en-US" sz="2400" dirty="0"/>
          </a:p>
        </p:txBody>
      </p:sp>
    </p:spTree>
    <p:extLst>
      <p:ext uri="{BB962C8B-B14F-4D97-AF65-F5344CB8AC3E}">
        <p14:creationId xmlns:p14="http://schemas.microsoft.com/office/powerpoint/2010/main" val="75311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32</a:t>
            </a:fld>
            <a:endParaRPr lang="en-US" dirty="0" smtClean="0"/>
          </a:p>
        </p:txBody>
      </p:sp>
      <p:sp>
        <p:nvSpPr>
          <p:cNvPr id="3" name="Content Placeholder 2"/>
          <p:cNvSpPr>
            <a:spLocks noGrp="1"/>
          </p:cNvSpPr>
          <p:nvPr>
            <p:ph idx="1"/>
          </p:nvPr>
        </p:nvSpPr>
        <p:spPr/>
        <p:txBody>
          <a:bodyPr/>
          <a:lstStyle/>
          <a:p>
            <a:r>
              <a:rPr lang="en-US" sz="1400" dirty="0"/>
              <a:t>Extended Evidence Outcomes Adopted August 3, 2011 On August 3, 2011, the State Board of Education unanimously adopted the EEO. EEO provide the alternate standards in Mathematics, Science, Social Studies and Reading, Writing and Communicating for students with significant cognitive disabilities who qualify for the alternate assessment. These alternate expectations are directly aligned to the grade level expectations for all students. </a:t>
            </a:r>
            <a:endParaRPr lang="en-US" sz="1400" dirty="0" smtClean="0"/>
          </a:p>
          <a:p>
            <a:endParaRPr lang="en-US" sz="1400" dirty="0"/>
          </a:p>
          <a:p>
            <a:r>
              <a:rPr lang="en-US" sz="1400" dirty="0" smtClean="0">
                <a:hlinkClick r:id="rId3"/>
              </a:rPr>
              <a:t>Mathematics with EEOs</a:t>
            </a:r>
            <a:endParaRPr lang="en-US" sz="1400" dirty="0" smtClean="0"/>
          </a:p>
          <a:p>
            <a:endParaRPr lang="en-US" sz="1400" dirty="0"/>
          </a:p>
          <a:p>
            <a:r>
              <a:rPr lang="en-US" sz="1400" dirty="0" smtClean="0">
                <a:hlinkClick r:id="rId4"/>
              </a:rPr>
              <a:t>Reading, Writing and Communicating with EEOs</a:t>
            </a:r>
            <a:endParaRPr lang="en-US" sz="1400" dirty="0" smtClean="0"/>
          </a:p>
          <a:p>
            <a:endParaRPr lang="en-US" sz="1400" dirty="0"/>
          </a:p>
          <a:p>
            <a:r>
              <a:rPr lang="en-US" sz="1400" dirty="0" smtClean="0">
                <a:hlinkClick r:id="rId5"/>
              </a:rPr>
              <a:t>Science with EEOs</a:t>
            </a:r>
            <a:endParaRPr lang="en-US" sz="1400" dirty="0" smtClean="0"/>
          </a:p>
          <a:p>
            <a:endParaRPr lang="en-US" sz="1400" dirty="0"/>
          </a:p>
          <a:p>
            <a:r>
              <a:rPr lang="en-US" sz="1400" dirty="0" smtClean="0">
                <a:hlinkClick r:id="rId6"/>
              </a:rPr>
              <a:t>Social Studies with EEOs</a:t>
            </a:r>
            <a:endParaRPr lang="en-US" sz="1400" dirty="0" smtClean="0"/>
          </a:p>
        </p:txBody>
      </p:sp>
      <p:sp>
        <p:nvSpPr>
          <p:cNvPr id="4" name="Text Placeholder 3"/>
          <p:cNvSpPr>
            <a:spLocks noGrp="1"/>
          </p:cNvSpPr>
          <p:nvPr>
            <p:ph type="body" idx="10"/>
          </p:nvPr>
        </p:nvSpPr>
        <p:spPr/>
        <p:txBody>
          <a:bodyPr/>
          <a:lstStyle/>
          <a:p>
            <a:r>
              <a:rPr lang="en-US" dirty="0" smtClean="0"/>
              <a:t>Extended Evidence Outcomes (EEOs)</a:t>
            </a:r>
            <a:endParaRPr lang="en-US" dirty="0"/>
          </a:p>
        </p:txBody>
      </p:sp>
      <p:sp>
        <p:nvSpPr>
          <p:cNvPr id="5" name="Text Placeholder 4"/>
          <p:cNvSpPr>
            <a:spLocks noGrp="1"/>
          </p:cNvSpPr>
          <p:nvPr>
            <p:ph type="body" sz="half" idx="2"/>
          </p:nvPr>
        </p:nvSpPr>
        <p:spPr/>
        <p:txBody>
          <a:bodyPr/>
          <a:lstStyle/>
          <a:p>
            <a:r>
              <a:rPr lang="en-US" dirty="0" smtClean="0"/>
              <a:t>For students receiving instruction on alternate standards, measurable goals </a:t>
            </a:r>
            <a:r>
              <a:rPr lang="en-US" u="sng" dirty="0" smtClean="0"/>
              <a:t>and </a:t>
            </a:r>
            <a:r>
              <a:rPr lang="en-US" dirty="0" smtClean="0"/>
              <a:t>objectives are required in the IEP</a:t>
            </a:r>
            <a:endParaRPr lang="en-US" dirty="0"/>
          </a:p>
        </p:txBody>
      </p:sp>
    </p:spTree>
    <p:extLst>
      <p:ext uri="{BB962C8B-B14F-4D97-AF65-F5344CB8AC3E}">
        <p14:creationId xmlns:p14="http://schemas.microsoft.com/office/powerpoint/2010/main" val="2190017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2" name="Content Placeholder 1"/>
          <p:cNvSpPr>
            <a:spLocks noGrp="1"/>
          </p:cNvSpPr>
          <p:nvPr>
            <p:ph idx="1"/>
          </p:nvPr>
        </p:nvSpPr>
        <p:spPr/>
        <p:txBody>
          <a:bodyPr/>
          <a:lstStyle/>
          <a:p>
            <a:endParaRPr lang="en-US" dirty="0" smtClean="0"/>
          </a:p>
          <a:p>
            <a:endParaRPr lang="en-US" dirty="0"/>
          </a:p>
        </p:txBody>
      </p:sp>
      <p:sp>
        <p:nvSpPr>
          <p:cNvPr id="6" name="Text Placeholder 5"/>
          <p:cNvSpPr>
            <a:spLocks noGrp="1"/>
          </p:cNvSpPr>
          <p:nvPr>
            <p:ph type="body" idx="10"/>
          </p:nvPr>
        </p:nvSpPr>
        <p:spPr/>
        <p:txBody>
          <a:bodyPr/>
          <a:lstStyle/>
          <a:p>
            <a:r>
              <a:rPr lang="en-US" dirty="0" smtClean="0"/>
              <a:t>Colorado Accommodation Manual</a:t>
            </a:r>
            <a:endParaRPr lang="en-US" dirty="0"/>
          </a:p>
        </p:txBody>
      </p:sp>
      <p:sp>
        <p:nvSpPr>
          <p:cNvPr id="5" name="Text Placeholder 4"/>
          <p:cNvSpPr>
            <a:spLocks noGrp="1"/>
          </p:cNvSpPr>
          <p:nvPr>
            <p:ph type="body" sz="half" idx="2"/>
          </p:nvPr>
        </p:nvSpPr>
        <p:spPr>
          <a:xfrm>
            <a:off x="57912" y="3276410"/>
            <a:ext cx="1910820" cy="2816352"/>
          </a:xfrm>
        </p:spPr>
        <p:txBody>
          <a:bodyPr/>
          <a:lstStyle/>
          <a:p>
            <a:r>
              <a:rPr lang="en-US" dirty="0" smtClean="0"/>
              <a:t>Learn about accommodations for instruction and assessment</a:t>
            </a:r>
            <a:endParaRPr lang="en-US" dirty="0"/>
          </a:p>
        </p:txBody>
      </p:sp>
      <p:sp>
        <p:nvSpPr>
          <p:cNvPr id="3" name="Title 2"/>
          <p:cNvSpPr>
            <a:spLocks noGrp="1"/>
          </p:cNvSpPr>
          <p:nvPr>
            <p:ph type="title"/>
          </p:nvPr>
        </p:nvSpPr>
        <p:spPr>
          <a:xfrm>
            <a:off x="55276" y="2141220"/>
            <a:ext cx="1913456" cy="1033590"/>
          </a:xfrm>
        </p:spPr>
        <p:txBody>
          <a:bodyPr/>
          <a:lstStyle/>
          <a:p>
            <a:r>
              <a:rPr lang="en-US" sz="2800" dirty="0" smtClean="0">
                <a:solidFill>
                  <a:schemeClr val="accent2">
                    <a:lumMod val="75000"/>
                  </a:schemeClr>
                </a:solidFill>
                <a:effectLst>
                  <a:outerShdw blurRad="38100" dist="38100" dir="2700000" algn="tl">
                    <a:srgbClr val="000000">
                      <a:alpha val="43137"/>
                    </a:srgbClr>
                  </a:outerShdw>
                </a:effectLst>
              </a:rPr>
              <a:t>Step 2</a:t>
            </a:r>
            <a:endParaRPr lang="en-US" sz="2800" dirty="0">
              <a:solidFill>
                <a:schemeClr val="accent2">
                  <a:lumMod val="75000"/>
                </a:schemeClr>
              </a:solidFill>
              <a:effectLst>
                <a:outerShdw blurRad="38100" dist="38100" dir="2700000" algn="tl">
                  <a:srgbClr val="000000">
                    <a:alpha val="43137"/>
                  </a:srgbClr>
                </a:outerShdw>
              </a:effectLst>
            </a:endParaRPr>
          </a:p>
        </p:txBody>
      </p:sp>
      <p:pic>
        <p:nvPicPr>
          <p:cNvPr id="3075" name="Picture 3" descr="C:\Users\Lamirande_L\AppData\Local\Microsoft\Windows\Temporary Internet Files\Content.IE5\WWNDJOV2\MC90015778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 y="733276"/>
            <a:ext cx="1534161" cy="13619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3150" y="1204972"/>
            <a:ext cx="6543675" cy="2862322"/>
          </a:xfrm>
          <a:prstGeom prst="rect">
            <a:avLst/>
          </a:prstGeom>
          <a:noFill/>
        </p:spPr>
        <p:txBody>
          <a:bodyPr wrap="square" rtlCol="0">
            <a:spAutoFit/>
          </a:bodyPr>
          <a:lstStyle/>
          <a:p>
            <a:r>
              <a:rPr lang="en-US" b="1" dirty="0" smtClean="0">
                <a:solidFill>
                  <a:schemeClr val="accent3">
                    <a:lumMod val="75000"/>
                  </a:schemeClr>
                </a:solidFill>
              </a:rPr>
              <a:t>Description of Accommodation Categories</a:t>
            </a:r>
          </a:p>
          <a:p>
            <a:endParaRPr lang="en-US" dirty="0"/>
          </a:p>
          <a:p>
            <a:pPr marL="285750" indent="-285750">
              <a:lnSpc>
                <a:spcPct val="200000"/>
              </a:lnSpc>
              <a:buFont typeface="Wingdings" panose="05000000000000000000" pitchFamily="2" charset="2"/>
              <a:buChar char="v"/>
            </a:pPr>
            <a:r>
              <a:rPr lang="en-US" dirty="0" smtClean="0"/>
              <a:t>Presentation</a:t>
            </a:r>
          </a:p>
          <a:p>
            <a:pPr marL="285750" indent="-285750">
              <a:lnSpc>
                <a:spcPct val="200000"/>
              </a:lnSpc>
              <a:buFont typeface="Wingdings" panose="05000000000000000000" pitchFamily="2" charset="2"/>
              <a:buChar char="v"/>
            </a:pPr>
            <a:r>
              <a:rPr lang="en-US" dirty="0" smtClean="0"/>
              <a:t>Response</a:t>
            </a:r>
          </a:p>
          <a:p>
            <a:pPr marL="285750" indent="-285750">
              <a:lnSpc>
                <a:spcPct val="200000"/>
              </a:lnSpc>
              <a:buFont typeface="Wingdings" panose="05000000000000000000" pitchFamily="2" charset="2"/>
              <a:buChar char="v"/>
            </a:pPr>
            <a:r>
              <a:rPr lang="en-US" dirty="0" smtClean="0"/>
              <a:t>Setting and Environment</a:t>
            </a:r>
          </a:p>
          <a:p>
            <a:pPr marL="285750" indent="-285750">
              <a:lnSpc>
                <a:spcPct val="200000"/>
              </a:lnSpc>
              <a:buFont typeface="Wingdings" panose="05000000000000000000" pitchFamily="2" charset="2"/>
              <a:buChar char="v"/>
            </a:pPr>
            <a:r>
              <a:rPr lang="en-US" dirty="0" smtClean="0"/>
              <a:t>Timing and Scheduling</a:t>
            </a:r>
            <a:endParaRPr lang="en-US" dirty="0"/>
          </a:p>
        </p:txBody>
      </p:sp>
    </p:spTree>
    <p:extLst>
      <p:ext uri="{BB962C8B-B14F-4D97-AF65-F5344CB8AC3E}">
        <p14:creationId xmlns:p14="http://schemas.microsoft.com/office/powerpoint/2010/main" val="1777158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34</a:t>
            </a:fld>
            <a:endParaRPr lang="en-US" dirty="0" smtClean="0"/>
          </a:p>
        </p:txBody>
      </p:sp>
      <p:sp>
        <p:nvSpPr>
          <p:cNvPr id="2" name="Content Placeholder 1"/>
          <p:cNvSpPr>
            <a:spLocks noGrp="1"/>
          </p:cNvSpPr>
          <p:nvPr>
            <p:ph idx="1"/>
          </p:nvPr>
        </p:nvSpPr>
        <p:spPr/>
        <p:txBody>
          <a:bodyPr/>
          <a:lstStyle/>
          <a:p>
            <a:endParaRPr lang="en-US" dirty="0" smtClean="0"/>
          </a:p>
          <a:p>
            <a:endParaRPr lang="en-US" dirty="0"/>
          </a:p>
        </p:txBody>
      </p:sp>
      <p:sp>
        <p:nvSpPr>
          <p:cNvPr id="6" name="Text Placeholder 5"/>
          <p:cNvSpPr>
            <a:spLocks noGrp="1"/>
          </p:cNvSpPr>
          <p:nvPr>
            <p:ph type="body" idx="10"/>
          </p:nvPr>
        </p:nvSpPr>
        <p:spPr/>
        <p:txBody>
          <a:bodyPr/>
          <a:lstStyle/>
          <a:p>
            <a:r>
              <a:rPr lang="en-US" dirty="0" smtClean="0"/>
              <a:t>Documentation Tools</a:t>
            </a:r>
            <a:endParaRPr lang="en-US" dirty="0"/>
          </a:p>
        </p:txBody>
      </p:sp>
      <p:sp>
        <p:nvSpPr>
          <p:cNvPr id="5" name="Text Placeholder 4"/>
          <p:cNvSpPr>
            <a:spLocks noGrp="1"/>
          </p:cNvSpPr>
          <p:nvPr>
            <p:ph type="body" sz="half" idx="2"/>
          </p:nvPr>
        </p:nvSpPr>
        <p:spPr>
          <a:xfrm>
            <a:off x="57912" y="3276410"/>
            <a:ext cx="1910820" cy="2816352"/>
          </a:xfrm>
        </p:spPr>
        <p:txBody>
          <a:bodyPr/>
          <a:lstStyle/>
          <a:p>
            <a:r>
              <a:rPr lang="en-US" dirty="0" smtClean="0"/>
              <a:t>Select and document accommodations based on the learning needs of an individual student</a:t>
            </a:r>
            <a:endParaRPr lang="en-US" dirty="0"/>
          </a:p>
        </p:txBody>
      </p:sp>
      <p:sp>
        <p:nvSpPr>
          <p:cNvPr id="3" name="Title 2"/>
          <p:cNvSpPr>
            <a:spLocks noGrp="1"/>
          </p:cNvSpPr>
          <p:nvPr>
            <p:ph type="title"/>
          </p:nvPr>
        </p:nvSpPr>
        <p:spPr>
          <a:xfrm>
            <a:off x="55276" y="2141220"/>
            <a:ext cx="1913456" cy="1033590"/>
          </a:xfrm>
        </p:spPr>
        <p:txBody>
          <a:bodyPr/>
          <a:lstStyle/>
          <a:p>
            <a:r>
              <a:rPr lang="en-US" sz="2800" dirty="0" smtClean="0">
                <a:solidFill>
                  <a:schemeClr val="accent2">
                    <a:lumMod val="75000"/>
                  </a:schemeClr>
                </a:solidFill>
                <a:effectLst>
                  <a:outerShdw blurRad="38100" dist="38100" dir="2700000" algn="tl">
                    <a:srgbClr val="000000">
                      <a:alpha val="43137"/>
                    </a:srgbClr>
                  </a:outerShdw>
                </a:effectLst>
              </a:rPr>
              <a:t>Step 3</a:t>
            </a:r>
            <a:endParaRPr lang="en-US" sz="2800" dirty="0">
              <a:solidFill>
                <a:schemeClr val="accent2">
                  <a:lumMod val="75000"/>
                </a:schemeClr>
              </a:solidFill>
              <a:effectLst>
                <a:outerShdw blurRad="38100" dist="38100" dir="2700000" algn="tl">
                  <a:srgbClr val="000000">
                    <a:alpha val="43137"/>
                  </a:srgbClr>
                </a:outerShdw>
              </a:effectLst>
            </a:endParaRPr>
          </a:p>
        </p:txBody>
      </p:sp>
      <p:pic>
        <p:nvPicPr>
          <p:cNvPr id="3075" name="Picture 3" descr="C:\Users\Lamirande_L\AppData\Local\Microsoft\Windows\Temporary Internet Files\Content.IE5\WWNDJOV2\MC90015778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 y="733276"/>
            <a:ext cx="1534161" cy="13619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007026046"/>
              </p:ext>
            </p:extLst>
          </p:nvPr>
        </p:nvGraphicFramePr>
        <p:xfrm>
          <a:off x="2324100" y="1214120"/>
          <a:ext cx="6096000" cy="3749040"/>
        </p:xfrm>
        <a:graphic>
          <a:graphicData uri="http://schemas.openxmlformats.org/drawingml/2006/table">
            <a:tbl>
              <a:tblPr firstRow="1" bandRow="1">
                <a:tableStyleId>{F5AB1C69-6EDB-4FF4-983F-18BD219EF322}</a:tableStyleId>
              </a:tblPr>
              <a:tblGrid>
                <a:gridCol w="3048000"/>
                <a:gridCol w="3048000"/>
              </a:tblGrid>
              <a:tr h="370840">
                <a:tc>
                  <a:txBody>
                    <a:bodyPr/>
                    <a:lstStyle/>
                    <a:p>
                      <a:pPr algn="ctr"/>
                      <a:r>
                        <a:rPr lang="en-US" dirty="0" smtClean="0"/>
                        <a:t>Selection Process Considerations</a:t>
                      </a:r>
                      <a:endParaRPr lang="en-US" dirty="0"/>
                    </a:p>
                  </a:txBody>
                  <a:tcPr/>
                </a:tc>
                <a:tc>
                  <a:txBody>
                    <a:bodyPr/>
                    <a:lstStyle/>
                    <a:p>
                      <a:pPr algn="ctr"/>
                      <a:r>
                        <a:rPr lang="en-US" dirty="0" smtClean="0"/>
                        <a:t>Accommodation Selection Tools</a:t>
                      </a:r>
                      <a:endParaRPr lang="en-US" dirty="0"/>
                    </a:p>
                  </a:txBody>
                  <a:tcPr/>
                </a:tc>
              </a:tr>
              <a:tr h="370840">
                <a:tc>
                  <a:txBody>
                    <a:bodyPr/>
                    <a:lstStyle/>
                    <a:p>
                      <a:r>
                        <a:rPr lang="en-US" dirty="0" smtClean="0"/>
                        <a:t>Student Characteristics as a Learner</a:t>
                      </a:r>
                      <a:endParaRPr lang="en-US" dirty="0"/>
                    </a:p>
                  </a:txBody>
                  <a:tcPr/>
                </a:tc>
                <a:tc>
                  <a:txBody>
                    <a:bodyPr/>
                    <a:lstStyle/>
                    <a:p>
                      <a:r>
                        <a:rPr lang="en-US" dirty="0" smtClean="0"/>
                        <a:t>Student Characteristics Charts</a:t>
                      </a:r>
                      <a:endParaRPr lang="en-US" dirty="0"/>
                    </a:p>
                  </a:txBody>
                  <a:tcPr/>
                </a:tc>
              </a:tr>
              <a:tr h="370840">
                <a:tc>
                  <a:txBody>
                    <a:bodyPr/>
                    <a:lstStyle/>
                    <a:p>
                      <a:r>
                        <a:rPr lang="en-US" dirty="0" smtClean="0"/>
                        <a:t>Frequently</a:t>
                      </a:r>
                      <a:r>
                        <a:rPr lang="en-US" baseline="0" dirty="0" smtClean="0"/>
                        <a:t> Used Accommodations Arranged by Disability-Specific Categories</a:t>
                      </a:r>
                      <a:endParaRPr lang="en-US" dirty="0"/>
                    </a:p>
                  </a:txBody>
                  <a:tcPr/>
                </a:tc>
                <a:tc>
                  <a:txBody>
                    <a:bodyPr/>
                    <a:lstStyle/>
                    <a:p>
                      <a:r>
                        <a:rPr lang="en-US" dirty="0" smtClean="0"/>
                        <a:t>Tables A-N</a:t>
                      </a:r>
                      <a:endParaRPr lang="en-US" dirty="0"/>
                    </a:p>
                  </a:txBody>
                  <a:tcPr/>
                </a:tc>
              </a:tr>
              <a:tr h="370840">
                <a:tc>
                  <a:txBody>
                    <a:bodyPr/>
                    <a:lstStyle/>
                    <a:p>
                      <a:r>
                        <a:rPr lang="en-US" baseline="0" dirty="0" smtClean="0"/>
                        <a:t>Selecting, implementing and evaluating accommodations for Instruction</a:t>
                      </a:r>
                      <a:endParaRPr lang="en-US" dirty="0"/>
                    </a:p>
                  </a:txBody>
                  <a:tcPr/>
                </a:tc>
                <a:tc>
                  <a:txBody>
                    <a:bodyPr/>
                    <a:lstStyle/>
                    <a:p>
                      <a:r>
                        <a:rPr lang="en-US" dirty="0" smtClean="0"/>
                        <a:t>Glossary of Instructional Accommodations Chart</a:t>
                      </a:r>
                      <a:endParaRPr lang="en-US" dirty="0"/>
                    </a:p>
                  </a:txBody>
                  <a:tcPr/>
                </a:tc>
              </a:tr>
              <a:tr h="370840">
                <a:tc>
                  <a:txBody>
                    <a:bodyPr/>
                    <a:lstStyle/>
                    <a:p>
                      <a:r>
                        <a:rPr lang="en-US" dirty="0" smtClean="0"/>
                        <a:t>Documenting Accommodations</a:t>
                      </a:r>
                      <a:endParaRPr lang="en-US" dirty="0"/>
                    </a:p>
                  </a:txBody>
                  <a:tcPr/>
                </a:tc>
                <a:tc>
                  <a:txBody>
                    <a:bodyPr/>
                    <a:lstStyle/>
                    <a:p>
                      <a:r>
                        <a:rPr lang="en-US" dirty="0" smtClean="0"/>
                        <a:t>IEP:  Instructional &amp; Assessment</a:t>
                      </a:r>
                      <a:endParaRPr lang="en-US" dirty="0"/>
                    </a:p>
                  </a:txBody>
                  <a:tcPr/>
                </a:tc>
              </a:tr>
            </a:tbl>
          </a:graphicData>
        </a:graphic>
      </p:graphicFrame>
    </p:spTree>
    <p:extLst>
      <p:ext uri="{BB962C8B-B14F-4D97-AF65-F5344CB8AC3E}">
        <p14:creationId xmlns:p14="http://schemas.microsoft.com/office/powerpoint/2010/main" val="385447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35</a:t>
            </a:fld>
            <a:endParaRPr lang="en-US" dirty="0" smtClean="0"/>
          </a:p>
        </p:txBody>
      </p:sp>
      <p:sp>
        <p:nvSpPr>
          <p:cNvPr id="2" name="Content Placeholder 1"/>
          <p:cNvSpPr>
            <a:spLocks noGrp="1"/>
          </p:cNvSpPr>
          <p:nvPr>
            <p:ph idx="1"/>
          </p:nvPr>
        </p:nvSpPr>
        <p:spPr/>
        <p:txBody>
          <a:bodyPr/>
          <a:lstStyle/>
          <a:p>
            <a:endParaRPr lang="en-US" dirty="0" smtClean="0"/>
          </a:p>
          <a:p>
            <a:endParaRPr lang="en-US" dirty="0"/>
          </a:p>
        </p:txBody>
      </p:sp>
      <p:sp>
        <p:nvSpPr>
          <p:cNvPr id="6" name="Text Placeholder 5"/>
          <p:cNvSpPr>
            <a:spLocks noGrp="1"/>
          </p:cNvSpPr>
          <p:nvPr>
            <p:ph type="body" idx="10"/>
          </p:nvPr>
        </p:nvSpPr>
        <p:spPr/>
        <p:txBody>
          <a:bodyPr/>
          <a:lstStyle/>
          <a:p>
            <a:r>
              <a:rPr lang="en-US" dirty="0" smtClean="0"/>
              <a:t>Using Accommodations During Instruction</a:t>
            </a:r>
            <a:endParaRPr lang="en-US" dirty="0"/>
          </a:p>
        </p:txBody>
      </p:sp>
      <p:sp>
        <p:nvSpPr>
          <p:cNvPr id="5" name="Text Placeholder 4"/>
          <p:cNvSpPr>
            <a:spLocks noGrp="1"/>
          </p:cNvSpPr>
          <p:nvPr>
            <p:ph type="body" sz="half" idx="2"/>
          </p:nvPr>
        </p:nvSpPr>
        <p:spPr>
          <a:xfrm>
            <a:off x="57912" y="3276410"/>
            <a:ext cx="1910820" cy="2816352"/>
          </a:xfrm>
        </p:spPr>
        <p:txBody>
          <a:bodyPr/>
          <a:lstStyle/>
          <a:p>
            <a:r>
              <a:rPr lang="en-US" dirty="0" smtClean="0"/>
              <a:t>Implement accommodations during instruction and assessment</a:t>
            </a:r>
            <a:endParaRPr lang="en-US" dirty="0"/>
          </a:p>
        </p:txBody>
      </p:sp>
      <p:sp>
        <p:nvSpPr>
          <p:cNvPr id="3" name="Title 2"/>
          <p:cNvSpPr>
            <a:spLocks noGrp="1"/>
          </p:cNvSpPr>
          <p:nvPr>
            <p:ph type="title"/>
          </p:nvPr>
        </p:nvSpPr>
        <p:spPr>
          <a:xfrm>
            <a:off x="55276" y="2141220"/>
            <a:ext cx="1913456" cy="1033590"/>
          </a:xfrm>
        </p:spPr>
        <p:txBody>
          <a:bodyPr/>
          <a:lstStyle/>
          <a:p>
            <a:r>
              <a:rPr lang="en-US" sz="2800" dirty="0" smtClean="0">
                <a:solidFill>
                  <a:schemeClr val="accent2">
                    <a:lumMod val="75000"/>
                  </a:schemeClr>
                </a:solidFill>
                <a:effectLst>
                  <a:outerShdw blurRad="38100" dist="38100" dir="2700000" algn="tl">
                    <a:srgbClr val="000000">
                      <a:alpha val="43137"/>
                    </a:srgbClr>
                  </a:outerShdw>
                </a:effectLst>
              </a:rPr>
              <a:t>Step 4</a:t>
            </a:r>
            <a:endParaRPr lang="en-US" sz="2800" dirty="0">
              <a:solidFill>
                <a:schemeClr val="accent2">
                  <a:lumMod val="75000"/>
                </a:schemeClr>
              </a:solidFill>
              <a:effectLst>
                <a:outerShdw blurRad="38100" dist="38100" dir="2700000" algn="tl">
                  <a:srgbClr val="000000">
                    <a:alpha val="43137"/>
                  </a:srgbClr>
                </a:outerShdw>
              </a:effectLst>
            </a:endParaRPr>
          </a:p>
        </p:txBody>
      </p:sp>
      <p:pic>
        <p:nvPicPr>
          <p:cNvPr id="3075" name="Picture 3" descr="C:\Users\Lamirande_L\AppData\Local\Microsoft\Windows\Temporary Internet Files\Content.IE5\WWNDJOV2\MC90015778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 y="733276"/>
            <a:ext cx="1534161" cy="1361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67050" y="2085975"/>
            <a:ext cx="184731" cy="369332"/>
          </a:xfrm>
          <a:prstGeom prst="rect">
            <a:avLst/>
          </a:prstGeom>
          <a:noFill/>
        </p:spPr>
        <p:txBody>
          <a:bodyPr wrap="none" rtlCol="0">
            <a:spAutoFit/>
          </a:bodyPr>
          <a:lstStyle/>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176338"/>
            <a:ext cx="6172200" cy="469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417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540" y="222497"/>
            <a:ext cx="8381260" cy="782073"/>
          </a:xfrm>
        </p:spPr>
        <p:txBody>
          <a:bodyPr/>
          <a:lstStyle/>
          <a:p>
            <a:r>
              <a:rPr lang="en-US" dirty="0" smtClean="0">
                <a:effectLst>
                  <a:outerShdw blurRad="38100" dist="38100" dir="2700000" algn="tl">
                    <a:srgbClr val="000000">
                      <a:alpha val="43137"/>
                    </a:srgbClr>
                  </a:outerShdw>
                </a:effectLst>
              </a:rPr>
              <a:t>Tables A-N</a:t>
            </a:r>
            <a:endParaRPr lang="en-US" dirty="0">
              <a:effectLst>
                <a:outerShdw blurRad="38100" dist="38100" dir="2700000" algn="tl">
                  <a:srgbClr val="000000">
                    <a:alpha val="43137"/>
                  </a:srgbClr>
                </a:outerShdw>
              </a:effectLst>
            </a:endParaRPr>
          </a:p>
        </p:txBody>
      </p:sp>
      <p:sp>
        <p:nvSpPr>
          <p:cNvPr id="2" name="Footer Placeholder 1"/>
          <p:cNvSpPr>
            <a:spLocks noGrp="1"/>
          </p:cNvSpPr>
          <p:nvPr>
            <p:ph type="ftr" sz="quarter" idx="3"/>
          </p:nvPr>
        </p:nvSpPr>
        <p:spPr/>
        <p:txBody>
          <a:bodyPr/>
          <a:lstStyle/>
          <a:p>
            <a:fld id="{757A2F4E-5D54-B04B-91BD-7E78EE1FE9FD}" type="slidenum">
              <a:rPr lang="en-US" smtClean="0"/>
              <a:pPr/>
              <a:t>36</a:t>
            </a:fld>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695450"/>
            <a:ext cx="8439150"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67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Glossary of Instructional Accommodations Chart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695450"/>
            <a:ext cx="7467601" cy="502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8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Technology Considerations</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3"/>
          </p:nvPr>
        </p:nvSpPr>
        <p:spPr/>
        <p:txBody>
          <a:bodyPr/>
          <a:lstStyle/>
          <a:p>
            <a:fld id="{757A2F4E-5D54-B04B-91BD-7E78EE1FE9FD}" type="slidenum">
              <a:rPr lang="en-US" smtClean="0"/>
              <a:pPr/>
              <a:t>38</a:t>
            </a:fld>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628776"/>
            <a:ext cx="7419975" cy="509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591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39</a:t>
            </a:fld>
            <a:endParaRPr lang="en-US" dirty="0" smtClean="0"/>
          </a:p>
        </p:txBody>
      </p:sp>
      <p:sp>
        <p:nvSpPr>
          <p:cNvPr id="2" name="Content Placeholder 1"/>
          <p:cNvSpPr>
            <a:spLocks noGrp="1"/>
          </p:cNvSpPr>
          <p:nvPr>
            <p:ph idx="1"/>
          </p:nvPr>
        </p:nvSpPr>
        <p:spPr/>
        <p:txBody>
          <a:bodyPr/>
          <a:lstStyle/>
          <a:p>
            <a:endParaRPr lang="en-US" dirty="0" smtClean="0"/>
          </a:p>
          <a:p>
            <a:endParaRPr lang="en-US" dirty="0"/>
          </a:p>
        </p:txBody>
      </p:sp>
      <p:sp>
        <p:nvSpPr>
          <p:cNvPr id="6" name="Text Placeholder 5"/>
          <p:cNvSpPr>
            <a:spLocks noGrp="1"/>
          </p:cNvSpPr>
          <p:nvPr>
            <p:ph type="body" idx="10"/>
          </p:nvPr>
        </p:nvSpPr>
        <p:spPr/>
        <p:txBody>
          <a:bodyPr/>
          <a:lstStyle/>
          <a:p>
            <a:r>
              <a:rPr lang="en-US" dirty="0" smtClean="0"/>
              <a:t>Data Gathering Tools</a:t>
            </a:r>
            <a:endParaRPr lang="en-US" dirty="0"/>
          </a:p>
        </p:txBody>
      </p:sp>
      <p:sp>
        <p:nvSpPr>
          <p:cNvPr id="5" name="Text Placeholder 4"/>
          <p:cNvSpPr>
            <a:spLocks noGrp="1"/>
          </p:cNvSpPr>
          <p:nvPr>
            <p:ph type="body" sz="half" idx="2"/>
          </p:nvPr>
        </p:nvSpPr>
        <p:spPr>
          <a:xfrm>
            <a:off x="57912" y="3276410"/>
            <a:ext cx="1910820" cy="2816352"/>
          </a:xfrm>
        </p:spPr>
        <p:txBody>
          <a:bodyPr/>
          <a:lstStyle/>
          <a:p>
            <a:r>
              <a:rPr lang="en-US" dirty="0" smtClean="0"/>
              <a:t>Evaluate and monitor the use of accommodations</a:t>
            </a:r>
            <a:endParaRPr lang="en-US" dirty="0"/>
          </a:p>
        </p:txBody>
      </p:sp>
      <p:sp>
        <p:nvSpPr>
          <p:cNvPr id="3" name="Title 2"/>
          <p:cNvSpPr>
            <a:spLocks noGrp="1"/>
          </p:cNvSpPr>
          <p:nvPr>
            <p:ph type="title"/>
          </p:nvPr>
        </p:nvSpPr>
        <p:spPr>
          <a:xfrm>
            <a:off x="55276" y="2141220"/>
            <a:ext cx="1913456" cy="1033590"/>
          </a:xfrm>
        </p:spPr>
        <p:txBody>
          <a:bodyPr/>
          <a:lstStyle/>
          <a:p>
            <a:r>
              <a:rPr lang="en-US" sz="2800" dirty="0" smtClean="0">
                <a:solidFill>
                  <a:schemeClr val="accent2">
                    <a:lumMod val="75000"/>
                  </a:schemeClr>
                </a:solidFill>
                <a:effectLst>
                  <a:outerShdw blurRad="38100" dist="38100" dir="2700000" algn="tl">
                    <a:srgbClr val="000000">
                      <a:alpha val="43137"/>
                    </a:srgbClr>
                  </a:outerShdw>
                </a:effectLst>
              </a:rPr>
              <a:t>Step 5</a:t>
            </a:r>
            <a:endParaRPr lang="en-US" sz="2800" dirty="0">
              <a:solidFill>
                <a:schemeClr val="accent2">
                  <a:lumMod val="75000"/>
                </a:schemeClr>
              </a:solidFill>
              <a:effectLst>
                <a:outerShdw blurRad="38100" dist="38100" dir="2700000" algn="tl">
                  <a:srgbClr val="000000">
                    <a:alpha val="43137"/>
                  </a:srgbClr>
                </a:outerShdw>
              </a:effectLst>
            </a:endParaRPr>
          </a:p>
        </p:txBody>
      </p:sp>
      <p:pic>
        <p:nvPicPr>
          <p:cNvPr id="3075" name="Picture 3" descr="C:\Users\Lamirande_L\AppData\Local\Microsoft\Windows\Temporary Internet Files\Content.IE5\WWNDJOV2\MC900157787[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 y="733276"/>
            <a:ext cx="1534161" cy="13619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126979500"/>
              </p:ext>
            </p:extLst>
          </p:nvPr>
        </p:nvGraphicFramePr>
        <p:xfrm>
          <a:off x="2324100" y="1036320"/>
          <a:ext cx="6464791" cy="4316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5091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95275"/>
            <a:ext cx="8229600" cy="1143000"/>
          </a:xfrm>
        </p:spPr>
        <p:txBody>
          <a:bodyPr/>
          <a:lstStyle/>
          <a:p>
            <a:r>
              <a:rPr lang="en-US" dirty="0" smtClean="0">
                <a:solidFill>
                  <a:srgbClr val="FFC000"/>
                </a:solidFill>
                <a:effectLst>
                  <a:outerShdw blurRad="38100" dist="38100" dir="2700000" algn="tl">
                    <a:srgbClr val="000000">
                      <a:alpha val="43137"/>
                    </a:srgbClr>
                  </a:outerShdw>
                </a:effectLst>
              </a:rPr>
              <a:t>Colorado Accommodation Manual Guidance applies to….</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4707" y="2209800"/>
            <a:ext cx="8229600" cy="3429000"/>
          </a:xfrm>
        </p:spPr>
        <p:txBody>
          <a:bodyPr/>
          <a:lstStyle/>
          <a:p>
            <a:r>
              <a:rPr lang="en-US" sz="2800" b="1" dirty="0" smtClean="0"/>
              <a:t>Any </a:t>
            </a:r>
            <a:r>
              <a:rPr lang="en-US" sz="2800" dirty="0" smtClean="0"/>
              <a:t>student with a </a:t>
            </a:r>
            <a:r>
              <a:rPr lang="en-US" sz="2800" b="1" dirty="0" smtClean="0"/>
              <a:t>documented</a:t>
            </a:r>
            <a:r>
              <a:rPr lang="en-US" sz="2800" dirty="0" smtClean="0"/>
              <a:t> need, including students with a disability who are served under </a:t>
            </a:r>
            <a:r>
              <a:rPr lang="en-US" sz="2800" b="1" dirty="0" smtClean="0">
                <a:solidFill>
                  <a:schemeClr val="accent2">
                    <a:lumMod val="75000"/>
                  </a:schemeClr>
                </a:solidFill>
              </a:rPr>
              <a:t>Section 504 </a:t>
            </a:r>
            <a:r>
              <a:rPr lang="en-US" sz="2800" dirty="0" smtClean="0">
                <a:solidFill>
                  <a:schemeClr val="accent2">
                    <a:lumMod val="75000"/>
                  </a:schemeClr>
                </a:solidFill>
              </a:rPr>
              <a:t>of the Rehabilitation Act of 1973</a:t>
            </a:r>
            <a:r>
              <a:rPr lang="en-US" sz="2800" dirty="0" smtClean="0"/>
              <a:t>, and students who are eligible to receive special education services under the </a:t>
            </a:r>
            <a:r>
              <a:rPr lang="en-US" sz="2800" dirty="0" smtClean="0">
                <a:solidFill>
                  <a:schemeClr val="accent2">
                    <a:lumMod val="75000"/>
                  </a:schemeClr>
                </a:solidFill>
              </a:rPr>
              <a:t>Individuals with Disabilities Education Improvement Act 2004 - </a:t>
            </a:r>
            <a:r>
              <a:rPr lang="en-US" sz="2800" b="1" dirty="0" smtClean="0">
                <a:solidFill>
                  <a:schemeClr val="accent2">
                    <a:lumMod val="75000"/>
                  </a:schemeClr>
                </a:solidFill>
              </a:rPr>
              <a:t>IDEA</a:t>
            </a:r>
            <a:endParaRPr lang="en-US" sz="2800" b="1" dirty="0">
              <a:solidFill>
                <a:schemeClr val="accent2">
                  <a:lumMod val="75000"/>
                </a:schemeClr>
              </a:solidFill>
            </a:endParaRPr>
          </a:p>
        </p:txBody>
      </p:sp>
    </p:spTree>
    <p:extLst>
      <p:ext uri="{BB962C8B-B14F-4D97-AF65-F5344CB8AC3E}">
        <p14:creationId xmlns:p14="http://schemas.microsoft.com/office/powerpoint/2010/main" val="3860502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40</a:t>
            </a:fld>
            <a:endParaRPr lang="en-US" dirty="0" smtClean="0"/>
          </a:p>
        </p:txBody>
      </p:sp>
      <p:pic>
        <p:nvPicPr>
          <p:cNvPr id="2050" name="Picture 2" descr="C:\Users\montgomery_d\Pictures\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719071"/>
            <a:ext cx="8407893" cy="50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25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90500" y="1857375"/>
            <a:ext cx="8648700" cy="4448177"/>
          </a:xfrm>
        </p:spPr>
        <p:txBody>
          <a:bodyPr/>
          <a:lstStyle/>
          <a:p>
            <a:pPr>
              <a:buNone/>
            </a:pPr>
            <a:r>
              <a:rPr lang="en-US" dirty="0" smtClean="0">
                <a:solidFill>
                  <a:schemeClr val="accent4"/>
                </a:solidFill>
              </a:rPr>
              <a:t>August 22</a:t>
            </a:r>
            <a:r>
              <a:rPr lang="en-US" baseline="30000" dirty="0" smtClean="0">
                <a:solidFill>
                  <a:schemeClr val="accent4"/>
                </a:solidFill>
              </a:rPr>
              <a:t>nd</a:t>
            </a:r>
            <a:r>
              <a:rPr lang="en-US" dirty="0" smtClean="0">
                <a:solidFill>
                  <a:schemeClr val="accent4"/>
                </a:solidFill>
              </a:rPr>
              <a:t> Webinar:</a:t>
            </a:r>
            <a:endParaRPr lang="en-US" b="1" dirty="0" smtClean="0">
              <a:solidFill>
                <a:schemeClr val="accent4"/>
              </a:solidFill>
            </a:endParaRPr>
          </a:p>
          <a:p>
            <a:pPr>
              <a:lnSpc>
                <a:spcPct val="150000"/>
              </a:lnSpc>
            </a:pPr>
            <a:r>
              <a:rPr lang="en-US" dirty="0" smtClean="0"/>
              <a:t>Section 1     </a:t>
            </a:r>
            <a:r>
              <a:rPr lang="en-US" dirty="0" smtClean="0">
                <a:solidFill>
                  <a:schemeClr val="accent2">
                    <a:lumMod val="75000"/>
                  </a:schemeClr>
                </a:solidFill>
              </a:rPr>
              <a:t>Guidance</a:t>
            </a:r>
          </a:p>
          <a:p>
            <a:pPr>
              <a:lnSpc>
                <a:spcPct val="150000"/>
              </a:lnSpc>
            </a:pPr>
            <a:r>
              <a:rPr lang="en-US" dirty="0" smtClean="0"/>
              <a:t>Section II     </a:t>
            </a:r>
            <a:r>
              <a:rPr lang="en-US" dirty="0" smtClean="0">
                <a:solidFill>
                  <a:schemeClr val="accent2">
                    <a:lumMod val="75000"/>
                  </a:schemeClr>
                </a:solidFill>
              </a:rPr>
              <a:t>The Five-Step Process</a:t>
            </a:r>
          </a:p>
          <a:p>
            <a:pPr>
              <a:buNone/>
            </a:pPr>
            <a:endParaRPr lang="en-US" dirty="0" smtClean="0">
              <a:solidFill>
                <a:schemeClr val="accent4"/>
              </a:solidFill>
            </a:endParaRPr>
          </a:p>
          <a:p>
            <a:pPr>
              <a:buNone/>
            </a:pPr>
            <a:r>
              <a:rPr lang="en-US" dirty="0" smtClean="0">
                <a:solidFill>
                  <a:schemeClr val="accent4"/>
                </a:solidFill>
              </a:rPr>
              <a:t>August 29th </a:t>
            </a:r>
            <a:r>
              <a:rPr lang="en-US" dirty="0">
                <a:solidFill>
                  <a:schemeClr val="accent4"/>
                </a:solidFill>
              </a:rPr>
              <a:t>Webinar:</a:t>
            </a:r>
          </a:p>
          <a:p>
            <a:pPr>
              <a:lnSpc>
                <a:spcPct val="150000"/>
              </a:lnSpc>
            </a:pPr>
            <a:r>
              <a:rPr lang="en-US" dirty="0" smtClean="0"/>
              <a:t>Section III   </a:t>
            </a:r>
            <a:r>
              <a:rPr lang="en-US" dirty="0" smtClean="0">
                <a:solidFill>
                  <a:schemeClr val="accent2">
                    <a:lumMod val="75000"/>
                  </a:schemeClr>
                </a:solidFill>
              </a:rPr>
              <a:t>Tools </a:t>
            </a:r>
          </a:p>
          <a:p>
            <a:pPr>
              <a:lnSpc>
                <a:spcPct val="150000"/>
              </a:lnSpc>
            </a:pPr>
            <a:r>
              <a:rPr lang="en-US" dirty="0" smtClean="0"/>
              <a:t>Section IV  </a:t>
            </a:r>
            <a:r>
              <a:rPr lang="en-US" dirty="0" smtClean="0">
                <a:solidFill>
                  <a:schemeClr val="accent2">
                    <a:lumMod val="75000"/>
                  </a:schemeClr>
                </a:solidFill>
              </a:rPr>
              <a:t>Technology</a:t>
            </a:r>
            <a:endParaRPr lang="en-US" dirty="0">
              <a:solidFill>
                <a:schemeClr val="accent2">
                  <a:lumMod val="75000"/>
                </a:schemeClr>
              </a:solidFill>
            </a:endParaRPr>
          </a:p>
        </p:txBody>
      </p:sp>
      <p:sp>
        <p:nvSpPr>
          <p:cNvPr id="3" name="Title 2"/>
          <p:cNvSpPr>
            <a:spLocks noGrp="1"/>
          </p:cNvSpPr>
          <p:nvPr>
            <p:ph type="title"/>
          </p:nvPr>
        </p:nvSpPr>
        <p:spPr>
          <a:xfrm>
            <a:off x="381000" y="146297"/>
            <a:ext cx="8381260" cy="1054394"/>
          </a:xfrm>
        </p:spPr>
        <p:txBody>
          <a:bodyPr/>
          <a:lstStyle/>
          <a:p>
            <a:r>
              <a:rPr lang="en-US" dirty="0" smtClean="0"/>
              <a:t> </a:t>
            </a:r>
            <a:r>
              <a:rPr lang="en-US" dirty="0" smtClean="0">
                <a:solidFill>
                  <a:srgbClr val="FFC000"/>
                </a:solidFill>
              </a:rPr>
              <a:t>Part I – Instructional Accommodations</a:t>
            </a:r>
            <a:endParaRPr lang="en-US" dirty="0">
              <a:solidFill>
                <a:srgbClr val="FFC000"/>
              </a:solidFill>
            </a:endParaRPr>
          </a:p>
        </p:txBody>
      </p:sp>
      <p:sp>
        <p:nvSpPr>
          <p:cNvPr id="2" name="Oval 1"/>
          <p:cNvSpPr/>
          <p:nvPr/>
        </p:nvSpPr>
        <p:spPr>
          <a:xfrm>
            <a:off x="43416" y="3402418"/>
            <a:ext cx="4636681" cy="25837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009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endParaRPr lang="en-US" sz="3600" b="1" dirty="0" smtClean="0">
              <a:solidFill>
                <a:srgbClr val="C00000"/>
              </a:solidFill>
              <a:latin typeface="CatholicSchoolGirls Intl BB" pitchFamily="2" charset="0"/>
              <a:ea typeface="CatholicSchoolGirls Intl BB" pitchFamily="2" charset="0"/>
            </a:endParaRPr>
          </a:p>
          <a:p>
            <a:pPr marL="0" indent="0" algn="ctr">
              <a:buNone/>
            </a:pPr>
            <a:r>
              <a:rPr lang="en-US" sz="3600" b="1" dirty="0" smtClean="0">
                <a:solidFill>
                  <a:srgbClr val="FFC000"/>
                </a:solidFill>
                <a:latin typeface="CatholicSchoolGirls Intl BB" pitchFamily="2" charset="0"/>
                <a:ea typeface="CatholicSchoolGirls Intl BB" pitchFamily="2" charset="0"/>
              </a:rPr>
              <a:t>Please call if we can help!</a:t>
            </a:r>
          </a:p>
          <a:p>
            <a:pPr marL="0" indent="0" algn="ctr">
              <a:buNone/>
            </a:pPr>
            <a:r>
              <a:rPr lang="en-US" dirty="0" smtClean="0"/>
              <a:t>Contact Information:</a:t>
            </a:r>
          </a:p>
          <a:p>
            <a:pPr marL="0" indent="0">
              <a:buNone/>
            </a:pPr>
            <a:endParaRPr lang="en-US" dirty="0" smtClean="0"/>
          </a:p>
          <a:p>
            <a:pPr marL="0" indent="0">
              <a:buNone/>
            </a:pPr>
            <a:r>
              <a:rPr lang="en-US" dirty="0" smtClean="0"/>
              <a:t>Linda Lamirande – </a:t>
            </a:r>
            <a:r>
              <a:rPr lang="en-US" sz="2400" b="1" dirty="0" smtClean="0">
                <a:solidFill>
                  <a:srgbClr val="0070C0"/>
                </a:solidFill>
              </a:rPr>
              <a:t>Instructional Accommodations</a:t>
            </a:r>
          </a:p>
          <a:p>
            <a:pPr marL="0" indent="0">
              <a:buNone/>
            </a:pPr>
            <a:r>
              <a:rPr lang="en-US" dirty="0" smtClean="0">
                <a:hlinkClick r:id="rId3"/>
              </a:rPr>
              <a:t>Lamirande_L@cde.state.co.us</a:t>
            </a:r>
            <a:endParaRPr lang="en-US" dirty="0" smtClean="0"/>
          </a:p>
          <a:p>
            <a:pPr marL="0" indent="0">
              <a:buNone/>
            </a:pPr>
            <a:r>
              <a:rPr lang="en-US" dirty="0" smtClean="0"/>
              <a:t>303-866-6863</a:t>
            </a:r>
          </a:p>
          <a:p>
            <a:pPr marL="0" indent="0">
              <a:buNone/>
            </a:pPr>
            <a:endParaRPr lang="en-US" dirty="0" smtClean="0"/>
          </a:p>
          <a:p>
            <a:pPr marL="0" indent="0">
              <a:buNone/>
            </a:pPr>
            <a:r>
              <a:rPr lang="en-US" dirty="0" smtClean="0"/>
              <a:t>Mira Monroe- </a:t>
            </a:r>
            <a:r>
              <a:rPr lang="en-US" b="1" dirty="0" smtClean="0">
                <a:solidFill>
                  <a:srgbClr val="C00000"/>
                </a:solidFill>
              </a:rPr>
              <a:t> </a:t>
            </a:r>
            <a:r>
              <a:rPr lang="en-US" sz="2400" b="1" dirty="0" smtClean="0">
                <a:solidFill>
                  <a:srgbClr val="0070C0"/>
                </a:solidFill>
              </a:rPr>
              <a:t>Accommodations for Assessment</a:t>
            </a:r>
            <a:endParaRPr lang="en-US" sz="2400" b="1" dirty="0">
              <a:solidFill>
                <a:srgbClr val="0070C0"/>
              </a:solidFill>
            </a:endParaRPr>
          </a:p>
          <a:p>
            <a:pPr marL="0" indent="0">
              <a:buNone/>
            </a:pPr>
            <a:r>
              <a:rPr lang="en-US" dirty="0" smtClean="0">
                <a:hlinkClick r:id="rId4"/>
              </a:rPr>
              <a:t>Monroe_M@cde.state.co.us</a:t>
            </a:r>
            <a:endParaRPr lang="en-US" dirty="0" smtClean="0"/>
          </a:p>
          <a:p>
            <a:pPr marL="0" indent="0">
              <a:buNone/>
            </a:pPr>
            <a:r>
              <a:rPr lang="en-US" dirty="0" smtClean="0"/>
              <a:t>303-866-6709</a:t>
            </a:r>
            <a:endParaRPr lang="en-US" dirty="0"/>
          </a:p>
        </p:txBody>
      </p:sp>
    </p:spTree>
    <p:extLst>
      <p:ext uri="{BB962C8B-B14F-4D97-AF65-F5344CB8AC3E}">
        <p14:creationId xmlns:p14="http://schemas.microsoft.com/office/powerpoint/2010/main" val="74920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34166"/>
            <a:ext cx="8229600" cy="1143000"/>
          </a:xfrm>
        </p:spPr>
        <p:txBody>
          <a:bodyPr/>
          <a:lstStyle/>
          <a:p>
            <a:r>
              <a:rPr lang="en-US" dirty="0" smtClean="0">
                <a:solidFill>
                  <a:srgbClr val="FFC000"/>
                </a:solidFill>
                <a:effectLst>
                  <a:outerShdw blurRad="38100" dist="38100" dir="2700000" algn="tl">
                    <a:srgbClr val="000000">
                      <a:alpha val="43137"/>
                    </a:srgbClr>
                  </a:outerShdw>
                </a:effectLst>
              </a:rPr>
              <a:t>Who will use the manual?</a:t>
            </a:r>
            <a:endParaRPr lang="en-US" dirty="0">
              <a:solidFill>
                <a:srgbClr val="FFC000"/>
              </a:solidFill>
              <a:effectLst>
                <a:outerShdw blurRad="38100" dist="38100" dir="2700000" algn="tl">
                  <a:srgbClr val="000000">
                    <a:alpha val="43137"/>
                  </a:srgbClr>
                </a:outerShdw>
              </a:effectLst>
            </a:endParaRPr>
          </a:p>
        </p:txBody>
      </p:sp>
      <p:pic>
        <p:nvPicPr>
          <p:cNvPr id="1026" name="Picture 2" descr="http://1.bp.blogspot.com/-YBonL_wE9Dg/T00rEivyHoI/AAAAAAAAAEU/i9ddnPuf0n8/s1600/team-mee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400800"/>
            <a:ext cx="1809750" cy="200055"/>
          </a:xfrm>
          <a:prstGeom prst="rect">
            <a:avLst/>
          </a:prstGeom>
          <a:noFill/>
        </p:spPr>
        <p:txBody>
          <a:bodyPr wrap="square" rtlCol="0">
            <a:spAutoFit/>
          </a:bodyPr>
          <a:lstStyle/>
          <a:p>
            <a:r>
              <a:rPr lang="en-US" sz="700" dirty="0">
                <a:solidFill>
                  <a:schemeClr val="bg1"/>
                </a:solidFill>
              </a:rPr>
              <a:t>nationalspecialedlaw.com</a:t>
            </a:r>
          </a:p>
        </p:txBody>
      </p:sp>
      <p:sp>
        <p:nvSpPr>
          <p:cNvPr id="6" name="TextBox 5"/>
          <p:cNvSpPr txBox="1"/>
          <p:nvPr/>
        </p:nvSpPr>
        <p:spPr>
          <a:xfrm>
            <a:off x="4114800" y="2166937"/>
            <a:ext cx="4495800" cy="3693319"/>
          </a:xfrm>
          <a:prstGeom prst="rect">
            <a:avLst/>
          </a:prstGeom>
          <a:noFill/>
          <a:ln>
            <a:solidFill>
              <a:schemeClr val="accent1">
                <a:lumMod val="50000"/>
              </a:schemeClr>
            </a:solidFill>
          </a:ln>
        </p:spPr>
        <p:txBody>
          <a:bodyPr wrap="square" rtlCol="0">
            <a:spAutoFit/>
          </a:bodyPr>
          <a:lstStyle/>
          <a:p>
            <a:r>
              <a:rPr lang="en-US" dirty="0" smtClean="0"/>
              <a:t>Various types of </a:t>
            </a:r>
            <a:r>
              <a:rPr lang="en-US" b="1" dirty="0" smtClean="0">
                <a:solidFill>
                  <a:srgbClr val="FFC000"/>
                </a:solidFill>
                <a:effectLst>
                  <a:outerShdw blurRad="38100" dist="38100" dir="2700000" algn="tl">
                    <a:srgbClr val="000000">
                      <a:alpha val="43137"/>
                    </a:srgbClr>
                  </a:outerShdw>
                </a:effectLst>
              </a:rPr>
              <a:t>educational </a:t>
            </a:r>
            <a:r>
              <a:rPr lang="en-US" b="1" dirty="0">
                <a:solidFill>
                  <a:srgbClr val="FFC000"/>
                </a:solidFill>
                <a:effectLst>
                  <a:outerShdw blurRad="38100" dist="38100" dir="2700000" algn="tl">
                    <a:srgbClr val="000000">
                      <a:alpha val="43137"/>
                    </a:srgbClr>
                  </a:outerShdw>
                </a:effectLst>
              </a:rPr>
              <a:t>t</a:t>
            </a:r>
            <a:r>
              <a:rPr lang="en-US" b="1" dirty="0" smtClean="0">
                <a:solidFill>
                  <a:srgbClr val="FFC000"/>
                </a:solidFill>
                <a:effectLst>
                  <a:outerShdw blurRad="38100" dist="38100" dir="2700000" algn="tl">
                    <a:srgbClr val="000000">
                      <a:alpha val="43137"/>
                    </a:srgbClr>
                  </a:outerShdw>
                </a:effectLst>
              </a:rPr>
              <a:t>eams </a:t>
            </a:r>
            <a:r>
              <a:rPr lang="en-US" dirty="0" smtClean="0"/>
              <a:t>may be assembled to consider a student’s educational needs.</a:t>
            </a:r>
          </a:p>
          <a:p>
            <a:endParaRPr lang="en-US" dirty="0"/>
          </a:p>
          <a:p>
            <a:r>
              <a:rPr lang="en-US" dirty="0" smtClean="0"/>
              <a:t>The role of the team is to thoughtfully determine and document appropriate accommodations needed to access instruction and assessment.</a:t>
            </a:r>
          </a:p>
          <a:p>
            <a:endParaRPr lang="en-US" dirty="0"/>
          </a:p>
          <a:p>
            <a:r>
              <a:rPr lang="en-US" dirty="0" smtClean="0"/>
              <a:t>All decisions will be made and documented in a formal educational plan according to applicable local, state and federal guidelines</a:t>
            </a:r>
          </a:p>
          <a:p>
            <a:endParaRPr lang="en-US" dirty="0"/>
          </a:p>
        </p:txBody>
      </p:sp>
      <p:sp>
        <p:nvSpPr>
          <p:cNvPr id="7" name="TextBox 6"/>
          <p:cNvSpPr txBox="1"/>
          <p:nvPr/>
        </p:nvSpPr>
        <p:spPr>
          <a:xfrm>
            <a:off x="228600" y="3423061"/>
            <a:ext cx="3429000" cy="3077766"/>
          </a:xfrm>
          <a:prstGeom prst="rect">
            <a:avLst/>
          </a:prstGeom>
          <a:noFill/>
        </p:spPr>
        <p:txBody>
          <a:bodyPr wrap="square" rtlCol="0">
            <a:spAutoFit/>
          </a:bodyPr>
          <a:lstStyle/>
          <a:p>
            <a:r>
              <a:rPr lang="en-US" b="1" dirty="0" smtClean="0">
                <a:solidFill>
                  <a:srgbClr val="0070C0"/>
                </a:solidFill>
                <a:latin typeface="Bradley Hand ITC" pitchFamily="66" charset="0"/>
              </a:rPr>
              <a:t>Formal plans may include, but are not limited to:</a:t>
            </a:r>
          </a:p>
          <a:p>
            <a:pPr marL="285750" indent="-285750">
              <a:buFont typeface="Arial" pitchFamily="34" charset="0"/>
              <a:buChar char="•"/>
            </a:pPr>
            <a:r>
              <a:rPr lang="en-US" sz="1400" dirty="0" smtClean="0">
                <a:latin typeface="Bradley Hand ITC" pitchFamily="66" charset="0"/>
              </a:rPr>
              <a:t>English Language Acquisition Plan</a:t>
            </a:r>
          </a:p>
          <a:p>
            <a:pPr marL="285750" indent="-285750">
              <a:buFont typeface="Arial" pitchFamily="34" charset="0"/>
              <a:buChar char="•"/>
            </a:pPr>
            <a:r>
              <a:rPr lang="en-US" sz="1400" dirty="0" smtClean="0">
                <a:latin typeface="Bradley Hand ITC" pitchFamily="66" charset="0"/>
              </a:rPr>
              <a:t>Individual Literacy Plan</a:t>
            </a:r>
          </a:p>
          <a:p>
            <a:pPr marL="285750" indent="-285750">
              <a:buFont typeface="Arial" pitchFamily="34" charset="0"/>
              <a:buChar char="•"/>
            </a:pPr>
            <a:r>
              <a:rPr lang="en-US" sz="1400" dirty="0" err="1" smtClean="0">
                <a:latin typeface="Bradley Hand ITC" pitchFamily="66" charset="0"/>
              </a:rPr>
              <a:t>RtI</a:t>
            </a:r>
            <a:r>
              <a:rPr lang="en-US" sz="1400" dirty="0" smtClean="0">
                <a:latin typeface="Bradley Hand ITC" pitchFamily="66" charset="0"/>
              </a:rPr>
              <a:t> Plan</a:t>
            </a:r>
          </a:p>
          <a:p>
            <a:pPr marL="285750" indent="-285750">
              <a:buFont typeface="Arial" pitchFamily="34" charset="0"/>
              <a:buChar char="•"/>
            </a:pPr>
            <a:r>
              <a:rPr lang="en-US" sz="1400" dirty="0" smtClean="0">
                <a:latin typeface="Bradley Hand ITC" pitchFamily="66" charset="0"/>
              </a:rPr>
              <a:t>Advanced Learning Plan</a:t>
            </a:r>
          </a:p>
          <a:p>
            <a:pPr marL="285750" indent="-285750">
              <a:buFont typeface="Arial" pitchFamily="34" charset="0"/>
              <a:buChar char="•"/>
            </a:pPr>
            <a:r>
              <a:rPr lang="en-US" sz="1400" dirty="0" smtClean="0">
                <a:latin typeface="Bradley Hand ITC" pitchFamily="66" charset="0"/>
              </a:rPr>
              <a:t>School or district document kept in the student’s cumulative record</a:t>
            </a:r>
          </a:p>
          <a:p>
            <a:pPr marL="285750" indent="-285750">
              <a:buFont typeface="Arial" pitchFamily="34" charset="0"/>
              <a:buChar char="•"/>
            </a:pPr>
            <a:r>
              <a:rPr lang="en-US" sz="1400" dirty="0" smtClean="0">
                <a:latin typeface="Bradley Hand ITC" pitchFamily="66" charset="0"/>
              </a:rPr>
              <a:t>Section 504 Plan / Individual Accommodation Plan</a:t>
            </a:r>
          </a:p>
          <a:p>
            <a:pPr marL="285750" indent="-285750">
              <a:buFont typeface="Arial" pitchFamily="34" charset="0"/>
              <a:buChar char="•"/>
            </a:pPr>
            <a:r>
              <a:rPr lang="en-US" sz="1400" dirty="0" smtClean="0">
                <a:latin typeface="Bradley Hand ITC" pitchFamily="66" charset="0"/>
              </a:rPr>
              <a:t>Individualized Education Program IEP</a:t>
            </a:r>
          </a:p>
          <a:p>
            <a:pPr marL="285750" indent="-285750">
              <a:buFont typeface="Arial" pitchFamily="34" charset="0"/>
              <a:buChar char="•"/>
            </a:pPr>
            <a:endParaRPr lang="en-US" sz="1400" dirty="0" smtClean="0">
              <a:latin typeface="Bradley Hand ITC" pitchFamily="66" charset="0"/>
            </a:endParaRPr>
          </a:p>
          <a:p>
            <a:endParaRPr lang="en-US" dirty="0"/>
          </a:p>
        </p:txBody>
      </p:sp>
    </p:spTree>
    <p:extLst>
      <p:ext uri="{BB962C8B-B14F-4D97-AF65-F5344CB8AC3E}">
        <p14:creationId xmlns:p14="http://schemas.microsoft.com/office/powerpoint/2010/main" val="92055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7175"/>
            <a:ext cx="8229600" cy="1143000"/>
          </a:xfrm>
        </p:spPr>
        <p:txBody>
          <a:bodyPr/>
          <a:lstStyle/>
          <a:p>
            <a:r>
              <a:rPr lang="en-US" dirty="0" smtClean="0">
                <a:solidFill>
                  <a:srgbClr val="FFC000"/>
                </a:solidFill>
              </a:rPr>
              <a:t>Who will use the manual?</a:t>
            </a:r>
            <a:endParaRPr lang="en-US" dirty="0">
              <a:solidFill>
                <a:srgbClr val="FFC000"/>
              </a:solidFill>
            </a:endParaRPr>
          </a:p>
        </p:txBody>
      </p:sp>
      <p:pic>
        <p:nvPicPr>
          <p:cNvPr id="3" name="Picture 2" descr="teacher_in_classroom.jpg"/>
          <p:cNvPicPr>
            <a:picLocks noChangeAspect="1"/>
          </p:cNvPicPr>
          <p:nvPr/>
        </p:nvPicPr>
        <p:blipFill>
          <a:blip r:embed="rId3" cstate="print"/>
          <a:stretch>
            <a:fillRect/>
          </a:stretch>
        </p:blipFill>
        <p:spPr>
          <a:xfrm>
            <a:off x="404547" y="2133600"/>
            <a:ext cx="3876140" cy="3121166"/>
          </a:xfrm>
          <a:prstGeom prst="rect">
            <a:avLst/>
          </a:prstGeom>
        </p:spPr>
      </p:pic>
      <p:pic>
        <p:nvPicPr>
          <p:cNvPr id="4" name="Picture 3" descr="imagesCAOO0CA8.jpg"/>
          <p:cNvPicPr>
            <a:picLocks noChangeAspect="1"/>
          </p:cNvPicPr>
          <p:nvPr/>
        </p:nvPicPr>
        <p:blipFill>
          <a:blip r:embed="rId4" cstate="print"/>
          <a:stretch>
            <a:fillRect/>
          </a:stretch>
        </p:blipFill>
        <p:spPr>
          <a:xfrm>
            <a:off x="4454472" y="2971800"/>
            <a:ext cx="4432354" cy="2752725"/>
          </a:xfrm>
          <a:prstGeom prst="rect">
            <a:avLst/>
          </a:prstGeom>
        </p:spPr>
      </p:pic>
    </p:spTree>
    <p:extLst>
      <p:ext uri="{BB962C8B-B14F-4D97-AF65-F5344CB8AC3E}">
        <p14:creationId xmlns:p14="http://schemas.microsoft.com/office/powerpoint/2010/main" val="3516568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90" y="427940"/>
            <a:ext cx="8229600" cy="1143000"/>
          </a:xfrm>
        </p:spPr>
        <p:txBody>
          <a:bodyPr/>
          <a:lstStyle/>
          <a:p>
            <a:r>
              <a:rPr lang="en-US" dirty="0" smtClean="0">
                <a:solidFill>
                  <a:srgbClr val="FFC000"/>
                </a:solidFill>
                <a:effectLst>
                  <a:outerShdw blurRad="38100" dist="38100" dir="2700000" algn="tl">
                    <a:srgbClr val="000000">
                      <a:alpha val="43137"/>
                    </a:srgbClr>
                  </a:outerShdw>
                </a:effectLst>
              </a:rPr>
              <a:t>Why should teachers </a:t>
            </a:r>
            <a:r>
              <a:rPr lang="en-US" dirty="0">
                <a:solidFill>
                  <a:srgbClr val="FFC000"/>
                </a:solidFill>
                <a:effectLst>
                  <a:outerShdw blurRad="38100" dist="38100" dir="2700000" algn="tl">
                    <a:srgbClr val="000000">
                      <a:alpha val="43137"/>
                    </a:srgbClr>
                  </a:outerShdw>
                </a:effectLst>
              </a:rPr>
              <a:t>use the manual?</a:t>
            </a:r>
            <a:endParaRPr lang="en-US" b="1"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90" y="1872913"/>
            <a:ext cx="3708710" cy="1981200"/>
          </a:xfrm>
          <a:prstGeom prst="rect">
            <a:avLst/>
          </a:prstGeom>
        </p:spPr>
      </p:pic>
      <p:sp>
        <p:nvSpPr>
          <p:cNvPr id="5" name="TextBox 4"/>
          <p:cNvSpPr txBox="1"/>
          <p:nvPr/>
        </p:nvSpPr>
        <p:spPr>
          <a:xfrm>
            <a:off x="4800600" y="2862144"/>
            <a:ext cx="3505200" cy="646331"/>
          </a:xfrm>
          <a:prstGeom prst="rect">
            <a:avLst/>
          </a:prstGeom>
          <a:noFill/>
        </p:spPr>
        <p:txBody>
          <a:bodyPr wrap="square" rtlCol="0">
            <a:spAutoFit/>
          </a:bodyPr>
          <a:lstStyle/>
          <a:p>
            <a:r>
              <a:rPr lang="en-US" dirty="0" smtClean="0"/>
              <a:t>Measuring our progress is not only required legally, but….</a:t>
            </a:r>
            <a:endParaRPr lang="en-US" dirty="0"/>
          </a:p>
        </p:txBody>
      </p:sp>
      <p:sp>
        <p:nvSpPr>
          <p:cNvPr id="6" name="TextBox 5"/>
          <p:cNvSpPr txBox="1"/>
          <p:nvPr/>
        </p:nvSpPr>
        <p:spPr>
          <a:xfrm>
            <a:off x="447675" y="4038600"/>
            <a:ext cx="8229600" cy="1938992"/>
          </a:xfrm>
          <a:prstGeom prst="rect">
            <a:avLst/>
          </a:prstGeom>
          <a:noFill/>
          <a:ln w="19050" cap="rnd">
            <a:solidFill>
              <a:schemeClr val="accent4"/>
            </a:solidFill>
          </a:ln>
        </p:spPr>
        <p:txBody>
          <a:bodyPr wrap="square" rtlCol="0">
            <a:spAutoFit/>
          </a:bodyPr>
          <a:lstStyle/>
          <a:p>
            <a:pPr algn="ctr"/>
            <a:r>
              <a:rPr lang="en-US" sz="4000" dirty="0" smtClean="0"/>
              <a:t>Implementing the use of accommodations with fidelity is</a:t>
            </a:r>
          </a:p>
          <a:p>
            <a:pPr algn="ctr"/>
            <a:r>
              <a:rPr lang="en-US" sz="4000" dirty="0" smtClean="0">
                <a:solidFill>
                  <a:srgbClr val="FFC000"/>
                </a:solidFill>
                <a:effectLst>
                  <a:outerShdw blurRad="38100" dist="38100" dir="2700000" algn="tl">
                    <a:srgbClr val="000000">
                      <a:alpha val="43137"/>
                    </a:srgbClr>
                  </a:outerShdw>
                </a:effectLst>
              </a:rPr>
              <a:t>Best Practice</a:t>
            </a:r>
            <a:r>
              <a:rPr lang="en-US" sz="4000" dirty="0" smtClean="0"/>
              <a:t>, which will lead to…</a:t>
            </a:r>
            <a:endParaRPr lang="en-US" sz="4000" dirty="0"/>
          </a:p>
        </p:txBody>
      </p:sp>
    </p:spTree>
    <p:extLst>
      <p:ext uri="{BB962C8B-B14F-4D97-AF65-F5344CB8AC3E}">
        <p14:creationId xmlns:p14="http://schemas.microsoft.com/office/powerpoint/2010/main" val="372064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7932"/>
            <a:ext cx="3708710" cy="1981200"/>
          </a:xfrm>
          <a:prstGeom prst="rect">
            <a:avLst/>
          </a:prstGeom>
        </p:spPr>
      </p:pic>
      <p:sp>
        <p:nvSpPr>
          <p:cNvPr id="9" name="TextBox 8"/>
          <p:cNvSpPr txBox="1"/>
          <p:nvPr/>
        </p:nvSpPr>
        <p:spPr>
          <a:xfrm>
            <a:off x="5067299" y="119587"/>
            <a:ext cx="3152775" cy="2246769"/>
          </a:xfrm>
          <a:prstGeom prst="rect">
            <a:avLst/>
          </a:prstGeom>
          <a:noFill/>
        </p:spPr>
        <p:txBody>
          <a:bodyPr wrap="square" rtlCol="0">
            <a:spAutoFit/>
          </a:bodyPr>
          <a:lstStyle/>
          <a:p>
            <a:r>
              <a:rPr lang="en-US" sz="2800" b="1" dirty="0" smtClean="0">
                <a:solidFill>
                  <a:srgbClr val="FFC000"/>
                </a:solidFill>
                <a:effectLst>
                  <a:outerShdw blurRad="38100" dist="38100" dir="2700000" algn="tl">
                    <a:srgbClr val="000000">
                      <a:alpha val="43137"/>
                    </a:srgbClr>
                  </a:outerShdw>
                </a:effectLst>
              </a:rPr>
              <a:t>Compliance &amp; School Improvement</a:t>
            </a:r>
          </a:p>
          <a:p>
            <a:endParaRPr lang="en-US" sz="2800" b="1" dirty="0">
              <a:solidFill>
                <a:srgbClr val="FFC000"/>
              </a:solidFill>
              <a:effectLst>
                <a:outerShdw blurRad="38100" dist="38100" dir="2700000" algn="tl">
                  <a:srgbClr val="000000">
                    <a:alpha val="43137"/>
                  </a:srgbClr>
                </a:outerShdw>
              </a:effectLst>
            </a:endParaRPr>
          </a:p>
          <a:p>
            <a:endParaRPr lang="en-US" sz="2800" b="1" dirty="0" smtClean="0">
              <a:solidFill>
                <a:srgbClr val="FFC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928331"/>
            <a:ext cx="4876801" cy="3224768"/>
          </a:xfrm>
          <a:prstGeom prst="rect">
            <a:avLst/>
          </a:prstGeom>
        </p:spPr>
      </p:pic>
    </p:spTree>
    <p:extLst>
      <p:ext uri="{BB962C8B-B14F-4D97-AF65-F5344CB8AC3E}">
        <p14:creationId xmlns:p14="http://schemas.microsoft.com/office/powerpoint/2010/main" val="526761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7932"/>
            <a:ext cx="3708710" cy="1981200"/>
          </a:xfrm>
          <a:prstGeom prst="rect">
            <a:avLst/>
          </a:prstGeom>
        </p:spPr>
      </p:pic>
      <p:sp>
        <p:nvSpPr>
          <p:cNvPr id="7" name="TextBox 6"/>
          <p:cNvSpPr txBox="1"/>
          <p:nvPr/>
        </p:nvSpPr>
        <p:spPr>
          <a:xfrm>
            <a:off x="4876799" y="352425"/>
            <a:ext cx="2995247" cy="954107"/>
          </a:xfrm>
          <a:prstGeom prst="rect">
            <a:avLst/>
          </a:prstGeom>
          <a:noFill/>
        </p:spPr>
        <p:txBody>
          <a:bodyPr wrap="square" rtlCol="0">
            <a:spAutoFit/>
          </a:bodyPr>
          <a:lstStyle/>
          <a:p>
            <a:r>
              <a:rPr lang="en-US" sz="2800" b="1" dirty="0" smtClean="0">
                <a:solidFill>
                  <a:srgbClr val="FFC000"/>
                </a:solidFill>
                <a:effectLst>
                  <a:outerShdw blurRad="38100" dist="38100" dir="2700000" algn="tl">
                    <a:srgbClr val="000000">
                      <a:alpha val="43137"/>
                    </a:srgbClr>
                  </a:outerShdw>
                </a:effectLst>
              </a:rPr>
              <a:t>Improved Educator Effectiveness</a:t>
            </a:r>
            <a:endParaRPr lang="en-US" sz="2800" b="1" dirty="0">
              <a:solidFill>
                <a:srgbClr val="FFC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955" y="3005024"/>
            <a:ext cx="5294169" cy="3005715"/>
          </a:xfrm>
          <a:prstGeom prst="rect">
            <a:avLst/>
          </a:prstGeom>
        </p:spPr>
      </p:pic>
    </p:spTree>
    <p:extLst>
      <p:ext uri="{BB962C8B-B14F-4D97-AF65-F5344CB8AC3E}">
        <p14:creationId xmlns:p14="http://schemas.microsoft.com/office/powerpoint/2010/main" val="3880808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8691</TotalTime>
  <Words>3528</Words>
  <Application>Microsoft Office PowerPoint</Application>
  <PresentationFormat>On-screen Show (4:3)</PresentationFormat>
  <Paragraphs>370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CDE THEME</vt:lpstr>
      <vt:lpstr>Welcome! Colorado Department of Education Exceptional Student Services Unit   Overview of the 2013-14 Building Bridges for the Future     Colorado Accommodation Manual      Part I  Section  I  Guidance  Section II   Five-Step Process </vt:lpstr>
      <vt:lpstr>CDE Contacts</vt:lpstr>
      <vt:lpstr>Who Needs Training About Accommodations?</vt:lpstr>
      <vt:lpstr>Colorado Accommodation Manual Guidance applies to….</vt:lpstr>
      <vt:lpstr>Who will use the manual?</vt:lpstr>
      <vt:lpstr>Who will use the manual?</vt:lpstr>
      <vt:lpstr>Why should teachers use the manual?</vt:lpstr>
      <vt:lpstr>PowerPoint Presentation</vt:lpstr>
      <vt:lpstr>PowerPoint Presentation</vt:lpstr>
      <vt:lpstr>PowerPoint Presentation</vt:lpstr>
      <vt:lpstr>New Features</vt:lpstr>
      <vt:lpstr>Purpose of the  Accommodation Manual </vt:lpstr>
      <vt:lpstr> Features</vt:lpstr>
      <vt:lpstr> Part I – Instructional Accommodations</vt:lpstr>
      <vt:lpstr> Part II –Accommodations for State Assessment</vt:lpstr>
      <vt:lpstr>Instructional Accommodations</vt:lpstr>
      <vt:lpstr>Section I</vt:lpstr>
      <vt:lpstr>Alternate Academic Achievement Standards and  Alternate Assessment  Participation Guidelines Worksheet</vt:lpstr>
      <vt:lpstr>Alternate Academic Achievement Standards and Alternate Assessment  Participation Guidelines Worksheet</vt:lpstr>
      <vt:lpstr>Special Education Eligibility            Alternate standards and assessment</vt:lpstr>
      <vt:lpstr>Participation Guidelines Worksheet</vt:lpstr>
      <vt:lpstr>Participation Guidelines Worksheet</vt:lpstr>
      <vt:lpstr>Participation Guidelines Worksheet</vt:lpstr>
      <vt:lpstr>Companion Document</vt:lpstr>
      <vt:lpstr>Participation Guidelines Worksheet</vt:lpstr>
      <vt:lpstr>Participation Guidelines Worksheet</vt:lpstr>
      <vt:lpstr>Participation Guidelines Worksheet</vt:lpstr>
      <vt:lpstr>Questions?</vt:lpstr>
      <vt:lpstr>Instructional Accommodations</vt:lpstr>
      <vt:lpstr>Step 1</vt:lpstr>
      <vt:lpstr>Standards-Based Instruction</vt:lpstr>
      <vt:lpstr>PowerPoint Presentation</vt:lpstr>
      <vt:lpstr>Step 2</vt:lpstr>
      <vt:lpstr>Step 3</vt:lpstr>
      <vt:lpstr>Step 4</vt:lpstr>
      <vt:lpstr>Tables A-N</vt:lpstr>
      <vt:lpstr>Glossary of Instructional Accommodations Chart</vt:lpstr>
      <vt:lpstr>Technology Considerations</vt:lpstr>
      <vt:lpstr>Step 5</vt:lpstr>
      <vt:lpstr>Questions?</vt:lpstr>
      <vt:lpstr> Part I – Instructional Accommodations</vt:lpstr>
      <vt:lpstr>PowerPoint Presentation</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Monroe, Mira</cp:lastModifiedBy>
  <cp:revision>154</cp:revision>
  <cp:lastPrinted>2013-08-22T14:32:29Z</cp:lastPrinted>
  <dcterms:created xsi:type="dcterms:W3CDTF">2012-07-16T02:29:43Z</dcterms:created>
  <dcterms:modified xsi:type="dcterms:W3CDTF">2013-08-23T22:28:57Z</dcterms:modified>
</cp:coreProperties>
</file>