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45"/>
  </p:notesMasterIdLst>
  <p:sldIdLst>
    <p:sldId id="810" r:id="rId2"/>
    <p:sldId id="393" r:id="rId3"/>
    <p:sldId id="896" r:id="rId4"/>
    <p:sldId id="912" r:id="rId5"/>
    <p:sldId id="817" r:id="rId6"/>
    <p:sldId id="828" r:id="rId7"/>
    <p:sldId id="833" r:id="rId8"/>
    <p:sldId id="856" r:id="rId9"/>
    <p:sldId id="857" r:id="rId10"/>
    <p:sldId id="841" r:id="rId11"/>
    <p:sldId id="842" r:id="rId12"/>
    <p:sldId id="260" r:id="rId13"/>
    <p:sldId id="883" r:id="rId14"/>
    <p:sldId id="328" r:id="rId15"/>
    <p:sldId id="371" r:id="rId16"/>
    <p:sldId id="920" r:id="rId17"/>
    <p:sldId id="358" r:id="rId18"/>
    <p:sldId id="332" r:id="rId19"/>
    <p:sldId id="333" r:id="rId20"/>
    <p:sldId id="372" r:id="rId21"/>
    <p:sldId id="370" r:id="rId22"/>
    <p:sldId id="339" r:id="rId23"/>
    <p:sldId id="913" r:id="rId24"/>
    <p:sldId id="919" r:id="rId25"/>
    <p:sldId id="915" r:id="rId26"/>
    <p:sldId id="797" r:id="rId27"/>
    <p:sldId id="894" r:id="rId28"/>
    <p:sldId id="899" r:id="rId29"/>
    <p:sldId id="898" r:id="rId30"/>
    <p:sldId id="903" r:id="rId31"/>
    <p:sldId id="905" r:id="rId32"/>
    <p:sldId id="904" r:id="rId33"/>
    <p:sldId id="906" r:id="rId34"/>
    <p:sldId id="891" r:id="rId35"/>
    <p:sldId id="893" r:id="rId36"/>
    <p:sldId id="907" r:id="rId37"/>
    <p:sldId id="908" r:id="rId38"/>
    <p:sldId id="909" r:id="rId39"/>
    <p:sldId id="910" r:id="rId40"/>
    <p:sldId id="914" r:id="rId41"/>
    <p:sldId id="692" r:id="rId42"/>
    <p:sldId id="916" r:id="rId43"/>
    <p:sldId id="918"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740B00-A570-82D5-E1E4-5E5440099D1D}" name="Wirth-Hawkins, Christina" initials="CW" userId="S::Wirth-Hawkins_C@cde.state.co.us::8d4d8cee-ae6c-43f5-9a98-c68e2b1cb366" providerId="AD"/>
  <p188:author id="{CC4D0F35-6476-56F5-B57D-D7D8521F246D}" name="Córdova, Susana" initials="CS" userId="S::cordova_s@cde.state.co.us::3dbcac7b-ec44-4ca3-aa16-00b85156947f" providerId="AD"/>
  <p188:author id="{7981053E-4025-1643-1E9E-664E2D2B05C5}" name="Zurkowski, Joyce" initials="JZ" userId="S::Zurkowski_J@cde.state.co.us::87579960-2b70-4ef8-b967-ee166e2a790a" providerId="AD"/>
  <p188:author id="{4EF78885-300A-4F80-4B17-6839C32685E8}" name="Zurkowski, Joyce" initials="ZJ" userId="S::zurkowski_j@cde.state.co.us::87579960-2b70-4ef8-b967-ee166e2a790a" providerId="AD"/>
  <p188:author id="{DE767C94-7A6E-2227-776D-1FBF52D05419}" name="Huchton, Marie" initials="HM" userId="S::huchton_m@cde.state.co.us::9cd2fb20-4049-4591-8437-44430b3a026c" providerId="AD"/>
  <p188:author id="{02C27B95-6847-4B87-480A-7433CC4BF11B}" name="Huchton, Marie" initials="MH" userId="S::Huchton_M@cde.state.co.us::9cd2fb20-4049-4591-8437-44430b3a026c" providerId="AD"/>
  <p188:author id="{1585A49E-AC03-D45B-A0CA-6500EEFC1A95}" name="Medler, Lisa" initials="ML" userId="S::medler_l@cde.state.co.us::e4fe8f47-c84d-46f0-9fcb-79013fb4932f" providerId="AD"/>
  <p188:author id="{C6A3EBA3-06E3-01C0-A4FF-9C02C663A1F0}" name="Haniford, Rhonda" initials="RH" userId="S::Haniford_r@cde.state.co.us::2e716e2e-b6a6-492e-b593-36b425bf8305" providerId="AD"/>
  <p188:author id="{8D73D7B4-700B-CC81-F023-D831D9066DC6}" name="Haniford, Rhonda" initials="HR" userId="S::haniford_r@cde.state.co.us::2e716e2e-b6a6-492e-b593-36b425bf8305" providerId="AD"/>
  <p188:author id="{C34412B6-E53C-99C2-B128-4E2D8649B5A9}" name="Medler, Lisa" initials="ML" userId="S::Medler_L@cde.state.co.us::e4fe8f47-c84d-46f0-9fcb-79013fb4932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56082"/>
    <a:srgbClr val="F4FD9D"/>
    <a:srgbClr val="F9FEC8"/>
    <a:srgbClr val="DDD805"/>
    <a:srgbClr val="EAE505"/>
    <a:srgbClr val="DA4A4A"/>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20681-67A3-4109-8E59-91BDFD2EEA94}" v="269" dt="2024-09-26T19:20:50.506"/>
  </p1510:revLst>
</p1510:revInfo>
</file>

<file path=ppt/tableStyles.xml><?xml version="1.0" encoding="utf-8"?>
<a:tblStyleLst xmlns:a="http://schemas.openxmlformats.org/drawingml/2006/main" def="{5C22544A-7EE6-4342-B048-85BDC9FD1C3A}">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Newly Identified</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2022</c:v>
                </c:pt>
                <c:pt idx="2">
                  <c:v>2023</c:v>
                </c:pt>
                <c:pt idx="3">
                  <c:v>2024</c:v>
                </c:pt>
              </c:numCache>
            </c:numRef>
          </c:cat>
          <c:val>
            <c:numRef>
              <c:f>Sheet1!$B$2:$B$5</c:f>
              <c:numCache>
                <c:formatCode>General</c:formatCode>
                <c:ptCount val="4"/>
                <c:pt idx="0">
                  <c:v>2</c:v>
                </c:pt>
                <c:pt idx="1">
                  <c:v>9</c:v>
                </c:pt>
                <c:pt idx="2">
                  <c:v>19</c:v>
                </c:pt>
                <c:pt idx="3">
                  <c:v>2</c:v>
                </c:pt>
              </c:numCache>
            </c:numRef>
          </c:val>
          <c:extLst>
            <c:ext xmlns:c16="http://schemas.microsoft.com/office/drawing/2014/chart" uri="{C3380CC4-5D6E-409C-BE32-E72D297353CC}">
              <c16:uniqueId val="{00000000-19F8-4807-956C-3F89BE0800F6}"/>
            </c:ext>
          </c:extLst>
        </c:ser>
        <c:ser>
          <c:idx val="1"/>
          <c:order val="1"/>
          <c:tx>
            <c:strRef>
              <c:f>Sheet1!$C$1</c:f>
              <c:strCache>
                <c:ptCount val="1"/>
                <c:pt idx="0">
                  <c:v>On Clock Year 2-11</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2022</c:v>
                </c:pt>
                <c:pt idx="2">
                  <c:v>2023</c:v>
                </c:pt>
                <c:pt idx="3">
                  <c:v>2024</c:v>
                </c:pt>
              </c:numCache>
            </c:numRef>
          </c:cat>
          <c:val>
            <c:numRef>
              <c:f>Sheet1!$C$2:$C$5</c:f>
              <c:numCache>
                <c:formatCode>General</c:formatCode>
                <c:ptCount val="4"/>
                <c:pt idx="0">
                  <c:v>2</c:v>
                </c:pt>
                <c:pt idx="1">
                  <c:v>2</c:v>
                </c:pt>
                <c:pt idx="2">
                  <c:v>3</c:v>
                </c:pt>
                <c:pt idx="3">
                  <c:v>9</c:v>
                </c:pt>
              </c:numCache>
            </c:numRef>
          </c:val>
          <c:extLst>
            <c:ext xmlns:c16="http://schemas.microsoft.com/office/drawing/2014/chart" uri="{C3380CC4-5D6E-409C-BE32-E72D297353CC}">
              <c16:uniqueId val="{00000001-19F8-4807-956C-3F89BE0800F6}"/>
            </c:ext>
          </c:extLst>
        </c:ser>
        <c:ser>
          <c:idx val="2"/>
          <c:order val="2"/>
          <c:tx>
            <c:strRef>
              <c:f>Sheet1!$D$1</c:f>
              <c:strCache>
                <c:ptCount val="1"/>
                <c:pt idx="0">
                  <c:v>On Watch</c:v>
                </c:pt>
              </c:strCache>
            </c:strRef>
          </c:tx>
          <c:spPr>
            <a:solidFill>
              <a:srgbClr val="8BC167"/>
            </a:solidFill>
            <a:ln w="19050">
              <a:solidFill>
                <a:schemeClr val="lt1"/>
              </a:solid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2-19F8-4807-956C-3F89BE0800F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2022</c:v>
                </c:pt>
                <c:pt idx="2">
                  <c:v>2023</c:v>
                </c:pt>
                <c:pt idx="3">
                  <c:v>2024</c:v>
                </c:pt>
              </c:numCache>
            </c:numRef>
          </c:cat>
          <c:val>
            <c:numRef>
              <c:f>Sheet1!$D$2:$D$5</c:f>
              <c:numCache>
                <c:formatCode>General</c:formatCode>
                <c:ptCount val="4"/>
                <c:pt idx="0">
                  <c:v>2</c:v>
                </c:pt>
                <c:pt idx="1">
                  <c:v>2</c:v>
                </c:pt>
                <c:pt idx="2">
                  <c:v>1</c:v>
                </c:pt>
                <c:pt idx="3">
                  <c:v>0</c:v>
                </c:pt>
              </c:numCache>
            </c:numRef>
          </c:val>
          <c:extLst>
            <c:ext xmlns:c16="http://schemas.microsoft.com/office/drawing/2014/chart" uri="{C3380CC4-5D6E-409C-BE32-E72D297353CC}">
              <c16:uniqueId val="{00000003-19F8-4807-956C-3F89BE0800F6}"/>
            </c:ext>
          </c:extLst>
        </c:ser>
        <c:dLbls>
          <c:showLegendKey val="0"/>
          <c:showVal val="0"/>
          <c:showCatName val="0"/>
          <c:showSerName val="0"/>
          <c:showPercent val="0"/>
          <c:showBubbleSize val="0"/>
        </c:dLbls>
        <c:gapWidth val="150"/>
        <c:overlap val="100"/>
        <c:axId val="487458752"/>
        <c:axId val="487457088"/>
      </c:barChart>
      <c:catAx>
        <c:axId val="487458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87457088"/>
        <c:crosses val="autoZero"/>
        <c:auto val="1"/>
        <c:lblAlgn val="ctr"/>
        <c:lblOffset val="100"/>
        <c:noMultiLvlLbl val="0"/>
      </c:catAx>
      <c:valAx>
        <c:axId val="48745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7458752"/>
        <c:crosses val="autoZero"/>
        <c:crossBetween val="between"/>
      </c:valAx>
      <c:spPr>
        <a:noFill/>
        <a:ln>
          <a:noFill/>
        </a:ln>
        <a:effectLst/>
      </c:spPr>
    </c:plotArea>
    <c:legend>
      <c:legendPos val="b"/>
      <c:layout>
        <c:manualLayout>
          <c:xMode val="edge"/>
          <c:yMode val="edge"/>
          <c:x val="0.11830591355942212"/>
          <c:y val="0.90722192019918713"/>
          <c:w val="0.69092005397915435"/>
          <c:h val="9.245441233676521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Sheet1!$B$1</c:f>
              <c:strCache>
                <c:ptCount val="1"/>
                <c:pt idx="0">
                  <c:v>Newly Identified</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2022</c:v>
                </c:pt>
                <c:pt idx="2">
                  <c:v>2023</c:v>
                </c:pt>
                <c:pt idx="3">
                  <c:v>2024</c:v>
                </c:pt>
              </c:numCache>
            </c:numRef>
          </c:cat>
          <c:val>
            <c:numRef>
              <c:f>Sheet1!$B$2:$B$5</c:f>
              <c:numCache>
                <c:formatCode>General</c:formatCode>
                <c:ptCount val="4"/>
                <c:pt idx="0">
                  <c:v>86</c:v>
                </c:pt>
                <c:pt idx="1">
                  <c:v>167</c:v>
                </c:pt>
                <c:pt idx="2">
                  <c:v>157</c:v>
                </c:pt>
                <c:pt idx="3">
                  <c:v>94</c:v>
                </c:pt>
              </c:numCache>
            </c:numRef>
          </c:val>
          <c:extLst>
            <c:ext xmlns:c16="http://schemas.microsoft.com/office/drawing/2014/chart" uri="{C3380CC4-5D6E-409C-BE32-E72D297353CC}">
              <c16:uniqueId val="{00000000-4E76-42C9-A8F7-C794BA8480E7}"/>
            </c:ext>
          </c:extLst>
        </c:ser>
        <c:ser>
          <c:idx val="1"/>
          <c:order val="1"/>
          <c:tx>
            <c:strRef>
              <c:f>Sheet1!$C$1</c:f>
              <c:strCache>
                <c:ptCount val="1"/>
                <c:pt idx="0">
                  <c:v>On Clock Year 2-11</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2022</c:v>
                </c:pt>
                <c:pt idx="2">
                  <c:v>2023</c:v>
                </c:pt>
                <c:pt idx="3">
                  <c:v>2024</c:v>
                </c:pt>
              </c:numCache>
            </c:numRef>
          </c:cat>
          <c:val>
            <c:numRef>
              <c:f>Sheet1!$C$2:$C$5</c:f>
              <c:numCache>
                <c:formatCode>General</c:formatCode>
                <c:ptCount val="4"/>
                <c:pt idx="0">
                  <c:v>64</c:v>
                </c:pt>
                <c:pt idx="1">
                  <c:v>38</c:v>
                </c:pt>
                <c:pt idx="2">
                  <c:v>52</c:v>
                </c:pt>
                <c:pt idx="3">
                  <c:v>75</c:v>
                </c:pt>
              </c:numCache>
            </c:numRef>
          </c:val>
          <c:extLst>
            <c:ext xmlns:c16="http://schemas.microsoft.com/office/drawing/2014/chart" uri="{C3380CC4-5D6E-409C-BE32-E72D297353CC}">
              <c16:uniqueId val="{00000001-4E76-42C9-A8F7-C794BA8480E7}"/>
            </c:ext>
          </c:extLst>
        </c:ser>
        <c:ser>
          <c:idx val="2"/>
          <c:order val="2"/>
          <c:tx>
            <c:strRef>
              <c:f>Sheet1!$D$1</c:f>
              <c:strCache>
                <c:ptCount val="1"/>
                <c:pt idx="0">
                  <c:v>On Watch</c:v>
                </c:pt>
              </c:strCache>
            </c:strRef>
          </c:tx>
          <c:spPr>
            <a:solidFill>
              <a:srgbClr val="8BC167"/>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2019</c:v>
                </c:pt>
                <c:pt idx="1">
                  <c:v>2022</c:v>
                </c:pt>
                <c:pt idx="2">
                  <c:v>2023</c:v>
                </c:pt>
                <c:pt idx="3">
                  <c:v>2024</c:v>
                </c:pt>
              </c:numCache>
            </c:numRef>
          </c:cat>
          <c:val>
            <c:numRef>
              <c:f>Sheet1!$D$2:$D$5</c:f>
              <c:numCache>
                <c:formatCode>General</c:formatCode>
                <c:ptCount val="4"/>
                <c:pt idx="0">
                  <c:v>28</c:v>
                </c:pt>
                <c:pt idx="1">
                  <c:v>39</c:v>
                </c:pt>
                <c:pt idx="2">
                  <c:v>14</c:v>
                </c:pt>
                <c:pt idx="3">
                  <c:v>21</c:v>
                </c:pt>
              </c:numCache>
            </c:numRef>
          </c:val>
          <c:extLst>
            <c:ext xmlns:c16="http://schemas.microsoft.com/office/drawing/2014/chart" uri="{C3380CC4-5D6E-409C-BE32-E72D297353CC}">
              <c16:uniqueId val="{00000002-4E76-42C9-A8F7-C794BA8480E7}"/>
            </c:ext>
          </c:extLst>
        </c:ser>
        <c:dLbls>
          <c:showLegendKey val="0"/>
          <c:showVal val="0"/>
          <c:showCatName val="0"/>
          <c:showSerName val="0"/>
          <c:showPercent val="0"/>
          <c:showBubbleSize val="0"/>
        </c:dLbls>
        <c:gapWidth val="150"/>
        <c:overlap val="100"/>
        <c:axId val="487458752"/>
        <c:axId val="487457088"/>
      </c:barChart>
      <c:catAx>
        <c:axId val="487458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487457088"/>
        <c:crosses val="autoZero"/>
        <c:auto val="1"/>
        <c:lblAlgn val="ctr"/>
        <c:lblOffset val="100"/>
        <c:noMultiLvlLbl val="0"/>
      </c:catAx>
      <c:valAx>
        <c:axId val="48745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7458752"/>
        <c:crosses val="autoZero"/>
        <c:crossBetween val="between"/>
      </c:valAx>
      <c:spPr>
        <a:noFill/>
        <a:ln>
          <a:noFill/>
        </a:ln>
        <a:effectLst/>
      </c:spPr>
    </c:plotArea>
    <c:legend>
      <c:legendPos val="b"/>
      <c:layout>
        <c:manualLayout>
          <c:xMode val="edge"/>
          <c:yMode val="edge"/>
          <c:x val="0.13000412208269216"/>
          <c:y val="0.91483409944622895"/>
          <c:w val="0.72591586485586412"/>
          <c:h val="7.215526767798764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372DE8-6315-4A71-83DC-FBA301CCC6EF}" type="datetimeFigureOut">
              <a:rPr lang="en-US" smtClean="0"/>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3D221-3DFD-4B67-85B2-0495D304E5C0}" type="slidenum">
              <a:rPr lang="en-US" smtClean="0"/>
              <a:t>‹#›</a:t>
            </a:fld>
            <a:endParaRPr lang="en-US"/>
          </a:p>
        </p:txBody>
      </p:sp>
    </p:spTree>
    <p:extLst>
      <p:ext uri="{BB962C8B-B14F-4D97-AF65-F5344CB8AC3E}">
        <p14:creationId xmlns:p14="http://schemas.microsoft.com/office/powerpoint/2010/main" val="180414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f16a97906c_2_7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g2f16a97906c_2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15</a:t>
            </a:fld>
            <a:endParaRPr lang="en-US"/>
          </a:p>
        </p:txBody>
      </p:sp>
    </p:spTree>
    <p:extLst>
      <p:ext uri="{BB962C8B-B14F-4D97-AF65-F5344CB8AC3E}">
        <p14:creationId xmlns:p14="http://schemas.microsoft.com/office/powerpoint/2010/main" val="377382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16</a:t>
            </a:fld>
            <a:endParaRPr lang="en-US"/>
          </a:p>
        </p:txBody>
      </p:sp>
    </p:spTree>
    <p:extLst>
      <p:ext uri="{BB962C8B-B14F-4D97-AF65-F5344CB8AC3E}">
        <p14:creationId xmlns:p14="http://schemas.microsoft.com/office/powerpoint/2010/main" val="3201216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20</a:t>
            </a:fld>
            <a:endParaRPr lang="en-US"/>
          </a:p>
        </p:txBody>
      </p:sp>
    </p:spTree>
    <p:extLst>
      <p:ext uri="{BB962C8B-B14F-4D97-AF65-F5344CB8AC3E}">
        <p14:creationId xmlns:p14="http://schemas.microsoft.com/office/powerpoint/2010/main" val="2773874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22</a:t>
            </a:fld>
            <a:endParaRPr lang="en-US"/>
          </a:p>
        </p:txBody>
      </p:sp>
    </p:spTree>
    <p:extLst>
      <p:ext uri="{BB962C8B-B14F-4D97-AF65-F5344CB8AC3E}">
        <p14:creationId xmlns:p14="http://schemas.microsoft.com/office/powerpoint/2010/main" val="4159804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23</a:t>
            </a:fld>
            <a:endParaRPr lang="en-US"/>
          </a:p>
        </p:txBody>
      </p:sp>
    </p:spTree>
    <p:extLst>
      <p:ext uri="{BB962C8B-B14F-4D97-AF65-F5344CB8AC3E}">
        <p14:creationId xmlns:p14="http://schemas.microsoft.com/office/powerpoint/2010/main" val="3119893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25</a:t>
            </a:fld>
            <a:endParaRPr lang="en-US"/>
          </a:p>
        </p:txBody>
      </p:sp>
    </p:spTree>
    <p:extLst>
      <p:ext uri="{BB962C8B-B14F-4D97-AF65-F5344CB8AC3E}">
        <p14:creationId xmlns:p14="http://schemas.microsoft.com/office/powerpoint/2010/main" val="3092100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353CC-C060-41B3-BE91-61977B19B7A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5923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40</a:t>
            </a:fld>
            <a:endParaRPr lang="en-US"/>
          </a:p>
        </p:txBody>
      </p:sp>
    </p:spTree>
    <p:extLst>
      <p:ext uri="{BB962C8B-B14F-4D97-AF65-F5344CB8AC3E}">
        <p14:creationId xmlns:p14="http://schemas.microsoft.com/office/powerpoint/2010/main" val="29723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43</a:t>
            </a:fld>
            <a:endParaRPr lang="en-US"/>
          </a:p>
        </p:txBody>
      </p:sp>
    </p:spTree>
    <p:extLst>
      <p:ext uri="{BB962C8B-B14F-4D97-AF65-F5344CB8AC3E}">
        <p14:creationId xmlns:p14="http://schemas.microsoft.com/office/powerpoint/2010/main" val="782423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3</a:t>
            </a:fld>
            <a:endParaRPr lang="en-US"/>
          </a:p>
        </p:txBody>
      </p:sp>
    </p:spTree>
    <p:extLst>
      <p:ext uri="{BB962C8B-B14F-4D97-AF65-F5344CB8AC3E}">
        <p14:creationId xmlns:p14="http://schemas.microsoft.com/office/powerpoint/2010/main" val="3903650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4</a:t>
            </a:fld>
            <a:endParaRPr lang="en-US"/>
          </a:p>
        </p:txBody>
      </p:sp>
    </p:spTree>
    <p:extLst>
      <p:ext uri="{BB962C8B-B14F-4D97-AF65-F5344CB8AC3E}">
        <p14:creationId xmlns:p14="http://schemas.microsoft.com/office/powerpoint/2010/main" val="2171442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a:p>
        </p:txBody>
      </p:sp>
    </p:spTree>
    <p:extLst>
      <p:ext uri="{BB962C8B-B14F-4D97-AF65-F5344CB8AC3E}">
        <p14:creationId xmlns:p14="http://schemas.microsoft.com/office/powerpoint/2010/main" val="2274099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174982" indent="-174982">
              <a:buFontTx/>
              <a:buChar char="-"/>
            </a:pPr>
            <a:r>
              <a:rPr lang="en-US"/>
              <a:t>Slightly lower growth than 2023, but nearly identical mean scale score</a:t>
            </a:r>
          </a:p>
          <a:p>
            <a:pPr marL="174982" indent="-174982">
              <a:buFontTx/>
              <a:buChar char="-"/>
            </a:pPr>
            <a:r>
              <a:rPr lang="en-US"/>
              <a:t>Almost back to 2019 achievement</a:t>
            </a:r>
          </a:p>
          <a:p>
            <a:pPr marL="0" indent="0">
              <a:buFontTx/>
              <a:buNone/>
            </a:pPr>
            <a:endParaRPr lang="en-US"/>
          </a:p>
          <a:p>
            <a:pPr marL="0" indent="0">
              <a:buFontTx/>
              <a:buNone/>
            </a:pPr>
            <a:r>
              <a:rPr lang="en-US"/>
              <a:t>Note- Having looked last week and again today, I cannot find the excel doc where I build the original 4-quad charts, so I’m just pasting the 2024 data directly on top of the graphic, but will fix for SBE </a:t>
            </a:r>
            <a:r>
              <a:rPr lang="en-US" err="1"/>
              <a:t>pres</a:t>
            </a:r>
            <a:endParaRPr lang="en-US"/>
          </a:p>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6</a:t>
            </a:fld>
            <a:endParaRPr lang="en-US"/>
          </a:p>
        </p:txBody>
      </p:sp>
    </p:spTree>
    <p:extLst>
      <p:ext uri="{BB962C8B-B14F-4D97-AF65-F5344CB8AC3E}">
        <p14:creationId xmlns:p14="http://schemas.microsoft.com/office/powerpoint/2010/main" val="745210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174982" indent="-174982">
              <a:buFontTx/>
              <a:buChar char="-"/>
            </a:pPr>
            <a:r>
              <a:rPr lang="en-US" dirty="0"/>
              <a:t>2024 baseline growth is slightly higher than 2023 and mean scale score has increased, almost back to 2019</a:t>
            </a: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3448894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3864686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9</a:t>
            </a:fld>
            <a:endParaRPr lang="en-US"/>
          </a:p>
        </p:txBody>
      </p:sp>
    </p:spTree>
    <p:extLst>
      <p:ext uri="{BB962C8B-B14F-4D97-AF65-F5344CB8AC3E}">
        <p14:creationId xmlns:p14="http://schemas.microsoft.com/office/powerpoint/2010/main" val="2027906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13496971f12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13496971f12_0_5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SzPts val="1100"/>
              <a:buNone/>
            </a:pPr>
            <a:endParaRPr sz="800"/>
          </a:p>
        </p:txBody>
      </p:sp>
    </p:spTree>
    <p:extLst>
      <p:ext uri="{BB962C8B-B14F-4D97-AF65-F5344CB8AC3E}">
        <p14:creationId xmlns:p14="http://schemas.microsoft.com/office/powerpoint/2010/main" val="1669770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Blue" userDrawn="1">
  <p:cSld name="Slide without image - Blue">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3" y="6098961"/>
            <a:ext cx="12192004" cy="769251"/>
          </a:xfrm>
          <a:prstGeom prst="rect">
            <a:avLst/>
          </a:prstGeom>
          <a:noFill/>
          <a:ln>
            <a:noFill/>
          </a:ln>
        </p:spPr>
      </p:pic>
      <p:cxnSp>
        <p:nvCxnSpPr>
          <p:cNvPr id="190" name="Google Shape;190;p48" descr="&quot;&quot;"/>
          <p:cNvCxnSpPr/>
          <p:nvPr/>
        </p:nvCxnSpPr>
        <p:spPr>
          <a:xfrm>
            <a:off x="0" y="960701"/>
            <a:ext cx="9972800"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415600" y="140133"/>
            <a:ext cx="9557200" cy="820568"/>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400" b="1">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415600" y="1108413"/>
            <a:ext cx="9557200" cy="4904337"/>
          </a:xfrm>
          <a:prstGeom prst="rect">
            <a:avLst/>
          </a:prstGeom>
          <a:noFill/>
          <a:ln>
            <a:noFill/>
          </a:ln>
        </p:spPr>
        <p:txBody>
          <a:bodyPr spcFirstLastPara="1" wrap="square" lIns="91425" tIns="91425" rIns="91425" bIns="91425" anchor="t" anchorCtr="0">
            <a:normAutofit/>
          </a:bodyPr>
          <a:lstStyle>
            <a:lvl1pPr marL="342900" lvl="0" indent="-247650" algn="l">
              <a:lnSpc>
                <a:spcPct val="115000"/>
              </a:lnSpc>
              <a:spcBef>
                <a:spcPts val="0"/>
              </a:spcBef>
              <a:spcAft>
                <a:spcPts val="0"/>
              </a:spcAft>
              <a:buClr>
                <a:schemeClr val="dk1"/>
              </a:buClr>
              <a:buSzPts val="1600"/>
              <a:buFont typeface="Roboto"/>
              <a:buChar char="●"/>
              <a:defRPr sz="1200">
                <a:solidFill>
                  <a:schemeClr val="dk1"/>
                </a:solidFill>
                <a:latin typeface="Roboto"/>
                <a:ea typeface="Roboto"/>
                <a:cs typeface="Roboto"/>
                <a:sym typeface="Roboto"/>
              </a:defRPr>
            </a:lvl1pPr>
            <a:lvl2pPr marL="685800" lvl="1" indent="-238125"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028700" lvl="2" indent="-238125"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371600" lvl="3" indent="-238125"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1714500" lvl="4" indent="-238125"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057400" lvl="5" indent="-238125"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2400300" lvl="6" indent="-238125"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2743200" lvl="7" indent="-238125"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3086100" lvl="8" indent="-238125"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62648" y="6246671"/>
            <a:ext cx="690000" cy="428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975" b="0" i="0" u="none" strike="noStrike" cap="none" dirty="0">
                <a:solidFill>
                  <a:srgbClr val="FFFFFF"/>
                </a:solidFill>
                <a:latin typeface="Arial"/>
                <a:ea typeface="Arial"/>
                <a:cs typeface="Arial"/>
                <a:sym typeface="Arial"/>
              </a:rPr>
              <a:t> </a:t>
            </a:r>
            <a:fld id="{00000000-1234-1234-1234-123412341234}" type="slidenum">
              <a:rPr lang="en" sz="975"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975" b="0" i="0" u="none" strike="noStrike" cap="none" dirty="0">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11017188" y="6291699"/>
            <a:ext cx="822775" cy="383772"/>
          </a:xfrm>
          <a:prstGeom prst="rect">
            <a:avLst/>
          </a:prstGeom>
          <a:noFill/>
          <a:ln>
            <a:noFill/>
          </a:ln>
        </p:spPr>
      </p:pic>
    </p:spTree>
    <p:extLst>
      <p:ext uri="{BB962C8B-B14F-4D97-AF65-F5344CB8AC3E}">
        <p14:creationId xmlns:p14="http://schemas.microsoft.com/office/powerpoint/2010/main" val="212190505"/>
      </p:ext>
    </p:extLst>
  </p:cSld>
  <p:clrMapOvr>
    <a:masterClrMapping/>
  </p:clrMapOvr>
  <p:transition spd="slow">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54"/>
        <p:cNvGrpSpPr/>
        <p:nvPr/>
      </p:nvGrpSpPr>
      <p:grpSpPr>
        <a:xfrm>
          <a:off x="0" y="0"/>
          <a:ext cx="0" cy="0"/>
          <a:chOff x="0" y="0"/>
          <a:chExt cx="0" cy="0"/>
        </a:xfrm>
      </p:grpSpPr>
      <p:sp>
        <p:nvSpPr>
          <p:cNvPr id="56" name="Google Shape;56;p14" descr="&quot;&quot;"/>
          <p:cNvSpPr/>
          <p:nvPr/>
        </p:nvSpPr>
        <p:spPr>
          <a:xfrm>
            <a:off x="1500" y="0"/>
            <a:ext cx="12192000" cy="36576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a:p>
        </p:txBody>
      </p:sp>
      <p:pic>
        <p:nvPicPr>
          <p:cNvPr id="58" name="Google Shape;58;p14" descr="&quot;&quot;"/>
          <p:cNvPicPr preferRelativeResize="0"/>
          <p:nvPr/>
        </p:nvPicPr>
        <p:blipFill rotWithShape="1">
          <a:blip r:embed="rId2">
            <a:alphaModFix/>
          </a:blip>
          <a:srcRect/>
          <a:stretch/>
        </p:blipFill>
        <p:spPr>
          <a:xfrm>
            <a:off x="0" y="6115381"/>
            <a:ext cx="12192004" cy="742619"/>
          </a:xfrm>
          <a:prstGeom prst="rect">
            <a:avLst/>
          </a:prstGeom>
          <a:noFill/>
          <a:ln>
            <a:noFill/>
          </a:ln>
        </p:spPr>
      </p:pic>
      <p:pic>
        <p:nvPicPr>
          <p:cNvPr id="59" name="Google Shape;59;p14" descr="CDE logo"/>
          <p:cNvPicPr preferRelativeResize="0"/>
          <p:nvPr/>
        </p:nvPicPr>
        <p:blipFill>
          <a:blip r:embed="rId3">
            <a:alphaModFix/>
          </a:blip>
          <a:stretch>
            <a:fillRect/>
          </a:stretch>
        </p:blipFill>
        <p:spPr>
          <a:xfrm>
            <a:off x="2814222" y="986691"/>
            <a:ext cx="2088958" cy="1225533"/>
          </a:xfrm>
          <a:prstGeom prst="rect">
            <a:avLst/>
          </a:prstGeom>
          <a:noFill/>
          <a:ln>
            <a:noFill/>
          </a:ln>
        </p:spPr>
      </p:pic>
      <p:sp>
        <p:nvSpPr>
          <p:cNvPr id="61" name="Google Shape;61;p14"/>
          <p:cNvSpPr txBox="1"/>
          <p:nvPr/>
        </p:nvSpPr>
        <p:spPr>
          <a:xfrm>
            <a:off x="274033" y="2767600"/>
            <a:ext cx="7704400" cy="7084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2200">
              <a:solidFill>
                <a:srgbClr val="FFFFFF"/>
              </a:solidFill>
              <a:latin typeface="Roboto"/>
              <a:ea typeface="Roboto"/>
              <a:cs typeface="Roboto"/>
              <a:sym typeface="Roboto"/>
            </a:endParaRPr>
          </a:p>
        </p:txBody>
      </p:sp>
      <p:sp>
        <p:nvSpPr>
          <p:cNvPr id="62" name="Google Shape;62;p14"/>
          <p:cNvSpPr txBox="1"/>
          <p:nvPr/>
        </p:nvSpPr>
        <p:spPr>
          <a:xfrm>
            <a:off x="274033" y="3947667"/>
            <a:ext cx="7704400" cy="13868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endParaRPr sz="2200">
              <a:solidFill>
                <a:srgbClr val="000000"/>
              </a:solidFill>
              <a:latin typeface="Roboto"/>
              <a:ea typeface="Roboto"/>
              <a:cs typeface="Roboto"/>
              <a:sym typeface="Roboto"/>
            </a:endParaRPr>
          </a:p>
        </p:txBody>
      </p:sp>
      <p:pic>
        <p:nvPicPr>
          <p:cNvPr id="3" name="Google Shape;90;p39" descr="Photo of elementary student">
            <a:extLst>
              <a:ext uri="{FF2B5EF4-FFF2-40B4-BE49-F238E27FC236}">
                <a16:creationId xmlns:a16="http://schemas.microsoft.com/office/drawing/2014/main" id="{B69D6C97-B09B-31F1-4DAC-95CBA109AB0F}"/>
              </a:ext>
            </a:extLst>
          </p:cNvPr>
          <p:cNvPicPr preferRelativeResize="0"/>
          <p:nvPr userDrawn="1"/>
        </p:nvPicPr>
        <p:blipFill rotWithShape="1">
          <a:blip r:embed="rId4">
            <a:alphaModFix/>
          </a:blip>
          <a:srcRect r="22196"/>
          <a:stretch/>
        </p:blipFill>
        <p:spPr>
          <a:xfrm>
            <a:off x="7013359" y="0"/>
            <a:ext cx="5178642" cy="3657600"/>
          </a:xfrm>
          <a:prstGeom prst="rect">
            <a:avLst/>
          </a:prstGeom>
          <a:noFill/>
          <a:ln>
            <a:noFill/>
          </a:ln>
        </p:spPr>
      </p:pic>
    </p:spTree>
    <p:extLst>
      <p:ext uri="{BB962C8B-B14F-4D97-AF65-F5344CB8AC3E}">
        <p14:creationId xmlns:p14="http://schemas.microsoft.com/office/powerpoint/2010/main" val="198339344"/>
      </p:ext>
    </p:extLst>
  </p:cSld>
  <p:clrMapOvr>
    <a:masterClrMapping/>
  </p:clrMapOvr>
  <p:transition spd="slow">
    <p:wipe dir="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blank - Orange">
  <p:cSld name="Slide blank - Orange">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2" name="Google Shape;42;p5" descr="&quot;&quot;"/>
          <p:cNvPicPr preferRelativeResize="0"/>
          <p:nvPr/>
        </p:nvPicPr>
        <p:blipFill rotWithShape="1">
          <a:blip r:embed="rId2">
            <a:alphaModFix/>
          </a:blip>
          <a:srcRect/>
          <a:stretch/>
        </p:blipFill>
        <p:spPr>
          <a:xfrm>
            <a:off x="1" y="5760928"/>
            <a:ext cx="12192004" cy="1107281"/>
          </a:xfrm>
          <a:prstGeom prst="rect">
            <a:avLst/>
          </a:prstGeom>
          <a:noFill/>
          <a:ln>
            <a:noFill/>
          </a:ln>
        </p:spPr>
      </p:pic>
      <p:sp>
        <p:nvSpPr>
          <p:cNvPr id="43" name="Google Shape;43;p5"/>
          <p:cNvSpPr txBox="1"/>
          <p:nvPr/>
        </p:nvSpPr>
        <p:spPr>
          <a:xfrm>
            <a:off x="165167" y="5552133"/>
            <a:ext cx="6484800" cy="208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1067">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65167" y="5796533"/>
            <a:ext cx="9689600" cy="2088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1067">
                <a:solidFill>
                  <a:schemeClr val="dk1"/>
                </a:solidFill>
                <a:latin typeface="Roboto"/>
                <a:ea typeface="Roboto"/>
                <a:cs typeface="Roboto"/>
                <a:sym typeface="Roboto"/>
              </a:defRPr>
            </a:lvl9pPr>
          </a:lstStyle>
          <a:p>
            <a:endParaRPr/>
          </a:p>
        </p:txBody>
      </p:sp>
      <p:sp>
        <p:nvSpPr>
          <p:cNvPr id="45" name="Google Shape;45;p5"/>
          <p:cNvSpPr txBox="1"/>
          <p:nvPr/>
        </p:nvSpPr>
        <p:spPr>
          <a:xfrm>
            <a:off x="165167" y="6180567"/>
            <a:ext cx="690000" cy="428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733">
                <a:solidFill>
                  <a:srgbClr val="FFFFFF"/>
                </a:solidFill>
              </a:rPr>
              <a:t> </a:t>
            </a:r>
            <a:fld id="{00000000-1234-1234-1234-123412341234}" type="slidenum">
              <a:rPr lang="en" sz="1733">
                <a:solidFill>
                  <a:srgbClr val="FFFFFF"/>
                </a:solidFill>
              </a:rPr>
              <a:pPr marL="0" lvl="0" indent="0" algn="l" rtl="0">
                <a:spcBef>
                  <a:spcPts val="0"/>
                </a:spcBef>
                <a:spcAft>
                  <a:spcPts val="0"/>
                </a:spcAft>
                <a:buNone/>
              </a:pPr>
              <a:t>‹#›</a:t>
            </a:fld>
            <a:endParaRPr sz="1733">
              <a:solidFill>
                <a:srgbClr val="FFFFFF"/>
              </a:solidFill>
            </a:endParaRPr>
          </a:p>
        </p:txBody>
      </p:sp>
      <p:pic>
        <p:nvPicPr>
          <p:cNvPr id="46" name="Google Shape;46;p5" descr="CDE logo"/>
          <p:cNvPicPr preferRelativeResize="0"/>
          <p:nvPr/>
        </p:nvPicPr>
        <p:blipFill>
          <a:blip r:embed="rId3">
            <a:alphaModFix/>
          </a:blip>
          <a:stretch>
            <a:fillRect/>
          </a:stretch>
        </p:blipFill>
        <p:spPr>
          <a:xfrm>
            <a:off x="10669534" y="6024434"/>
            <a:ext cx="1232567" cy="537865"/>
          </a:xfrm>
          <a:prstGeom prst="rect">
            <a:avLst/>
          </a:prstGeom>
          <a:noFill/>
          <a:ln>
            <a:noFill/>
          </a:ln>
        </p:spPr>
      </p:pic>
    </p:spTree>
    <p:extLst>
      <p:ext uri="{BB962C8B-B14F-4D97-AF65-F5344CB8AC3E}">
        <p14:creationId xmlns:p14="http://schemas.microsoft.com/office/powerpoint/2010/main" val="3954725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1219200"/>
          </a:xfrm>
          <a:prstGeom prst="rect">
            <a:avLst/>
          </a:prstGeom>
        </p:spPr>
      </p:pic>
      <p:sp>
        <p:nvSpPr>
          <p:cNvPr id="2" name="Title 1"/>
          <p:cNvSpPr>
            <a:spLocks noGrp="1"/>
          </p:cNvSpPr>
          <p:nvPr>
            <p:ph type="title"/>
          </p:nvPr>
        </p:nvSpPr>
        <p:spPr>
          <a:xfrm>
            <a:off x="326925" y="254514"/>
            <a:ext cx="8109153"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838200" y="1463040"/>
            <a:ext cx="105156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9"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91686648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63041"/>
            <a:ext cx="51816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172200" y="1463041"/>
            <a:ext cx="51816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0"/>
            <a:ext cx="12191996" cy="1219200"/>
          </a:xfrm>
          <a:prstGeom prst="rect">
            <a:avLst/>
          </a:prstGeom>
        </p:spPr>
      </p:pic>
      <p:sp>
        <p:nvSpPr>
          <p:cNvPr id="9" name="Title 1"/>
          <p:cNvSpPr>
            <a:spLocks noGrp="1"/>
          </p:cNvSpPr>
          <p:nvPr>
            <p:ph type="title"/>
          </p:nvPr>
        </p:nvSpPr>
        <p:spPr>
          <a:xfrm>
            <a:off x="326925" y="254514"/>
            <a:ext cx="8109153"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172201"/>
            <a:ext cx="1524000" cy="485919"/>
          </a:xfrm>
          <a:prstGeom prst="rect">
            <a:avLst/>
          </a:prstGeom>
        </p:spPr>
      </p:pic>
      <p:sp>
        <p:nvSpPr>
          <p:cNvPr id="12" name="Slide Number Placeholder 5"/>
          <p:cNvSpPr>
            <a:spLocks noGrp="1"/>
          </p:cNvSpPr>
          <p:nvPr>
            <p:ph type="sldNum" sz="quarter" idx="12"/>
          </p:nvPr>
        </p:nvSpPr>
        <p:spPr>
          <a:xfrm>
            <a:off x="297428" y="6427019"/>
            <a:ext cx="27432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658474307"/>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76538C-23B8-EEA6-69F4-ECC492092D07}"/>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060C0C-26D7-D709-AB5E-B0C5523094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7E0BA9-A5E4-C8AB-40A4-082B423D6DA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4EDE1CA9-7D32-43B3-9CA3-F08E73DD3EC5}" type="datetimeFigureOut">
              <a:rPr lang="en-US" smtClean="0"/>
              <a:t>9/26/2024</a:t>
            </a:fld>
            <a:endParaRPr lang="en-US"/>
          </a:p>
        </p:txBody>
      </p:sp>
      <p:sp>
        <p:nvSpPr>
          <p:cNvPr id="5" name="Footer Placeholder 4">
            <a:extLst>
              <a:ext uri="{FF2B5EF4-FFF2-40B4-BE49-F238E27FC236}">
                <a16:creationId xmlns:a16="http://schemas.microsoft.com/office/drawing/2014/main" id="{5334E350-3E43-8E63-8C6C-BDE620AB7DB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31981B7-2B4F-83CA-46F7-3EAAE88394E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F70D585-AD62-40C6-8B70-C493BFC7F37A}" type="slidenum">
              <a:rPr lang="en-US" smtClean="0"/>
              <a:t>‹#›</a:t>
            </a:fld>
            <a:endParaRPr lang="en-US"/>
          </a:p>
        </p:txBody>
      </p:sp>
    </p:spTree>
    <p:extLst>
      <p:ext uri="{BB962C8B-B14F-4D97-AF65-F5344CB8AC3E}">
        <p14:creationId xmlns:p14="http://schemas.microsoft.com/office/powerpoint/2010/main" val="1671547666"/>
      </p:ext>
    </p:extLst>
  </p:cSld>
  <p:clrMap bg1="lt1" tx1="dk1" bg2="lt2" tx2="dk2" accent1="accent1" accent2="accent2" accent3="accent3" accent4="accent4" accent5="accent5" accent6="accent6" hlink="hlink" folHlink="folHlink"/>
  <p:sldLayoutIdLst>
    <p:sldLayoutId id="2147483727" r:id="rId1"/>
    <p:sldLayoutId id="2147483726" r:id="rId2"/>
    <p:sldLayoutId id="2147483729" r:id="rId3"/>
    <p:sldLayoutId id="2147483731" r:id="rId4"/>
    <p:sldLayoutId id="2147483732" r:id="rId5"/>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e.state.co.us/accountability/accountability-task-force" TargetMode="External"/><Relationship Id="rId2" Type="http://schemas.openxmlformats.org/officeDocument/2006/relationships/hyperlink" Target="https://leg.colorado.gov/bills/hb23-1241" TargetMode="External"/><Relationship Id="rId1" Type="http://schemas.openxmlformats.org/officeDocument/2006/relationships/slideLayout" Target="../slideLayouts/slideLayout1.xml"/><Relationship Id="rId6" Type="http://schemas.openxmlformats.org/officeDocument/2006/relationships/hyperlink" Target="https://www.cde.state.co.us/accountability/spfdemographicsanalysis" TargetMode="External"/><Relationship Id="rId5" Type="http://schemas.openxmlformats.org/officeDocument/2006/relationships/hyperlink" Target="https://www.cde.state.co.us/accountability/accountabilityreferencehandbookjan8update" TargetMode="External"/><Relationship Id="rId4" Type="http://schemas.openxmlformats.org/officeDocument/2006/relationships/hyperlink" Target="https://www.cde.state.co.us/accountability/1241taskforceinterimrepor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9"/>
          <p:cNvSpPr txBox="1">
            <a:spLocks noGrp="1"/>
          </p:cNvSpPr>
          <p:nvPr>
            <p:ph type="ctrTitle" idx="4294967295"/>
          </p:nvPr>
        </p:nvSpPr>
        <p:spPr>
          <a:xfrm>
            <a:off x="2764481" y="4429287"/>
            <a:ext cx="6345651" cy="1452223"/>
          </a:xfrm>
          <a:prstGeom prst="rect">
            <a:avLst/>
          </a:prstGeom>
          <a:noFill/>
          <a:ln>
            <a:noFill/>
          </a:ln>
        </p:spPr>
        <p:txBody>
          <a:bodyPr spcFirstLastPara="1" vert="horz" wrap="square" lIns="91425" tIns="45700" rIns="91425" bIns="45700" rtlCol="0" anchor="t" anchorCtr="0">
            <a:normAutofit/>
          </a:bodyPr>
          <a:lstStyle/>
          <a:p>
            <a:pPr algn="ctr">
              <a:spcBef>
                <a:spcPts val="0"/>
              </a:spcBef>
              <a:buClr>
                <a:schemeClr val="dk1"/>
              </a:buClr>
              <a:buSzPts val="3600"/>
            </a:pPr>
            <a:r>
              <a:rPr lang="en-US" sz="2800" dirty="0">
                <a:latin typeface="Roboto" panose="02000000000000000000" pitchFamily="2" charset="0"/>
                <a:ea typeface="Roboto" panose="02000000000000000000" pitchFamily="2" charset="0"/>
                <a:cs typeface="Roboto" panose="02000000000000000000" pitchFamily="2" charset="0"/>
              </a:rPr>
              <a:t>TAP Meeting</a:t>
            </a:r>
            <a:br>
              <a:rPr lang="en-US" sz="2800" dirty="0">
                <a:latin typeface="Roboto" panose="02000000000000000000" pitchFamily="2" charset="0"/>
                <a:ea typeface="Roboto" panose="02000000000000000000" pitchFamily="2" charset="0"/>
                <a:cs typeface="Roboto" panose="02000000000000000000" pitchFamily="2" charset="0"/>
              </a:rPr>
            </a:br>
            <a:br>
              <a:rPr lang="en" sz="2800" dirty="0">
                <a:latin typeface="Roboto"/>
                <a:ea typeface="Roboto"/>
                <a:cs typeface="Roboto"/>
              </a:rPr>
            </a:br>
            <a:r>
              <a:rPr lang="en" sz="2000" dirty="0">
                <a:latin typeface="Roboto"/>
                <a:ea typeface="Roboto"/>
                <a:cs typeface="Roboto"/>
              </a:rPr>
              <a:t>September 26, 2024</a:t>
            </a:r>
            <a:endParaRPr lang="en-US" sz="2000" dirty="0">
              <a:latin typeface="Roboto"/>
              <a:ea typeface="Roboto"/>
              <a:cs typeface="Roboto"/>
            </a:endParaRPr>
          </a:p>
        </p:txBody>
      </p:sp>
      <p:sp>
        <p:nvSpPr>
          <p:cNvPr id="529" name="Google Shape;529;p69"/>
          <p:cNvSpPr txBox="1"/>
          <p:nvPr/>
        </p:nvSpPr>
        <p:spPr>
          <a:xfrm>
            <a:off x="3187700" y="-615951"/>
            <a:ext cx="7900500" cy="615475"/>
          </a:xfrm>
          <a:prstGeom prst="rect">
            <a:avLst/>
          </a:prstGeom>
          <a:noFill/>
          <a:ln>
            <a:noFill/>
          </a:ln>
        </p:spPr>
        <p:txBody>
          <a:bodyPr spcFirstLastPara="1" wrap="square" lIns="91425" tIns="91425" rIns="91425" bIns="91425" anchor="t" anchorCtr="0">
            <a:spAutoFit/>
          </a:bodyPr>
          <a:lstStyle/>
          <a:p>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2394304"/>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EA7E-A9D4-4C81-C722-8496DEFE05D0}"/>
              </a:ext>
            </a:extLst>
          </p:cNvPr>
          <p:cNvSpPr>
            <a:spLocks noGrp="1"/>
          </p:cNvSpPr>
          <p:nvPr>
            <p:ph type="title"/>
          </p:nvPr>
        </p:nvSpPr>
        <p:spPr/>
        <p:txBody>
          <a:bodyPr/>
          <a:lstStyle/>
          <a:p>
            <a:r>
              <a:rPr lang="en-US" sz="2400" dirty="0"/>
              <a:t>There are significant differences in PSAT/SAT Reading &amp; Writing growth for historically disadvantaged groups.</a:t>
            </a:r>
            <a:endParaRPr lang="en-US" dirty="0"/>
          </a:p>
        </p:txBody>
      </p:sp>
      <p:sp>
        <p:nvSpPr>
          <p:cNvPr id="3" name="TextBox 2">
            <a:extLst>
              <a:ext uri="{FF2B5EF4-FFF2-40B4-BE49-F238E27FC236}">
                <a16:creationId xmlns:a16="http://schemas.microsoft.com/office/drawing/2014/main" id="{099F2297-CDCB-377C-A3FF-A5145AF2487E}"/>
              </a:ext>
            </a:extLst>
          </p:cNvPr>
          <p:cNvSpPr txBox="1"/>
          <p:nvPr/>
        </p:nvSpPr>
        <p:spPr>
          <a:xfrm>
            <a:off x="9972801" y="0"/>
            <a:ext cx="2219200" cy="1384995"/>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Roboto" panose="02000000000000000000" pitchFamily="2" charset="0"/>
                <a:ea typeface="Roboto" panose="02000000000000000000" pitchFamily="2" charset="0"/>
                <a:cs typeface="Roboto" panose="02000000000000000000" pitchFamily="2" charset="0"/>
              </a:rPr>
              <a:t>Summary: </a:t>
            </a:r>
            <a:r>
              <a:rPr lang="en-US" sz="1200" dirty="0">
                <a:latin typeface="Roboto" panose="02000000000000000000" pitchFamily="2" charset="0"/>
                <a:ea typeface="Roboto" panose="02000000000000000000" pitchFamily="2" charset="0"/>
                <a:cs typeface="Roboto" panose="02000000000000000000" pitchFamily="2" charset="0"/>
              </a:rPr>
              <a:t> Historically disadvantaged groups of HS students have considerably lower cohort growth in PSAT/SAT R&amp;W.  This is concerning given limited time before graduation. </a:t>
            </a:r>
          </a:p>
        </p:txBody>
      </p:sp>
      <p:pic>
        <p:nvPicPr>
          <p:cNvPr id="4" name="Picture 3">
            <a:extLst>
              <a:ext uri="{FF2B5EF4-FFF2-40B4-BE49-F238E27FC236}">
                <a16:creationId xmlns:a16="http://schemas.microsoft.com/office/drawing/2014/main" id="{6CF0F72A-5882-C529-ECD4-8D2D35CAEA28}"/>
              </a:ext>
            </a:extLst>
          </p:cNvPr>
          <p:cNvPicPr>
            <a:picLocks noChangeAspect="1"/>
          </p:cNvPicPr>
          <p:nvPr/>
        </p:nvPicPr>
        <p:blipFill>
          <a:blip r:embed="rId2"/>
          <a:stretch>
            <a:fillRect/>
          </a:stretch>
        </p:blipFill>
        <p:spPr>
          <a:xfrm>
            <a:off x="1828803" y="1240079"/>
            <a:ext cx="7514143" cy="4830520"/>
          </a:xfrm>
          <a:prstGeom prst="rect">
            <a:avLst/>
          </a:prstGeom>
        </p:spPr>
      </p:pic>
    </p:spTree>
    <p:extLst>
      <p:ext uri="{BB962C8B-B14F-4D97-AF65-F5344CB8AC3E}">
        <p14:creationId xmlns:p14="http://schemas.microsoft.com/office/powerpoint/2010/main" val="3678890480"/>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EA7E-A9D4-4C81-C722-8496DEFE05D0}"/>
              </a:ext>
            </a:extLst>
          </p:cNvPr>
          <p:cNvSpPr>
            <a:spLocks noGrp="1"/>
          </p:cNvSpPr>
          <p:nvPr>
            <p:ph type="title"/>
          </p:nvPr>
        </p:nvSpPr>
        <p:spPr/>
        <p:txBody>
          <a:bodyPr/>
          <a:lstStyle/>
          <a:p>
            <a:r>
              <a:rPr lang="en-US" sz="2400" dirty="0"/>
              <a:t>Low levels of growth persist for historically disadvantaged groups in Math, as well.</a:t>
            </a:r>
            <a:endParaRPr lang="en-US" dirty="0"/>
          </a:p>
        </p:txBody>
      </p:sp>
      <p:sp>
        <p:nvSpPr>
          <p:cNvPr id="3" name="TextBox 2">
            <a:extLst>
              <a:ext uri="{FF2B5EF4-FFF2-40B4-BE49-F238E27FC236}">
                <a16:creationId xmlns:a16="http://schemas.microsoft.com/office/drawing/2014/main" id="{23D47CAD-8F9B-F9AD-1893-F3EE683F4DE1}"/>
              </a:ext>
            </a:extLst>
          </p:cNvPr>
          <p:cNvSpPr txBox="1"/>
          <p:nvPr/>
        </p:nvSpPr>
        <p:spPr>
          <a:xfrm>
            <a:off x="9972801" y="0"/>
            <a:ext cx="2219200" cy="1384995"/>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Roboto" panose="02000000000000000000" pitchFamily="2" charset="0"/>
                <a:ea typeface="Roboto" panose="02000000000000000000" pitchFamily="2" charset="0"/>
                <a:cs typeface="Roboto" panose="02000000000000000000" pitchFamily="2" charset="0"/>
              </a:rPr>
              <a:t>Summary: </a:t>
            </a:r>
            <a:r>
              <a:rPr lang="en-US" sz="1200" dirty="0">
                <a:latin typeface="Roboto" panose="02000000000000000000" pitchFamily="2" charset="0"/>
                <a:ea typeface="Roboto" panose="02000000000000000000" pitchFamily="2" charset="0"/>
                <a:cs typeface="Roboto" panose="02000000000000000000" pitchFamily="2" charset="0"/>
              </a:rPr>
              <a:t>  Historically disadvantaged groups of HS students have considerably lower cohort growth in PSAT/SAT Math.  This is concerning given limited time before graduation. </a:t>
            </a:r>
          </a:p>
        </p:txBody>
      </p:sp>
      <p:pic>
        <p:nvPicPr>
          <p:cNvPr id="4" name="Picture 3">
            <a:extLst>
              <a:ext uri="{FF2B5EF4-FFF2-40B4-BE49-F238E27FC236}">
                <a16:creationId xmlns:a16="http://schemas.microsoft.com/office/drawing/2014/main" id="{F4EACA06-16A8-BA8F-9F49-45909A11A6CB}"/>
              </a:ext>
            </a:extLst>
          </p:cNvPr>
          <p:cNvPicPr>
            <a:picLocks noChangeAspect="1"/>
          </p:cNvPicPr>
          <p:nvPr/>
        </p:nvPicPr>
        <p:blipFill>
          <a:blip r:embed="rId2"/>
          <a:stretch>
            <a:fillRect/>
          </a:stretch>
        </p:blipFill>
        <p:spPr>
          <a:xfrm>
            <a:off x="1842418" y="1247589"/>
            <a:ext cx="7516368" cy="4847290"/>
          </a:xfrm>
          <a:prstGeom prst="rect">
            <a:avLst/>
          </a:prstGeom>
        </p:spPr>
      </p:pic>
    </p:spTree>
    <p:extLst>
      <p:ext uri="{BB962C8B-B14F-4D97-AF65-F5344CB8AC3E}">
        <p14:creationId xmlns:p14="http://schemas.microsoft.com/office/powerpoint/2010/main" val="2580020796"/>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2"/>
          <p:cNvSpPr txBox="1">
            <a:spLocks noGrp="1"/>
          </p:cNvSpPr>
          <p:nvPr>
            <p:ph type="title"/>
          </p:nvPr>
        </p:nvSpPr>
        <p:spPr>
          <a:prstGeom prst="rect">
            <a:avLst/>
          </a:prstGeom>
          <a:noFill/>
          <a:ln>
            <a:noFill/>
          </a:ln>
        </p:spPr>
        <p:txBody>
          <a:bodyPr spcFirstLastPara="1" vert="horz" wrap="square" lIns="0" tIns="0" rIns="0" bIns="0" rtlCol="0" anchor="ctr" anchorCtr="0">
            <a:normAutofit/>
          </a:bodyPr>
          <a:lstStyle/>
          <a:p>
            <a:pPr>
              <a:spcBef>
                <a:spcPts val="0"/>
              </a:spcBef>
            </a:pPr>
            <a:r>
              <a:rPr lang="en-US" b="1" dirty="0">
                <a:latin typeface="Rockwell"/>
              </a:rPr>
              <a:t>Performance Frameworks </a:t>
            </a:r>
            <a:r>
              <a:rPr lang="en-US" dirty="0">
                <a:latin typeface="Rockwell"/>
              </a:rPr>
              <a:t>| </a:t>
            </a:r>
            <a:r>
              <a:rPr lang="en-US" dirty="0">
                <a:latin typeface="Arial"/>
                <a:cs typeface="Arial"/>
              </a:rPr>
              <a:t>Changes from Last Year</a:t>
            </a:r>
          </a:p>
        </p:txBody>
      </p:sp>
      <p:sp>
        <p:nvSpPr>
          <p:cNvPr id="312" name="Google Shape;312;p52"/>
          <p:cNvSpPr txBox="1">
            <a:spLocks noGrp="1"/>
          </p:cNvSpPr>
          <p:nvPr>
            <p:ph type="body" idx="1"/>
          </p:nvPr>
        </p:nvSpPr>
        <p:spPr>
          <a:prstGeom prst="rect">
            <a:avLst/>
          </a:prstGeom>
          <a:noFill/>
          <a:ln>
            <a:noFill/>
          </a:ln>
        </p:spPr>
        <p:txBody>
          <a:bodyPr spcFirstLastPara="1" vert="horz" wrap="square" lIns="0" tIns="0" rIns="0" bIns="0" rtlCol="0" anchor="t" anchorCtr="0">
            <a:normAutofit/>
          </a:bodyPr>
          <a:lstStyle/>
          <a:p>
            <a:pPr rtl="0" fontAlgn="base">
              <a:spcBef>
                <a:spcPts val="1000"/>
              </a:spcBef>
              <a:spcAft>
                <a:spcPts val="0"/>
              </a:spcAft>
              <a:buFont typeface="Arial" panose="020B0604020202020204" pitchFamily="34" charset="0"/>
              <a:buChar char="•"/>
            </a:pPr>
            <a:r>
              <a:rPr lang="en-US" sz="1800" b="0" i="0" u="none" strike="noStrike" dirty="0">
                <a:solidFill>
                  <a:srgbClr val="595959"/>
                </a:solidFill>
                <a:effectLst/>
                <a:latin typeface="Calibri" panose="020F0502020204030204" pitchFamily="34" charset="0"/>
              </a:rPr>
              <a:t>Multi-year Frameworks now include three years of data (where available).</a:t>
            </a:r>
            <a:br>
              <a:rPr lang="en-US" sz="1800" b="0" i="0" u="none" strike="noStrike" dirty="0">
                <a:solidFill>
                  <a:srgbClr val="595959"/>
                </a:solidFill>
                <a:effectLst/>
                <a:latin typeface="Calibri" panose="020F0502020204030204" pitchFamily="34" charset="0"/>
              </a:rPr>
            </a:br>
            <a:endParaRPr lang="en-US" sz="1800" b="0" i="0" u="none" strike="noStrike" dirty="0">
              <a:solidFill>
                <a:srgbClr val="595959"/>
              </a:solidFill>
              <a:effectLst/>
              <a:latin typeface="Calibri" panose="020F0502020204030204" pitchFamily="34" charset="0"/>
            </a:endParaRPr>
          </a:p>
          <a:p>
            <a:pPr rtl="0" fontAlgn="base">
              <a:spcBef>
                <a:spcPts val="0"/>
              </a:spcBef>
              <a:spcAft>
                <a:spcPts val="0"/>
              </a:spcAft>
              <a:buFont typeface="Arial" panose="020B0604020202020204" pitchFamily="34" charset="0"/>
              <a:buChar char="•"/>
            </a:pPr>
            <a:r>
              <a:rPr lang="en-US" sz="1800" b="1" i="0" u="none" strike="noStrike" dirty="0">
                <a:solidFill>
                  <a:srgbClr val="595959"/>
                </a:solidFill>
                <a:effectLst/>
                <a:latin typeface="Calibri" panose="020F0502020204030204" pitchFamily="34" charset="0"/>
              </a:rPr>
              <a:t>CMAS Science Achievement</a:t>
            </a:r>
            <a:r>
              <a:rPr lang="en-US" sz="1800" b="0" i="0" u="none" strike="noStrike" dirty="0">
                <a:solidFill>
                  <a:srgbClr val="595959"/>
                </a:solidFill>
                <a:effectLst/>
                <a:latin typeface="Calibri" panose="020F0502020204030204" pitchFamily="34" charset="0"/>
              </a:rPr>
              <a:t> for all schools (including disaggregated groups) and </a:t>
            </a:r>
            <a:r>
              <a:rPr lang="en-US" sz="1800" b="1" i="0" u="none" strike="noStrike" dirty="0">
                <a:solidFill>
                  <a:srgbClr val="595959"/>
                </a:solidFill>
                <a:effectLst/>
                <a:latin typeface="Calibri" panose="020F0502020204030204" pitchFamily="34" charset="0"/>
              </a:rPr>
              <a:t>Attendance &amp; Truancy </a:t>
            </a:r>
            <a:r>
              <a:rPr lang="en-US" sz="1800" b="0" i="0" u="none" strike="noStrike" dirty="0">
                <a:solidFill>
                  <a:srgbClr val="595959"/>
                </a:solidFill>
                <a:effectLst/>
                <a:latin typeface="Calibri" panose="020F0502020204030204" pitchFamily="34" charset="0"/>
              </a:rPr>
              <a:t>rates for Alternative Education Campuses (AECs) included for points for fall 2024.</a:t>
            </a:r>
            <a:br>
              <a:rPr lang="en-US" sz="1800" b="0" i="0" u="none" strike="noStrike" dirty="0">
                <a:solidFill>
                  <a:srgbClr val="595959"/>
                </a:solidFill>
                <a:effectLst/>
                <a:latin typeface="Calibri" panose="020F0502020204030204" pitchFamily="34" charset="0"/>
              </a:rPr>
            </a:br>
            <a:endParaRPr lang="en-US" sz="1800" b="0" i="0" u="none" strike="noStrike" dirty="0">
              <a:solidFill>
                <a:srgbClr val="595959"/>
              </a:solidFill>
              <a:effectLst/>
              <a:latin typeface="Roboto" panose="02000000000000000000"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Calibri" panose="020F0502020204030204" pitchFamily="34" charset="0"/>
              </a:rPr>
              <a:t>Clarifications on </a:t>
            </a:r>
            <a:r>
              <a:rPr lang="en-US" sz="1800" b="1" i="0" u="none" strike="noStrike" dirty="0">
                <a:solidFill>
                  <a:srgbClr val="595959"/>
                </a:solidFill>
                <a:effectLst/>
                <a:latin typeface="Calibri" panose="020F0502020204030204" pitchFamily="34" charset="0"/>
              </a:rPr>
              <a:t>Newly Arrived Multilingual Learners</a:t>
            </a:r>
            <a:r>
              <a:rPr lang="en-US" sz="1800" b="0" i="0" u="none" strike="noStrike" dirty="0">
                <a:solidFill>
                  <a:srgbClr val="595959"/>
                </a:solidFill>
                <a:effectLst/>
                <a:latin typeface="Calibri" panose="020F0502020204030204" pitchFamily="34" charset="0"/>
              </a:rPr>
              <a:t> and implications for accountability.</a:t>
            </a:r>
            <a:br>
              <a:rPr lang="en-US" sz="1800" b="0" i="0" u="none" strike="noStrike" dirty="0">
                <a:solidFill>
                  <a:srgbClr val="595959"/>
                </a:solidFill>
                <a:effectLst/>
                <a:latin typeface="Calibri" panose="020F0502020204030204" pitchFamily="34" charset="0"/>
              </a:rPr>
            </a:br>
            <a:endParaRPr lang="en-US" sz="1800" b="0" i="0" u="none" strike="noStrike" dirty="0">
              <a:solidFill>
                <a:srgbClr val="595959"/>
              </a:solidFill>
              <a:effectLst/>
              <a:latin typeface="Roboto" panose="02000000000000000000"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Calibri" panose="020F0502020204030204" pitchFamily="34" charset="0"/>
              </a:rPr>
              <a:t>A new “Postsecondary Program” pathway (i.e., ASCENT, P-TECH, TREP) added to the </a:t>
            </a:r>
            <a:r>
              <a:rPr lang="en-US" sz="1800" b="1" i="0" u="none" strike="noStrike" dirty="0">
                <a:solidFill>
                  <a:srgbClr val="595959"/>
                </a:solidFill>
                <a:effectLst/>
                <a:latin typeface="Calibri" panose="020F0502020204030204" pitchFamily="34" charset="0"/>
              </a:rPr>
              <a:t>Matriculation</a:t>
            </a:r>
            <a:r>
              <a:rPr lang="en-US" sz="1800" b="0" i="0" u="none" strike="noStrike" dirty="0">
                <a:solidFill>
                  <a:srgbClr val="595959"/>
                </a:solidFill>
                <a:effectLst/>
                <a:latin typeface="Calibri" panose="020F0502020204030204" pitchFamily="34" charset="0"/>
              </a:rPr>
              <a:t> sub-indicator for PWR.</a:t>
            </a:r>
            <a:br>
              <a:rPr lang="en-US" sz="1800" b="0" i="0" u="none" strike="noStrike" dirty="0">
                <a:solidFill>
                  <a:srgbClr val="595959"/>
                </a:solidFill>
                <a:effectLst/>
                <a:latin typeface="Calibri" panose="020F0502020204030204" pitchFamily="34" charset="0"/>
              </a:rPr>
            </a:br>
            <a:endParaRPr lang="en-US" sz="1800" b="0" i="0" u="none" strike="noStrike" dirty="0">
              <a:solidFill>
                <a:srgbClr val="595959"/>
              </a:solidFill>
              <a:effectLst/>
              <a:latin typeface="Roboto" panose="02000000000000000000" pitchFamily="2"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Calibri" panose="020F0502020204030204" pitchFamily="34" charset="0"/>
              </a:rPr>
              <a:t>CDE re-normed cut scores for </a:t>
            </a:r>
            <a:r>
              <a:rPr lang="en-US" sz="1800" b="1" i="0" u="none" strike="noStrike" dirty="0">
                <a:solidFill>
                  <a:srgbClr val="595959"/>
                </a:solidFill>
                <a:effectLst/>
                <a:latin typeface="Calibri" panose="020F0502020204030204" pitchFamily="34" charset="0"/>
              </a:rPr>
              <a:t>PSAT/SAT </a:t>
            </a:r>
            <a:r>
              <a:rPr lang="en-US" sz="1800" b="0" i="0" u="none" strike="noStrike" dirty="0">
                <a:solidFill>
                  <a:srgbClr val="595959"/>
                </a:solidFill>
                <a:effectLst/>
                <a:latin typeface="Calibri" panose="020F0502020204030204" pitchFamily="34" charset="0"/>
              </a:rPr>
              <a:t>due to the digital assessment transition that occurred this past spring.</a:t>
            </a:r>
            <a:endParaRPr lang="en-US" sz="1800" b="0" i="0" u="none" strike="noStrike" dirty="0">
              <a:solidFill>
                <a:srgbClr val="595959"/>
              </a:solidFill>
              <a:effectLst/>
              <a:latin typeface="Roboto" panose="02000000000000000000" pitchFamily="2" charset="0"/>
            </a:endParaRPr>
          </a:p>
          <a:p>
            <a:pPr marL="0" indent="0">
              <a:spcBef>
                <a:spcPts val="0"/>
              </a:spcBef>
              <a:buClr>
                <a:schemeClr val="dk1"/>
              </a:buClr>
              <a:buSzPct val="45833"/>
              <a:buNone/>
            </a:pPr>
            <a:endParaRPr dirty="0"/>
          </a:p>
        </p:txBody>
      </p:sp>
      <p:sp>
        <p:nvSpPr>
          <p:cNvPr id="313" name="Google Shape;313;p52"/>
          <p:cNvSpPr txBox="1">
            <a:spLocks noGrp="1"/>
          </p:cNvSpPr>
          <p:nvPr>
            <p:ph type="sldNum" idx="4294967295"/>
          </p:nvPr>
        </p:nvSpPr>
        <p:spPr>
          <a:xfrm>
            <a:off x="0" y="8569325"/>
            <a:ext cx="2057400" cy="487363"/>
          </a:xfrm>
          <a:prstGeom prst="rect">
            <a:avLst/>
          </a:prstGeom>
          <a:noFill/>
          <a:ln>
            <a:noFill/>
          </a:ln>
        </p:spPr>
        <p:txBody>
          <a:bodyPr spcFirstLastPara="1" vert="horz" wrap="square" lIns="68575" tIns="34275" rIns="68575" bIns="34275" rtlCol="0" anchor="ctr" anchorCtr="0">
            <a:noAutofit/>
          </a:bodyPr>
          <a:lstStyle/>
          <a:p>
            <a:pPr>
              <a:buClr>
                <a:srgbClr val="000000"/>
              </a:buClr>
            </a:pPr>
            <a:fld id="{00000000-1234-1234-1234-123412341234}" type="slidenum">
              <a:rPr lang="en-US"/>
              <a:pPr>
                <a:buClr>
                  <a:srgbClr val="000000"/>
                </a:buClr>
              </a:pPr>
              <a:t>12</a:t>
            </a:fld>
            <a:endParaRPr/>
          </a:p>
        </p:txBody>
      </p:sp>
    </p:spTree>
    <p:extLst>
      <p:ext uri="{BB962C8B-B14F-4D97-AF65-F5344CB8AC3E}">
        <p14:creationId xmlns:p14="http://schemas.microsoft.com/office/powerpoint/2010/main" val="2841458882"/>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2BA6E-0A8D-3CE1-ED9C-DB5F8FFB79DC}"/>
              </a:ext>
            </a:extLst>
          </p:cNvPr>
          <p:cNvSpPr>
            <a:spLocks noGrp="1"/>
          </p:cNvSpPr>
          <p:nvPr>
            <p:ph type="title"/>
          </p:nvPr>
        </p:nvSpPr>
        <p:spPr/>
        <p:txBody>
          <a:bodyPr/>
          <a:lstStyle/>
          <a:p>
            <a:r>
              <a:rPr lang="en-US" dirty="0"/>
              <a:t>Summary of PSAT/SAT in 2024 Frameworks</a:t>
            </a:r>
          </a:p>
        </p:txBody>
      </p:sp>
      <p:sp>
        <p:nvSpPr>
          <p:cNvPr id="3" name="Text Placeholder 2">
            <a:extLst>
              <a:ext uri="{FF2B5EF4-FFF2-40B4-BE49-F238E27FC236}">
                <a16:creationId xmlns:a16="http://schemas.microsoft.com/office/drawing/2014/main" id="{2771E2D4-818B-30FF-EA48-AADC574BE703}"/>
              </a:ext>
            </a:extLst>
          </p:cNvPr>
          <p:cNvSpPr>
            <a:spLocks noGrp="1"/>
          </p:cNvSpPr>
          <p:nvPr>
            <p:ph type="body" idx="1"/>
          </p:nvPr>
        </p:nvSpPr>
        <p:spPr>
          <a:xfrm>
            <a:off x="415600" y="1108413"/>
            <a:ext cx="8642675" cy="4904337"/>
          </a:xfrm>
        </p:spPr>
        <p:txBody>
          <a:bodyPr>
            <a:normAutofit fontScale="92500" lnSpcReduction="20000"/>
          </a:bodyPr>
          <a:lstStyle/>
          <a:p>
            <a:pPr rtl="0" fontAlgn="base">
              <a:spcBef>
                <a:spcPts val="0"/>
              </a:spcBef>
              <a:spcAft>
                <a:spcPts val="0"/>
              </a:spcAft>
              <a:buFont typeface="Arial" panose="020B0604020202020204" pitchFamily="34" charset="0"/>
              <a:buChar char="•"/>
            </a:pPr>
            <a:r>
              <a:rPr lang="en-US" b="0" dirty="0">
                <a:effectLst/>
              </a:rPr>
              <a:t> </a:t>
            </a:r>
            <a:r>
              <a:rPr lang="en-US" sz="1800" b="1" i="0" u="none" strike="noStrike" dirty="0">
                <a:solidFill>
                  <a:srgbClr val="000000"/>
                </a:solidFill>
                <a:effectLst/>
                <a:latin typeface="Calibri" panose="020F0502020204030204" pitchFamily="34" charset="0"/>
              </a:rPr>
              <a:t>Data is appropriate to use for Growth. </a:t>
            </a:r>
            <a:r>
              <a:rPr lang="en-US" sz="1800" b="0" i="0" u="none" strike="noStrike" dirty="0">
                <a:solidFill>
                  <a:srgbClr val="000000"/>
                </a:solidFill>
                <a:effectLst/>
                <a:latin typeface="Calibri" panose="020F0502020204030204" pitchFamily="34" charset="0"/>
              </a:rPr>
              <a:t> This is because the Digital PSAT/SAT is comparable (but not interchangeable) with the paper-based version and because we verified that the trends were consistent enough that it is appropriate to use for Colorado Growth Model calculations.</a:t>
            </a:r>
            <a:br>
              <a:rPr lang="en-US" sz="1800" b="0" i="0" u="none" strike="noStrike" dirty="0">
                <a:solidFill>
                  <a:srgbClr val="000000"/>
                </a:solidFill>
                <a:effectLst/>
                <a:latin typeface="Calibri" panose="020F0502020204030204" pitchFamily="34" charset="0"/>
              </a:rPr>
            </a:b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Overall scores shifted down, especially on the lower end of the scale. </a:t>
            </a:r>
            <a:r>
              <a:rPr lang="en-US" sz="1800" b="0" i="0" u="none" strike="noStrike" dirty="0">
                <a:solidFill>
                  <a:srgbClr val="000000"/>
                </a:solidFill>
                <a:effectLst/>
                <a:latin typeface="Calibri" panose="020F0502020204030204" pitchFamily="34" charset="0"/>
              </a:rPr>
              <a:t> For the most part, we observed that scale scores are lower than in the past.  This is especially true for math.  The one exception is 10th grade reading and writing (RW) which increased for higher achieving students in comparison to past PSAT results.</a:t>
            </a:r>
            <a:br>
              <a:rPr lang="en-US" sz="1800" b="0" i="0" u="none" strike="noStrike" dirty="0">
                <a:solidFill>
                  <a:srgbClr val="000000"/>
                </a:solidFill>
                <a:effectLst/>
                <a:latin typeface="Calibri" panose="020F0502020204030204" pitchFamily="34" charset="0"/>
              </a:rPr>
            </a:b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Scores are different enough to warrant re-norming the 2024 accountability cut scores. </a:t>
            </a:r>
            <a:r>
              <a:rPr lang="en-US" sz="1800" b="0" i="0" u="none" strike="noStrike" dirty="0">
                <a:solidFill>
                  <a:srgbClr val="000000"/>
                </a:solidFill>
                <a:effectLst/>
                <a:latin typeface="Calibri" panose="020F0502020204030204" pitchFamily="34" charset="0"/>
              </a:rPr>
              <a:t> Given the downward shift in scores, CDE determined that re-norming the accountability cut scores is appropriate for use in the 2024 School and District Performance Frameworks.  The cut-scores have been revised for the 1-year and 3-year PSAT (Achievement indicator) and SAT (Postsecondary &amp; Workforce indicator).  While all other cut scores are lower,  the 10th grade reading and writing “exceeds” cut score (i.e., 85th percentile) will remain consistent with 2023 and 2019 to avoid raising state expectations after assessments have been completed.  </a:t>
            </a:r>
            <a:endParaRPr lang="en-US" sz="1800" b="0" i="0" u="none" strike="noStrike" dirty="0">
              <a:solidFill>
                <a:srgbClr val="000000"/>
              </a:solidFill>
              <a:effectLst/>
              <a:latin typeface="Arial" panose="020B0604020202020204" pitchFamily="34" charset="0"/>
            </a:endParaRPr>
          </a:p>
        </p:txBody>
      </p:sp>
      <p:pic>
        <p:nvPicPr>
          <p:cNvPr id="1026" name="Picture 2">
            <a:extLst>
              <a:ext uri="{FF2B5EF4-FFF2-40B4-BE49-F238E27FC236}">
                <a16:creationId xmlns:a16="http://schemas.microsoft.com/office/drawing/2014/main" id="{F13DC061-2DC3-A606-D1BA-728F05AEC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3581" y="0"/>
            <a:ext cx="3218420" cy="253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81871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335609" y="1036854"/>
            <a:ext cx="6892131" cy="820568"/>
          </a:xfrm>
        </p:spPr>
        <p:txBody>
          <a:bodyPr vert="horz" lIns="0" tIns="0" rIns="0" bIns="0" rtlCol="0" anchor="ctr" anchorCtr="0">
            <a:noAutofit/>
          </a:bodyPr>
          <a:lstStyle/>
          <a:p>
            <a:r>
              <a:rPr lang="en-US" b="0" dirty="0">
                <a:latin typeface="Roboto" panose="02000000000000000000" pitchFamily="2" charset="0"/>
                <a:ea typeface="Roboto" panose="02000000000000000000" pitchFamily="2" charset="0"/>
                <a:cs typeface="Roboto" panose="02000000000000000000" pitchFamily="2" charset="0"/>
              </a:rPr>
              <a:t>Distribution of 2024 Preliminary District Ratings </a:t>
            </a:r>
          </a:p>
        </p:txBody>
      </p:sp>
      <p:graphicFrame>
        <p:nvGraphicFramePr>
          <p:cNvPr id="5" name="Content Placeholder 5"/>
          <p:cNvGraphicFramePr>
            <a:graphicFrameLocks/>
          </p:cNvGraphicFramePr>
          <p:nvPr/>
        </p:nvGraphicFramePr>
        <p:xfrm>
          <a:off x="1914524" y="1857422"/>
          <a:ext cx="7734300" cy="4086221"/>
        </p:xfrm>
        <a:graphic>
          <a:graphicData uri="http://schemas.openxmlformats.org/drawingml/2006/table">
            <a:tbl>
              <a:tblPr>
                <a:tableStyleId>{3B4B98B0-60AC-42C2-AFA5-B58CD77FA1E5}</a:tableStyleId>
              </a:tblPr>
              <a:tblGrid>
                <a:gridCol w="3628297">
                  <a:extLst>
                    <a:ext uri="{9D8B030D-6E8A-4147-A177-3AD203B41FA5}">
                      <a16:colId xmlns:a16="http://schemas.microsoft.com/office/drawing/2014/main" val="20000"/>
                    </a:ext>
                  </a:extLst>
                </a:gridCol>
                <a:gridCol w="2161054">
                  <a:extLst>
                    <a:ext uri="{9D8B030D-6E8A-4147-A177-3AD203B41FA5}">
                      <a16:colId xmlns:a16="http://schemas.microsoft.com/office/drawing/2014/main" val="20001"/>
                    </a:ext>
                  </a:extLst>
                </a:gridCol>
                <a:gridCol w="1944949">
                  <a:extLst>
                    <a:ext uri="{9D8B030D-6E8A-4147-A177-3AD203B41FA5}">
                      <a16:colId xmlns:a16="http://schemas.microsoft.com/office/drawing/2014/main" val="20002"/>
                    </a:ext>
                  </a:extLst>
                </a:gridCol>
              </a:tblGrid>
              <a:tr h="651699">
                <a:tc>
                  <a:txBody>
                    <a:bodyPr/>
                    <a:lstStyle/>
                    <a:p>
                      <a:pPr algn="l" fontAlgn="b"/>
                      <a:r>
                        <a:rPr lang="en-US" sz="2000" u="none" strike="noStrike">
                          <a:effectLst/>
                        </a:rPr>
                        <a:t> </a:t>
                      </a:r>
                      <a:endParaRPr lang="en-US" sz="2000" b="0" i="0" u="none" strike="noStrike">
                        <a:solidFill>
                          <a:srgbClr val="000000"/>
                        </a:solidFill>
                        <a:effectLst/>
                        <a:latin typeface="Calibri"/>
                      </a:endParaRPr>
                    </a:p>
                  </a:txBody>
                  <a:tcPr marL="6350" marR="6350" marT="6350" marB="0" anchor="ctr"/>
                </a:tc>
                <a:tc>
                  <a:txBody>
                    <a:bodyPr/>
                    <a:lstStyle/>
                    <a:p>
                      <a:pPr algn="ctr" fontAlgn="b"/>
                      <a:r>
                        <a:rPr lang="en-US" sz="2000" b="1" u="none" strike="noStrike">
                          <a:effectLst/>
                        </a:rPr>
                        <a:t>Number</a:t>
                      </a:r>
                      <a:r>
                        <a:rPr lang="en-US" sz="2000" b="1" u="none" strike="noStrike" baseline="0">
                          <a:effectLst/>
                        </a:rPr>
                        <a:t> </a:t>
                      </a:r>
                      <a:r>
                        <a:rPr lang="en-US" sz="2000" b="1" u="none" strike="noStrike">
                          <a:effectLst/>
                        </a:rPr>
                        <a:t>of Districts</a:t>
                      </a:r>
                      <a:endParaRPr lang="en-US" sz="2000" b="1" i="0" u="none" strike="noStrike">
                        <a:solidFill>
                          <a:srgbClr val="000000"/>
                        </a:solidFill>
                        <a:effectLst/>
                        <a:latin typeface="Calibri"/>
                      </a:endParaRPr>
                    </a:p>
                  </a:txBody>
                  <a:tcPr marL="6350" marR="6350" marT="6350" marB="0" anchor="b"/>
                </a:tc>
                <a:tc>
                  <a:txBody>
                    <a:bodyPr/>
                    <a:lstStyle/>
                    <a:p>
                      <a:pPr algn="ctr" fontAlgn="b"/>
                      <a:r>
                        <a:rPr lang="en-US" sz="2000" b="1" u="none" strike="noStrike">
                          <a:effectLst/>
                        </a:rPr>
                        <a:t>Percent of Districts</a:t>
                      </a:r>
                      <a:endParaRPr lang="en-US" sz="2000" b="1" i="0" u="none" strike="noStrike">
                        <a:solidFill>
                          <a:srgbClr val="000000"/>
                        </a:solidFill>
                        <a:effectLst/>
                        <a:latin typeface="Calibri"/>
                      </a:endParaRPr>
                    </a:p>
                  </a:txBody>
                  <a:tcPr marL="6350" marR="6350" marT="6350" marB="0" anchor="b"/>
                </a:tc>
                <a:extLst>
                  <a:ext uri="{0D108BD9-81ED-4DB2-BD59-A6C34878D82A}">
                    <a16:rowId xmlns:a16="http://schemas.microsoft.com/office/drawing/2014/main" val="10000"/>
                  </a:ext>
                </a:extLst>
              </a:tr>
              <a:tr h="490646">
                <a:tc>
                  <a:txBody>
                    <a:bodyPr/>
                    <a:lstStyle/>
                    <a:p>
                      <a:pPr algn="r" fontAlgn="t"/>
                      <a:r>
                        <a:rPr lang="en-US" sz="2000" b="1" u="none" strike="noStrike" dirty="0">
                          <a:solidFill>
                            <a:srgbClr val="0070C0"/>
                          </a:solidFill>
                          <a:effectLst/>
                          <a:latin typeface="+mn-lt"/>
                        </a:rPr>
                        <a:t>Distinction</a:t>
                      </a:r>
                      <a:endParaRPr lang="en-US" sz="2000" b="1" i="0" u="none" strike="noStrike" dirty="0">
                        <a:solidFill>
                          <a:srgbClr val="0070C0"/>
                        </a:solidFill>
                        <a:effectLst/>
                        <a:latin typeface="+mn-lt"/>
                      </a:endParaRPr>
                    </a:p>
                  </a:txBody>
                  <a:tcPr marL="6350" marR="6350" marT="6350" marB="0" anchor="ctr"/>
                </a:tc>
                <a:tc>
                  <a:txBody>
                    <a:bodyPr/>
                    <a:lstStyle/>
                    <a:p>
                      <a:pPr algn="ctr" fontAlgn="ctr"/>
                      <a:r>
                        <a:rPr lang="en-US" sz="2000" b="0" i="0" u="none" strike="noStrike" dirty="0">
                          <a:solidFill>
                            <a:srgbClr val="0070C0"/>
                          </a:solidFill>
                          <a:effectLst/>
                          <a:latin typeface="+mn-lt"/>
                        </a:rPr>
                        <a:t>17</a:t>
                      </a:r>
                    </a:p>
                  </a:txBody>
                  <a:tcPr marL="6350" marR="6350" marT="6350" marB="0" anchor="ctr"/>
                </a:tc>
                <a:tc>
                  <a:txBody>
                    <a:bodyPr/>
                    <a:lstStyle/>
                    <a:p>
                      <a:pPr algn="ctr" fontAlgn="ctr"/>
                      <a:r>
                        <a:rPr lang="en-US" sz="2000" u="none" strike="noStrike" dirty="0">
                          <a:solidFill>
                            <a:srgbClr val="0070C0"/>
                          </a:solidFill>
                          <a:effectLst/>
                          <a:latin typeface="+mn-lt"/>
                        </a:rPr>
                        <a:t>9%</a:t>
                      </a:r>
                      <a:endParaRPr lang="en-US" sz="2000" b="0" i="0" u="none" strike="noStrike" dirty="0">
                        <a:solidFill>
                          <a:srgbClr val="0070C0"/>
                        </a:solidFill>
                        <a:effectLst/>
                        <a:latin typeface="+mn-lt"/>
                      </a:endParaRPr>
                    </a:p>
                  </a:txBody>
                  <a:tcPr marL="6350" marR="6350" marT="6350" marB="0" anchor="ctr"/>
                </a:tc>
                <a:extLst>
                  <a:ext uri="{0D108BD9-81ED-4DB2-BD59-A6C34878D82A}">
                    <a16:rowId xmlns:a16="http://schemas.microsoft.com/office/drawing/2014/main" val="10001"/>
                  </a:ext>
                </a:extLst>
              </a:tr>
              <a:tr h="490646">
                <a:tc>
                  <a:txBody>
                    <a:bodyPr/>
                    <a:lstStyle/>
                    <a:p>
                      <a:pPr algn="r" fontAlgn="t"/>
                      <a:r>
                        <a:rPr lang="en-US" sz="2000" b="1" u="none" strike="noStrike" dirty="0">
                          <a:solidFill>
                            <a:srgbClr val="00B050"/>
                          </a:solidFill>
                          <a:effectLst/>
                          <a:latin typeface="+mn-lt"/>
                        </a:rPr>
                        <a:t>Accredited</a:t>
                      </a:r>
                      <a:endParaRPr lang="en-US" sz="2000" b="1" i="0" u="none" strike="noStrike" dirty="0">
                        <a:solidFill>
                          <a:srgbClr val="00B050"/>
                        </a:solidFill>
                        <a:effectLst/>
                        <a:latin typeface="+mn-lt"/>
                      </a:endParaRPr>
                    </a:p>
                  </a:txBody>
                  <a:tcPr marL="6350" marR="6350" marT="6350" marB="0" anchor="ctr"/>
                </a:tc>
                <a:tc>
                  <a:txBody>
                    <a:bodyPr/>
                    <a:lstStyle/>
                    <a:p>
                      <a:pPr algn="ctr" fontAlgn="ctr"/>
                      <a:r>
                        <a:rPr lang="en-US" sz="2000" b="0" i="0" u="none" strike="noStrike" dirty="0">
                          <a:solidFill>
                            <a:srgbClr val="00B050"/>
                          </a:solidFill>
                          <a:effectLst/>
                          <a:latin typeface="+mn-lt"/>
                        </a:rPr>
                        <a:t>78</a:t>
                      </a:r>
                    </a:p>
                  </a:txBody>
                  <a:tcPr marL="6350" marR="6350" marT="6350" marB="0" anchor="ctr"/>
                </a:tc>
                <a:tc>
                  <a:txBody>
                    <a:bodyPr/>
                    <a:lstStyle/>
                    <a:p>
                      <a:pPr algn="ctr" fontAlgn="ctr"/>
                      <a:r>
                        <a:rPr lang="en-US" sz="2000" u="none" strike="noStrike" dirty="0">
                          <a:solidFill>
                            <a:srgbClr val="00B050"/>
                          </a:solidFill>
                          <a:effectLst/>
                          <a:latin typeface="+mn-lt"/>
                        </a:rPr>
                        <a:t>42%</a:t>
                      </a:r>
                      <a:endParaRPr lang="en-US" sz="2000" b="0" i="0" u="none" strike="noStrike" dirty="0">
                        <a:solidFill>
                          <a:srgbClr val="00B050"/>
                        </a:solidFill>
                        <a:effectLst/>
                        <a:latin typeface="+mn-lt"/>
                      </a:endParaRPr>
                    </a:p>
                  </a:txBody>
                  <a:tcPr marL="6350" marR="6350" marT="6350" marB="0" anchor="ctr"/>
                </a:tc>
                <a:extLst>
                  <a:ext uri="{0D108BD9-81ED-4DB2-BD59-A6C34878D82A}">
                    <a16:rowId xmlns:a16="http://schemas.microsoft.com/office/drawing/2014/main" val="10002"/>
                  </a:ext>
                </a:extLst>
              </a:tr>
              <a:tr h="490646">
                <a:tc>
                  <a:txBody>
                    <a:bodyPr/>
                    <a:lstStyle/>
                    <a:p>
                      <a:pPr algn="r" fontAlgn="t"/>
                      <a:r>
                        <a:rPr lang="en-US" sz="2000" b="1" u="none" strike="noStrike" dirty="0">
                          <a:solidFill>
                            <a:srgbClr val="DDD805"/>
                          </a:solidFill>
                          <a:effectLst/>
                          <a:latin typeface="+mn-lt"/>
                        </a:rPr>
                        <a:t>Improvement Plan</a:t>
                      </a:r>
                      <a:endParaRPr lang="en-US" sz="2000" b="1" i="0" u="none" strike="noStrike" dirty="0">
                        <a:solidFill>
                          <a:srgbClr val="DDD805"/>
                        </a:solidFill>
                        <a:effectLst/>
                        <a:latin typeface="+mn-lt"/>
                      </a:endParaRPr>
                    </a:p>
                  </a:txBody>
                  <a:tcPr marL="6350" marR="6350" marT="6350" marB="0" anchor="ctr"/>
                </a:tc>
                <a:tc>
                  <a:txBody>
                    <a:bodyPr/>
                    <a:lstStyle/>
                    <a:p>
                      <a:pPr algn="ctr" fontAlgn="ctr"/>
                      <a:r>
                        <a:rPr lang="en-US" sz="2000" b="0" i="0" u="none" strike="noStrike" dirty="0">
                          <a:solidFill>
                            <a:srgbClr val="DDD805"/>
                          </a:solidFill>
                          <a:effectLst/>
                          <a:latin typeface="+mn-lt"/>
                        </a:rPr>
                        <a:t>54</a:t>
                      </a:r>
                    </a:p>
                  </a:txBody>
                  <a:tcPr marL="6350" marR="6350" marT="6350" marB="0" anchor="ctr"/>
                </a:tc>
                <a:tc>
                  <a:txBody>
                    <a:bodyPr/>
                    <a:lstStyle/>
                    <a:p>
                      <a:pPr algn="ctr" fontAlgn="ctr"/>
                      <a:r>
                        <a:rPr lang="en-US" sz="2000" u="none" strike="noStrike" dirty="0">
                          <a:solidFill>
                            <a:srgbClr val="DDD805"/>
                          </a:solidFill>
                          <a:effectLst/>
                          <a:latin typeface="+mn-lt"/>
                        </a:rPr>
                        <a:t>29%</a:t>
                      </a:r>
                      <a:endParaRPr lang="en-US" sz="2000" b="0" i="0" u="none" strike="noStrike" dirty="0">
                        <a:solidFill>
                          <a:srgbClr val="DDD805"/>
                        </a:solidFill>
                        <a:effectLst/>
                        <a:latin typeface="+mn-lt"/>
                      </a:endParaRPr>
                    </a:p>
                  </a:txBody>
                  <a:tcPr marL="6350" marR="6350" marT="6350" marB="0" anchor="ctr"/>
                </a:tc>
                <a:extLst>
                  <a:ext uri="{0D108BD9-81ED-4DB2-BD59-A6C34878D82A}">
                    <a16:rowId xmlns:a16="http://schemas.microsoft.com/office/drawing/2014/main" val="10003"/>
                  </a:ext>
                </a:extLst>
              </a:tr>
              <a:tr h="490646">
                <a:tc>
                  <a:txBody>
                    <a:bodyPr/>
                    <a:lstStyle/>
                    <a:p>
                      <a:pPr algn="r" fontAlgn="t"/>
                      <a:r>
                        <a:rPr lang="en-US" sz="2000" b="1" u="none" strike="noStrike" dirty="0">
                          <a:solidFill>
                            <a:schemeClr val="accent2"/>
                          </a:solidFill>
                          <a:effectLst/>
                          <a:latin typeface="+mn-lt"/>
                        </a:rPr>
                        <a:t>Priority Improvement Plan</a:t>
                      </a:r>
                      <a:endParaRPr lang="en-US" sz="2000" b="1" i="0" u="none" strike="noStrike" dirty="0">
                        <a:solidFill>
                          <a:schemeClr val="accent2"/>
                        </a:solidFill>
                        <a:effectLst/>
                        <a:latin typeface="+mn-lt"/>
                      </a:endParaRPr>
                    </a:p>
                  </a:txBody>
                  <a:tcPr marL="6350" marR="6350" marT="6350" marB="0" anchor="ctr"/>
                </a:tc>
                <a:tc>
                  <a:txBody>
                    <a:bodyPr/>
                    <a:lstStyle/>
                    <a:p>
                      <a:pPr algn="ctr" fontAlgn="ctr"/>
                      <a:r>
                        <a:rPr lang="en-US" sz="2000" b="0" i="0" u="none" strike="noStrike" dirty="0">
                          <a:solidFill>
                            <a:schemeClr val="accent2"/>
                          </a:solidFill>
                          <a:effectLst/>
                          <a:latin typeface="+mn-lt"/>
                        </a:rPr>
                        <a:t>8</a:t>
                      </a:r>
                    </a:p>
                  </a:txBody>
                  <a:tcPr marL="6350" marR="6350" marT="6350" marB="0" anchor="ctr"/>
                </a:tc>
                <a:tc>
                  <a:txBody>
                    <a:bodyPr/>
                    <a:lstStyle/>
                    <a:p>
                      <a:pPr algn="ctr" fontAlgn="ctr"/>
                      <a:r>
                        <a:rPr lang="en-US" sz="2000" u="none" strike="noStrike" dirty="0">
                          <a:solidFill>
                            <a:schemeClr val="accent2"/>
                          </a:solidFill>
                          <a:effectLst/>
                          <a:latin typeface="+mn-lt"/>
                        </a:rPr>
                        <a:t>4%</a:t>
                      </a:r>
                      <a:endParaRPr lang="en-US" sz="2000" b="0" i="0" u="none" strike="noStrike" dirty="0">
                        <a:solidFill>
                          <a:schemeClr val="accent2"/>
                        </a:solidFill>
                        <a:effectLst/>
                        <a:latin typeface="+mn-lt"/>
                      </a:endParaRPr>
                    </a:p>
                  </a:txBody>
                  <a:tcPr marL="6350" marR="6350" marT="6350" marB="0" anchor="ctr"/>
                </a:tc>
                <a:extLst>
                  <a:ext uri="{0D108BD9-81ED-4DB2-BD59-A6C34878D82A}">
                    <a16:rowId xmlns:a16="http://schemas.microsoft.com/office/drawing/2014/main" val="10004"/>
                  </a:ext>
                </a:extLst>
              </a:tr>
              <a:tr h="490646">
                <a:tc>
                  <a:txBody>
                    <a:bodyPr/>
                    <a:lstStyle/>
                    <a:p>
                      <a:pPr algn="r" fontAlgn="t"/>
                      <a:r>
                        <a:rPr lang="en-US" sz="2000" b="1" u="none" strike="noStrike">
                          <a:solidFill>
                            <a:srgbClr val="FF0000"/>
                          </a:solidFill>
                          <a:effectLst/>
                          <a:latin typeface="+mn-lt"/>
                        </a:rPr>
                        <a:t>Turnaround Plan</a:t>
                      </a:r>
                      <a:endParaRPr lang="en-US" sz="2000" b="1" i="0" u="none" strike="noStrike">
                        <a:solidFill>
                          <a:srgbClr val="FF0000"/>
                        </a:solidFill>
                        <a:effectLst/>
                        <a:latin typeface="+mn-lt"/>
                      </a:endParaRPr>
                    </a:p>
                  </a:txBody>
                  <a:tcPr marL="6350" marR="6350" marT="6350" marB="0" anchor="ctr"/>
                </a:tc>
                <a:tc>
                  <a:txBody>
                    <a:bodyPr/>
                    <a:lstStyle/>
                    <a:p>
                      <a:pPr algn="ctr" fontAlgn="ctr"/>
                      <a:r>
                        <a:rPr lang="en-US" sz="2000" b="0" i="0" u="none" strike="noStrike" dirty="0">
                          <a:solidFill>
                            <a:srgbClr val="FF0000"/>
                          </a:solidFill>
                          <a:effectLst/>
                          <a:latin typeface="+mn-lt"/>
                        </a:rPr>
                        <a:t>3</a:t>
                      </a:r>
                    </a:p>
                  </a:txBody>
                  <a:tcPr marL="6350" marR="6350" marT="6350" marB="0" anchor="ctr"/>
                </a:tc>
                <a:tc>
                  <a:txBody>
                    <a:bodyPr/>
                    <a:lstStyle/>
                    <a:p>
                      <a:pPr algn="ctr" fontAlgn="ctr"/>
                      <a:r>
                        <a:rPr lang="en-US" sz="2000" b="0" i="0" u="none" strike="noStrike" dirty="0">
                          <a:solidFill>
                            <a:srgbClr val="FF0000"/>
                          </a:solidFill>
                          <a:effectLst/>
                          <a:latin typeface="+mn-lt"/>
                        </a:rPr>
                        <a:t>2%</a:t>
                      </a:r>
                    </a:p>
                  </a:txBody>
                  <a:tcPr marL="6350" marR="6350" marT="6350" marB="0" anchor="ctr"/>
                </a:tc>
                <a:extLst>
                  <a:ext uri="{0D108BD9-81ED-4DB2-BD59-A6C34878D82A}">
                    <a16:rowId xmlns:a16="http://schemas.microsoft.com/office/drawing/2014/main" val="10005"/>
                  </a:ext>
                </a:extLst>
              </a:tr>
              <a:tr h="490646">
                <a:tc>
                  <a:txBody>
                    <a:bodyPr/>
                    <a:lstStyle/>
                    <a:p>
                      <a:pPr algn="r" fontAlgn="t"/>
                      <a:r>
                        <a:rPr lang="en-US" sz="2000" b="1" u="none" strike="noStrike">
                          <a:solidFill>
                            <a:schemeClr val="tx1">
                              <a:lumMod val="50000"/>
                              <a:lumOff val="50000"/>
                            </a:schemeClr>
                          </a:solidFill>
                          <a:effectLst/>
                          <a:latin typeface="+mn-lt"/>
                        </a:rPr>
                        <a:t>Insufficient State Data</a:t>
                      </a:r>
                      <a:endParaRPr lang="en-US" sz="2000" b="1" i="0" u="none" strike="noStrike">
                        <a:solidFill>
                          <a:schemeClr val="tx1">
                            <a:lumMod val="50000"/>
                            <a:lumOff val="50000"/>
                          </a:schemeClr>
                        </a:solidFill>
                        <a:effectLst/>
                        <a:latin typeface="+mn-lt"/>
                      </a:endParaRPr>
                    </a:p>
                  </a:txBody>
                  <a:tcPr marL="6350" marR="6350" marT="6350" marB="0" anchor="ctr"/>
                </a:tc>
                <a:tc>
                  <a:txBody>
                    <a:bodyPr/>
                    <a:lstStyle/>
                    <a:p>
                      <a:pPr algn="ctr" fontAlgn="ctr"/>
                      <a:r>
                        <a:rPr lang="en-US" sz="2000" b="0" i="0" u="none" strike="noStrike" dirty="0">
                          <a:solidFill>
                            <a:schemeClr val="tx1">
                              <a:lumMod val="50000"/>
                              <a:lumOff val="50000"/>
                            </a:schemeClr>
                          </a:solidFill>
                          <a:effectLst/>
                          <a:latin typeface="+mn-lt"/>
                        </a:rPr>
                        <a:t>24</a:t>
                      </a:r>
                    </a:p>
                  </a:txBody>
                  <a:tcPr marL="6350" marR="6350" marT="6350" marB="0" anchor="ctr"/>
                </a:tc>
                <a:tc>
                  <a:txBody>
                    <a:bodyPr/>
                    <a:lstStyle/>
                    <a:p>
                      <a:pPr algn="ctr" fontAlgn="ctr"/>
                      <a:r>
                        <a:rPr lang="en-US" sz="2000" u="none" strike="noStrike" dirty="0">
                          <a:solidFill>
                            <a:schemeClr val="tx1">
                              <a:lumMod val="50000"/>
                              <a:lumOff val="50000"/>
                            </a:schemeClr>
                          </a:solidFill>
                          <a:effectLst/>
                          <a:latin typeface="+mn-lt"/>
                        </a:rPr>
                        <a:t>13%</a:t>
                      </a:r>
                      <a:endParaRPr lang="en-US" sz="2000" b="0" i="0" u="none" strike="noStrike" dirty="0">
                        <a:solidFill>
                          <a:schemeClr val="tx1">
                            <a:lumMod val="50000"/>
                            <a:lumOff val="50000"/>
                          </a:schemeClr>
                        </a:solidFill>
                        <a:effectLst/>
                        <a:latin typeface="+mn-lt"/>
                      </a:endParaRPr>
                    </a:p>
                  </a:txBody>
                  <a:tcPr marL="6350" marR="6350" marT="6350" marB="0" anchor="ctr"/>
                </a:tc>
                <a:extLst>
                  <a:ext uri="{0D108BD9-81ED-4DB2-BD59-A6C34878D82A}">
                    <a16:rowId xmlns:a16="http://schemas.microsoft.com/office/drawing/2014/main" val="10006"/>
                  </a:ext>
                </a:extLst>
              </a:tr>
              <a:tr h="490646">
                <a:tc>
                  <a:txBody>
                    <a:bodyPr/>
                    <a:lstStyle/>
                    <a:p>
                      <a:pPr algn="r" fontAlgn="t"/>
                      <a:r>
                        <a:rPr lang="en-US" sz="2000" b="1" u="none" strike="noStrike" dirty="0">
                          <a:effectLst/>
                          <a:latin typeface="+mn-lt"/>
                        </a:rPr>
                        <a:t>Total</a:t>
                      </a:r>
                      <a:endParaRPr lang="en-US" sz="2000" b="1" i="0" u="none" strike="noStrike" dirty="0">
                        <a:solidFill>
                          <a:srgbClr val="000000"/>
                        </a:solidFill>
                        <a:effectLst/>
                        <a:latin typeface="+mn-lt"/>
                      </a:endParaRPr>
                    </a:p>
                  </a:txBody>
                  <a:tcPr marL="6350" marR="6350" marT="6350" marB="0" anchor="ctr"/>
                </a:tc>
                <a:tc>
                  <a:txBody>
                    <a:bodyPr/>
                    <a:lstStyle/>
                    <a:p>
                      <a:pPr algn="ctr" fontAlgn="ctr"/>
                      <a:r>
                        <a:rPr lang="en-US" sz="2000" u="none" strike="noStrike" dirty="0">
                          <a:effectLst/>
                          <a:latin typeface="+mn-lt"/>
                        </a:rPr>
                        <a:t>184</a:t>
                      </a:r>
                      <a:endParaRPr lang="en-US" sz="2000" b="0" i="0" u="none" strike="noStrike" dirty="0">
                        <a:solidFill>
                          <a:srgbClr val="000000"/>
                        </a:solidFill>
                        <a:effectLst/>
                        <a:latin typeface="+mn-lt"/>
                      </a:endParaRPr>
                    </a:p>
                  </a:txBody>
                  <a:tcPr marL="6350" marR="6350" marT="6350" marB="0" anchor="ctr"/>
                </a:tc>
                <a:tc>
                  <a:txBody>
                    <a:bodyPr/>
                    <a:lstStyle/>
                    <a:p>
                      <a:pPr algn="ctr" fontAlgn="ct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0007"/>
                  </a:ext>
                </a:extLst>
              </a:tr>
            </a:tbl>
          </a:graphicData>
        </a:graphic>
      </p:graphicFrame>
      <p:sp>
        <p:nvSpPr>
          <p:cNvPr id="3" name="Title 1">
            <a:extLst>
              <a:ext uri="{FF2B5EF4-FFF2-40B4-BE49-F238E27FC236}">
                <a16:creationId xmlns:a16="http://schemas.microsoft.com/office/drawing/2014/main" id="{5D09850E-0078-11B0-8933-7ED452CAB65C}"/>
              </a:ext>
            </a:extLst>
          </p:cNvPr>
          <p:cNvSpPr txBox="1">
            <a:spLocks/>
          </p:cNvSpPr>
          <p:nvPr/>
        </p:nvSpPr>
        <p:spPr>
          <a:xfrm>
            <a:off x="407988" y="130608"/>
            <a:ext cx="9557200" cy="820568"/>
          </a:xfrm>
          <a:prstGeom prst="rect">
            <a:avLst/>
          </a:prstGeom>
          <a:noFill/>
          <a:ln>
            <a:noFill/>
          </a:ln>
        </p:spPr>
        <p:txBody>
          <a:bodyPr spcFirstLastPara="1" vert="horz" wrap="square" lIns="0" tIns="0" rIns="0" bIns="0" rtlCol="0" anchor="ctr" anchorCtr="0">
            <a:noAutofit/>
          </a:bodyPr>
          <a:lstStyle>
            <a:lvl1pPr lvl="0" algn="l" defTabSz="914400" rtl="0" eaLnBrk="1" latinLnBrk="0" hangingPunct="1">
              <a:lnSpc>
                <a:spcPct val="100000"/>
              </a:lnSpc>
              <a:spcBef>
                <a:spcPts val="0"/>
              </a:spcBef>
              <a:spcAft>
                <a:spcPts val="0"/>
              </a:spcAft>
              <a:buClr>
                <a:schemeClr val="dk1"/>
              </a:buClr>
              <a:buSzPts val="2000"/>
              <a:buFont typeface="Roboto"/>
              <a:buNone/>
              <a:defRPr sz="2400" b="1" kern="12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9pPr>
          </a:lstStyle>
          <a:p>
            <a:r>
              <a:rPr lang="en-US" dirty="0">
                <a:solidFill>
                  <a:srgbClr val="000000"/>
                </a:solidFill>
              </a:rPr>
              <a:t>Most Districts Earned an Accredited Rating or Higher</a:t>
            </a:r>
          </a:p>
        </p:txBody>
      </p:sp>
    </p:spTree>
    <p:extLst>
      <p:ext uri="{BB962C8B-B14F-4D97-AF65-F5344CB8AC3E}">
        <p14:creationId xmlns:p14="http://schemas.microsoft.com/office/powerpoint/2010/main" val="4004967614"/>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6B9027-A39A-B7F2-F535-EA8169815AD5}"/>
              </a:ext>
            </a:extLst>
          </p:cNvPr>
          <p:cNvPicPr>
            <a:picLocks noChangeAspect="1"/>
          </p:cNvPicPr>
          <p:nvPr/>
        </p:nvPicPr>
        <p:blipFill>
          <a:blip r:embed="rId3"/>
          <a:stretch>
            <a:fillRect/>
          </a:stretch>
        </p:blipFill>
        <p:spPr>
          <a:xfrm>
            <a:off x="1959246" y="1508891"/>
            <a:ext cx="7847728" cy="4610557"/>
          </a:xfrm>
          <a:prstGeom prst="rect">
            <a:avLst/>
          </a:prstGeom>
        </p:spPr>
      </p:pic>
      <p:sp>
        <p:nvSpPr>
          <p:cNvPr id="7" name="Title 1"/>
          <p:cNvSpPr>
            <a:spLocks noGrp="1"/>
          </p:cNvSpPr>
          <p:nvPr>
            <p:ph type="title"/>
          </p:nvPr>
        </p:nvSpPr>
        <p:spPr>
          <a:xfrm>
            <a:off x="1317400" y="922567"/>
            <a:ext cx="9557200" cy="820568"/>
          </a:xfrm>
        </p:spPr>
        <p:txBody>
          <a:bodyPr anchor="ctr"/>
          <a:lstStyle/>
          <a:p>
            <a:pPr algn="ctr"/>
            <a:r>
              <a:rPr lang="en-US" sz="2000" b="0" dirty="0">
                <a:solidFill>
                  <a:srgbClr val="000000"/>
                </a:solidFill>
                <a:latin typeface="Roboto"/>
                <a:ea typeface="Roboto"/>
                <a:cs typeface="Roboto"/>
              </a:rPr>
              <a:t>Preliminary District Ratings Trends Over Time (2019-2024)</a:t>
            </a:r>
          </a:p>
        </p:txBody>
      </p:sp>
      <p:sp>
        <p:nvSpPr>
          <p:cNvPr id="14" name="TextBox 13"/>
          <p:cNvSpPr txBox="1"/>
          <p:nvPr/>
        </p:nvSpPr>
        <p:spPr>
          <a:xfrm>
            <a:off x="9630508" y="3552559"/>
            <a:ext cx="2336205" cy="1384995"/>
          </a:xfrm>
          <a:prstGeom prst="rect">
            <a:avLst/>
          </a:prstGeom>
          <a:noFill/>
        </p:spPr>
        <p:txBody>
          <a:bodyPr wrap="square" lIns="91440" tIns="45720" rIns="91440" bIns="45720" rtlCol="0" anchor="t">
            <a:spAutoFit/>
          </a:bodyPr>
          <a:lstStyle/>
          <a:p>
            <a:r>
              <a:rPr lang="en-US" sz="1200" i="1" dirty="0"/>
              <a:t>NOTE: Includes preliminary ratings for 2023 and 2024 and final ratings for earlier historical data. Frameworks were not calculated in 2020 and 2021; ratings were rolled over from 2019.</a:t>
            </a:r>
          </a:p>
        </p:txBody>
      </p:sp>
      <p:sp>
        <p:nvSpPr>
          <p:cNvPr id="2" name="TextBox 1">
            <a:extLst>
              <a:ext uri="{FF2B5EF4-FFF2-40B4-BE49-F238E27FC236}">
                <a16:creationId xmlns:a16="http://schemas.microsoft.com/office/drawing/2014/main" id="{4C5174CF-82D2-F214-18A6-79B72485C52F}"/>
              </a:ext>
            </a:extLst>
          </p:cNvPr>
          <p:cNvSpPr txBox="1"/>
          <p:nvPr/>
        </p:nvSpPr>
        <p:spPr>
          <a:xfrm>
            <a:off x="9972801" y="0"/>
            <a:ext cx="2219200" cy="1384995"/>
          </a:xfrm>
          <a:prstGeom prst="rect">
            <a:avLst/>
          </a:prstGeom>
          <a:ln>
            <a:noFill/>
          </a:ln>
          <a:effectLst>
            <a:outerShdw blurRad="50800" dist="38100" dir="8100000" algn="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FFFFFF"/>
                </a:solidFill>
                <a:cs typeface="Calibri"/>
              </a:rPr>
              <a:t>Summary: </a:t>
            </a:r>
            <a:r>
              <a:rPr lang="en-US" sz="1200" dirty="0">
                <a:solidFill>
                  <a:srgbClr val="FFFFFF"/>
                </a:solidFill>
                <a:cs typeface="Calibri"/>
              </a:rPr>
              <a:t>Slight decrease in ISD ratings compared to 2023.  More districts at Improvement or higher than in 2023, but not as high as 2019.  Lower % on clock than 2023.</a:t>
            </a:r>
            <a:endParaRPr lang="en-US" sz="1200" dirty="0">
              <a:cs typeface="Calibri" panose="020F0502020204030204"/>
            </a:endParaRPr>
          </a:p>
        </p:txBody>
      </p:sp>
      <p:sp>
        <p:nvSpPr>
          <p:cNvPr id="6" name="Title 1">
            <a:extLst>
              <a:ext uri="{FF2B5EF4-FFF2-40B4-BE49-F238E27FC236}">
                <a16:creationId xmlns:a16="http://schemas.microsoft.com/office/drawing/2014/main" id="{63F143D9-DDFA-3DBE-F8A0-21E64DF09723}"/>
              </a:ext>
            </a:extLst>
          </p:cNvPr>
          <p:cNvSpPr txBox="1">
            <a:spLocks/>
          </p:cNvSpPr>
          <p:nvPr/>
        </p:nvSpPr>
        <p:spPr>
          <a:xfrm>
            <a:off x="361950" y="212426"/>
            <a:ext cx="8065803" cy="710141"/>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400" kern="1200">
                <a:solidFill>
                  <a:schemeClr val="bg1"/>
                </a:solidFill>
                <a:latin typeface="Museo Slab 500" panose="02000000000000000000" pitchFamily="50" charset="0"/>
                <a:ea typeface="+mj-ea"/>
                <a:cs typeface="+mj-cs"/>
              </a:defRPr>
            </a:lvl1pPr>
          </a:lstStyle>
          <a:p>
            <a:r>
              <a:rPr lang="en-US" b="1" dirty="0">
                <a:solidFill>
                  <a:schemeClr val="tx1"/>
                </a:solidFill>
                <a:latin typeface="Roboto"/>
                <a:ea typeface="Roboto"/>
                <a:cs typeface="Roboto"/>
              </a:rPr>
              <a:t>More District Ratings Have Improved Since Last Year</a:t>
            </a:r>
          </a:p>
        </p:txBody>
      </p:sp>
    </p:spTree>
    <p:extLst>
      <p:ext uri="{BB962C8B-B14F-4D97-AF65-F5344CB8AC3E}">
        <p14:creationId xmlns:p14="http://schemas.microsoft.com/office/powerpoint/2010/main" val="1070967636"/>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317400" y="964219"/>
            <a:ext cx="9557200" cy="820568"/>
          </a:xfrm>
        </p:spPr>
        <p:txBody>
          <a:bodyPr anchor="ctr"/>
          <a:lstStyle/>
          <a:p>
            <a:r>
              <a:rPr lang="en-US" sz="2000" b="0" dirty="0">
                <a:latin typeface="Roboto" panose="02000000000000000000" pitchFamily="2" charset="0"/>
                <a:ea typeface="Roboto" panose="02000000000000000000" pitchFamily="2" charset="0"/>
                <a:cs typeface="Roboto" panose="02000000000000000000" pitchFamily="2" charset="0"/>
              </a:rPr>
              <a:t>Trends Over Time for District Participation in Assessment for Accountability</a:t>
            </a:r>
          </a:p>
        </p:txBody>
      </p:sp>
      <p:sp>
        <p:nvSpPr>
          <p:cNvPr id="2" name="TextBox 1">
            <a:extLst>
              <a:ext uri="{FF2B5EF4-FFF2-40B4-BE49-F238E27FC236}">
                <a16:creationId xmlns:a16="http://schemas.microsoft.com/office/drawing/2014/main" id="{FD5D8BDA-FFF7-70DB-EAF2-D8005A75EDDB}"/>
              </a:ext>
            </a:extLst>
          </p:cNvPr>
          <p:cNvSpPr txBox="1"/>
          <p:nvPr/>
        </p:nvSpPr>
        <p:spPr>
          <a:xfrm>
            <a:off x="1032900" y="5832253"/>
            <a:ext cx="7801135" cy="276999"/>
          </a:xfrm>
          <a:prstGeom prst="rect">
            <a:avLst/>
          </a:prstGeom>
          <a:noFill/>
        </p:spPr>
        <p:txBody>
          <a:bodyPr wrap="square" lIns="91440" tIns="45720" rIns="91440" bIns="45720" rtlCol="0" anchor="t">
            <a:spAutoFit/>
          </a:bodyPr>
          <a:lstStyle/>
          <a:p>
            <a:r>
              <a:rPr lang="en-US" sz="1200" dirty="0"/>
              <a:t>Note: Percentages based on the total number of districts receiving a participation descriptor</a:t>
            </a:r>
            <a:endParaRPr lang="en-US" sz="1200" dirty="0">
              <a:cs typeface="Calibri"/>
            </a:endParaRPr>
          </a:p>
        </p:txBody>
      </p:sp>
      <p:graphicFrame>
        <p:nvGraphicFramePr>
          <p:cNvPr id="3" name="Table 2">
            <a:extLst>
              <a:ext uri="{FF2B5EF4-FFF2-40B4-BE49-F238E27FC236}">
                <a16:creationId xmlns:a16="http://schemas.microsoft.com/office/drawing/2014/main" id="{3EC651DB-EE23-BBC7-DBAE-926472A7C790}"/>
              </a:ext>
            </a:extLst>
          </p:cNvPr>
          <p:cNvGraphicFramePr>
            <a:graphicFrameLocks noGrp="1"/>
          </p:cNvGraphicFramePr>
          <p:nvPr/>
        </p:nvGraphicFramePr>
        <p:xfrm>
          <a:off x="1072142" y="2409218"/>
          <a:ext cx="6655490" cy="741680"/>
        </p:xfrm>
        <a:graphic>
          <a:graphicData uri="http://schemas.openxmlformats.org/drawingml/2006/table">
            <a:tbl>
              <a:tblPr firstRow="1" bandRow="1">
                <a:tableStyleId>{E8B1032C-EA38-4F05-BA0D-38AFFFC7BED3}</a:tableStyleId>
              </a:tblPr>
              <a:tblGrid>
                <a:gridCol w="2619099">
                  <a:extLst>
                    <a:ext uri="{9D8B030D-6E8A-4147-A177-3AD203B41FA5}">
                      <a16:colId xmlns:a16="http://schemas.microsoft.com/office/drawing/2014/main" val="2144159582"/>
                    </a:ext>
                  </a:extLst>
                </a:gridCol>
                <a:gridCol w="814084">
                  <a:extLst>
                    <a:ext uri="{9D8B030D-6E8A-4147-A177-3AD203B41FA5}">
                      <a16:colId xmlns:a16="http://schemas.microsoft.com/office/drawing/2014/main" val="3652593592"/>
                    </a:ext>
                  </a:extLst>
                </a:gridCol>
                <a:gridCol w="1095375">
                  <a:extLst>
                    <a:ext uri="{9D8B030D-6E8A-4147-A177-3AD203B41FA5}">
                      <a16:colId xmlns:a16="http://schemas.microsoft.com/office/drawing/2014/main" val="1065943047"/>
                    </a:ext>
                  </a:extLst>
                </a:gridCol>
                <a:gridCol w="1038225">
                  <a:extLst>
                    <a:ext uri="{9D8B030D-6E8A-4147-A177-3AD203B41FA5}">
                      <a16:colId xmlns:a16="http://schemas.microsoft.com/office/drawing/2014/main" val="1807588537"/>
                    </a:ext>
                  </a:extLst>
                </a:gridCol>
                <a:gridCol w="1088707">
                  <a:extLst>
                    <a:ext uri="{9D8B030D-6E8A-4147-A177-3AD203B41FA5}">
                      <a16:colId xmlns:a16="http://schemas.microsoft.com/office/drawing/2014/main" val="3916352326"/>
                    </a:ext>
                  </a:extLst>
                </a:gridCol>
              </a:tblGrid>
              <a:tr h="370840">
                <a:tc>
                  <a:txBody>
                    <a:bodyPr/>
                    <a:lstStyle/>
                    <a:p>
                      <a:pPr algn="ctr"/>
                      <a:r>
                        <a:rPr lang="en-US" sz="1400" dirty="0">
                          <a:solidFill>
                            <a:schemeClr val="bg1"/>
                          </a:solidFill>
                        </a:rPr>
                        <a:t>Participation Descriptor</a:t>
                      </a:r>
                    </a:p>
                  </a:txBody>
                  <a:tcPr>
                    <a:solidFill>
                      <a:schemeClr val="accent6">
                        <a:lumMod val="75000"/>
                      </a:schemeClr>
                    </a:solidFill>
                  </a:tcPr>
                </a:tc>
                <a:tc>
                  <a:txBody>
                    <a:bodyPr/>
                    <a:lstStyle/>
                    <a:p>
                      <a:pPr algn="ctr"/>
                      <a:r>
                        <a:rPr lang="en-US" sz="1400" dirty="0">
                          <a:solidFill>
                            <a:schemeClr val="bg1"/>
                          </a:solidFill>
                        </a:rPr>
                        <a:t>2019</a:t>
                      </a:r>
                    </a:p>
                  </a:txBody>
                  <a:tcPr>
                    <a:solidFill>
                      <a:schemeClr val="accent6">
                        <a:lumMod val="75000"/>
                      </a:schemeClr>
                    </a:solidFill>
                  </a:tcPr>
                </a:tc>
                <a:tc>
                  <a:txBody>
                    <a:bodyPr/>
                    <a:lstStyle/>
                    <a:p>
                      <a:pPr algn="ctr"/>
                      <a:r>
                        <a:rPr lang="en-US" sz="1100" dirty="0">
                          <a:solidFill>
                            <a:schemeClr val="bg1"/>
                          </a:solidFill>
                        </a:rPr>
                        <a:t>2020 to 2022</a:t>
                      </a:r>
                    </a:p>
                  </a:txBody>
                  <a:tcPr>
                    <a:solidFill>
                      <a:schemeClr val="accent6">
                        <a:lumMod val="75000"/>
                      </a:schemeClr>
                    </a:solidFill>
                  </a:tcPr>
                </a:tc>
                <a:tc>
                  <a:txBody>
                    <a:bodyPr/>
                    <a:lstStyle/>
                    <a:p>
                      <a:pPr algn="ctr"/>
                      <a:r>
                        <a:rPr lang="en-US" sz="1400" dirty="0">
                          <a:solidFill>
                            <a:schemeClr val="bg1"/>
                          </a:solidFill>
                        </a:rPr>
                        <a:t>2023</a:t>
                      </a:r>
                    </a:p>
                  </a:txBody>
                  <a:tcPr>
                    <a:solidFill>
                      <a:schemeClr val="accent6">
                        <a:lumMod val="75000"/>
                      </a:schemeClr>
                    </a:solidFill>
                  </a:tcPr>
                </a:tc>
                <a:tc>
                  <a:txBody>
                    <a:bodyPr/>
                    <a:lstStyle/>
                    <a:p>
                      <a:pPr algn="ctr"/>
                      <a:r>
                        <a:rPr lang="en-US" sz="1400" dirty="0">
                          <a:solidFill>
                            <a:schemeClr val="bg1"/>
                          </a:solidFill>
                        </a:rPr>
                        <a:t>2024</a:t>
                      </a:r>
                    </a:p>
                  </a:txBody>
                  <a:tcPr>
                    <a:solidFill>
                      <a:schemeClr val="accent6">
                        <a:lumMod val="75000"/>
                      </a:schemeClr>
                    </a:solidFill>
                  </a:tcPr>
                </a:tc>
                <a:extLst>
                  <a:ext uri="{0D108BD9-81ED-4DB2-BD59-A6C34878D82A}">
                    <a16:rowId xmlns:a16="http://schemas.microsoft.com/office/drawing/2014/main" val="1522776548"/>
                  </a:ext>
                </a:extLst>
              </a:tr>
              <a:tr h="370840">
                <a:tc>
                  <a:txBody>
                    <a:bodyPr/>
                    <a:lstStyle/>
                    <a:p>
                      <a:r>
                        <a:rPr lang="en-US" sz="1400" dirty="0"/>
                        <a:t>Decreased Due to Participation</a:t>
                      </a:r>
                    </a:p>
                  </a:txBody>
                  <a:tcPr/>
                </a:tc>
                <a:tc>
                  <a:txBody>
                    <a:bodyPr/>
                    <a:lstStyle/>
                    <a:p>
                      <a:pPr algn="ctr"/>
                      <a:r>
                        <a:rPr lang="en-US" sz="1400" dirty="0"/>
                        <a:t>3%</a:t>
                      </a:r>
                    </a:p>
                  </a:txBody>
                  <a:tcPr/>
                </a:tc>
                <a:tc>
                  <a:txBody>
                    <a:bodyPr/>
                    <a:lstStyle/>
                    <a:p>
                      <a:pPr algn="ctr"/>
                      <a:r>
                        <a:rPr lang="en-US" sz="1400" dirty="0"/>
                        <a:t>N/A</a:t>
                      </a:r>
                    </a:p>
                  </a:txBody>
                  <a:tcPr/>
                </a:tc>
                <a:tc>
                  <a:txBody>
                    <a:bodyPr/>
                    <a:lstStyle/>
                    <a:p>
                      <a:pPr algn="ctr"/>
                      <a:r>
                        <a:rPr lang="en-US" sz="1400" dirty="0"/>
                        <a:t>10%</a:t>
                      </a:r>
                    </a:p>
                  </a:txBody>
                  <a:tcPr/>
                </a:tc>
                <a:tc>
                  <a:txBody>
                    <a:bodyPr/>
                    <a:lstStyle/>
                    <a:p>
                      <a:pPr algn="ctr"/>
                      <a:r>
                        <a:rPr lang="en-US" sz="1400" dirty="0"/>
                        <a:t>3%</a:t>
                      </a:r>
                    </a:p>
                  </a:txBody>
                  <a:tcPr/>
                </a:tc>
                <a:extLst>
                  <a:ext uri="{0D108BD9-81ED-4DB2-BD59-A6C34878D82A}">
                    <a16:rowId xmlns:a16="http://schemas.microsoft.com/office/drawing/2014/main" val="2019775581"/>
                  </a:ext>
                </a:extLst>
              </a:tr>
            </a:tbl>
          </a:graphicData>
        </a:graphic>
      </p:graphicFrame>
      <p:sp>
        <p:nvSpPr>
          <p:cNvPr id="7" name="TextBox 6">
            <a:extLst>
              <a:ext uri="{FF2B5EF4-FFF2-40B4-BE49-F238E27FC236}">
                <a16:creationId xmlns:a16="http://schemas.microsoft.com/office/drawing/2014/main" id="{341ED1BF-45DD-E6E2-318F-E1ED5CE60403}"/>
              </a:ext>
            </a:extLst>
          </p:cNvPr>
          <p:cNvSpPr txBox="1"/>
          <p:nvPr/>
        </p:nvSpPr>
        <p:spPr>
          <a:xfrm>
            <a:off x="494957" y="1581751"/>
            <a:ext cx="783823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6">
                    <a:lumMod val="75000"/>
                  </a:schemeClr>
                </a:solidFill>
                <a:cs typeface="Calibri"/>
              </a:rPr>
              <a:t>Accountability Participation</a:t>
            </a:r>
          </a:p>
          <a:p>
            <a:pPr lvl="1"/>
            <a:r>
              <a:rPr lang="en-US" sz="1200" dirty="0">
                <a:cs typeface="Calibri"/>
              </a:rPr>
              <a:t>Parent excusals removed from numerator and denominator.  For </a:t>
            </a:r>
            <a:r>
              <a:rPr lang="en-US" sz="1200" b="1" i="1" dirty="0">
                <a:cs typeface="Calibri"/>
              </a:rPr>
              <a:t>accountability purposes</a:t>
            </a:r>
            <a:r>
              <a:rPr lang="en-US" sz="1200" dirty="0">
                <a:cs typeface="Calibri"/>
              </a:rPr>
              <a:t>, if below 95% participation in two content areas, then plan type decreased one level.</a:t>
            </a:r>
          </a:p>
        </p:txBody>
      </p:sp>
      <p:sp>
        <p:nvSpPr>
          <p:cNvPr id="8" name="TextBox 7">
            <a:extLst>
              <a:ext uri="{FF2B5EF4-FFF2-40B4-BE49-F238E27FC236}">
                <a16:creationId xmlns:a16="http://schemas.microsoft.com/office/drawing/2014/main" id="{EDC39ABC-5104-ED63-F0E5-B9ABB52E051F}"/>
              </a:ext>
            </a:extLst>
          </p:cNvPr>
          <p:cNvSpPr txBox="1"/>
          <p:nvPr/>
        </p:nvSpPr>
        <p:spPr>
          <a:xfrm>
            <a:off x="494957" y="3379945"/>
            <a:ext cx="723267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2"/>
                </a:solidFill>
                <a:cs typeface="Calibri"/>
              </a:rPr>
              <a:t>Total Participation</a:t>
            </a:r>
          </a:p>
          <a:p>
            <a:pPr lvl="1"/>
            <a:r>
              <a:rPr lang="en-US" sz="1200" dirty="0">
                <a:cs typeface="Calibri"/>
              </a:rPr>
              <a:t>Parent excusals remain in numerator and denominator.  If below 95% total participation in two content areas, then plan is listed as "low participation."  This is just for </a:t>
            </a:r>
            <a:r>
              <a:rPr lang="en-US" sz="1200" b="1" i="1" dirty="0">
                <a:cs typeface="Calibri"/>
              </a:rPr>
              <a:t>informational purposes </a:t>
            </a:r>
            <a:r>
              <a:rPr lang="en-US" sz="1200" dirty="0">
                <a:cs typeface="Calibri"/>
              </a:rPr>
              <a:t>and does not impact calculation of frameworks.</a:t>
            </a:r>
          </a:p>
        </p:txBody>
      </p:sp>
      <p:graphicFrame>
        <p:nvGraphicFramePr>
          <p:cNvPr id="9" name="Table 8">
            <a:extLst>
              <a:ext uri="{FF2B5EF4-FFF2-40B4-BE49-F238E27FC236}">
                <a16:creationId xmlns:a16="http://schemas.microsoft.com/office/drawing/2014/main" id="{6C2148ED-28DB-31A7-5398-3E78B306675D}"/>
              </a:ext>
            </a:extLst>
          </p:cNvPr>
          <p:cNvGraphicFramePr>
            <a:graphicFrameLocks noGrp="1"/>
          </p:cNvGraphicFramePr>
          <p:nvPr/>
        </p:nvGraphicFramePr>
        <p:xfrm>
          <a:off x="1072142" y="4381788"/>
          <a:ext cx="6709783" cy="1112519"/>
        </p:xfrm>
        <a:graphic>
          <a:graphicData uri="http://schemas.openxmlformats.org/drawingml/2006/table">
            <a:tbl>
              <a:tblPr firstRow="1" bandRow="1">
                <a:tableStyleId>{5DA37D80-6434-44D0-A028-1B22A696006F}</a:tableStyleId>
              </a:tblPr>
              <a:tblGrid>
                <a:gridCol w="2626508">
                  <a:extLst>
                    <a:ext uri="{9D8B030D-6E8A-4147-A177-3AD203B41FA5}">
                      <a16:colId xmlns:a16="http://schemas.microsoft.com/office/drawing/2014/main" val="2144159582"/>
                    </a:ext>
                  </a:extLst>
                </a:gridCol>
                <a:gridCol w="857250">
                  <a:extLst>
                    <a:ext uri="{9D8B030D-6E8A-4147-A177-3AD203B41FA5}">
                      <a16:colId xmlns:a16="http://schemas.microsoft.com/office/drawing/2014/main" val="3652593592"/>
                    </a:ext>
                  </a:extLst>
                </a:gridCol>
                <a:gridCol w="1028700">
                  <a:extLst>
                    <a:ext uri="{9D8B030D-6E8A-4147-A177-3AD203B41FA5}">
                      <a16:colId xmlns:a16="http://schemas.microsoft.com/office/drawing/2014/main" val="1065943047"/>
                    </a:ext>
                  </a:extLst>
                </a:gridCol>
                <a:gridCol w="819150">
                  <a:extLst>
                    <a:ext uri="{9D8B030D-6E8A-4147-A177-3AD203B41FA5}">
                      <a16:colId xmlns:a16="http://schemas.microsoft.com/office/drawing/2014/main" val="1807588537"/>
                    </a:ext>
                  </a:extLst>
                </a:gridCol>
                <a:gridCol w="704850">
                  <a:extLst>
                    <a:ext uri="{9D8B030D-6E8A-4147-A177-3AD203B41FA5}">
                      <a16:colId xmlns:a16="http://schemas.microsoft.com/office/drawing/2014/main" val="3916352326"/>
                    </a:ext>
                  </a:extLst>
                </a:gridCol>
                <a:gridCol w="673325">
                  <a:extLst>
                    <a:ext uri="{9D8B030D-6E8A-4147-A177-3AD203B41FA5}">
                      <a16:colId xmlns:a16="http://schemas.microsoft.com/office/drawing/2014/main" val="3101611320"/>
                    </a:ext>
                  </a:extLst>
                </a:gridCol>
              </a:tblGrid>
              <a:tr h="370840">
                <a:tc>
                  <a:txBody>
                    <a:bodyPr/>
                    <a:lstStyle/>
                    <a:p>
                      <a:pPr algn="ctr"/>
                      <a:r>
                        <a:rPr lang="en-US" sz="1400" dirty="0">
                          <a:solidFill>
                            <a:srgbClr val="FFFFFF"/>
                          </a:solidFill>
                        </a:rPr>
                        <a:t>Participation Descriptor</a:t>
                      </a:r>
                    </a:p>
                  </a:txBody>
                  <a:tcPr>
                    <a:solidFill>
                      <a:schemeClr val="accent2"/>
                    </a:solidFill>
                  </a:tcPr>
                </a:tc>
                <a:tc>
                  <a:txBody>
                    <a:bodyPr/>
                    <a:lstStyle/>
                    <a:p>
                      <a:pPr algn="ctr"/>
                      <a:r>
                        <a:rPr lang="en-US" sz="1400" dirty="0">
                          <a:solidFill>
                            <a:srgbClr val="FFFFFF"/>
                          </a:solidFill>
                        </a:rPr>
                        <a:t>2019</a:t>
                      </a:r>
                    </a:p>
                  </a:txBody>
                  <a:tcPr>
                    <a:solidFill>
                      <a:schemeClr val="accent2"/>
                    </a:solidFill>
                  </a:tcPr>
                </a:tc>
                <a:tc>
                  <a:txBody>
                    <a:bodyPr/>
                    <a:lstStyle/>
                    <a:p>
                      <a:pPr algn="ctr"/>
                      <a:r>
                        <a:rPr lang="en-US" sz="1100" dirty="0">
                          <a:solidFill>
                            <a:srgbClr val="FFFFFF"/>
                          </a:solidFill>
                        </a:rPr>
                        <a:t>2020 &amp; 2021</a:t>
                      </a:r>
                    </a:p>
                  </a:txBody>
                  <a:tcPr>
                    <a:solidFill>
                      <a:schemeClr val="accent2"/>
                    </a:solidFill>
                  </a:tcPr>
                </a:tc>
                <a:tc>
                  <a:txBody>
                    <a:bodyPr/>
                    <a:lstStyle/>
                    <a:p>
                      <a:pPr algn="ctr"/>
                      <a:r>
                        <a:rPr lang="en-US" sz="1400" dirty="0">
                          <a:solidFill>
                            <a:srgbClr val="FFFFFF"/>
                          </a:solidFill>
                        </a:rPr>
                        <a:t>2022</a:t>
                      </a:r>
                    </a:p>
                  </a:txBody>
                  <a:tcPr>
                    <a:solidFill>
                      <a:schemeClr val="accent2"/>
                    </a:solidFill>
                  </a:tcPr>
                </a:tc>
                <a:tc>
                  <a:txBody>
                    <a:bodyPr/>
                    <a:lstStyle/>
                    <a:p>
                      <a:pPr algn="ctr"/>
                      <a:r>
                        <a:rPr lang="en-US" sz="1400" dirty="0">
                          <a:solidFill>
                            <a:srgbClr val="FFFFFF"/>
                          </a:solidFill>
                        </a:rPr>
                        <a:t>2023</a:t>
                      </a:r>
                    </a:p>
                  </a:txBody>
                  <a:tcPr>
                    <a:solidFill>
                      <a:schemeClr val="accent2"/>
                    </a:solidFill>
                  </a:tcPr>
                </a:tc>
                <a:tc>
                  <a:txBody>
                    <a:bodyPr/>
                    <a:lstStyle/>
                    <a:p>
                      <a:pPr algn="ctr"/>
                      <a:r>
                        <a:rPr lang="en-US" sz="1400" dirty="0">
                          <a:solidFill>
                            <a:srgbClr val="FFFFFF"/>
                          </a:solidFill>
                        </a:rPr>
                        <a:t>2024</a:t>
                      </a:r>
                    </a:p>
                  </a:txBody>
                  <a:tcPr>
                    <a:solidFill>
                      <a:schemeClr val="accent2"/>
                    </a:solidFill>
                  </a:tcPr>
                </a:tc>
                <a:extLst>
                  <a:ext uri="{0D108BD9-81ED-4DB2-BD59-A6C34878D82A}">
                    <a16:rowId xmlns:a16="http://schemas.microsoft.com/office/drawing/2014/main" val="1522776548"/>
                  </a:ext>
                </a:extLst>
              </a:tr>
              <a:tr h="370840">
                <a:tc>
                  <a:txBody>
                    <a:bodyPr/>
                    <a:lstStyle/>
                    <a:p>
                      <a:r>
                        <a:rPr lang="en-US" sz="1400" dirty="0"/>
                        <a:t>Low Participation</a:t>
                      </a:r>
                    </a:p>
                  </a:txBody>
                  <a:tcPr/>
                </a:tc>
                <a:tc>
                  <a:txBody>
                    <a:bodyPr/>
                    <a:lstStyle/>
                    <a:p>
                      <a:pPr algn="ctr"/>
                      <a:r>
                        <a:rPr lang="en-US" sz="1400" dirty="0"/>
                        <a:t>34%</a:t>
                      </a:r>
                    </a:p>
                  </a:txBody>
                  <a:tcPr/>
                </a:tc>
                <a:tc>
                  <a:txBody>
                    <a:bodyPr/>
                    <a:lstStyle/>
                    <a:p>
                      <a:pPr algn="ctr"/>
                      <a:r>
                        <a:rPr lang="en-US" sz="1400" dirty="0"/>
                        <a:t>N/A</a:t>
                      </a:r>
                    </a:p>
                  </a:txBody>
                  <a:tcPr/>
                </a:tc>
                <a:tc>
                  <a:txBody>
                    <a:bodyPr/>
                    <a:lstStyle/>
                    <a:p>
                      <a:pPr algn="ctr"/>
                      <a:r>
                        <a:rPr lang="en-US" sz="1400" dirty="0"/>
                        <a:t>64%</a:t>
                      </a:r>
                    </a:p>
                  </a:txBody>
                  <a:tcPr/>
                </a:tc>
                <a:tc>
                  <a:txBody>
                    <a:bodyPr/>
                    <a:lstStyle/>
                    <a:p>
                      <a:pPr lvl="0" algn="ctr">
                        <a:buNone/>
                      </a:pPr>
                      <a:r>
                        <a:rPr lang="en-US" sz="1400" dirty="0"/>
                        <a:t>56%</a:t>
                      </a:r>
                    </a:p>
                  </a:txBody>
                  <a:tcPr/>
                </a:tc>
                <a:tc>
                  <a:txBody>
                    <a:bodyPr/>
                    <a:lstStyle/>
                    <a:p>
                      <a:pPr lvl="0" algn="ctr">
                        <a:buNone/>
                      </a:pPr>
                      <a:r>
                        <a:rPr lang="en-US" sz="1400" dirty="0"/>
                        <a:t>57%</a:t>
                      </a:r>
                    </a:p>
                  </a:txBody>
                  <a:tcPr/>
                </a:tc>
                <a:extLst>
                  <a:ext uri="{0D108BD9-81ED-4DB2-BD59-A6C34878D82A}">
                    <a16:rowId xmlns:a16="http://schemas.microsoft.com/office/drawing/2014/main" val="2019775581"/>
                  </a:ext>
                </a:extLst>
              </a:tr>
              <a:tr h="370839">
                <a:tc>
                  <a:txBody>
                    <a:bodyPr/>
                    <a:lstStyle/>
                    <a:p>
                      <a:pPr lvl="0">
                        <a:buNone/>
                      </a:pPr>
                      <a:r>
                        <a:rPr lang="en-US" sz="1400" dirty="0"/>
                        <a:t>Meets 95% Total Participation</a:t>
                      </a:r>
                    </a:p>
                  </a:txBody>
                  <a:tcPr>
                    <a:solidFill>
                      <a:schemeClr val="accent2">
                        <a:lumMod val="40000"/>
                        <a:lumOff val="60000"/>
                      </a:schemeClr>
                    </a:solidFill>
                  </a:tcPr>
                </a:tc>
                <a:tc>
                  <a:txBody>
                    <a:bodyPr/>
                    <a:lstStyle/>
                    <a:p>
                      <a:pPr lvl="0" algn="ctr">
                        <a:buNone/>
                      </a:pPr>
                      <a:r>
                        <a:rPr lang="en-US" sz="1400" dirty="0"/>
                        <a:t>63%</a:t>
                      </a:r>
                    </a:p>
                  </a:txBody>
                  <a:tcPr>
                    <a:solidFill>
                      <a:schemeClr val="accent2">
                        <a:lumMod val="40000"/>
                        <a:lumOff val="60000"/>
                      </a:schemeClr>
                    </a:solidFill>
                  </a:tcPr>
                </a:tc>
                <a:tc>
                  <a:txBody>
                    <a:bodyPr/>
                    <a:lstStyle/>
                    <a:p>
                      <a:pPr lvl="0" algn="ctr">
                        <a:buNone/>
                      </a:pPr>
                      <a:r>
                        <a:rPr lang="en-US" sz="1400" dirty="0"/>
                        <a:t>N/A</a:t>
                      </a:r>
                    </a:p>
                  </a:txBody>
                  <a:tcPr>
                    <a:solidFill>
                      <a:schemeClr val="accent2">
                        <a:lumMod val="40000"/>
                        <a:lumOff val="60000"/>
                      </a:schemeClr>
                    </a:solidFill>
                  </a:tcPr>
                </a:tc>
                <a:tc>
                  <a:txBody>
                    <a:bodyPr/>
                    <a:lstStyle/>
                    <a:p>
                      <a:pPr lvl="0" algn="ctr">
                        <a:buNone/>
                      </a:pPr>
                      <a:r>
                        <a:rPr lang="en-US" sz="1400" dirty="0"/>
                        <a:t>19%</a:t>
                      </a:r>
                    </a:p>
                  </a:txBody>
                  <a:tcPr>
                    <a:solidFill>
                      <a:schemeClr val="accent2">
                        <a:lumMod val="40000"/>
                        <a:lumOff val="60000"/>
                      </a:schemeClr>
                    </a:solidFill>
                  </a:tcPr>
                </a:tc>
                <a:tc>
                  <a:txBody>
                    <a:bodyPr/>
                    <a:lstStyle/>
                    <a:p>
                      <a:pPr lvl="0" algn="ctr">
                        <a:buNone/>
                      </a:pPr>
                      <a:r>
                        <a:rPr lang="en-US" sz="1400" dirty="0"/>
                        <a:t>34%</a:t>
                      </a:r>
                    </a:p>
                  </a:txBody>
                  <a:tcPr>
                    <a:solidFill>
                      <a:schemeClr val="accent2">
                        <a:lumMod val="40000"/>
                        <a:lumOff val="60000"/>
                      </a:schemeClr>
                    </a:solidFill>
                  </a:tcPr>
                </a:tc>
                <a:tc>
                  <a:txBody>
                    <a:bodyPr/>
                    <a:lstStyle/>
                    <a:p>
                      <a:pPr lvl="0" algn="ctr">
                        <a:buNone/>
                      </a:pPr>
                      <a:r>
                        <a:rPr lang="en-US" sz="1400" dirty="0"/>
                        <a:t>39%</a:t>
                      </a:r>
                    </a:p>
                  </a:txBody>
                  <a:tcPr>
                    <a:solidFill>
                      <a:schemeClr val="accent2">
                        <a:lumMod val="40000"/>
                        <a:lumOff val="60000"/>
                      </a:schemeClr>
                    </a:solidFill>
                  </a:tcPr>
                </a:tc>
                <a:extLst>
                  <a:ext uri="{0D108BD9-81ED-4DB2-BD59-A6C34878D82A}">
                    <a16:rowId xmlns:a16="http://schemas.microsoft.com/office/drawing/2014/main" val="2182181577"/>
                  </a:ext>
                </a:extLst>
              </a:tr>
            </a:tbl>
          </a:graphicData>
        </a:graphic>
      </p:graphicFrame>
      <p:sp>
        <p:nvSpPr>
          <p:cNvPr id="11" name="TextBox 10">
            <a:extLst>
              <a:ext uri="{FF2B5EF4-FFF2-40B4-BE49-F238E27FC236}">
                <a16:creationId xmlns:a16="http://schemas.microsoft.com/office/drawing/2014/main" id="{FD64B892-F42F-3DC4-7EE6-2D43A864077A}"/>
              </a:ext>
            </a:extLst>
          </p:cNvPr>
          <p:cNvSpPr txBox="1"/>
          <p:nvPr/>
        </p:nvSpPr>
        <p:spPr>
          <a:xfrm>
            <a:off x="9972801" y="0"/>
            <a:ext cx="2219200" cy="1200329"/>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FFFFFF"/>
                </a:solidFill>
                <a:latin typeface="Roboto" panose="02000000000000000000" pitchFamily="2" charset="0"/>
                <a:ea typeface="Roboto" panose="02000000000000000000" pitchFamily="2" charset="0"/>
                <a:cs typeface="Roboto" panose="02000000000000000000" pitchFamily="2" charset="0"/>
              </a:rPr>
              <a:t>Summary: </a:t>
            </a:r>
            <a:r>
              <a:rPr lang="en-US" sz="1200" dirty="0">
                <a:solidFill>
                  <a:srgbClr val="FFFFFF"/>
                </a:solidFill>
                <a:latin typeface="Roboto" panose="02000000000000000000" pitchFamily="2" charset="0"/>
                <a:ea typeface="Roboto" panose="02000000000000000000" pitchFamily="2" charset="0"/>
                <a:cs typeface="Roboto" panose="02000000000000000000" pitchFamily="2" charset="0"/>
              </a:rPr>
              <a:t> Greater total participation in 2024 compared to 2023, but lower than 2019. Fewer district plans were decreased due to participation.</a:t>
            </a:r>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10" name="Title 1">
            <a:extLst>
              <a:ext uri="{FF2B5EF4-FFF2-40B4-BE49-F238E27FC236}">
                <a16:creationId xmlns:a16="http://schemas.microsoft.com/office/drawing/2014/main" id="{18A9BFCE-39F6-F564-AF8B-4CCE399AAE8E}"/>
              </a:ext>
            </a:extLst>
          </p:cNvPr>
          <p:cNvSpPr txBox="1">
            <a:spLocks/>
          </p:cNvSpPr>
          <p:nvPr/>
        </p:nvSpPr>
        <p:spPr>
          <a:xfrm>
            <a:off x="361950" y="212426"/>
            <a:ext cx="9315450" cy="710141"/>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400" kern="1200">
                <a:solidFill>
                  <a:schemeClr val="bg1"/>
                </a:solidFill>
                <a:latin typeface="Museo Slab 500" panose="02000000000000000000" pitchFamily="50" charset="0"/>
                <a:ea typeface="+mj-ea"/>
                <a:cs typeface="+mj-cs"/>
              </a:defRPr>
            </a:lvl1pPr>
          </a:lstStyle>
          <a:p>
            <a:r>
              <a:rPr lang="en-US" b="1" dirty="0">
                <a:solidFill>
                  <a:schemeClr val="tx1"/>
                </a:solidFill>
                <a:latin typeface="Roboto"/>
                <a:ea typeface="Roboto"/>
                <a:cs typeface="Roboto"/>
              </a:rPr>
              <a:t>Assessment Participation is Rebounding but Has Further to Go</a:t>
            </a:r>
          </a:p>
        </p:txBody>
      </p:sp>
      <p:sp>
        <p:nvSpPr>
          <p:cNvPr id="4" name="TextBox 3">
            <a:extLst>
              <a:ext uri="{FF2B5EF4-FFF2-40B4-BE49-F238E27FC236}">
                <a16:creationId xmlns:a16="http://schemas.microsoft.com/office/drawing/2014/main" id="{9879365F-15BC-4DE1-B27E-AB89A9DB4C72}"/>
              </a:ext>
            </a:extLst>
          </p:cNvPr>
          <p:cNvSpPr txBox="1"/>
          <p:nvPr/>
        </p:nvSpPr>
        <p:spPr>
          <a:xfrm rot="5400000">
            <a:off x="8807346" y="2730406"/>
            <a:ext cx="301800" cy="923330"/>
          </a:xfrm>
          <a:prstGeom prst="rect">
            <a:avLst/>
          </a:prstGeom>
          <a:noFill/>
        </p:spPr>
        <p:txBody>
          <a:bodyPr wrap="square" rtlCol="0">
            <a:spAutoFit/>
          </a:bodyPr>
          <a:lstStyle/>
          <a:p>
            <a:r>
              <a:rPr lang="en-US" sz="5400" dirty="0"/>
              <a:t>}</a:t>
            </a:r>
          </a:p>
        </p:txBody>
      </p:sp>
      <p:sp>
        <p:nvSpPr>
          <p:cNvPr id="5" name="TextBox 4">
            <a:extLst>
              <a:ext uri="{FF2B5EF4-FFF2-40B4-BE49-F238E27FC236}">
                <a16:creationId xmlns:a16="http://schemas.microsoft.com/office/drawing/2014/main" id="{A5E2E7D8-C0BA-D2EE-4816-44E22B6ED96D}"/>
              </a:ext>
            </a:extLst>
          </p:cNvPr>
          <p:cNvSpPr txBox="1"/>
          <p:nvPr/>
        </p:nvSpPr>
        <p:spPr>
          <a:xfrm>
            <a:off x="8103526" y="3429490"/>
            <a:ext cx="1819484" cy="400110"/>
          </a:xfrm>
          <a:prstGeom prst="rect">
            <a:avLst/>
          </a:prstGeom>
          <a:solidFill>
            <a:schemeClr val="accent6">
              <a:lumMod val="20000"/>
              <a:lumOff val="80000"/>
            </a:schemeClr>
          </a:solidFill>
        </p:spPr>
        <p:txBody>
          <a:bodyPr wrap="square" rtlCol="0">
            <a:spAutoFit/>
          </a:bodyPr>
          <a:lstStyle/>
          <a:p>
            <a:r>
              <a:rPr lang="en-US" sz="1000" dirty="0"/>
              <a:t>What % of students without parent excusals participated?</a:t>
            </a:r>
          </a:p>
        </p:txBody>
      </p:sp>
      <p:pic>
        <p:nvPicPr>
          <p:cNvPr id="12" name="Graphic 11" descr="Man with solid fill">
            <a:extLst>
              <a:ext uri="{FF2B5EF4-FFF2-40B4-BE49-F238E27FC236}">
                <a16:creationId xmlns:a16="http://schemas.microsoft.com/office/drawing/2014/main" id="{CC899B45-AF20-7311-8A37-EB7C6BFEAE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77757" y="2459466"/>
            <a:ext cx="532728" cy="532728"/>
          </a:xfrm>
          <a:prstGeom prst="rect">
            <a:avLst/>
          </a:prstGeom>
        </p:spPr>
      </p:pic>
      <p:pic>
        <p:nvPicPr>
          <p:cNvPr id="13" name="Graphic 12" descr="Man with solid fill">
            <a:extLst>
              <a:ext uri="{FF2B5EF4-FFF2-40B4-BE49-F238E27FC236}">
                <a16:creationId xmlns:a16="http://schemas.microsoft.com/office/drawing/2014/main" id="{F108EF0E-4FF0-FD47-F50F-41FE420BD1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1836" y="2459302"/>
            <a:ext cx="532728" cy="532728"/>
          </a:xfrm>
          <a:prstGeom prst="rect">
            <a:avLst/>
          </a:prstGeom>
        </p:spPr>
      </p:pic>
      <p:pic>
        <p:nvPicPr>
          <p:cNvPr id="14" name="Graphic 13" descr="Man with solid fill">
            <a:extLst>
              <a:ext uri="{FF2B5EF4-FFF2-40B4-BE49-F238E27FC236}">
                <a16:creationId xmlns:a16="http://schemas.microsoft.com/office/drawing/2014/main" id="{BFBB686F-2773-367D-2F21-E2A982949C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35136" y="2460661"/>
            <a:ext cx="532728" cy="532728"/>
          </a:xfrm>
          <a:prstGeom prst="rect">
            <a:avLst/>
          </a:prstGeom>
        </p:spPr>
      </p:pic>
      <p:pic>
        <p:nvPicPr>
          <p:cNvPr id="15" name="Graphic 14" descr="Man with solid fill">
            <a:extLst>
              <a:ext uri="{FF2B5EF4-FFF2-40B4-BE49-F238E27FC236}">
                <a16:creationId xmlns:a16="http://schemas.microsoft.com/office/drawing/2014/main" id="{09003405-7A6F-5FB4-A6F1-5CC84F61A3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03656" y="2465955"/>
            <a:ext cx="532728" cy="532728"/>
          </a:xfrm>
          <a:prstGeom prst="rect">
            <a:avLst/>
          </a:prstGeom>
        </p:spPr>
      </p:pic>
      <p:sp>
        <p:nvSpPr>
          <p:cNvPr id="16" name="TextBox 15">
            <a:extLst>
              <a:ext uri="{FF2B5EF4-FFF2-40B4-BE49-F238E27FC236}">
                <a16:creationId xmlns:a16="http://schemas.microsoft.com/office/drawing/2014/main" id="{163CAD00-CA59-1289-1F6F-54107497F68C}"/>
              </a:ext>
            </a:extLst>
          </p:cNvPr>
          <p:cNvSpPr txBox="1"/>
          <p:nvPr/>
        </p:nvSpPr>
        <p:spPr>
          <a:xfrm>
            <a:off x="8118302" y="5395687"/>
            <a:ext cx="1679889" cy="400110"/>
          </a:xfrm>
          <a:prstGeom prst="rect">
            <a:avLst/>
          </a:prstGeom>
          <a:solidFill>
            <a:schemeClr val="accent2">
              <a:lumMod val="20000"/>
              <a:lumOff val="80000"/>
            </a:schemeClr>
          </a:solidFill>
        </p:spPr>
        <p:txBody>
          <a:bodyPr wrap="square" rtlCol="0">
            <a:spAutoFit/>
          </a:bodyPr>
          <a:lstStyle/>
          <a:p>
            <a:r>
              <a:rPr lang="en-US" sz="1000" dirty="0"/>
              <a:t>What % of ALL students participated?</a:t>
            </a:r>
          </a:p>
        </p:txBody>
      </p:sp>
      <p:grpSp>
        <p:nvGrpSpPr>
          <p:cNvPr id="17" name="Group 16">
            <a:extLst>
              <a:ext uri="{FF2B5EF4-FFF2-40B4-BE49-F238E27FC236}">
                <a16:creationId xmlns:a16="http://schemas.microsoft.com/office/drawing/2014/main" id="{137BBBE7-D347-6C10-FFE7-59014A5F6BD9}"/>
              </a:ext>
            </a:extLst>
          </p:cNvPr>
          <p:cNvGrpSpPr/>
          <p:nvPr/>
        </p:nvGrpSpPr>
        <p:grpSpPr>
          <a:xfrm>
            <a:off x="8175504" y="4573029"/>
            <a:ext cx="1409905" cy="484712"/>
            <a:chOff x="8476903" y="2245882"/>
            <a:chExt cx="1974758" cy="765027"/>
          </a:xfrm>
        </p:grpSpPr>
        <p:pic>
          <p:nvPicPr>
            <p:cNvPr id="18" name="Graphic 17" descr="Man with solid fill">
              <a:extLst>
                <a:ext uri="{FF2B5EF4-FFF2-40B4-BE49-F238E27FC236}">
                  <a16:creationId xmlns:a16="http://schemas.microsoft.com/office/drawing/2014/main" id="{23539803-867D-2A85-B324-E8E24CEE2F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6903" y="2245882"/>
              <a:ext cx="746156" cy="746156"/>
            </a:xfrm>
            <a:prstGeom prst="rect">
              <a:avLst/>
            </a:prstGeom>
          </p:spPr>
        </p:pic>
        <p:pic>
          <p:nvPicPr>
            <p:cNvPr id="19" name="Graphic 18" descr="Man outline">
              <a:extLst>
                <a:ext uri="{FF2B5EF4-FFF2-40B4-BE49-F238E27FC236}">
                  <a16:creationId xmlns:a16="http://schemas.microsoft.com/office/drawing/2014/main" id="{B1A5F1D8-7884-B641-B57E-CD13DF13865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4854" y="2258893"/>
              <a:ext cx="733145" cy="733145"/>
            </a:xfrm>
            <a:prstGeom prst="rect">
              <a:avLst/>
            </a:prstGeom>
          </p:spPr>
        </p:pic>
        <p:pic>
          <p:nvPicPr>
            <p:cNvPr id="20" name="Graphic 19" descr="Man with solid fill">
              <a:extLst>
                <a:ext uri="{FF2B5EF4-FFF2-40B4-BE49-F238E27FC236}">
                  <a16:creationId xmlns:a16="http://schemas.microsoft.com/office/drawing/2014/main" id="{D78DB883-3D94-CFF2-5728-6E8B9D590F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6995" y="2262591"/>
              <a:ext cx="746156" cy="746156"/>
            </a:xfrm>
            <a:prstGeom prst="rect">
              <a:avLst/>
            </a:prstGeom>
          </p:spPr>
        </p:pic>
        <p:pic>
          <p:nvPicPr>
            <p:cNvPr id="21" name="Graphic 20" descr="Man with solid fill">
              <a:extLst>
                <a:ext uri="{FF2B5EF4-FFF2-40B4-BE49-F238E27FC236}">
                  <a16:creationId xmlns:a16="http://schemas.microsoft.com/office/drawing/2014/main" id="{F3BDB006-9287-5C1B-FEF0-795D90F264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05505" y="2264753"/>
              <a:ext cx="746156" cy="746156"/>
            </a:xfrm>
            <a:prstGeom prst="rect">
              <a:avLst/>
            </a:prstGeom>
          </p:spPr>
        </p:pic>
        <p:pic>
          <p:nvPicPr>
            <p:cNvPr id="22" name="Graphic 21" descr="Man with solid fill">
              <a:extLst>
                <a:ext uri="{FF2B5EF4-FFF2-40B4-BE49-F238E27FC236}">
                  <a16:creationId xmlns:a16="http://schemas.microsoft.com/office/drawing/2014/main" id="{A017B844-D933-4E46-5105-F419EA36BF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0565" y="2260577"/>
              <a:ext cx="746156" cy="746156"/>
            </a:xfrm>
            <a:prstGeom prst="rect">
              <a:avLst/>
            </a:prstGeom>
          </p:spPr>
        </p:pic>
      </p:grpSp>
      <p:grpSp>
        <p:nvGrpSpPr>
          <p:cNvPr id="23" name="Group 22">
            <a:extLst>
              <a:ext uri="{FF2B5EF4-FFF2-40B4-BE49-F238E27FC236}">
                <a16:creationId xmlns:a16="http://schemas.microsoft.com/office/drawing/2014/main" id="{12F7044B-B3E2-06DE-F31A-B325A2295914}"/>
              </a:ext>
            </a:extLst>
          </p:cNvPr>
          <p:cNvGrpSpPr/>
          <p:nvPr/>
        </p:nvGrpSpPr>
        <p:grpSpPr>
          <a:xfrm>
            <a:off x="10463965" y="3520014"/>
            <a:ext cx="1440451" cy="861774"/>
            <a:chOff x="4756078" y="1059743"/>
            <a:chExt cx="2017541" cy="1360149"/>
          </a:xfrm>
        </p:grpSpPr>
        <p:pic>
          <p:nvPicPr>
            <p:cNvPr id="24" name="Graphic 23" descr="Man outline">
              <a:extLst>
                <a:ext uri="{FF2B5EF4-FFF2-40B4-BE49-F238E27FC236}">
                  <a16:creationId xmlns:a16="http://schemas.microsoft.com/office/drawing/2014/main" id="{C94EADB3-3888-6E49-C103-607CBEE938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6078" y="1207417"/>
              <a:ext cx="733145" cy="733145"/>
            </a:xfrm>
            <a:prstGeom prst="rect">
              <a:avLst/>
            </a:prstGeom>
          </p:spPr>
        </p:pic>
        <p:sp>
          <p:nvSpPr>
            <p:cNvPr id="25" name="TextBox 24">
              <a:extLst>
                <a:ext uri="{FF2B5EF4-FFF2-40B4-BE49-F238E27FC236}">
                  <a16:creationId xmlns:a16="http://schemas.microsoft.com/office/drawing/2014/main" id="{FF5800EE-F3AB-E746-EC2E-21D8DB5C2783}"/>
                </a:ext>
              </a:extLst>
            </p:cNvPr>
            <p:cNvSpPr txBox="1"/>
            <p:nvPr/>
          </p:nvSpPr>
          <p:spPr>
            <a:xfrm>
              <a:off x="5342220" y="1059743"/>
              <a:ext cx="1431399" cy="1360149"/>
            </a:xfrm>
            <a:prstGeom prst="rect">
              <a:avLst/>
            </a:prstGeom>
            <a:noFill/>
          </p:spPr>
          <p:txBody>
            <a:bodyPr wrap="square" rtlCol="0">
              <a:spAutoFit/>
            </a:bodyPr>
            <a:lstStyle/>
            <a:p>
              <a:r>
                <a:rPr lang="en-US" sz="1000" dirty="0"/>
                <a:t>Student not Participating in Assessments with Parent Excusal</a:t>
              </a:r>
            </a:p>
          </p:txBody>
        </p:sp>
      </p:grpSp>
      <p:grpSp>
        <p:nvGrpSpPr>
          <p:cNvPr id="26" name="Group 25">
            <a:extLst>
              <a:ext uri="{FF2B5EF4-FFF2-40B4-BE49-F238E27FC236}">
                <a16:creationId xmlns:a16="http://schemas.microsoft.com/office/drawing/2014/main" id="{A8B5D49E-4CE4-7FF6-AA1A-13E279568DCB}"/>
              </a:ext>
            </a:extLst>
          </p:cNvPr>
          <p:cNvGrpSpPr/>
          <p:nvPr/>
        </p:nvGrpSpPr>
        <p:grpSpPr>
          <a:xfrm>
            <a:off x="10434620" y="2563060"/>
            <a:ext cx="1509237" cy="585070"/>
            <a:chOff x="2250739" y="1109150"/>
            <a:chExt cx="2120594" cy="939812"/>
          </a:xfrm>
        </p:grpSpPr>
        <p:pic>
          <p:nvPicPr>
            <p:cNvPr id="27" name="Graphic 26" descr="Man with solid fill">
              <a:extLst>
                <a:ext uri="{FF2B5EF4-FFF2-40B4-BE49-F238E27FC236}">
                  <a16:creationId xmlns:a16="http://schemas.microsoft.com/office/drawing/2014/main" id="{752FEC99-B5DE-278C-6C9A-6743D5CC5E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0739" y="1109150"/>
              <a:ext cx="746156" cy="746156"/>
            </a:xfrm>
            <a:prstGeom prst="rect">
              <a:avLst/>
            </a:prstGeom>
          </p:spPr>
        </p:pic>
        <p:sp>
          <p:nvSpPr>
            <p:cNvPr id="28" name="TextBox 27">
              <a:extLst>
                <a:ext uri="{FF2B5EF4-FFF2-40B4-BE49-F238E27FC236}">
                  <a16:creationId xmlns:a16="http://schemas.microsoft.com/office/drawing/2014/main" id="{6C0954EB-ED61-A11D-086F-66AC342F7BF5}"/>
                </a:ext>
              </a:extLst>
            </p:cNvPr>
            <p:cNvSpPr txBox="1"/>
            <p:nvPr/>
          </p:nvSpPr>
          <p:spPr>
            <a:xfrm>
              <a:off x="2899006" y="1159062"/>
              <a:ext cx="1472327" cy="889900"/>
            </a:xfrm>
            <a:prstGeom prst="rect">
              <a:avLst/>
            </a:prstGeom>
            <a:noFill/>
          </p:spPr>
          <p:txBody>
            <a:bodyPr wrap="square" rtlCol="0">
              <a:spAutoFit/>
            </a:bodyPr>
            <a:lstStyle/>
            <a:p>
              <a:r>
                <a:rPr lang="en-US" sz="1000" dirty="0"/>
                <a:t>Student Participating in Assessments</a:t>
              </a:r>
            </a:p>
          </p:txBody>
        </p:sp>
      </p:grpSp>
      <p:grpSp>
        <p:nvGrpSpPr>
          <p:cNvPr id="29" name="Group 28">
            <a:extLst>
              <a:ext uri="{FF2B5EF4-FFF2-40B4-BE49-F238E27FC236}">
                <a16:creationId xmlns:a16="http://schemas.microsoft.com/office/drawing/2014/main" id="{09625263-5BD6-64E5-62B5-E9CB7721AB68}"/>
              </a:ext>
            </a:extLst>
          </p:cNvPr>
          <p:cNvGrpSpPr/>
          <p:nvPr/>
        </p:nvGrpSpPr>
        <p:grpSpPr>
          <a:xfrm>
            <a:off x="10473128" y="4681340"/>
            <a:ext cx="1496894" cy="861774"/>
            <a:chOff x="9015307" y="1046725"/>
            <a:chExt cx="2107855" cy="1347997"/>
          </a:xfrm>
        </p:grpSpPr>
        <p:pic>
          <p:nvPicPr>
            <p:cNvPr id="30" name="Graphic 29" descr="Man with solid fill">
              <a:extLst>
                <a:ext uri="{FF2B5EF4-FFF2-40B4-BE49-F238E27FC236}">
                  <a16:creationId xmlns:a16="http://schemas.microsoft.com/office/drawing/2014/main" id="{75F87EEE-7D07-1F21-A2F4-EF45D29C8F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15307" y="1124893"/>
              <a:ext cx="746156" cy="746156"/>
            </a:xfrm>
            <a:prstGeom prst="rect">
              <a:avLst/>
            </a:prstGeom>
          </p:spPr>
        </p:pic>
        <p:sp>
          <p:nvSpPr>
            <p:cNvPr id="31" name="TextBox 30">
              <a:extLst>
                <a:ext uri="{FF2B5EF4-FFF2-40B4-BE49-F238E27FC236}">
                  <a16:creationId xmlns:a16="http://schemas.microsoft.com/office/drawing/2014/main" id="{15142DFA-540F-9582-1D3E-C67D7D1E45A8}"/>
                </a:ext>
              </a:extLst>
            </p:cNvPr>
            <p:cNvSpPr txBox="1"/>
            <p:nvPr/>
          </p:nvSpPr>
          <p:spPr>
            <a:xfrm>
              <a:off x="9632614" y="1046725"/>
              <a:ext cx="1490548" cy="1347997"/>
            </a:xfrm>
            <a:prstGeom prst="rect">
              <a:avLst/>
            </a:prstGeom>
            <a:noFill/>
          </p:spPr>
          <p:txBody>
            <a:bodyPr wrap="square" rtlCol="0">
              <a:spAutoFit/>
            </a:bodyPr>
            <a:lstStyle/>
            <a:p>
              <a:r>
                <a:rPr lang="en-US" sz="1000" dirty="0"/>
                <a:t>Student not Participating in Assessments without  Parent Excusal</a:t>
              </a:r>
            </a:p>
          </p:txBody>
        </p:sp>
      </p:grpSp>
      <p:sp>
        <p:nvSpPr>
          <p:cNvPr id="34" name="Rectangle 33">
            <a:extLst>
              <a:ext uri="{FF2B5EF4-FFF2-40B4-BE49-F238E27FC236}">
                <a16:creationId xmlns:a16="http://schemas.microsoft.com/office/drawing/2014/main" id="{321B1F52-4CD2-9842-C425-1088009082A5}"/>
              </a:ext>
            </a:extLst>
          </p:cNvPr>
          <p:cNvSpPr/>
          <p:nvPr/>
        </p:nvSpPr>
        <p:spPr>
          <a:xfrm>
            <a:off x="10278403" y="1955741"/>
            <a:ext cx="1922192" cy="3677457"/>
          </a:xfrm>
          <a:prstGeom prst="rect">
            <a:avLst/>
          </a:pr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D38F3D32-81F0-3E5B-3D8F-5C3D6AE31222}"/>
              </a:ext>
            </a:extLst>
          </p:cNvPr>
          <p:cNvSpPr txBox="1"/>
          <p:nvPr/>
        </p:nvSpPr>
        <p:spPr>
          <a:xfrm>
            <a:off x="10987404" y="1955742"/>
            <a:ext cx="673573" cy="369332"/>
          </a:xfrm>
          <a:prstGeom prst="rect">
            <a:avLst/>
          </a:prstGeom>
          <a:noFill/>
        </p:spPr>
        <p:txBody>
          <a:bodyPr wrap="square" rtlCol="0">
            <a:spAutoFit/>
          </a:bodyPr>
          <a:lstStyle/>
          <a:p>
            <a:r>
              <a:rPr lang="en-US" dirty="0"/>
              <a:t>KEY</a:t>
            </a:r>
          </a:p>
        </p:txBody>
      </p:sp>
      <p:sp>
        <p:nvSpPr>
          <p:cNvPr id="38" name="TextBox 37">
            <a:extLst>
              <a:ext uri="{FF2B5EF4-FFF2-40B4-BE49-F238E27FC236}">
                <a16:creationId xmlns:a16="http://schemas.microsoft.com/office/drawing/2014/main" id="{4C7FAB86-28D3-F136-01B9-9C5E603D6FEF}"/>
              </a:ext>
            </a:extLst>
          </p:cNvPr>
          <p:cNvSpPr txBox="1"/>
          <p:nvPr/>
        </p:nvSpPr>
        <p:spPr>
          <a:xfrm rot="5400000">
            <a:off x="8681361" y="4701148"/>
            <a:ext cx="301800" cy="923330"/>
          </a:xfrm>
          <a:prstGeom prst="rect">
            <a:avLst/>
          </a:prstGeom>
          <a:noFill/>
        </p:spPr>
        <p:txBody>
          <a:bodyPr wrap="square" rtlCol="0">
            <a:spAutoFit/>
          </a:bodyPr>
          <a:lstStyle/>
          <a:p>
            <a:r>
              <a:rPr lang="en-US" sz="5400" dirty="0"/>
              <a:t>}</a:t>
            </a:r>
          </a:p>
        </p:txBody>
      </p:sp>
    </p:spTree>
    <p:extLst>
      <p:ext uri="{BB962C8B-B14F-4D97-AF65-F5344CB8AC3E}">
        <p14:creationId xmlns:p14="http://schemas.microsoft.com/office/powerpoint/2010/main" val="1850055272"/>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5E31-D3C9-D785-704E-4D10C32F2BDA}"/>
              </a:ext>
            </a:extLst>
          </p:cNvPr>
          <p:cNvSpPr>
            <a:spLocks noGrp="1"/>
          </p:cNvSpPr>
          <p:nvPr>
            <p:ph type="title"/>
          </p:nvPr>
        </p:nvSpPr>
        <p:spPr>
          <a:xfrm>
            <a:off x="379014" y="1019669"/>
            <a:ext cx="9557200" cy="820568"/>
          </a:xfrm>
        </p:spPr>
        <p:txBody>
          <a:bodyPr>
            <a:normAutofit/>
          </a:bodyPr>
          <a:lstStyle/>
          <a:p>
            <a:pPr algn="ctr"/>
            <a:r>
              <a:rPr lang="en-US" sz="2000" b="0" dirty="0">
                <a:latin typeface="Roboto" panose="02000000000000000000" pitchFamily="2" charset="0"/>
                <a:ea typeface="Roboto" panose="02000000000000000000" pitchFamily="2" charset="0"/>
                <a:cs typeface="Roboto" panose="02000000000000000000" pitchFamily="2" charset="0"/>
              </a:rPr>
              <a:t>District Performance Watch Comparison Over Time (2019-2024)</a:t>
            </a:r>
            <a:r>
              <a:rPr lang="en-US" b="0" dirty="0">
                <a:latin typeface="Roboto" panose="02000000000000000000" pitchFamily="2" charset="0"/>
                <a:ea typeface="Roboto" panose="02000000000000000000" pitchFamily="2" charset="0"/>
                <a:cs typeface="Roboto" panose="02000000000000000000" pitchFamily="2" charset="0"/>
              </a:rPr>
              <a:t> </a:t>
            </a:r>
            <a:br>
              <a:rPr lang="en-US" b="0" dirty="0">
                <a:latin typeface="Roboto" panose="02000000000000000000" pitchFamily="2" charset="0"/>
                <a:ea typeface="Roboto" panose="02000000000000000000" pitchFamily="2" charset="0"/>
                <a:cs typeface="Roboto" panose="02000000000000000000" pitchFamily="2" charset="0"/>
              </a:rPr>
            </a:br>
            <a:endParaRPr lang="en-US" b="0" dirty="0">
              <a:latin typeface="Roboto" panose="02000000000000000000" pitchFamily="2" charset="0"/>
              <a:ea typeface="Roboto" panose="02000000000000000000" pitchFamily="2" charset="0"/>
              <a:cs typeface="Roboto" panose="02000000000000000000" pitchFamily="2" charset="0"/>
            </a:endParaRPr>
          </a:p>
        </p:txBody>
      </p:sp>
      <p:sp>
        <p:nvSpPr>
          <p:cNvPr id="6" name="TextBox 5">
            <a:extLst>
              <a:ext uri="{FF2B5EF4-FFF2-40B4-BE49-F238E27FC236}">
                <a16:creationId xmlns:a16="http://schemas.microsoft.com/office/drawing/2014/main" id="{10241174-FEB0-B7EE-DF84-20DAE66E799C}"/>
              </a:ext>
            </a:extLst>
          </p:cNvPr>
          <p:cNvSpPr txBox="1"/>
          <p:nvPr/>
        </p:nvSpPr>
        <p:spPr>
          <a:xfrm>
            <a:off x="9930737" y="2462526"/>
            <a:ext cx="1845663" cy="3046988"/>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Roboto" panose="02000000000000000000" pitchFamily="2" charset="0"/>
                <a:ea typeface="Roboto" panose="02000000000000000000" pitchFamily="2" charset="0"/>
                <a:cs typeface="Roboto" panose="02000000000000000000" pitchFamily="2" charset="0"/>
              </a:rPr>
              <a:t>Notes:</a:t>
            </a:r>
          </a:p>
          <a:p>
            <a:pPr marL="285750" indent="-285750">
              <a:buFont typeface="Arial"/>
              <a:buChar char="•"/>
            </a:pPr>
            <a:r>
              <a:rPr lang="en-US" sz="1200" dirty="0">
                <a:latin typeface="Roboto" panose="02000000000000000000" pitchFamily="2" charset="0"/>
                <a:ea typeface="Roboto" panose="02000000000000000000" pitchFamily="2" charset="0"/>
                <a:cs typeface="Roboto" panose="02000000000000000000" pitchFamily="2" charset="0"/>
              </a:rPr>
              <a:t>2020 &amp; 2021 not included because of framework pause</a:t>
            </a:r>
          </a:p>
          <a:p>
            <a:pPr marL="285750" indent="-285750">
              <a:buFont typeface="Arial"/>
              <a:buChar char="•"/>
            </a:pPr>
            <a:r>
              <a:rPr lang="en-US" sz="1200" dirty="0">
                <a:latin typeface="Roboto" panose="02000000000000000000" pitchFamily="2" charset="0"/>
                <a:ea typeface="Roboto" panose="02000000000000000000" pitchFamily="2" charset="0"/>
                <a:cs typeface="Roboto" panose="02000000000000000000" pitchFamily="2" charset="0"/>
              </a:rPr>
              <a:t>2022 was a transitional year.  Year 0 &amp; Year 1 are included in the newly identified.</a:t>
            </a:r>
          </a:p>
          <a:p>
            <a:pPr marL="285750" indent="-285750">
              <a:buFont typeface="Arial"/>
              <a:buChar char="•"/>
            </a:pPr>
            <a:r>
              <a:rPr lang="en-US" sz="1200" dirty="0">
                <a:latin typeface="Roboto" panose="02000000000000000000" pitchFamily="2" charset="0"/>
                <a:ea typeface="Roboto" panose="02000000000000000000" pitchFamily="2" charset="0"/>
                <a:cs typeface="Roboto" panose="02000000000000000000" pitchFamily="2" charset="0"/>
              </a:rPr>
              <a:t>2019 and 2022 data are based upon final plan types v. 2023 and 2024 based upon preliminary plan types.</a:t>
            </a:r>
          </a:p>
        </p:txBody>
      </p:sp>
      <p:sp>
        <p:nvSpPr>
          <p:cNvPr id="9" name="TextBox 8">
            <a:extLst>
              <a:ext uri="{FF2B5EF4-FFF2-40B4-BE49-F238E27FC236}">
                <a16:creationId xmlns:a16="http://schemas.microsoft.com/office/drawing/2014/main" id="{A9B2272B-2FF7-90E1-4787-79881045A2BE}"/>
              </a:ext>
            </a:extLst>
          </p:cNvPr>
          <p:cNvSpPr txBox="1"/>
          <p:nvPr/>
        </p:nvSpPr>
        <p:spPr>
          <a:xfrm>
            <a:off x="9972801" y="0"/>
            <a:ext cx="2219200" cy="830997"/>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FFFFFF"/>
                </a:solidFill>
                <a:latin typeface="Roboto" panose="02000000000000000000" pitchFamily="2" charset="0"/>
                <a:ea typeface="Roboto" panose="02000000000000000000" pitchFamily="2" charset="0"/>
                <a:cs typeface="Roboto" panose="02000000000000000000" pitchFamily="2" charset="0"/>
              </a:rPr>
              <a:t>Summary:  </a:t>
            </a:r>
            <a:r>
              <a:rPr lang="en-US" sz="1200" dirty="0">
                <a:solidFill>
                  <a:srgbClr val="FFFFFF"/>
                </a:solidFill>
                <a:latin typeface="Roboto" panose="02000000000000000000" pitchFamily="2" charset="0"/>
                <a:ea typeface="Roboto" panose="02000000000000000000" pitchFamily="2" charset="0"/>
                <a:cs typeface="Roboto" panose="02000000000000000000" pitchFamily="2" charset="0"/>
              </a:rPr>
              <a:t>Decrease in number of districts on Performance Watch since 2022, but not as low as 2019. </a:t>
            </a:r>
          </a:p>
        </p:txBody>
      </p:sp>
      <p:graphicFrame>
        <p:nvGraphicFramePr>
          <p:cNvPr id="5" name="Chart 4">
            <a:extLst>
              <a:ext uri="{FF2B5EF4-FFF2-40B4-BE49-F238E27FC236}">
                <a16:creationId xmlns:a16="http://schemas.microsoft.com/office/drawing/2014/main" id="{96868F9D-5BB8-5941-8D09-E3DB2F4778F8}"/>
              </a:ext>
            </a:extLst>
          </p:cNvPr>
          <p:cNvGraphicFramePr/>
          <p:nvPr/>
        </p:nvGraphicFramePr>
        <p:xfrm>
          <a:off x="2151971" y="1429953"/>
          <a:ext cx="6249079" cy="4754101"/>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a:extLst>
              <a:ext uri="{FF2B5EF4-FFF2-40B4-BE49-F238E27FC236}">
                <a16:creationId xmlns:a16="http://schemas.microsoft.com/office/drawing/2014/main" id="{01F81E7A-BA1E-415A-E698-F96DA0F74AC9}"/>
              </a:ext>
            </a:extLst>
          </p:cNvPr>
          <p:cNvSpPr txBox="1">
            <a:spLocks/>
          </p:cNvSpPr>
          <p:nvPr/>
        </p:nvSpPr>
        <p:spPr>
          <a:xfrm>
            <a:off x="361950" y="212426"/>
            <a:ext cx="9315450" cy="710141"/>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400" kern="1200">
                <a:solidFill>
                  <a:schemeClr val="bg1"/>
                </a:solidFill>
                <a:latin typeface="Museo Slab 500" panose="02000000000000000000" pitchFamily="50" charset="0"/>
                <a:ea typeface="+mj-ea"/>
                <a:cs typeface="+mj-cs"/>
              </a:defRPr>
            </a:lvl1pPr>
          </a:lstStyle>
          <a:p>
            <a:r>
              <a:rPr lang="en-US" b="1" dirty="0">
                <a:solidFill>
                  <a:schemeClr val="tx1"/>
                </a:solidFill>
                <a:latin typeface="Roboto"/>
                <a:ea typeface="Roboto"/>
                <a:cs typeface="Roboto"/>
              </a:rPr>
              <a:t>Fewest Districts on Performance Watch Since Pandemic</a:t>
            </a:r>
          </a:p>
        </p:txBody>
      </p:sp>
      <p:sp>
        <p:nvSpPr>
          <p:cNvPr id="8" name="TextBox 7">
            <a:extLst>
              <a:ext uri="{FF2B5EF4-FFF2-40B4-BE49-F238E27FC236}">
                <a16:creationId xmlns:a16="http://schemas.microsoft.com/office/drawing/2014/main" id="{EE77A79F-A73F-995A-2A6F-A07B89642CAE}"/>
              </a:ext>
            </a:extLst>
          </p:cNvPr>
          <p:cNvSpPr txBox="1"/>
          <p:nvPr/>
        </p:nvSpPr>
        <p:spPr>
          <a:xfrm>
            <a:off x="3062288" y="3230046"/>
            <a:ext cx="6124574" cy="369332"/>
          </a:xfrm>
          <a:prstGeom prst="rect">
            <a:avLst/>
          </a:prstGeom>
          <a:noFill/>
        </p:spPr>
        <p:txBody>
          <a:bodyPr wrap="square">
            <a:spAutoFit/>
          </a:bodyPr>
          <a:lstStyle/>
          <a:p>
            <a:r>
              <a:rPr lang="en-US" b="0" dirty="0">
                <a:effectLst/>
              </a:rPr>
              <a:t> </a:t>
            </a:r>
            <a:endParaRPr lang="en-US" dirty="0"/>
          </a:p>
        </p:txBody>
      </p:sp>
    </p:spTree>
    <p:extLst>
      <p:ext uri="{BB962C8B-B14F-4D97-AF65-F5344CB8AC3E}">
        <p14:creationId xmlns:p14="http://schemas.microsoft.com/office/powerpoint/2010/main" val="1079749939"/>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88416" y="1011179"/>
            <a:ext cx="9557200" cy="820568"/>
          </a:xfrm>
        </p:spPr>
        <p:txBody>
          <a:bodyPr vert="horz" lIns="0" tIns="0" rIns="0" bIns="0" rtlCol="0" anchor="ctr" anchorCtr="0">
            <a:noAutofit/>
          </a:bodyPr>
          <a:lstStyle/>
          <a:p>
            <a:pPr algn="ctr"/>
            <a:r>
              <a:rPr lang="en-US" b="0" dirty="0">
                <a:latin typeface="Roboto" panose="02000000000000000000" pitchFamily="2" charset="0"/>
                <a:ea typeface="Roboto" panose="02000000000000000000" pitchFamily="2" charset="0"/>
                <a:cs typeface="Roboto" panose="02000000000000000000" pitchFamily="2" charset="0"/>
              </a:rPr>
              <a:t>Distribution of Preliminary School Plan  Types</a:t>
            </a:r>
          </a:p>
        </p:txBody>
      </p:sp>
      <p:graphicFrame>
        <p:nvGraphicFramePr>
          <p:cNvPr id="5" name="Table 4"/>
          <p:cNvGraphicFramePr>
            <a:graphicFrameLocks noGrp="1"/>
          </p:cNvGraphicFramePr>
          <p:nvPr/>
        </p:nvGraphicFramePr>
        <p:xfrm>
          <a:off x="1506237" y="1831747"/>
          <a:ext cx="7521558" cy="4152108"/>
        </p:xfrm>
        <a:graphic>
          <a:graphicData uri="http://schemas.openxmlformats.org/drawingml/2006/table">
            <a:tbl>
              <a:tblPr>
                <a:tableStyleId>{3B4B98B0-60AC-42C2-AFA5-B58CD77FA1E5}</a:tableStyleId>
              </a:tblPr>
              <a:tblGrid>
                <a:gridCol w="3794886">
                  <a:extLst>
                    <a:ext uri="{9D8B030D-6E8A-4147-A177-3AD203B41FA5}">
                      <a16:colId xmlns:a16="http://schemas.microsoft.com/office/drawing/2014/main" val="20000"/>
                    </a:ext>
                  </a:extLst>
                </a:gridCol>
                <a:gridCol w="1907458">
                  <a:extLst>
                    <a:ext uri="{9D8B030D-6E8A-4147-A177-3AD203B41FA5}">
                      <a16:colId xmlns:a16="http://schemas.microsoft.com/office/drawing/2014/main" val="20001"/>
                    </a:ext>
                  </a:extLst>
                </a:gridCol>
                <a:gridCol w="1819214">
                  <a:extLst>
                    <a:ext uri="{9D8B030D-6E8A-4147-A177-3AD203B41FA5}">
                      <a16:colId xmlns:a16="http://schemas.microsoft.com/office/drawing/2014/main" val="20002"/>
                    </a:ext>
                  </a:extLst>
                </a:gridCol>
              </a:tblGrid>
              <a:tr h="681836">
                <a:tc>
                  <a:txBody>
                    <a:bodyPr/>
                    <a:lstStyle/>
                    <a:p>
                      <a:pPr algn="l" fontAlgn="b"/>
                      <a:r>
                        <a:rPr lang="en-US" sz="2000" u="none" strike="noStrike">
                          <a:effectLst/>
                        </a:rPr>
                        <a:t> </a:t>
                      </a:r>
                      <a:endParaRPr lang="en-US" sz="2000" b="1" i="0" u="none" strike="noStrike">
                        <a:solidFill>
                          <a:srgbClr val="000000"/>
                        </a:solidFill>
                        <a:effectLst/>
                        <a:latin typeface="Calibri"/>
                      </a:endParaRPr>
                    </a:p>
                  </a:txBody>
                  <a:tcPr marL="6350" marR="6350" marT="6350" marB="0" anchor="ctr"/>
                </a:tc>
                <a:tc>
                  <a:txBody>
                    <a:bodyPr/>
                    <a:lstStyle/>
                    <a:p>
                      <a:pPr algn="ctr" fontAlgn="b"/>
                      <a:r>
                        <a:rPr lang="en-US" sz="2000" u="none" strike="noStrike" dirty="0">
                          <a:effectLst/>
                        </a:rPr>
                        <a:t>Number of Schools</a:t>
                      </a:r>
                      <a:endParaRPr lang="en-US" sz="2000" b="1" i="0" u="none" strike="noStrike" dirty="0">
                        <a:solidFill>
                          <a:srgbClr val="000000"/>
                        </a:solidFill>
                        <a:effectLst/>
                        <a:latin typeface="Calibri"/>
                      </a:endParaRPr>
                    </a:p>
                  </a:txBody>
                  <a:tcPr marL="6350" marR="6350" marT="6350" marB="0" anchor="b"/>
                </a:tc>
                <a:tc>
                  <a:txBody>
                    <a:bodyPr/>
                    <a:lstStyle/>
                    <a:p>
                      <a:pPr algn="ctr" fontAlgn="b"/>
                      <a:r>
                        <a:rPr lang="en-US" sz="2000" u="none" strike="noStrike">
                          <a:effectLst/>
                        </a:rPr>
                        <a:t>Percent of Schools</a:t>
                      </a:r>
                      <a:endParaRPr lang="en-US" sz="2000" b="1" i="0" u="none" strike="noStrike">
                        <a:solidFill>
                          <a:srgbClr val="000000"/>
                        </a:solidFill>
                        <a:effectLst/>
                        <a:latin typeface="Calibri"/>
                      </a:endParaRPr>
                    </a:p>
                  </a:txBody>
                  <a:tcPr marL="6350" marR="6350" marT="6350" marB="0" anchor="b"/>
                </a:tc>
                <a:extLst>
                  <a:ext uri="{0D108BD9-81ED-4DB2-BD59-A6C34878D82A}">
                    <a16:rowId xmlns:a16="http://schemas.microsoft.com/office/drawing/2014/main" val="10000"/>
                  </a:ext>
                </a:extLst>
              </a:tr>
              <a:tr h="433784">
                <a:tc>
                  <a:txBody>
                    <a:bodyPr/>
                    <a:lstStyle/>
                    <a:p>
                      <a:pPr algn="r" fontAlgn="b"/>
                      <a:r>
                        <a:rPr lang="en-US" sz="2000" b="1" u="none" strike="noStrike" dirty="0">
                          <a:solidFill>
                            <a:srgbClr val="00B050"/>
                          </a:solidFill>
                          <a:effectLst/>
                          <a:latin typeface="+mn-lt"/>
                        </a:rPr>
                        <a:t>Performance Plan</a:t>
                      </a:r>
                      <a:endParaRPr lang="en-US" sz="2000" b="1" i="0" u="none" strike="noStrike" dirty="0">
                        <a:solidFill>
                          <a:srgbClr val="00B050"/>
                        </a:solidFill>
                        <a:effectLst/>
                        <a:latin typeface="+mn-lt"/>
                      </a:endParaRPr>
                    </a:p>
                  </a:txBody>
                  <a:tcPr marL="6350" marR="6350" marT="6350" marB="0" anchor="ctr"/>
                </a:tc>
                <a:tc>
                  <a:txBody>
                    <a:bodyPr/>
                    <a:lstStyle/>
                    <a:p>
                      <a:pPr algn="ctr" fontAlgn="ctr"/>
                      <a:r>
                        <a:rPr lang="en-US" sz="2000" b="0" i="0" u="none" strike="noStrike" dirty="0">
                          <a:solidFill>
                            <a:srgbClr val="00B050"/>
                          </a:solidFill>
                          <a:effectLst/>
                          <a:latin typeface="+mn-lt"/>
                        </a:rPr>
                        <a:t>1125</a:t>
                      </a:r>
                    </a:p>
                  </a:txBody>
                  <a:tcPr marL="6350" marR="6350" marT="6350" marB="0" anchor="ctr"/>
                </a:tc>
                <a:tc>
                  <a:txBody>
                    <a:bodyPr/>
                    <a:lstStyle/>
                    <a:p>
                      <a:pPr algn="ctr" fontAlgn="b"/>
                      <a:r>
                        <a:rPr lang="en-US" sz="2000" u="none" strike="noStrike" dirty="0">
                          <a:solidFill>
                            <a:srgbClr val="00B050"/>
                          </a:solidFill>
                          <a:effectLst/>
                          <a:latin typeface="+mn-lt"/>
                        </a:rPr>
                        <a:t>64%</a:t>
                      </a:r>
                    </a:p>
                  </a:txBody>
                  <a:tcPr marL="6350" marR="6350" marT="6350" marB="0" anchor="ctr"/>
                </a:tc>
                <a:extLst>
                  <a:ext uri="{0D108BD9-81ED-4DB2-BD59-A6C34878D82A}">
                    <a16:rowId xmlns:a16="http://schemas.microsoft.com/office/drawing/2014/main" val="10001"/>
                  </a:ext>
                </a:extLst>
              </a:tr>
              <a:tr h="433784">
                <a:tc>
                  <a:txBody>
                    <a:bodyPr/>
                    <a:lstStyle/>
                    <a:p>
                      <a:pPr algn="r" fontAlgn="t"/>
                      <a:r>
                        <a:rPr lang="en-US" sz="2000" b="1" u="none" strike="noStrike" dirty="0">
                          <a:solidFill>
                            <a:srgbClr val="DDD805"/>
                          </a:solidFill>
                          <a:effectLst/>
                          <a:latin typeface="+mn-lt"/>
                        </a:rPr>
                        <a:t>Improvement Plan</a:t>
                      </a:r>
                      <a:endParaRPr lang="en-US" sz="2000" b="1" i="0" u="none" strike="noStrike" dirty="0">
                        <a:solidFill>
                          <a:srgbClr val="DDD805"/>
                        </a:solidFill>
                        <a:effectLst/>
                        <a:latin typeface="+mn-lt"/>
                      </a:endParaRPr>
                    </a:p>
                  </a:txBody>
                  <a:tcPr marL="6350" marR="6350" marT="6350" marB="0" anchor="ctr"/>
                </a:tc>
                <a:tc>
                  <a:txBody>
                    <a:bodyPr/>
                    <a:lstStyle/>
                    <a:p>
                      <a:pPr algn="ctr" fontAlgn="ctr"/>
                      <a:r>
                        <a:rPr lang="en-US" sz="2000" b="0" i="0" u="none" strike="noStrike" dirty="0">
                          <a:solidFill>
                            <a:srgbClr val="DDD805"/>
                          </a:solidFill>
                          <a:effectLst/>
                          <a:latin typeface="+mn-lt"/>
                        </a:rPr>
                        <a:t>325</a:t>
                      </a:r>
                    </a:p>
                  </a:txBody>
                  <a:tcPr marL="6350" marR="6350" marT="6350" marB="0" anchor="ctr"/>
                </a:tc>
                <a:tc>
                  <a:txBody>
                    <a:bodyPr/>
                    <a:lstStyle/>
                    <a:p>
                      <a:pPr algn="ctr" fontAlgn="b"/>
                      <a:r>
                        <a:rPr lang="en-US" sz="2000" u="none" strike="noStrike" dirty="0">
                          <a:solidFill>
                            <a:srgbClr val="DDD805"/>
                          </a:solidFill>
                          <a:effectLst/>
                          <a:latin typeface="+mn-lt"/>
                        </a:rPr>
                        <a:t>19%</a:t>
                      </a:r>
                      <a:endParaRPr lang="en-US" sz="2000" b="0" i="0" u="none" strike="noStrike" dirty="0">
                        <a:solidFill>
                          <a:srgbClr val="DDD805"/>
                        </a:solidFill>
                        <a:effectLst/>
                        <a:latin typeface="+mn-lt"/>
                      </a:endParaRPr>
                    </a:p>
                  </a:txBody>
                  <a:tcPr marL="6350" marR="6350" marT="6350" marB="0" anchor="ctr"/>
                </a:tc>
                <a:extLst>
                  <a:ext uri="{0D108BD9-81ED-4DB2-BD59-A6C34878D82A}">
                    <a16:rowId xmlns:a16="http://schemas.microsoft.com/office/drawing/2014/main" val="10002"/>
                  </a:ext>
                </a:extLst>
              </a:tr>
              <a:tr h="433784">
                <a:tc>
                  <a:txBody>
                    <a:bodyPr/>
                    <a:lstStyle/>
                    <a:p>
                      <a:pPr algn="r" fontAlgn="t"/>
                      <a:r>
                        <a:rPr lang="en-US" sz="2000" b="1" u="none" strike="noStrike">
                          <a:solidFill>
                            <a:schemeClr val="accent2"/>
                          </a:solidFill>
                          <a:effectLst/>
                          <a:latin typeface="+mn-lt"/>
                        </a:rPr>
                        <a:t>Priority Improvement Plan</a:t>
                      </a:r>
                      <a:endParaRPr lang="en-US" sz="2000" b="1" i="0" u="none" strike="noStrike">
                        <a:solidFill>
                          <a:schemeClr val="accent2"/>
                        </a:solidFill>
                        <a:effectLst/>
                        <a:latin typeface="+mn-lt"/>
                      </a:endParaRPr>
                    </a:p>
                  </a:txBody>
                  <a:tcPr marL="6350" marR="6350" marT="6350" marB="0" anchor="ctr"/>
                </a:tc>
                <a:tc>
                  <a:txBody>
                    <a:bodyPr/>
                    <a:lstStyle/>
                    <a:p>
                      <a:pPr algn="ctr" fontAlgn="ctr"/>
                      <a:r>
                        <a:rPr lang="en-US" sz="2000" b="0" i="0" u="none" strike="noStrike" dirty="0">
                          <a:solidFill>
                            <a:schemeClr val="accent2"/>
                          </a:solidFill>
                          <a:effectLst/>
                          <a:latin typeface="+mn-lt"/>
                        </a:rPr>
                        <a:t>120</a:t>
                      </a:r>
                    </a:p>
                  </a:txBody>
                  <a:tcPr marL="6350" marR="6350" marT="6350" marB="0" anchor="ctr"/>
                </a:tc>
                <a:tc>
                  <a:txBody>
                    <a:bodyPr/>
                    <a:lstStyle/>
                    <a:p>
                      <a:pPr algn="ctr" fontAlgn="b"/>
                      <a:r>
                        <a:rPr lang="en-US" sz="2000" u="none" strike="noStrike" dirty="0">
                          <a:solidFill>
                            <a:schemeClr val="accent2"/>
                          </a:solidFill>
                          <a:effectLst/>
                          <a:latin typeface="+mn-lt"/>
                        </a:rPr>
                        <a:t>7%</a:t>
                      </a:r>
                      <a:endParaRPr lang="en-US" sz="2000" b="0" i="0" u="none" strike="noStrike" dirty="0">
                        <a:solidFill>
                          <a:schemeClr val="accent2"/>
                        </a:solidFill>
                        <a:effectLst/>
                        <a:latin typeface="+mn-lt"/>
                      </a:endParaRPr>
                    </a:p>
                  </a:txBody>
                  <a:tcPr marL="6350" marR="6350" marT="6350" marB="0" anchor="ctr"/>
                </a:tc>
                <a:extLst>
                  <a:ext uri="{0D108BD9-81ED-4DB2-BD59-A6C34878D82A}">
                    <a16:rowId xmlns:a16="http://schemas.microsoft.com/office/drawing/2014/main" val="10003"/>
                  </a:ext>
                </a:extLst>
              </a:tr>
              <a:tr h="433784">
                <a:tc>
                  <a:txBody>
                    <a:bodyPr/>
                    <a:lstStyle/>
                    <a:p>
                      <a:pPr algn="r" fontAlgn="b"/>
                      <a:r>
                        <a:rPr lang="en-US" sz="2000" b="1" u="none" strike="noStrike">
                          <a:solidFill>
                            <a:srgbClr val="FF0000"/>
                          </a:solidFill>
                          <a:effectLst/>
                          <a:latin typeface="+mn-lt"/>
                        </a:rPr>
                        <a:t>Turnaround Plan</a:t>
                      </a:r>
                      <a:endParaRPr lang="en-US" sz="2000" b="1" i="0" u="none" strike="noStrike">
                        <a:solidFill>
                          <a:srgbClr val="FF0000"/>
                        </a:solidFill>
                        <a:effectLst/>
                        <a:latin typeface="+mn-lt"/>
                      </a:endParaRPr>
                    </a:p>
                  </a:txBody>
                  <a:tcPr marL="6350" marR="6350" marT="6350" marB="0" anchor="ctr"/>
                </a:tc>
                <a:tc>
                  <a:txBody>
                    <a:bodyPr/>
                    <a:lstStyle/>
                    <a:p>
                      <a:pPr algn="ctr" fontAlgn="ctr"/>
                      <a:r>
                        <a:rPr lang="en-US" sz="2000" b="0" i="0" u="none" strike="noStrike" dirty="0">
                          <a:solidFill>
                            <a:srgbClr val="FF0000"/>
                          </a:solidFill>
                          <a:effectLst/>
                          <a:latin typeface="+mn-lt"/>
                        </a:rPr>
                        <a:t>47</a:t>
                      </a:r>
                    </a:p>
                  </a:txBody>
                  <a:tcPr marL="6350" marR="6350" marT="6350" marB="0" anchor="ctr"/>
                </a:tc>
                <a:tc>
                  <a:txBody>
                    <a:bodyPr/>
                    <a:lstStyle/>
                    <a:p>
                      <a:pPr algn="ctr" fontAlgn="b"/>
                      <a:r>
                        <a:rPr lang="en-US" sz="2000" u="none" strike="noStrike" dirty="0">
                          <a:solidFill>
                            <a:srgbClr val="FF0000"/>
                          </a:solidFill>
                          <a:effectLst/>
                          <a:latin typeface="+mn-lt"/>
                        </a:rPr>
                        <a:t>3%</a:t>
                      </a:r>
                      <a:endParaRPr lang="en-US" sz="2000" b="0" i="0" u="none" strike="noStrike" dirty="0">
                        <a:solidFill>
                          <a:srgbClr val="FF0000"/>
                        </a:solidFill>
                        <a:effectLst/>
                        <a:latin typeface="+mn-lt"/>
                      </a:endParaRPr>
                    </a:p>
                  </a:txBody>
                  <a:tcPr marL="6350" marR="6350" marT="6350" marB="0" anchor="ctr"/>
                </a:tc>
                <a:extLst>
                  <a:ext uri="{0D108BD9-81ED-4DB2-BD59-A6C34878D82A}">
                    <a16:rowId xmlns:a16="http://schemas.microsoft.com/office/drawing/2014/main" val="10004"/>
                  </a:ext>
                </a:extLst>
              </a:tr>
              <a:tr h="433784">
                <a:tc>
                  <a:txBody>
                    <a:bodyPr/>
                    <a:lstStyle/>
                    <a:p>
                      <a:pPr algn="r" fontAlgn="t"/>
                      <a:r>
                        <a:rPr lang="en-US" sz="2000" b="1" u="none" strike="noStrike">
                          <a:solidFill>
                            <a:schemeClr val="tx1">
                              <a:lumMod val="50000"/>
                              <a:lumOff val="50000"/>
                            </a:schemeClr>
                          </a:solidFill>
                          <a:effectLst/>
                          <a:latin typeface="+mn-lt"/>
                        </a:rPr>
                        <a:t>Insufficient State Data</a:t>
                      </a:r>
                      <a:endParaRPr lang="en-US" sz="2000" b="1" i="0" u="none" strike="noStrike">
                        <a:solidFill>
                          <a:srgbClr val="000000"/>
                        </a:solidFill>
                        <a:effectLst/>
                        <a:latin typeface="+mn-lt"/>
                      </a:endParaRPr>
                    </a:p>
                  </a:txBody>
                  <a:tcPr marL="6350" marR="6350" marT="6350" marB="0" anchor="ctr"/>
                </a:tc>
                <a:tc>
                  <a:txBody>
                    <a:bodyPr/>
                    <a:lstStyle/>
                    <a:p>
                      <a:pPr marL="0" algn="ctr" defTabSz="914400" rtl="0" eaLnBrk="1" fontAlgn="ctr" latinLnBrk="0" hangingPunct="1"/>
                      <a:r>
                        <a:rPr lang="en-US" sz="2000" b="0" i="0" u="none" strike="noStrike" kern="1200" dirty="0">
                          <a:solidFill>
                            <a:schemeClr val="tx1">
                              <a:lumMod val="50000"/>
                              <a:lumOff val="50000"/>
                            </a:schemeClr>
                          </a:solidFill>
                          <a:effectLst/>
                          <a:latin typeface="+mn-lt"/>
                          <a:ea typeface="+mn-ea"/>
                          <a:cs typeface="+mn-cs"/>
                        </a:rPr>
                        <a:t>109</a:t>
                      </a:r>
                    </a:p>
                  </a:txBody>
                  <a:tcPr marL="6350" marR="6350" marT="6350" marB="0" anchor="ctr"/>
                </a:tc>
                <a:tc>
                  <a:txBody>
                    <a:bodyPr/>
                    <a:lstStyle/>
                    <a:p>
                      <a:pPr marL="0" algn="ctr" defTabSz="914400" rtl="0" eaLnBrk="1" fontAlgn="ctr" latinLnBrk="0" hangingPunct="1"/>
                      <a:r>
                        <a:rPr lang="en-US" sz="2000" b="0" i="0" u="none" strike="noStrike" kern="1200" dirty="0">
                          <a:solidFill>
                            <a:schemeClr val="tx1">
                              <a:lumMod val="50000"/>
                              <a:lumOff val="50000"/>
                            </a:schemeClr>
                          </a:solidFill>
                          <a:effectLst/>
                          <a:latin typeface="+mn-lt"/>
                          <a:ea typeface="+mn-ea"/>
                          <a:cs typeface="+mn-cs"/>
                        </a:rPr>
                        <a:t>6%</a:t>
                      </a:r>
                    </a:p>
                  </a:txBody>
                  <a:tcPr marL="6350" marR="6350" marT="6350" marB="0" anchor="ctr"/>
                </a:tc>
                <a:extLst>
                  <a:ext uri="{0D108BD9-81ED-4DB2-BD59-A6C34878D82A}">
                    <a16:rowId xmlns:a16="http://schemas.microsoft.com/office/drawing/2014/main" val="3176767384"/>
                  </a:ext>
                </a:extLst>
              </a:tr>
              <a:tr h="433784">
                <a:tc>
                  <a:txBody>
                    <a:bodyPr/>
                    <a:lstStyle/>
                    <a:p>
                      <a:pPr algn="r" fontAlgn="t"/>
                      <a:r>
                        <a:rPr lang="en-US" sz="2000" b="1" u="none" strike="noStrike">
                          <a:effectLst/>
                          <a:latin typeface="+mn-lt"/>
                        </a:rPr>
                        <a:t>New School</a:t>
                      </a:r>
                      <a:endParaRPr lang="en-US" sz="2000" b="1" i="0" u="none" strike="noStrike">
                        <a:solidFill>
                          <a:srgbClr val="000000"/>
                        </a:solidFill>
                        <a:effectLst/>
                        <a:latin typeface="+mn-lt"/>
                      </a:endParaRPr>
                    </a:p>
                  </a:txBody>
                  <a:tcPr marL="6350" marR="6350" marT="6350" marB="0" anchor="ctr"/>
                </a:tc>
                <a:tc>
                  <a:txBody>
                    <a:bodyPr/>
                    <a:lstStyle/>
                    <a:p>
                      <a:pPr algn="ctr" fontAlgn="ctr"/>
                      <a:r>
                        <a:rPr lang="en-US" sz="2000" b="0" i="0" u="none" strike="noStrike" dirty="0">
                          <a:solidFill>
                            <a:srgbClr val="000000"/>
                          </a:solidFill>
                          <a:effectLst/>
                          <a:latin typeface="+mn-lt"/>
                        </a:rPr>
                        <a:t>8</a:t>
                      </a:r>
                    </a:p>
                  </a:txBody>
                  <a:tcPr marL="6350" marR="6350" marT="6350" marB="0" anchor="ctr"/>
                </a:tc>
                <a:tc>
                  <a:txBody>
                    <a:bodyPr/>
                    <a:lstStyle/>
                    <a:p>
                      <a:pPr algn="ctr" fontAlgn="ctr"/>
                      <a:r>
                        <a:rPr lang="en-US" sz="2000" u="none" strike="noStrike" dirty="0">
                          <a:effectLst/>
                          <a:latin typeface="+mn-lt"/>
                        </a:rPr>
                        <a:t>&lt;1%</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0009"/>
                  </a:ext>
                </a:extLst>
              </a:tr>
              <a:tr h="433784">
                <a:tc>
                  <a:txBody>
                    <a:bodyPr/>
                    <a:lstStyle/>
                    <a:p>
                      <a:pPr algn="r" fontAlgn="t"/>
                      <a:r>
                        <a:rPr lang="en-US" sz="2000" b="1" u="none" strike="noStrike" dirty="0">
                          <a:effectLst/>
                          <a:latin typeface="+mn-lt"/>
                        </a:rPr>
                        <a:t>School Closed</a:t>
                      </a:r>
                      <a:endParaRPr lang="en-US" sz="2000" b="1" i="0" u="none" strike="noStrike" dirty="0">
                        <a:solidFill>
                          <a:srgbClr val="000000"/>
                        </a:solidFill>
                        <a:effectLst/>
                        <a:latin typeface="+mn-lt"/>
                      </a:endParaRPr>
                    </a:p>
                  </a:txBody>
                  <a:tcPr marL="6350" marR="6350" marT="6350" marB="0" anchor="ctr"/>
                </a:tc>
                <a:tc>
                  <a:txBody>
                    <a:bodyPr/>
                    <a:lstStyle/>
                    <a:p>
                      <a:pPr algn="ctr" fontAlgn="ctr"/>
                      <a:r>
                        <a:rPr lang="en-US" sz="2000" b="0" i="0" u="none" strike="noStrike" dirty="0">
                          <a:solidFill>
                            <a:srgbClr val="000000"/>
                          </a:solidFill>
                          <a:effectLst/>
                          <a:latin typeface="+mn-lt"/>
                        </a:rPr>
                        <a:t>13</a:t>
                      </a:r>
                    </a:p>
                  </a:txBody>
                  <a:tcPr marL="6350" marR="6350" marT="6350" marB="0" anchor="ctr"/>
                </a:tc>
                <a:tc>
                  <a:txBody>
                    <a:bodyPr/>
                    <a:lstStyle/>
                    <a:p>
                      <a:pPr algn="ctr" fontAlgn="ctr"/>
                      <a:r>
                        <a:rPr lang="en-US" sz="2000" u="none" strike="noStrike" dirty="0">
                          <a:effectLst/>
                          <a:latin typeface="+mn-lt"/>
                        </a:rPr>
                        <a:t>1%</a:t>
                      </a:r>
                    </a:p>
                  </a:txBody>
                  <a:tcPr marL="6350" marR="6350" marT="6350" marB="0" anchor="ctr"/>
                </a:tc>
                <a:extLst>
                  <a:ext uri="{0D108BD9-81ED-4DB2-BD59-A6C34878D82A}">
                    <a16:rowId xmlns:a16="http://schemas.microsoft.com/office/drawing/2014/main" val="10010"/>
                  </a:ext>
                </a:extLst>
              </a:tr>
              <a:tr h="433784">
                <a:tc>
                  <a:txBody>
                    <a:bodyPr/>
                    <a:lstStyle/>
                    <a:p>
                      <a:pPr algn="r" fontAlgn="t"/>
                      <a:r>
                        <a:rPr lang="en-US" sz="2000" b="1" u="none" strike="noStrike" dirty="0">
                          <a:effectLst/>
                          <a:latin typeface="+mn-lt"/>
                        </a:rPr>
                        <a:t>Total</a:t>
                      </a:r>
                      <a:endParaRPr lang="en-US" sz="2000" b="1" i="0" u="none" strike="noStrike" dirty="0">
                        <a:solidFill>
                          <a:srgbClr val="000000"/>
                        </a:solidFill>
                        <a:effectLst/>
                        <a:latin typeface="+mn-lt"/>
                      </a:endParaRPr>
                    </a:p>
                  </a:txBody>
                  <a:tcPr marL="6350" marR="6350" marT="6350" marB="0" anchor="ctr"/>
                </a:tc>
                <a:tc>
                  <a:txBody>
                    <a:bodyPr/>
                    <a:lstStyle/>
                    <a:p>
                      <a:pPr algn="ctr" fontAlgn="ctr"/>
                      <a:r>
                        <a:rPr lang="en-US" sz="2000" b="1" i="0" u="none" strike="noStrike" dirty="0">
                          <a:solidFill>
                            <a:srgbClr val="000000"/>
                          </a:solidFill>
                          <a:effectLst/>
                          <a:latin typeface="+mn-lt"/>
                        </a:rPr>
                        <a:t>1747</a:t>
                      </a:r>
                    </a:p>
                  </a:txBody>
                  <a:tcPr marL="6350" marR="6350" marT="6350" marB="0" anchor="ctr"/>
                </a:tc>
                <a:tc>
                  <a:txBody>
                    <a:bodyPr/>
                    <a:lstStyle/>
                    <a:p>
                      <a:pPr algn="ctr" fontAlgn="ctr"/>
                      <a:r>
                        <a:rPr lang="en-US" sz="2000" u="none" strike="noStrike" dirty="0">
                          <a:effectLst/>
                          <a:latin typeface="+mn-lt"/>
                        </a:rPr>
                        <a:t>--</a:t>
                      </a:r>
                      <a:endParaRPr lang="en-US" sz="2000" b="0" i="0" u="none" strike="noStrike" dirty="0">
                        <a:solidFill>
                          <a:srgbClr val="000000"/>
                        </a:solidFill>
                        <a:effectLst/>
                        <a:latin typeface="+mn-lt"/>
                      </a:endParaRPr>
                    </a:p>
                  </a:txBody>
                  <a:tcPr marL="6350" marR="6350" marT="6350" marB="0" anchor="ctr"/>
                </a:tc>
                <a:extLst>
                  <a:ext uri="{0D108BD9-81ED-4DB2-BD59-A6C34878D82A}">
                    <a16:rowId xmlns:a16="http://schemas.microsoft.com/office/drawing/2014/main" val="10011"/>
                  </a:ext>
                </a:extLst>
              </a:tr>
            </a:tbl>
          </a:graphicData>
        </a:graphic>
      </p:graphicFrame>
      <p:sp>
        <p:nvSpPr>
          <p:cNvPr id="3" name="TextBox 2">
            <a:extLst>
              <a:ext uri="{FF2B5EF4-FFF2-40B4-BE49-F238E27FC236}">
                <a16:creationId xmlns:a16="http://schemas.microsoft.com/office/drawing/2014/main" id="{8DA90AD3-C9EA-883D-FC57-19A346B2B632}"/>
              </a:ext>
            </a:extLst>
          </p:cNvPr>
          <p:cNvSpPr txBox="1"/>
          <p:nvPr/>
        </p:nvSpPr>
        <p:spPr>
          <a:xfrm>
            <a:off x="9875520" y="3422930"/>
            <a:ext cx="1913945" cy="830997"/>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cs typeface="Roboto" panose="02000000000000000000" pitchFamily="2" charset="0"/>
              </a:rPr>
              <a:t>* Note that 94 AECs are not included in these counts as ratings are still pending</a:t>
            </a:r>
          </a:p>
        </p:txBody>
      </p:sp>
      <p:sp>
        <p:nvSpPr>
          <p:cNvPr id="6" name="Title 1">
            <a:extLst>
              <a:ext uri="{FF2B5EF4-FFF2-40B4-BE49-F238E27FC236}">
                <a16:creationId xmlns:a16="http://schemas.microsoft.com/office/drawing/2014/main" id="{303FB7F9-B605-077D-C24E-1883CA8C5DD2}"/>
              </a:ext>
            </a:extLst>
          </p:cNvPr>
          <p:cNvSpPr txBox="1">
            <a:spLocks/>
          </p:cNvSpPr>
          <p:nvPr/>
        </p:nvSpPr>
        <p:spPr>
          <a:xfrm>
            <a:off x="361950" y="212426"/>
            <a:ext cx="9315450" cy="710141"/>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400" kern="1200">
                <a:solidFill>
                  <a:schemeClr val="bg1"/>
                </a:solidFill>
                <a:latin typeface="Museo Slab 500" panose="02000000000000000000" pitchFamily="50" charset="0"/>
                <a:ea typeface="+mj-ea"/>
                <a:cs typeface="+mj-cs"/>
              </a:defRPr>
            </a:lvl1pPr>
          </a:lstStyle>
          <a:p>
            <a:r>
              <a:rPr lang="en-US" b="1" dirty="0">
                <a:solidFill>
                  <a:schemeClr val="tx1"/>
                </a:solidFill>
                <a:latin typeface="Roboto"/>
                <a:ea typeface="Roboto"/>
                <a:cs typeface="Roboto"/>
              </a:rPr>
              <a:t>Most Schools Earned a Performance Plan Type</a:t>
            </a:r>
          </a:p>
        </p:txBody>
      </p:sp>
    </p:spTree>
    <p:extLst>
      <p:ext uri="{BB962C8B-B14F-4D97-AF65-F5344CB8AC3E}">
        <p14:creationId xmlns:p14="http://schemas.microsoft.com/office/powerpoint/2010/main" val="3728825"/>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F77C50-E9F6-322D-F29E-3B9240D1200F}"/>
              </a:ext>
            </a:extLst>
          </p:cNvPr>
          <p:cNvPicPr>
            <a:picLocks noChangeAspect="1"/>
          </p:cNvPicPr>
          <p:nvPr/>
        </p:nvPicPr>
        <p:blipFill>
          <a:blip r:embed="rId2"/>
          <a:stretch>
            <a:fillRect/>
          </a:stretch>
        </p:blipFill>
        <p:spPr>
          <a:xfrm>
            <a:off x="1477729" y="1185479"/>
            <a:ext cx="7794994" cy="4907959"/>
          </a:xfrm>
          <a:prstGeom prst="rect">
            <a:avLst/>
          </a:prstGeom>
        </p:spPr>
      </p:pic>
      <p:sp>
        <p:nvSpPr>
          <p:cNvPr id="7" name="Title 1"/>
          <p:cNvSpPr>
            <a:spLocks noGrp="1"/>
          </p:cNvSpPr>
          <p:nvPr>
            <p:ph type="title"/>
          </p:nvPr>
        </p:nvSpPr>
        <p:spPr/>
        <p:txBody>
          <a:bodyPr vert="horz" lIns="0" tIns="0" rIns="0" bIns="0" rtlCol="0" anchor="ctr" anchorCtr="0">
            <a:noAutofit/>
          </a:bodyPr>
          <a:lstStyle/>
          <a:p>
            <a:r>
              <a:rPr lang="en-US" b="1" dirty="0">
                <a:solidFill>
                  <a:srgbClr val="FFFFFF"/>
                </a:solidFill>
                <a:latin typeface="Rockwell"/>
              </a:rPr>
              <a:t>Preliminary School Plan Types </a:t>
            </a:r>
            <a:r>
              <a:rPr lang="en-US" dirty="0">
                <a:solidFill>
                  <a:srgbClr val="FFFFFF"/>
                </a:solidFill>
                <a:latin typeface="Rockwell"/>
              </a:rPr>
              <a:t>|  </a:t>
            </a:r>
            <a:r>
              <a:rPr lang="en-US" dirty="0">
                <a:solidFill>
                  <a:srgbClr val="FFFFFF"/>
                </a:solidFill>
                <a:latin typeface="Arial"/>
              </a:rPr>
              <a:t>Distribution of Plans</a:t>
            </a:r>
            <a:r>
              <a:rPr lang="en-US" dirty="0">
                <a:solidFill>
                  <a:srgbClr val="FFFFFF"/>
                </a:solidFill>
                <a:latin typeface="Segoe UI"/>
              </a:rPr>
              <a:t> Over Time (2019-2024)</a:t>
            </a:r>
            <a:endParaRPr lang="en-US" dirty="0"/>
          </a:p>
        </p:txBody>
      </p:sp>
      <p:sp>
        <p:nvSpPr>
          <p:cNvPr id="3" name="TextBox 2">
            <a:extLst>
              <a:ext uri="{FF2B5EF4-FFF2-40B4-BE49-F238E27FC236}">
                <a16:creationId xmlns:a16="http://schemas.microsoft.com/office/drawing/2014/main" id="{26B1017E-7AAE-CEF6-B31F-4C64DD737F8E}"/>
              </a:ext>
            </a:extLst>
          </p:cNvPr>
          <p:cNvSpPr txBox="1"/>
          <p:nvPr/>
        </p:nvSpPr>
        <p:spPr>
          <a:xfrm>
            <a:off x="9961701" y="0"/>
            <a:ext cx="2230300" cy="1754326"/>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FFFFFF"/>
                </a:solidFill>
                <a:latin typeface="Roboto" panose="02000000000000000000" pitchFamily="2" charset="0"/>
                <a:ea typeface="Roboto" panose="02000000000000000000" pitchFamily="2" charset="0"/>
                <a:cs typeface="Roboto" panose="02000000000000000000" pitchFamily="2" charset="0"/>
              </a:rPr>
              <a:t>Summary: </a:t>
            </a:r>
            <a:r>
              <a:rPr lang="en-US" sz="1200" dirty="0">
                <a:solidFill>
                  <a:srgbClr val="FFFFFF"/>
                </a:solidFill>
                <a:latin typeface="Roboto" panose="02000000000000000000" pitchFamily="2" charset="0"/>
                <a:ea typeface="Roboto" panose="02000000000000000000" pitchFamily="2" charset="0"/>
                <a:cs typeface="Roboto" panose="02000000000000000000" pitchFamily="2" charset="0"/>
              </a:rPr>
              <a:t> Similar trends as with districts.  Decrease in ISD meant more schools earned plan types.  Greater % earned Improvement or higher than in 2023 but not quite as high as 2019.  Fewer schools on accountability clock compared to 2023.</a:t>
            </a:r>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E9BA1C2D-CA69-675B-321D-6F8E948F1ACA}"/>
              </a:ext>
            </a:extLst>
          </p:cNvPr>
          <p:cNvSpPr txBox="1"/>
          <p:nvPr/>
        </p:nvSpPr>
        <p:spPr>
          <a:xfrm>
            <a:off x="9972800" y="3429000"/>
            <a:ext cx="2116189" cy="1569660"/>
          </a:xfrm>
          <a:prstGeom prst="rect">
            <a:avLst/>
          </a:prstGeom>
          <a:noFill/>
        </p:spPr>
        <p:txBody>
          <a:bodyPr wrap="square" lIns="91440" tIns="45720" rIns="91440" bIns="45720" rtlCol="0" anchor="t">
            <a:spAutoFit/>
          </a:bodyPr>
          <a:lstStyle/>
          <a:p>
            <a:r>
              <a:rPr lang="en-US" sz="1200" i="1" dirty="0">
                <a:latin typeface="Roboto" panose="02000000000000000000" pitchFamily="2" charset="0"/>
                <a:ea typeface="Roboto" panose="02000000000000000000" pitchFamily="2" charset="0"/>
                <a:cs typeface="Roboto" panose="02000000000000000000" pitchFamily="2" charset="0"/>
              </a:rPr>
              <a:t>NOTE: Includes preliminary ratings for 2023 and 2024 (excludes AECs) and final ratings for earlier historical data. Frameworks were not calculated in 2020 and 2021; ratings were rolled over from 2019.</a:t>
            </a:r>
          </a:p>
        </p:txBody>
      </p:sp>
      <p:sp>
        <p:nvSpPr>
          <p:cNvPr id="8" name="Title 1">
            <a:extLst>
              <a:ext uri="{FF2B5EF4-FFF2-40B4-BE49-F238E27FC236}">
                <a16:creationId xmlns:a16="http://schemas.microsoft.com/office/drawing/2014/main" id="{1F835D38-D44D-A650-7609-9919139E2882}"/>
              </a:ext>
            </a:extLst>
          </p:cNvPr>
          <p:cNvSpPr txBox="1">
            <a:spLocks/>
          </p:cNvSpPr>
          <p:nvPr/>
        </p:nvSpPr>
        <p:spPr>
          <a:xfrm>
            <a:off x="361950" y="212426"/>
            <a:ext cx="8065803" cy="710141"/>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2400" kern="1200">
                <a:solidFill>
                  <a:schemeClr val="bg1"/>
                </a:solidFill>
                <a:latin typeface="Museo Slab 500" panose="02000000000000000000" pitchFamily="50" charset="0"/>
                <a:ea typeface="+mj-ea"/>
                <a:cs typeface="+mj-cs"/>
              </a:defRPr>
            </a:lvl1pPr>
          </a:lstStyle>
          <a:p>
            <a:r>
              <a:rPr lang="en-US" b="1" dirty="0">
                <a:solidFill>
                  <a:schemeClr val="tx1"/>
                </a:solidFill>
                <a:latin typeface="Roboto"/>
                <a:ea typeface="Roboto"/>
                <a:cs typeface="Roboto"/>
              </a:rPr>
              <a:t>More School Plan Types Have Improved Since Last Year</a:t>
            </a:r>
          </a:p>
        </p:txBody>
      </p:sp>
      <p:sp>
        <p:nvSpPr>
          <p:cNvPr id="9" name="Title 1">
            <a:extLst>
              <a:ext uri="{FF2B5EF4-FFF2-40B4-BE49-F238E27FC236}">
                <a16:creationId xmlns:a16="http://schemas.microsoft.com/office/drawing/2014/main" id="{5BC77146-7DD2-83EB-6A9E-95905ACD4C01}"/>
              </a:ext>
            </a:extLst>
          </p:cNvPr>
          <p:cNvSpPr txBox="1">
            <a:spLocks/>
          </p:cNvSpPr>
          <p:nvPr/>
        </p:nvSpPr>
        <p:spPr>
          <a:xfrm>
            <a:off x="707800" y="775195"/>
            <a:ext cx="9557200" cy="820568"/>
          </a:xfrm>
          <a:prstGeom prst="rect">
            <a:avLst/>
          </a:prstGeom>
          <a:noFill/>
          <a:ln>
            <a:noFill/>
          </a:ln>
        </p:spPr>
        <p:txBody>
          <a:bodyPr spcFirstLastPara="1" vert="horz" wrap="square" lIns="0" tIns="0" rIns="0" bIns="0" rtlCol="0" anchor="ctr" anchorCtr="0">
            <a:noAutofit/>
          </a:bodyPr>
          <a:lstStyle>
            <a:lvl1pPr lvl="0" algn="l" defTabSz="914400" rtl="0" eaLnBrk="1" latinLnBrk="0" hangingPunct="1">
              <a:lnSpc>
                <a:spcPct val="100000"/>
              </a:lnSpc>
              <a:spcBef>
                <a:spcPts val="0"/>
              </a:spcBef>
              <a:spcAft>
                <a:spcPts val="0"/>
              </a:spcAft>
              <a:buClr>
                <a:schemeClr val="dk1"/>
              </a:buClr>
              <a:buSzPts val="2000"/>
              <a:buFont typeface="Roboto"/>
              <a:buNone/>
              <a:defRPr sz="2400" b="1" kern="12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9pPr>
          </a:lstStyle>
          <a:p>
            <a:pPr algn="ctr"/>
            <a:r>
              <a:rPr lang="en-US" sz="2000" b="0" dirty="0">
                <a:solidFill>
                  <a:srgbClr val="000000"/>
                </a:solidFill>
              </a:rPr>
              <a:t>Preliminary School Plan Type Trends Over Time (2019-2024)</a:t>
            </a:r>
          </a:p>
        </p:txBody>
      </p:sp>
    </p:spTree>
    <p:extLst>
      <p:ext uri="{BB962C8B-B14F-4D97-AF65-F5344CB8AC3E}">
        <p14:creationId xmlns:p14="http://schemas.microsoft.com/office/powerpoint/2010/main" val="330234627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&amp; Introductions</a:t>
            </a:r>
          </a:p>
        </p:txBody>
      </p:sp>
      <p:sp>
        <p:nvSpPr>
          <p:cNvPr id="3" name="Content Placeholder 2"/>
          <p:cNvSpPr>
            <a:spLocks noGrp="1"/>
          </p:cNvSpPr>
          <p:nvPr>
            <p:ph type="body" idx="1"/>
          </p:nvPr>
        </p:nvSpPr>
        <p:spPr/>
        <p:txBody>
          <a:bodyPr>
            <a:normAutofit fontScale="92500"/>
          </a:bodyPr>
          <a:lstStyle/>
          <a:p>
            <a:r>
              <a:rPr lang="en-US" sz="2200" b="1" dirty="0"/>
              <a:t>Welcome!  </a:t>
            </a:r>
          </a:p>
          <a:p>
            <a:pPr lvl="1"/>
            <a:r>
              <a:rPr lang="en-US" dirty="0"/>
              <a:t>The purpose of the TAP is to provide non‐binding technical recommendations to CDE regarding the Colorado Growth Model, state accountability, and other topics as needed.  </a:t>
            </a:r>
          </a:p>
          <a:p>
            <a:endParaRPr lang="en-US" dirty="0"/>
          </a:p>
          <a:p>
            <a:r>
              <a:rPr lang="en-US" sz="2200" b="1" dirty="0"/>
              <a:t>Meeting Logistics:  </a:t>
            </a:r>
          </a:p>
          <a:p>
            <a:pPr lvl="1"/>
            <a:r>
              <a:rPr lang="en-US" dirty="0"/>
              <a:t>Non‐members, please add your Name/Affiliation to the chat box. </a:t>
            </a:r>
          </a:p>
          <a:p>
            <a:pPr lvl="1"/>
            <a:r>
              <a:rPr lang="en-US" dirty="0"/>
              <a:t>Everyone please mute your sound. </a:t>
            </a:r>
          </a:p>
          <a:p>
            <a:pPr lvl="1"/>
            <a:r>
              <a:rPr lang="en-US" dirty="0"/>
              <a:t>We ask all non‐TAP members to hold any comments until the end of the meeting.  We do this to ensure we have sufficient time to address all meeting agenda items.</a:t>
            </a:r>
          </a:p>
        </p:txBody>
      </p:sp>
      <p:sp>
        <p:nvSpPr>
          <p:cNvPr id="4" name="Slide Number Placeholder 3"/>
          <p:cNvSpPr>
            <a:spLocks noGrp="1"/>
          </p:cNvSpPr>
          <p:nvPr>
            <p:ph type="sldNum" sz="quarter" idx="4294967295"/>
          </p:nvPr>
        </p:nvSpPr>
        <p:spPr>
          <a:xfrm>
            <a:off x="0" y="6427788"/>
            <a:ext cx="2743200" cy="365125"/>
          </a:xfrm>
        </p:spPr>
        <p:txBody>
          <a:bodyPr/>
          <a:lstStyle/>
          <a:p>
            <a:fld id="{C479D5F6-EDCB-402A-AC08-4943A1820E8F}" type="slidenum">
              <a:rPr lang="en-US" smtClean="0"/>
              <a:pPr/>
              <a:t>2</a:t>
            </a:fld>
            <a:endParaRPr lang="en-US" dirty="0"/>
          </a:p>
        </p:txBody>
      </p:sp>
    </p:spTree>
    <p:extLst>
      <p:ext uri="{BB962C8B-B14F-4D97-AF65-F5344CB8AC3E}">
        <p14:creationId xmlns:p14="http://schemas.microsoft.com/office/powerpoint/2010/main" val="1393026600"/>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chor="ctr">
            <a:normAutofit/>
          </a:bodyPr>
          <a:lstStyle/>
          <a:p>
            <a:r>
              <a:rPr lang="en-US" b="1" dirty="0">
                <a:latin typeface="Roboto" panose="02000000000000000000" pitchFamily="2" charset="0"/>
                <a:ea typeface="Roboto" panose="02000000000000000000" pitchFamily="2" charset="0"/>
                <a:cs typeface="Roboto" panose="02000000000000000000" pitchFamily="2" charset="0"/>
              </a:rPr>
              <a:t>Mixed Results for Schools on Assessment Participation</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FD5D8BDA-FFF7-70DB-EAF2-D8005A75EDDB}"/>
              </a:ext>
            </a:extLst>
          </p:cNvPr>
          <p:cNvSpPr txBox="1"/>
          <p:nvPr/>
        </p:nvSpPr>
        <p:spPr>
          <a:xfrm>
            <a:off x="3114626" y="5699877"/>
            <a:ext cx="7801135" cy="276999"/>
          </a:xfrm>
          <a:prstGeom prst="rect">
            <a:avLst/>
          </a:prstGeom>
          <a:noFill/>
        </p:spPr>
        <p:txBody>
          <a:bodyPr wrap="square" lIns="91440" tIns="45720" rIns="91440" bIns="45720" rtlCol="0" anchor="t">
            <a:spAutoFit/>
          </a:bodyPr>
          <a:lstStyle/>
          <a:p>
            <a:r>
              <a:rPr lang="en-US" sz="1200" dirty="0"/>
              <a:t>Note: Percentages based on the total number of schools receiving a participation descriptor</a:t>
            </a:r>
            <a:endParaRPr lang="en-US" sz="1200" dirty="0">
              <a:cs typeface="Calibri"/>
            </a:endParaRPr>
          </a:p>
        </p:txBody>
      </p:sp>
      <p:graphicFrame>
        <p:nvGraphicFramePr>
          <p:cNvPr id="3" name="Table 2">
            <a:extLst>
              <a:ext uri="{FF2B5EF4-FFF2-40B4-BE49-F238E27FC236}">
                <a16:creationId xmlns:a16="http://schemas.microsoft.com/office/drawing/2014/main" id="{3EC651DB-EE23-BBC7-DBAE-926472A7C790}"/>
              </a:ext>
            </a:extLst>
          </p:cNvPr>
          <p:cNvGraphicFramePr>
            <a:graphicFrameLocks noGrp="1"/>
          </p:cNvGraphicFramePr>
          <p:nvPr/>
        </p:nvGraphicFramePr>
        <p:xfrm>
          <a:off x="952501" y="2417493"/>
          <a:ext cx="6686550" cy="730335"/>
        </p:xfrm>
        <a:graphic>
          <a:graphicData uri="http://schemas.openxmlformats.org/drawingml/2006/table">
            <a:tbl>
              <a:tblPr firstRow="1" bandRow="1">
                <a:tableStyleId>{E8B1032C-EA38-4F05-BA0D-38AFFFC7BED3}</a:tableStyleId>
              </a:tblPr>
              <a:tblGrid>
                <a:gridCol w="2857499">
                  <a:extLst>
                    <a:ext uri="{9D8B030D-6E8A-4147-A177-3AD203B41FA5}">
                      <a16:colId xmlns:a16="http://schemas.microsoft.com/office/drawing/2014/main" val="2144159582"/>
                    </a:ext>
                  </a:extLst>
                </a:gridCol>
                <a:gridCol w="876300">
                  <a:extLst>
                    <a:ext uri="{9D8B030D-6E8A-4147-A177-3AD203B41FA5}">
                      <a16:colId xmlns:a16="http://schemas.microsoft.com/office/drawing/2014/main" val="3652593592"/>
                    </a:ext>
                  </a:extLst>
                </a:gridCol>
                <a:gridCol w="1428750">
                  <a:extLst>
                    <a:ext uri="{9D8B030D-6E8A-4147-A177-3AD203B41FA5}">
                      <a16:colId xmlns:a16="http://schemas.microsoft.com/office/drawing/2014/main" val="1065943047"/>
                    </a:ext>
                  </a:extLst>
                </a:gridCol>
                <a:gridCol w="771525">
                  <a:extLst>
                    <a:ext uri="{9D8B030D-6E8A-4147-A177-3AD203B41FA5}">
                      <a16:colId xmlns:a16="http://schemas.microsoft.com/office/drawing/2014/main" val="1807588537"/>
                    </a:ext>
                  </a:extLst>
                </a:gridCol>
                <a:gridCol w="752476">
                  <a:extLst>
                    <a:ext uri="{9D8B030D-6E8A-4147-A177-3AD203B41FA5}">
                      <a16:colId xmlns:a16="http://schemas.microsoft.com/office/drawing/2014/main" val="3916352326"/>
                    </a:ext>
                  </a:extLst>
                </a:gridCol>
              </a:tblGrid>
              <a:tr h="359495">
                <a:tc>
                  <a:txBody>
                    <a:bodyPr/>
                    <a:lstStyle/>
                    <a:p>
                      <a:pPr algn="ctr"/>
                      <a:r>
                        <a:rPr lang="en-US" sz="1400" dirty="0">
                          <a:solidFill>
                            <a:schemeClr val="bg1"/>
                          </a:solidFill>
                        </a:rPr>
                        <a:t>Participation Descriptor</a:t>
                      </a:r>
                    </a:p>
                  </a:txBody>
                  <a:tcPr>
                    <a:solidFill>
                      <a:schemeClr val="accent6">
                        <a:lumMod val="75000"/>
                      </a:schemeClr>
                    </a:solidFill>
                  </a:tcPr>
                </a:tc>
                <a:tc>
                  <a:txBody>
                    <a:bodyPr/>
                    <a:lstStyle/>
                    <a:p>
                      <a:pPr algn="ctr"/>
                      <a:r>
                        <a:rPr lang="en-US" sz="1400" dirty="0">
                          <a:solidFill>
                            <a:schemeClr val="bg1"/>
                          </a:solidFill>
                        </a:rPr>
                        <a:t>2019</a:t>
                      </a:r>
                    </a:p>
                  </a:txBody>
                  <a:tcPr>
                    <a:solidFill>
                      <a:schemeClr val="accent6">
                        <a:lumMod val="75000"/>
                      </a:schemeClr>
                    </a:solidFill>
                  </a:tcPr>
                </a:tc>
                <a:tc>
                  <a:txBody>
                    <a:bodyPr/>
                    <a:lstStyle/>
                    <a:p>
                      <a:pPr algn="ctr"/>
                      <a:r>
                        <a:rPr lang="en-US" sz="1400" dirty="0">
                          <a:solidFill>
                            <a:schemeClr val="bg1"/>
                          </a:solidFill>
                        </a:rPr>
                        <a:t>2020 to 2022</a:t>
                      </a:r>
                    </a:p>
                  </a:txBody>
                  <a:tcPr>
                    <a:solidFill>
                      <a:schemeClr val="accent6">
                        <a:lumMod val="75000"/>
                      </a:schemeClr>
                    </a:solidFill>
                  </a:tcPr>
                </a:tc>
                <a:tc>
                  <a:txBody>
                    <a:bodyPr/>
                    <a:lstStyle/>
                    <a:p>
                      <a:pPr algn="ctr"/>
                      <a:r>
                        <a:rPr lang="en-US" sz="1400" dirty="0">
                          <a:solidFill>
                            <a:schemeClr val="bg1"/>
                          </a:solidFill>
                        </a:rPr>
                        <a:t>2023</a:t>
                      </a:r>
                    </a:p>
                  </a:txBody>
                  <a:tcPr>
                    <a:solidFill>
                      <a:schemeClr val="accent6">
                        <a:lumMod val="75000"/>
                      </a:schemeClr>
                    </a:solidFill>
                  </a:tcPr>
                </a:tc>
                <a:tc>
                  <a:txBody>
                    <a:bodyPr/>
                    <a:lstStyle/>
                    <a:p>
                      <a:pPr algn="ctr"/>
                      <a:r>
                        <a:rPr lang="en-US" sz="1400" dirty="0">
                          <a:solidFill>
                            <a:schemeClr val="bg1"/>
                          </a:solidFill>
                        </a:rPr>
                        <a:t>2024</a:t>
                      </a:r>
                    </a:p>
                  </a:txBody>
                  <a:tcPr>
                    <a:solidFill>
                      <a:schemeClr val="accent6">
                        <a:lumMod val="75000"/>
                      </a:schemeClr>
                    </a:solidFill>
                  </a:tcPr>
                </a:tc>
                <a:extLst>
                  <a:ext uri="{0D108BD9-81ED-4DB2-BD59-A6C34878D82A}">
                    <a16:rowId xmlns:a16="http://schemas.microsoft.com/office/drawing/2014/main" val="1522776548"/>
                  </a:ext>
                </a:extLst>
              </a:tr>
              <a:tr h="370840">
                <a:tc>
                  <a:txBody>
                    <a:bodyPr/>
                    <a:lstStyle/>
                    <a:p>
                      <a:r>
                        <a:rPr lang="en-US" sz="1400" dirty="0"/>
                        <a:t>Decreased Due to Participation</a:t>
                      </a:r>
                    </a:p>
                  </a:txBody>
                  <a:tcPr/>
                </a:tc>
                <a:tc>
                  <a:txBody>
                    <a:bodyPr/>
                    <a:lstStyle/>
                    <a:p>
                      <a:pPr algn="ctr"/>
                      <a:r>
                        <a:rPr lang="en-US" sz="1400" dirty="0"/>
                        <a:t>1%</a:t>
                      </a:r>
                    </a:p>
                  </a:txBody>
                  <a:tcPr/>
                </a:tc>
                <a:tc>
                  <a:txBody>
                    <a:bodyPr/>
                    <a:lstStyle/>
                    <a:p>
                      <a:pPr algn="ctr"/>
                      <a:r>
                        <a:rPr lang="en-US" sz="1400" dirty="0"/>
                        <a:t>N/A</a:t>
                      </a:r>
                    </a:p>
                  </a:txBody>
                  <a:tcPr/>
                </a:tc>
                <a:tc>
                  <a:txBody>
                    <a:bodyPr/>
                    <a:lstStyle/>
                    <a:p>
                      <a:pPr algn="ctr"/>
                      <a:r>
                        <a:rPr lang="en-US" sz="1400" dirty="0"/>
                        <a:t>6%</a:t>
                      </a:r>
                    </a:p>
                  </a:txBody>
                  <a:tcPr/>
                </a:tc>
                <a:tc>
                  <a:txBody>
                    <a:bodyPr/>
                    <a:lstStyle/>
                    <a:p>
                      <a:pPr algn="ctr"/>
                      <a:r>
                        <a:rPr lang="en-US" sz="1400" dirty="0"/>
                        <a:t>2%</a:t>
                      </a:r>
                    </a:p>
                  </a:txBody>
                  <a:tcPr/>
                </a:tc>
                <a:extLst>
                  <a:ext uri="{0D108BD9-81ED-4DB2-BD59-A6C34878D82A}">
                    <a16:rowId xmlns:a16="http://schemas.microsoft.com/office/drawing/2014/main" val="2019775581"/>
                  </a:ext>
                </a:extLst>
              </a:tr>
            </a:tbl>
          </a:graphicData>
        </a:graphic>
      </p:graphicFrame>
      <p:sp>
        <p:nvSpPr>
          <p:cNvPr id="7" name="TextBox 6">
            <a:extLst>
              <a:ext uri="{FF2B5EF4-FFF2-40B4-BE49-F238E27FC236}">
                <a16:creationId xmlns:a16="http://schemas.microsoft.com/office/drawing/2014/main" id="{341ED1BF-45DD-E6E2-318F-E1ED5CE60403}"/>
              </a:ext>
            </a:extLst>
          </p:cNvPr>
          <p:cNvSpPr txBox="1"/>
          <p:nvPr/>
        </p:nvSpPr>
        <p:spPr>
          <a:xfrm>
            <a:off x="415601" y="1623698"/>
            <a:ext cx="72425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6">
                    <a:lumMod val="75000"/>
                  </a:schemeClr>
                </a:solidFill>
                <a:cs typeface="Calibri"/>
              </a:rPr>
              <a:t>Accountability Participation</a:t>
            </a:r>
          </a:p>
          <a:p>
            <a:pPr lvl="1"/>
            <a:r>
              <a:rPr lang="en-US" sz="1200" dirty="0">
                <a:cs typeface="Calibri"/>
              </a:rPr>
              <a:t>Parent excusals removed from numerator and denominator.  If below 95% participation in two content areas, then plan type decreased one level.</a:t>
            </a:r>
          </a:p>
        </p:txBody>
      </p:sp>
      <p:sp>
        <p:nvSpPr>
          <p:cNvPr id="8" name="TextBox 7">
            <a:extLst>
              <a:ext uri="{FF2B5EF4-FFF2-40B4-BE49-F238E27FC236}">
                <a16:creationId xmlns:a16="http://schemas.microsoft.com/office/drawing/2014/main" id="{EDC39ABC-5104-ED63-F0E5-B9ABB52E051F}"/>
              </a:ext>
            </a:extLst>
          </p:cNvPr>
          <p:cNvSpPr txBox="1"/>
          <p:nvPr/>
        </p:nvSpPr>
        <p:spPr>
          <a:xfrm>
            <a:off x="415600" y="3562328"/>
            <a:ext cx="722345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2"/>
                </a:solidFill>
                <a:cs typeface="Calibri"/>
              </a:rPr>
              <a:t>Total Participation</a:t>
            </a:r>
          </a:p>
          <a:p>
            <a:pPr lvl="1"/>
            <a:r>
              <a:rPr lang="en-US" sz="1200" dirty="0">
                <a:cs typeface="Calibri"/>
              </a:rPr>
              <a:t>Parent excusals remain in numerator and denominator.  If below 95% total participation in two content areas, then plan is listed as "low participation."  This is just for informational purposes and does not impact calculation of frameworks.</a:t>
            </a:r>
          </a:p>
        </p:txBody>
      </p:sp>
      <p:graphicFrame>
        <p:nvGraphicFramePr>
          <p:cNvPr id="9" name="Table 8">
            <a:extLst>
              <a:ext uri="{FF2B5EF4-FFF2-40B4-BE49-F238E27FC236}">
                <a16:creationId xmlns:a16="http://schemas.microsoft.com/office/drawing/2014/main" id="{6C2148ED-28DB-31A7-5398-3E78B306675D}"/>
              </a:ext>
            </a:extLst>
          </p:cNvPr>
          <p:cNvGraphicFramePr>
            <a:graphicFrameLocks noGrp="1"/>
          </p:cNvGraphicFramePr>
          <p:nvPr/>
        </p:nvGraphicFramePr>
        <p:xfrm>
          <a:off x="952501" y="4447653"/>
          <a:ext cx="6705599" cy="1112519"/>
        </p:xfrm>
        <a:graphic>
          <a:graphicData uri="http://schemas.openxmlformats.org/drawingml/2006/table">
            <a:tbl>
              <a:tblPr firstRow="1" bandRow="1">
                <a:tableStyleId>{5DA37D80-6434-44D0-A028-1B22A696006F}</a:tableStyleId>
              </a:tblPr>
              <a:tblGrid>
                <a:gridCol w="2562224">
                  <a:extLst>
                    <a:ext uri="{9D8B030D-6E8A-4147-A177-3AD203B41FA5}">
                      <a16:colId xmlns:a16="http://schemas.microsoft.com/office/drawing/2014/main" val="2144159582"/>
                    </a:ext>
                  </a:extLst>
                </a:gridCol>
                <a:gridCol w="781050">
                  <a:extLst>
                    <a:ext uri="{9D8B030D-6E8A-4147-A177-3AD203B41FA5}">
                      <a16:colId xmlns:a16="http://schemas.microsoft.com/office/drawing/2014/main" val="3652593592"/>
                    </a:ext>
                  </a:extLst>
                </a:gridCol>
                <a:gridCol w="1190625">
                  <a:extLst>
                    <a:ext uri="{9D8B030D-6E8A-4147-A177-3AD203B41FA5}">
                      <a16:colId xmlns:a16="http://schemas.microsoft.com/office/drawing/2014/main" val="1065943047"/>
                    </a:ext>
                  </a:extLst>
                </a:gridCol>
                <a:gridCol w="685800">
                  <a:extLst>
                    <a:ext uri="{9D8B030D-6E8A-4147-A177-3AD203B41FA5}">
                      <a16:colId xmlns:a16="http://schemas.microsoft.com/office/drawing/2014/main" val="1807588537"/>
                    </a:ext>
                  </a:extLst>
                </a:gridCol>
                <a:gridCol w="771525">
                  <a:extLst>
                    <a:ext uri="{9D8B030D-6E8A-4147-A177-3AD203B41FA5}">
                      <a16:colId xmlns:a16="http://schemas.microsoft.com/office/drawing/2014/main" val="3916352326"/>
                    </a:ext>
                  </a:extLst>
                </a:gridCol>
                <a:gridCol w="714375">
                  <a:extLst>
                    <a:ext uri="{9D8B030D-6E8A-4147-A177-3AD203B41FA5}">
                      <a16:colId xmlns:a16="http://schemas.microsoft.com/office/drawing/2014/main" val="2232891931"/>
                    </a:ext>
                  </a:extLst>
                </a:gridCol>
              </a:tblGrid>
              <a:tr h="370840">
                <a:tc>
                  <a:txBody>
                    <a:bodyPr/>
                    <a:lstStyle/>
                    <a:p>
                      <a:pPr algn="ctr"/>
                      <a:r>
                        <a:rPr lang="en-US" sz="1400" dirty="0">
                          <a:solidFill>
                            <a:srgbClr val="FFFFFF"/>
                          </a:solidFill>
                        </a:rPr>
                        <a:t>Participation Descriptor</a:t>
                      </a:r>
                    </a:p>
                  </a:txBody>
                  <a:tcPr>
                    <a:solidFill>
                      <a:schemeClr val="accent2"/>
                    </a:solidFill>
                  </a:tcPr>
                </a:tc>
                <a:tc>
                  <a:txBody>
                    <a:bodyPr/>
                    <a:lstStyle/>
                    <a:p>
                      <a:pPr algn="ctr"/>
                      <a:r>
                        <a:rPr lang="en-US" sz="1400" dirty="0">
                          <a:solidFill>
                            <a:srgbClr val="FFFFFF"/>
                          </a:solidFill>
                        </a:rPr>
                        <a:t>2019</a:t>
                      </a:r>
                    </a:p>
                  </a:txBody>
                  <a:tcPr>
                    <a:solidFill>
                      <a:schemeClr val="accent2"/>
                    </a:solidFill>
                  </a:tcPr>
                </a:tc>
                <a:tc>
                  <a:txBody>
                    <a:bodyPr/>
                    <a:lstStyle/>
                    <a:p>
                      <a:pPr algn="ctr"/>
                      <a:r>
                        <a:rPr lang="en-US" sz="1400" dirty="0">
                          <a:solidFill>
                            <a:srgbClr val="FFFFFF"/>
                          </a:solidFill>
                        </a:rPr>
                        <a:t>2020 &amp; 2021</a:t>
                      </a:r>
                    </a:p>
                  </a:txBody>
                  <a:tcPr>
                    <a:solidFill>
                      <a:schemeClr val="accent2"/>
                    </a:solidFill>
                  </a:tcPr>
                </a:tc>
                <a:tc>
                  <a:txBody>
                    <a:bodyPr/>
                    <a:lstStyle/>
                    <a:p>
                      <a:pPr algn="ctr"/>
                      <a:r>
                        <a:rPr lang="en-US" sz="1400" dirty="0">
                          <a:solidFill>
                            <a:srgbClr val="FFFFFF"/>
                          </a:solidFill>
                        </a:rPr>
                        <a:t>2022</a:t>
                      </a:r>
                    </a:p>
                  </a:txBody>
                  <a:tcPr>
                    <a:solidFill>
                      <a:schemeClr val="accent2"/>
                    </a:solidFill>
                  </a:tcPr>
                </a:tc>
                <a:tc>
                  <a:txBody>
                    <a:bodyPr/>
                    <a:lstStyle/>
                    <a:p>
                      <a:pPr algn="ctr"/>
                      <a:r>
                        <a:rPr lang="en-US" sz="1400" dirty="0">
                          <a:solidFill>
                            <a:srgbClr val="FFFFFF"/>
                          </a:solidFill>
                        </a:rPr>
                        <a:t>2023</a:t>
                      </a:r>
                    </a:p>
                  </a:txBody>
                  <a:tcPr>
                    <a:solidFill>
                      <a:schemeClr val="accent2"/>
                    </a:solidFill>
                  </a:tcPr>
                </a:tc>
                <a:tc>
                  <a:txBody>
                    <a:bodyPr/>
                    <a:lstStyle/>
                    <a:p>
                      <a:pPr algn="ctr"/>
                      <a:r>
                        <a:rPr lang="en-US" sz="1400" dirty="0">
                          <a:solidFill>
                            <a:srgbClr val="FFFFFF"/>
                          </a:solidFill>
                        </a:rPr>
                        <a:t>2024</a:t>
                      </a:r>
                    </a:p>
                  </a:txBody>
                  <a:tcPr>
                    <a:solidFill>
                      <a:schemeClr val="accent2"/>
                    </a:solidFill>
                  </a:tcPr>
                </a:tc>
                <a:extLst>
                  <a:ext uri="{0D108BD9-81ED-4DB2-BD59-A6C34878D82A}">
                    <a16:rowId xmlns:a16="http://schemas.microsoft.com/office/drawing/2014/main" val="1522776548"/>
                  </a:ext>
                </a:extLst>
              </a:tr>
              <a:tr h="370840">
                <a:tc>
                  <a:txBody>
                    <a:bodyPr/>
                    <a:lstStyle/>
                    <a:p>
                      <a:r>
                        <a:rPr lang="en-US" sz="1400" dirty="0"/>
                        <a:t>Low Participation</a:t>
                      </a:r>
                    </a:p>
                  </a:txBody>
                  <a:tcPr/>
                </a:tc>
                <a:tc>
                  <a:txBody>
                    <a:bodyPr/>
                    <a:lstStyle/>
                    <a:p>
                      <a:pPr algn="ctr"/>
                      <a:r>
                        <a:rPr lang="en-US" sz="1400" dirty="0"/>
                        <a:t>24%</a:t>
                      </a:r>
                    </a:p>
                  </a:txBody>
                  <a:tcPr/>
                </a:tc>
                <a:tc>
                  <a:txBody>
                    <a:bodyPr/>
                    <a:lstStyle/>
                    <a:p>
                      <a:pPr algn="ctr"/>
                      <a:r>
                        <a:rPr lang="en-US" sz="1400" dirty="0"/>
                        <a:t>N/A</a:t>
                      </a:r>
                    </a:p>
                  </a:txBody>
                  <a:tcPr/>
                </a:tc>
                <a:tc>
                  <a:txBody>
                    <a:bodyPr/>
                    <a:lstStyle/>
                    <a:p>
                      <a:pPr algn="ctr"/>
                      <a:r>
                        <a:rPr lang="en-US" sz="1400" dirty="0"/>
                        <a:t>51%</a:t>
                      </a:r>
                    </a:p>
                  </a:txBody>
                  <a:tcPr/>
                </a:tc>
                <a:tc>
                  <a:txBody>
                    <a:bodyPr/>
                    <a:lstStyle/>
                    <a:p>
                      <a:pPr lvl="0" algn="ctr">
                        <a:buNone/>
                      </a:pPr>
                      <a:r>
                        <a:rPr lang="en-US" sz="1400" dirty="0"/>
                        <a:t>45%</a:t>
                      </a:r>
                    </a:p>
                  </a:txBody>
                  <a:tcPr/>
                </a:tc>
                <a:tc>
                  <a:txBody>
                    <a:bodyPr/>
                    <a:lstStyle/>
                    <a:p>
                      <a:pPr lvl="0" algn="ctr">
                        <a:buNone/>
                      </a:pPr>
                      <a:r>
                        <a:rPr lang="en-US" sz="1400" dirty="0"/>
                        <a:t>50%</a:t>
                      </a:r>
                    </a:p>
                  </a:txBody>
                  <a:tcPr/>
                </a:tc>
                <a:extLst>
                  <a:ext uri="{0D108BD9-81ED-4DB2-BD59-A6C34878D82A}">
                    <a16:rowId xmlns:a16="http://schemas.microsoft.com/office/drawing/2014/main" val="2019775581"/>
                  </a:ext>
                </a:extLst>
              </a:tr>
              <a:tr h="370839">
                <a:tc>
                  <a:txBody>
                    <a:bodyPr/>
                    <a:lstStyle/>
                    <a:p>
                      <a:pPr lvl="0">
                        <a:buNone/>
                      </a:pPr>
                      <a:r>
                        <a:rPr lang="en-US" sz="1400" dirty="0"/>
                        <a:t>Meets 95% Total Participation</a:t>
                      </a:r>
                    </a:p>
                  </a:txBody>
                  <a:tcPr>
                    <a:solidFill>
                      <a:schemeClr val="accent2">
                        <a:lumMod val="40000"/>
                        <a:lumOff val="60000"/>
                      </a:schemeClr>
                    </a:solidFill>
                  </a:tcPr>
                </a:tc>
                <a:tc>
                  <a:txBody>
                    <a:bodyPr/>
                    <a:lstStyle/>
                    <a:p>
                      <a:pPr lvl="0" algn="ctr">
                        <a:buNone/>
                      </a:pPr>
                      <a:r>
                        <a:rPr lang="en-US" sz="1400" dirty="0"/>
                        <a:t>74%</a:t>
                      </a:r>
                    </a:p>
                  </a:txBody>
                  <a:tcPr>
                    <a:solidFill>
                      <a:schemeClr val="accent2">
                        <a:lumMod val="40000"/>
                        <a:lumOff val="60000"/>
                      </a:schemeClr>
                    </a:solidFill>
                  </a:tcPr>
                </a:tc>
                <a:tc>
                  <a:txBody>
                    <a:bodyPr/>
                    <a:lstStyle/>
                    <a:p>
                      <a:pPr lvl="0" algn="ctr">
                        <a:buNone/>
                      </a:pPr>
                      <a:r>
                        <a:rPr lang="en-US" sz="1400" dirty="0"/>
                        <a:t>N/A</a:t>
                      </a:r>
                    </a:p>
                  </a:txBody>
                  <a:tcPr>
                    <a:solidFill>
                      <a:schemeClr val="accent2">
                        <a:lumMod val="40000"/>
                        <a:lumOff val="60000"/>
                      </a:schemeClr>
                    </a:solidFill>
                  </a:tcPr>
                </a:tc>
                <a:tc>
                  <a:txBody>
                    <a:bodyPr/>
                    <a:lstStyle/>
                    <a:p>
                      <a:pPr lvl="0" algn="ctr">
                        <a:buNone/>
                      </a:pPr>
                      <a:r>
                        <a:rPr lang="en-US" sz="1400" dirty="0"/>
                        <a:t>48%</a:t>
                      </a:r>
                    </a:p>
                  </a:txBody>
                  <a:tcPr>
                    <a:solidFill>
                      <a:schemeClr val="accent2">
                        <a:lumMod val="40000"/>
                        <a:lumOff val="60000"/>
                      </a:schemeClr>
                    </a:solidFill>
                  </a:tcPr>
                </a:tc>
                <a:tc>
                  <a:txBody>
                    <a:bodyPr/>
                    <a:lstStyle/>
                    <a:p>
                      <a:pPr lvl="0" algn="ctr">
                        <a:buNone/>
                      </a:pPr>
                      <a:r>
                        <a:rPr lang="en-US" sz="1400" dirty="0"/>
                        <a:t>50%</a:t>
                      </a:r>
                    </a:p>
                  </a:txBody>
                  <a:tcPr>
                    <a:solidFill>
                      <a:schemeClr val="accent2">
                        <a:lumMod val="40000"/>
                        <a:lumOff val="60000"/>
                      </a:schemeClr>
                    </a:solidFill>
                  </a:tcPr>
                </a:tc>
                <a:tc>
                  <a:txBody>
                    <a:bodyPr/>
                    <a:lstStyle/>
                    <a:p>
                      <a:pPr lvl="0" algn="ctr">
                        <a:buNone/>
                      </a:pPr>
                      <a:r>
                        <a:rPr lang="en-US" sz="1400" dirty="0"/>
                        <a:t>48%</a:t>
                      </a:r>
                    </a:p>
                  </a:txBody>
                  <a:tcPr>
                    <a:solidFill>
                      <a:schemeClr val="accent2">
                        <a:lumMod val="40000"/>
                        <a:lumOff val="60000"/>
                      </a:schemeClr>
                    </a:solidFill>
                  </a:tcPr>
                </a:tc>
                <a:extLst>
                  <a:ext uri="{0D108BD9-81ED-4DB2-BD59-A6C34878D82A}">
                    <a16:rowId xmlns:a16="http://schemas.microsoft.com/office/drawing/2014/main" val="2182181577"/>
                  </a:ext>
                </a:extLst>
              </a:tr>
            </a:tbl>
          </a:graphicData>
        </a:graphic>
      </p:graphicFrame>
      <p:sp>
        <p:nvSpPr>
          <p:cNvPr id="11" name="TextBox 10">
            <a:extLst>
              <a:ext uri="{FF2B5EF4-FFF2-40B4-BE49-F238E27FC236}">
                <a16:creationId xmlns:a16="http://schemas.microsoft.com/office/drawing/2014/main" id="{FD64B892-F42F-3DC4-7EE6-2D43A864077A}"/>
              </a:ext>
            </a:extLst>
          </p:cNvPr>
          <p:cNvSpPr txBox="1"/>
          <p:nvPr/>
        </p:nvSpPr>
        <p:spPr>
          <a:xfrm>
            <a:off x="9972800" y="0"/>
            <a:ext cx="2219200" cy="1200329"/>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FFFFFF"/>
                </a:solidFill>
                <a:latin typeface="Roboto" panose="02000000000000000000" pitchFamily="2" charset="0"/>
                <a:ea typeface="Roboto" panose="02000000000000000000" pitchFamily="2" charset="0"/>
                <a:cs typeface="Roboto" panose="02000000000000000000" pitchFamily="2" charset="0"/>
              </a:rPr>
              <a:t>Summary: </a:t>
            </a:r>
            <a:r>
              <a:rPr lang="en-US" sz="1200" dirty="0">
                <a:solidFill>
                  <a:srgbClr val="FFFFFF"/>
                </a:solidFill>
                <a:latin typeface="Roboto" panose="02000000000000000000" pitchFamily="2" charset="0"/>
                <a:ea typeface="Roboto" panose="02000000000000000000" pitchFamily="2" charset="0"/>
                <a:cs typeface="Roboto" panose="02000000000000000000" pitchFamily="2" charset="0"/>
              </a:rPr>
              <a:t> Fewer school plan types were decreased due to participation in 2024 than in 2023.  Lower total participation in 2024 compared to 2023.</a:t>
            </a:r>
            <a:endParaRPr lang="en-US" sz="1200" dirty="0">
              <a:latin typeface="Roboto" panose="02000000000000000000" pitchFamily="2" charset="0"/>
              <a:ea typeface="Roboto" panose="02000000000000000000" pitchFamily="2" charset="0"/>
              <a:cs typeface="Roboto" panose="02000000000000000000" pitchFamily="2" charset="0"/>
            </a:endParaRPr>
          </a:p>
        </p:txBody>
      </p:sp>
      <p:sp>
        <p:nvSpPr>
          <p:cNvPr id="10" name="Title 1">
            <a:extLst>
              <a:ext uri="{FF2B5EF4-FFF2-40B4-BE49-F238E27FC236}">
                <a16:creationId xmlns:a16="http://schemas.microsoft.com/office/drawing/2014/main" id="{116DF401-6D67-B4F9-B4CB-B08C3E93E31E}"/>
              </a:ext>
            </a:extLst>
          </p:cNvPr>
          <p:cNvSpPr txBox="1">
            <a:spLocks/>
          </p:cNvSpPr>
          <p:nvPr/>
        </p:nvSpPr>
        <p:spPr>
          <a:xfrm>
            <a:off x="1358561" y="820620"/>
            <a:ext cx="9557200" cy="820568"/>
          </a:xfrm>
          <a:prstGeom prst="rect">
            <a:avLst/>
          </a:prstGeom>
          <a:noFill/>
          <a:ln>
            <a:noFill/>
          </a:ln>
        </p:spPr>
        <p:txBody>
          <a:bodyPr spcFirstLastPara="1" vert="horz" wrap="square" lIns="0" tIns="0" rIns="0" bIns="0" rtlCol="0" anchor="ctr" anchorCtr="0">
            <a:noAutofit/>
          </a:bodyPr>
          <a:lstStyle>
            <a:lvl1pPr lvl="0" algn="l" defTabSz="914400" rtl="0" eaLnBrk="1" latinLnBrk="0" hangingPunct="1">
              <a:lnSpc>
                <a:spcPct val="100000"/>
              </a:lnSpc>
              <a:spcBef>
                <a:spcPts val="0"/>
              </a:spcBef>
              <a:spcAft>
                <a:spcPts val="0"/>
              </a:spcAft>
              <a:buClr>
                <a:schemeClr val="dk1"/>
              </a:buClr>
              <a:buSzPts val="2000"/>
              <a:buFont typeface="Roboto"/>
              <a:buNone/>
              <a:defRPr sz="2400" b="1" kern="12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9pPr>
          </a:lstStyle>
          <a:p>
            <a:r>
              <a:rPr lang="en-US" sz="2000" b="0" dirty="0">
                <a:latin typeface="Roboto" panose="02000000000000000000" pitchFamily="2" charset="0"/>
                <a:ea typeface="Roboto" panose="02000000000000000000" pitchFamily="2" charset="0"/>
                <a:cs typeface="Roboto" panose="02000000000000000000" pitchFamily="2" charset="0"/>
              </a:rPr>
              <a:t>Trends Over Time for School Assessment Participation for Accountability</a:t>
            </a:r>
          </a:p>
        </p:txBody>
      </p:sp>
      <p:sp>
        <p:nvSpPr>
          <p:cNvPr id="5" name="TextBox 4">
            <a:extLst>
              <a:ext uri="{FF2B5EF4-FFF2-40B4-BE49-F238E27FC236}">
                <a16:creationId xmlns:a16="http://schemas.microsoft.com/office/drawing/2014/main" id="{1F726A32-05E6-B530-B10B-53CCA06547E8}"/>
              </a:ext>
            </a:extLst>
          </p:cNvPr>
          <p:cNvSpPr txBox="1"/>
          <p:nvPr/>
        </p:nvSpPr>
        <p:spPr>
          <a:xfrm>
            <a:off x="10073182" y="2201897"/>
            <a:ext cx="422711" cy="923330"/>
          </a:xfrm>
          <a:prstGeom prst="rect">
            <a:avLst/>
          </a:prstGeom>
          <a:noFill/>
        </p:spPr>
        <p:txBody>
          <a:bodyPr wrap="square" rtlCol="0">
            <a:spAutoFit/>
          </a:bodyPr>
          <a:lstStyle/>
          <a:p>
            <a:r>
              <a:rPr lang="en-US" sz="5400" dirty="0"/>
              <a:t>}</a:t>
            </a:r>
          </a:p>
        </p:txBody>
      </p:sp>
      <p:sp>
        <p:nvSpPr>
          <p:cNvPr id="12" name="TextBox 11">
            <a:extLst>
              <a:ext uri="{FF2B5EF4-FFF2-40B4-BE49-F238E27FC236}">
                <a16:creationId xmlns:a16="http://schemas.microsoft.com/office/drawing/2014/main" id="{DB8EFEC8-A96A-6679-991C-B1F29A436CAA}"/>
              </a:ext>
            </a:extLst>
          </p:cNvPr>
          <p:cNvSpPr txBox="1"/>
          <p:nvPr/>
        </p:nvSpPr>
        <p:spPr>
          <a:xfrm>
            <a:off x="10524398" y="2141139"/>
            <a:ext cx="1336050" cy="1169551"/>
          </a:xfrm>
          <a:prstGeom prst="rect">
            <a:avLst/>
          </a:prstGeom>
          <a:noFill/>
        </p:spPr>
        <p:txBody>
          <a:bodyPr wrap="square" rtlCol="0">
            <a:spAutoFit/>
          </a:bodyPr>
          <a:lstStyle/>
          <a:p>
            <a:r>
              <a:rPr lang="en-US" sz="1400" dirty="0"/>
              <a:t>What % of students without parent excusals participated?</a:t>
            </a:r>
          </a:p>
        </p:txBody>
      </p:sp>
      <p:pic>
        <p:nvPicPr>
          <p:cNvPr id="13" name="Graphic 12" descr="Man with solid fill">
            <a:extLst>
              <a:ext uri="{FF2B5EF4-FFF2-40B4-BE49-F238E27FC236}">
                <a16:creationId xmlns:a16="http://schemas.microsoft.com/office/drawing/2014/main" id="{D24F5E6A-1A57-C4AE-7944-52F5785455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15722" y="2362362"/>
            <a:ext cx="746156" cy="746156"/>
          </a:xfrm>
          <a:prstGeom prst="rect">
            <a:avLst/>
          </a:prstGeom>
        </p:spPr>
      </p:pic>
      <p:pic>
        <p:nvPicPr>
          <p:cNvPr id="14" name="Graphic 13" descr="Man with solid fill">
            <a:extLst>
              <a:ext uri="{FF2B5EF4-FFF2-40B4-BE49-F238E27FC236}">
                <a16:creationId xmlns:a16="http://schemas.microsoft.com/office/drawing/2014/main" id="{0B7ABE28-09F0-2666-5A5F-F397518A89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25814" y="2379071"/>
            <a:ext cx="746156" cy="746156"/>
          </a:xfrm>
          <a:prstGeom prst="rect">
            <a:avLst/>
          </a:prstGeom>
        </p:spPr>
      </p:pic>
      <p:pic>
        <p:nvPicPr>
          <p:cNvPr id="15" name="Graphic 14" descr="Man with solid fill">
            <a:extLst>
              <a:ext uri="{FF2B5EF4-FFF2-40B4-BE49-F238E27FC236}">
                <a16:creationId xmlns:a16="http://schemas.microsoft.com/office/drawing/2014/main" id="{202D9FE8-5AE9-4446-6A6D-EC2E9E8DF6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4324" y="2381233"/>
            <a:ext cx="746156" cy="746156"/>
          </a:xfrm>
          <a:prstGeom prst="rect">
            <a:avLst/>
          </a:prstGeom>
        </p:spPr>
      </p:pic>
      <p:pic>
        <p:nvPicPr>
          <p:cNvPr id="16" name="Graphic 15" descr="Man with solid fill">
            <a:extLst>
              <a:ext uri="{FF2B5EF4-FFF2-40B4-BE49-F238E27FC236}">
                <a16:creationId xmlns:a16="http://schemas.microsoft.com/office/drawing/2014/main" id="{3056F806-9ED3-98D7-B41E-352D52627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9384" y="2377057"/>
            <a:ext cx="746156" cy="746156"/>
          </a:xfrm>
          <a:prstGeom prst="rect">
            <a:avLst/>
          </a:prstGeom>
        </p:spPr>
      </p:pic>
      <p:sp>
        <p:nvSpPr>
          <p:cNvPr id="17" name="TextBox 16">
            <a:extLst>
              <a:ext uri="{FF2B5EF4-FFF2-40B4-BE49-F238E27FC236}">
                <a16:creationId xmlns:a16="http://schemas.microsoft.com/office/drawing/2014/main" id="{559F04C0-7F9B-B349-7A66-10416473F2CB}"/>
              </a:ext>
            </a:extLst>
          </p:cNvPr>
          <p:cNvSpPr txBox="1"/>
          <p:nvPr/>
        </p:nvSpPr>
        <p:spPr>
          <a:xfrm>
            <a:off x="10045989" y="4388920"/>
            <a:ext cx="422711" cy="923330"/>
          </a:xfrm>
          <a:prstGeom prst="rect">
            <a:avLst/>
          </a:prstGeom>
          <a:noFill/>
        </p:spPr>
        <p:txBody>
          <a:bodyPr wrap="square" rtlCol="0">
            <a:spAutoFit/>
          </a:bodyPr>
          <a:lstStyle/>
          <a:p>
            <a:r>
              <a:rPr lang="en-US" sz="5400" dirty="0"/>
              <a:t>}</a:t>
            </a:r>
          </a:p>
        </p:txBody>
      </p:sp>
      <p:sp>
        <p:nvSpPr>
          <p:cNvPr id="18" name="TextBox 17">
            <a:extLst>
              <a:ext uri="{FF2B5EF4-FFF2-40B4-BE49-F238E27FC236}">
                <a16:creationId xmlns:a16="http://schemas.microsoft.com/office/drawing/2014/main" id="{A27B6E98-9A96-F8E5-2347-AACEA43E7B8E}"/>
              </a:ext>
            </a:extLst>
          </p:cNvPr>
          <p:cNvSpPr txBox="1"/>
          <p:nvPr/>
        </p:nvSpPr>
        <p:spPr>
          <a:xfrm>
            <a:off x="10561563" y="4488871"/>
            <a:ext cx="1336050" cy="738664"/>
          </a:xfrm>
          <a:prstGeom prst="rect">
            <a:avLst/>
          </a:prstGeom>
          <a:noFill/>
        </p:spPr>
        <p:txBody>
          <a:bodyPr wrap="square" rtlCol="0">
            <a:spAutoFit/>
          </a:bodyPr>
          <a:lstStyle/>
          <a:p>
            <a:r>
              <a:rPr lang="en-US" sz="1400" dirty="0"/>
              <a:t>What % of ALL students participated?</a:t>
            </a:r>
          </a:p>
        </p:txBody>
      </p:sp>
      <p:grpSp>
        <p:nvGrpSpPr>
          <p:cNvPr id="19" name="Group 18">
            <a:extLst>
              <a:ext uri="{FF2B5EF4-FFF2-40B4-BE49-F238E27FC236}">
                <a16:creationId xmlns:a16="http://schemas.microsoft.com/office/drawing/2014/main" id="{0C37B068-F7FF-8016-0D34-761B12A0606A}"/>
              </a:ext>
            </a:extLst>
          </p:cNvPr>
          <p:cNvGrpSpPr/>
          <p:nvPr/>
        </p:nvGrpSpPr>
        <p:grpSpPr>
          <a:xfrm>
            <a:off x="8236247" y="4493991"/>
            <a:ext cx="1974758" cy="765027"/>
            <a:chOff x="8476903" y="2245882"/>
            <a:chExt cx="1974758" cy="765027"/>
          </a:xfrm>
        </p:grpSpPr>
        <p:pic>
          <p:nvPicPr>
            <p:cNvPr id="20" name="Graphic 19" descr="Man with solid fill">
              <a:extLst>
                <a:ext uri="{FF2B5EF4-FFF2-40B4-BE49-F238E27FC236}">
                  <a16:creationId xmlns:a16="http://schemas.microsoft.com/office/drawing/2014/main" id="{88CBAA1B-535B-9CEF-F60B-3438B670F4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6903" y="2245882"/>
              <a:ext cx="746156" cy="746156"/>
            </a:xfrm>
            <a:prstGeom prst="rect">
              <a:avLst/>
            </a:prstGeom>
          </p:spPr>
        </p:pic>
        <p:pic>
          <p:nvPicPr>
            <p:cNvPr id="21" name="Graphic 20" descr="Man outline">
              <a:extLst>
                <a:ext uri="{FF2B5EF4-FFF2-40B4-BE49-F238E27FC236}">
                  <a16:creationId xmlns:a16="http://schemas.microsoft.com/office/drawing/2014/main" id="{776749CA-49BB-CBBA-E4D4-A51C4A271F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4854" y="2258893"/>
              <a:ext cx="733145" cy="733145"/>
            </a:xfrm>
            <a:prstGeom prst="rect">
              <a:avLst/>
            </a:prstGeom>
          </p:spPr>
        </p:pic>
        <p:pic>
          <p:nvPicPr>
            <p:cNvPr id="22" name="Graphic 21" descr="Man with solid fill">
              <a:extLst>
                <a:ext uri="{FF2B5EF4-FFF2-40B4-BE49-F238E27FC236}">
                  <a16:creationId xmlns:a16="http://schemas.microsoft.com/office/drawing/2014/main" id="{61DFA8F7-F4B1-49B7-875A-ADD1FE4FF4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6995" y="2262591"/>
              <a:ext cx="746156" cy="746156"/>
            </a:xfrm>
            <a:prstGeom prst="rect">
              <a:avLst/>
            </a:prstGeom>
          </p:spPr>
        </p:pic>
        <p:pic>
          <p:nvPicPr>
            <p:cNvPr id="23" name="Graphic 22" descr="Man with solid fill">
              <a:extLst>
                <a:ext uri="{FF2B5EF4-FFF2-40B4-BE49-F238E27FC236}">
                  <a16:creationId xmlns:a16="http://schemas.microsoft.com/office/drawing/2014/main" id="{24146423-0339-13BC-5E4F-D067A6B7BE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05505" y="2264753"/>
              <a:ext cx="746156" cy="746156"/>
            </a:xfrm>
            <a:prstGeom prst="rect">
              <a:avLst/>
            </a:prstGeom>
          </p:spPr>
        </p:pic>
        <p:pic>
          <p:nvPicPr>
            <p:cNvPr id="24" name="Graphic 23" descr="Man with solid fill">
              <a:extLst>
                <a:ext uri="{FF2B5EF4-FFF2-40B4-BE49-F238E27FC236}">
                  <a16:creationId xmlns:a16="http://schemas.microsoft.com/office/drawing/2014/main" id="{46152352-BB2F-F9B1-A3BF-3064A47573D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0565" y="2260577"/>
              <a:ext cx="746156" cy="746156"/>
            </a:xfrm>
            <a:prstGeom prst="rect">
              <a:avLst/>
            </a:prstGeom>
          </p:spPr>
        </p:pic>
      </p:grpSp>
    </p:spTree>
    <p:extLst>
      <p:ext uri="{BB962C8B-B14F-4D97-AF65-F5344CB8AC3E}">
        <p14:creationId xmlns:p14="http://schemas.microsoft.com/office/powerpoint/2010/main" val="1168416189"/>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5E31-D3C9-D785-704E-4D10C32F2BDA}"/>
              </a:ext>
            </a:extLst>
          </p:cNvPr>
          <p:cNvSpPr>
            <a:spLocks noGrp="1"/>
          </p:cNvSpPr>
          <p:nvPr>
            <p:ph type="title"/>
          </p:nvPr>
        </p:nvSpPr>
        <p:spPr/>
        <p:txBody>
          <a:bodyPr vert="horz" lIns="0" tIns="0" rIns="0" bIns="0" rtlCol="0" anchor="ctr" anchorCtr="0">
            <a:noAutofit/>
          </a:bodyPr>
          <a:lstStyle/>
          <a:p>
            <a:r>
              <a:rPr lang="en-US" b="1" dirty="0">
                <a:latin typeface="Roboto" panose="02000000000000000000" pitchFamily="2" charset="0"/>
                <a:ea typeface="Roboto" panose="02000000000000000000" pitchFamily="2" charset="0"/>
                <a:cs typeface="Roboto" panose="02000000000000000000" pitchFamily="2" charset="0"/>
              </a:rPr>
              <a:t>Fewest Number of Schools on Performance Watch Since Pandemic</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75F4F031-6C5A-73EF-948B-9F5459EFE52E}"/>
              </a:ext>
            </a:extLst>
          </p:cNvPr>
          <p:cNvSpPr txBox="1"/>
          <p:nvPr/>
        </p:nvSpPr>
        <p:spPr>
          <a:xfrm>
            <a:off x="9996686" y="2159989"/>
            <a:ext cx="1986195" cy="341632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Roboto" panose="02000000000000000000" pitchFamily="2" charset="0"/>
                <a:ea typeface="Roboto" panose="02000000000000000000" pitchFamily="2" charset="0"/>
                <a:cs typeface="Roboto" panose="02000000000000000000" pitchFamily="2" charset="0"/>
              </a:rPr>
              <a:t>Notes:</a:t>
            </a:r>
          </a:p>
          <a:p>
            <a:pPr marL="285750" indent="-285750">
              <a:buFont typeface="Arial"/>
              <a:buChar char="•"/>
            </a:pPr>
            <a:r>
              <a:rPr lang="en-US" sz="1200" dirty="0">
                <a:latin typeface="Roboto" panose="02000000000000000000" pitchFamily="2" charset="0"/>
                <a:ea typeface="Roboto" panose="02000000000000000000" pitchFamily="2" charset="0"/>
                <a:cs typeface="Roboto" panose="02000000000000000000" pitchFamily="2" charset="0"/>
              </a:rPr>
              <a:t>2020 &amp; 2021 not included because of framework pause</a:t>
            </a:r>
          </a:p>
          <a:p>
            <a:pPr marL="285750" indent="-285750">
              <a:buFont typeface="Arial"/>
              <a:buChar char="•"/>
            </a:pPr>
            <a:r>
              <a:rPr lang="en-US" sz="1200" dirty="0">
                <a:latin typeface="Roboto" panose="02000000000000000000" pitchFamily="2" charset="0"/>
                <a:ea typeface="Roboto" panose="02000000000000000000" pitchFamily="2" charset="0"/>
                <a:cs typeface="Roboto" panose="02000000000000000000" pitchFamily="2" charset="0"/>
              </a:rPr>
              <a:t>2022 was a transitional year.  Year 0 &amp; Year 1 are included in the newly identified.</a:t>
            </a:r>
          </a:p>
          <a:p>
            <a:pPr marL="285750" indent="-285750">
              <a:buFont typeface="Arial"/>
              <a:buChar char="•"/>
            </a:pPr>
            <a:r>
              <a:rPr lang="en-US" sz="1200" dirty="0">
                <a:latin typeface="Roboto" panose="02000000000000000000" pitchFamily="2" charset="0"/>
                <a:ea typeface="Roboto" panose="02000000000000000000" pitchFamily="2" charset="0"/>
                <a:cs typeface="Roboto" panose="02000000000000000000" pitchFamily="2" charset="0"/>
              </a:rPr>
              <a:t>2019 and 2022 data are based upon final plan types v. 2023 and 2024 based upon preliminary plan types.</a:t>
            </a:r>
          </a:p>
          <a:p>
            <a:pPr marL="285750" indent="-285750">
              <a:buFont typeface="Arial"/>
              <a:buChar char="•"/>
            </a:pPr>
            <a:r>
              <a:rPr lang="en-US" sz="1200" dirty="0">
                <a:latin typeface="Roboto" panose="02000000000000000000" pitchFamily="2" charset="0"/>
                <a:ea typeface="Roboto" panose="02000000000000000000" pitchFamily="2" charset="0"/>
                <a:cs typeface="Roboto" panose="02000000000000000000" pitchFamily="2" charset="0"/>
              </a:rPr>
              <a:t>2023 &amp; 2024 Data does not include 94 AECs.</a:t>
            </a:r>
          </a:p>
        </p:txBody>
      </p:sp>
      <p:sp>
        <p:nvSpPr>
          <p:cNvPr id="10" name="TextBox 9">
            <a:extLst>
              <a:ext uri="{FF2B5EF4-FFF2-40B4-BE49-F238E27FC236}">
                <a16:creationId xmlns:a16="http://schemas.microsoft.com/office/drawing/2014/main" id="{74E068B8-29D2-F5D2-0125-28ABC4028491}"/>
              </a:ext>
            </a:extLst>
          </p:cNvPr>
          <p:cNvSpPr txBox="1"/>
          <p:nvPr/>
        </p:nvSpPr>
        <p:spPr>
          <a:xfrm>
            <a:off x="9972801" y="0"/>
            <a:ext cx="2219200" cy="1569660"/>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solidFill>
                  <a:srgbClr val="FFFFFF"/>
                </a:solidFill>
                <a:latin typeface="Roboto" panose="02000000000000000000" pitchFamily="2" charset="0"/>
                <a:ea typeface="Roboto" panose="02000000000000000000" pitchFamily="2" charset="0"/>
                <a:cs typeface="Roboto" panose="02000000000000000000" pitchFamily="2" charset="0"/>
              </a:rPr>
              <a:t>Summary: </a:t>
            </a:r>
            <a:r>
              <a:rPr lang="en-US" sz="1200" dirty="0">
                <a:solidFill>
                  <a:srgbClr val="FFFFFF"/>
                </a:solidFill>
                <a:latin typeface="Roboto" panose="02000000000000000000" pitchFamily="2" charset="0"/>
                <a:ea typeface="Roboto" panose="02000000000000000000" pitchFamily="2" charset="0"/>
                <a:cs typeface="Roboto" panose="02000000000000000000" pitchFamily="2" charset="0"/>
              </a:rPr>
              <a:t> Decrease in number of schools on Performance Watch since 2023, but still higher than 2019.  Greatest number are Year 1 (157).  Historically, about 60% of sites in Year 1 exit the clock within a year.</a:t>
            </a:r>
            <a:endParaRPr lang="en-US" sz="1200" dirty="0">
              <a:latin typeface="Roboto" panose="02000000000000000000" pitchFamily="2" charset="0"/>
              <a:ea typeface="Roboto" panose="02000000000000000000" pitchFamily="2" charset="0"/>
              <a:cs typeface="Roboto" panose="02000000000000000000" pitchFamily="2" charset="0"/>
            </a:endParaRPr>
          </a:p>
        </p:txBody>
      </p:sp>
      <p:graphicFrame>
        <p:nvGraphicFramePr>
          <p:cNvPr id="5" name="Chart 4">
            <a:extLst>
              <a:ext uri="{FF2B5EF4-FFF2-40B4-BE49-F238E27FC236}">
                <a16:creationId xmlns:a16="http://schemas.microsoft.com/office/drawing/2014/main" id="{DEF3E054-F36C-D05A-F3C9-DB85FDCDC7E8}"/>
              </a:ext>
            </a:extLst>
          </p:cNvPr>
          <p:cNvGraphicFramePr/>
          <p:nvPr/>
        </p:nvGraphicFramePr>
        <p:xfrm>
          <a:off x="1638605" y="1569660"/>
          <a:ext cx="6314769" cy="4622472"/>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9E7C4976-02DF-F8EA-13C5-099CFFA50569}"/>
              </a:ext>
            </a:extLst>
          </p:cNvPr>
          <p:cNvSpPr txBox="1">
            <a:spLocks/>
          </p:cNvSpPr>
          <p:nvPr/>
        </p:nvSpPr>
        <p:spPr>
          <a:xfrm>
            <a:off x="112314" y="1074258"/>
            <a:ext cx="9557200" cy="820568"/>
          </a:xfrm>
          <a:prstGeom prst="rect">
            <a:avLst/>
          </a:prstGeom>
          <a:noFill/>
          <a:ln>
            <a:noFill/>
          </a:ln>
        </p:spPr>
        <p:txBody>
          <a:bodyPr spcFirstLastPara="1" vert="horz" wrap="square" lIns="0" tIns="0" rIns="0" bIns="0" rtlCol="0" anchor="ctr" anchorCtr="0">
            <a:normAutofit/>
          </a:bodyPr>
          <a:lstStyle>
            <a:lvl1pPr lvl="0" algn="l" defTabSz="914400" rtl="0" eaLnBrk="1" latinLnBrk="0" hangingPunct="1">
              <a:lnSpc>
                <a:spcPct val="100000"/>
              </a:lnSpc>
              <a:spcBef>
                <a:spcPts val="0"/>
              </a:spcBef>
              <a:spcAft>
                <a:spcPts val="0"/>
              </a:spcAft>
              <a:buClr>
                <a:schemeClr val="dk1"/>
              </a:buClr>
              <a:buSzPts val="2000"/>
              <a:buFont typeface="Roboto"/>
              <a:buNone/>
              <a:defRPr sz="2400" b="1" kern="12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350">
                <a:solidFill>
                  <a:schemeClr val="dk1"/>
                </a:solidFill>
                <a:latin typeface="Roboto"/>
                <a:ea typeface="Roboto"/>
                <a:cs typeface="Roboto"/>
                <a:sym typeface="Roboto"/>
              </a:defRPr>
            </a:lvl9pPr>
          </a:lstStyle>
          <a:p>
            <a:pPr algn="ctr"/>
            <a:r>
              <a:rPr lang="en-US" sz="2000" b="0" dirty="0">
                <a:latin typeface="Roboto" panose="02000000000000000000" pitchFamily="2" charset="0"/>
                <a:ea typeface="Roboto" panose="02000000000000000000" pitchFamily="2" charset="0"/>
                <a:cs typeface="Roboto" panose="02000000000000000000" pitchFamily="2" charset="0"/>
              </a:rPr>
              <a:t>School Performance Watch Comparison Over Time (2019-2024)</a:t>
            </a:r>
            <a:r>
              <a:rPr lang="en-US" b="0" dirty="0">
                <a:latin typeface="Roboto" panose="02000000000000000000" pitchFamily="2" charset="0"/>
                <a:ea typeface="Roboto" panose="02000000000000000000" pitchFamily="2" charset="0"/>
                <a:cs typeface="Roboto" panose="02000000000000000000" pitchFamily="2" charset="0"/>
              </a:rPr>
              <a:t> </a:t>
            </a:r>
            <a:br>
              <a:rPr lang="en-US" b="0" dirty="0">
                <a:latin typeface="Roboto" panose="02000000000000000000" pitchFamily="2" charset="0"/>
                <a:ea typeface="Roboto" panose="02000000000000000000" pitchFamily="2" charset="0"/>
                <a:cs typeface="Roboto" panose="02000000000000000000" pitchFamily="2" charset="0"/>
              </a:rPr>
            </a:br>
            <a:endParaRPr lang="en-US" b="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17496886"/>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ormAutofit/>
          </a:bodyPr>
          <a:lstStyle/>
          <a:p>
            <a:r>
              <a:rPr lang="en-US" sz="2200" b="1" dirty="0">
                <a:latin typeface="Roboto" panose="02000000000000000000" pitchFamily="2" charset="0"/>
                <a:ea typeface="Roboto" panose="02000000000000000000" pitchFamily="2" charset="0"/>
                <a:cs typeface="Roboto" panose="02000000000000000000" pitchFamily="2" charset="0"/>
              </a:rPr>
              <a:t>Preliminary School Plan Types </a:t>
            </a:r>
            <a:r>
              <a:rPr lang="en-US" sz="2200" dirty="0">
                <a:latin typeface="Roboto" panose="02000000000000000000" pitchFamily="2" charset="0"/>
                <a:ea typeface="Roboto" panose="02000000000000000000" pitchFamily="2" charset="0"/>
                <a:cs typeface="Roboto" panose="02000000000000000000" pitchFamily="2" charset="0"/>
              </a:rPr>
              <a:t>|  2024 Performance Framework Timeline</a:t>
            </a:r>
          </a:p>
        </p:txBody>
      </p:sp>
      <p:graphicFrame>
        <p:nvGraphicFramePr>
          <p:cNvPr id="4" name="Table 3"/>
          <p:cNvGraphicFramePr>
            <a:graphicFrameLocks noGrp="1"/>
          </p:cNvGraphicFramePr>
          <p:nvPr/>
        </p:nvGraphicFramePr>
        <p:xfrm>
          <a:off x="1028700" y="1352908"/>
          <a:ext cx="10059714" cy="4270126"/>
        </p:xfrm>
        <a:graphic>
          <a:graphicData uri="http://schemas.openxmlformats.org/drawingml/2006/table">
            <a:tbl>
              <a:tblPr firstRow="1" bandRow="1">
                <a:tableStyleId>{91EBBBCC-DAD2-459C-BE2E-F6DE35CF9A28}</a:tableStyleId>
              </a:tblPr>
              <a:tblGrid>
                <a:gridCol w="2183156">
                  <a:extLst>
                    <a:ext uri="{9D8B030D-6E8A-4147-A177-3AD203B41FA5}">
                      <a16:colId xmlns:a16="http://schemas.microsoft.com/office/drawing/2014/main" val="20000"/>
                    </a:ext>
                  </a:extLst>
                </a:gridCol>
                <a:gridCol w="7876558">
                  <a:extLst>
                    <a:ext uri="{9D8B030D-6E8A-4147-A177-3AD203B41FA5}">
                      <a16:colId xmlns:a16="http://schemas.microsoft.com/office/drawing/2014/main" val="20001"/>
                    </a:ext>
                  </a:extLst>
                </a:gridCol>
              </a:tblGrid>
              <a:tr h="587297">
                <a:tc>
                  <a:txBody>
                    <a:bodyPr/>
                    <a:lstStyle/>
                    <a:p>
                      <a:pPr algn="ctr"/>
                      <a:r>
                        <a:rPr lang="en-US" sz="2000" dirty="0">
                          <a:solidFill>
                            <a:schemeClr val="bg1"/>
                          </a:solidFill>
                        </a:rPr>
                        <a:t>Anticipated Timeframe</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ctr"/>
                      <a:r>
                        <a:rPr lang="en-US" sz="2000" dirty="0">
                          <a:solidFill>
                            <a:schemeClr val="bg1"/>
                          </a:solidFill>
                        </a:rPr>
                        <a:t>Activities/Actions</a:t>
                      </a:r>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000"/>
                  </a:ext>
                </a:extLst>
              </a:tr>
              <a:tr h="506784">
                <a:tc>
                  <a:txBody>
                    <a:bodyPr/>
                    <a:lstStyle/>
                    <a:p>
                      <a:pPr algn="l"/>
                      <a:r>
                        <a:rPr lang="en-US" sz="1400" dirty="0">
                          <a:solidFill>
                            <a:schemeClr val="tx1"/>
                          </a:solidFill>
                        </a:rPr>
                        <a:t>September SBE Meeting</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algn="l"/>
                      <a:r>
                        <a:rPr lang="en-US" sz="1400" dirty="0">
                          <a:solidFill>
                            <a:schemeClr val="tx1"/>
                          </a:solidFill>
                        </a:rPr>
                        <a:t>Presentation on 2024 Preliminary Performance</a:t>
                      </a:r>
                      <a:r>
                        <a:rPr lang="en-US" sz="1400" baseline="0" dirty="0">
                          <a:solidFill>
                            <a:schemeClr val="tx1"/>
                          </a:solidFill>
                        </a:rPr>
                        <a:t> Framework Results</a:t>
                      </a:r>
                      <a:endParaRPr lang="en-US" sz="1400" baseline="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006"/>
                  </a:ext>
                </a:extLst>
              </a:tr>
              <a:tr h="506782">
                <a:tc>
                  <a:txBody>
                    <a:bodyPr/>
                    <a:lstStyle/>
                    <a:p>
                      <a:pPr lvl="0" algn="l">
                        <a:buNone/>
                      </a:pPr>
                      <a:r>
                        <a:rPr lang="en-US" sz="1400" dirty="0">
                          <a:solidFill>
                            <a:schemeClr val="tx1"/>
                          </a:solidFill>
                        </a:rPr>
                        <a:t>September 24</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lvl="0" algn="l">
                        <a:buNone/>
                      </a:pPr>
                      <a:r>
                        <a:rPr lang="en-US" sz="1400" baseline="0" dirty="0">
                          <a:solidFill>
                            <a:schemeClr val="tx1"/>
                          </a:solidFill>
                        </a:rPr>
                        <a:t>Districts submit accreditation information and intent to participate in request to reconsider</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3631632550"/>
                  </a:ext>
                </a:extLst>
              </a:tr>
              <a:tr h="506784">
                <a:tc>
                  <a:txBody>
                    <a:bodyPr/>
                    <a:lstStyle/>
                    <a:p>
                      <a:pPr algn="l"/>
                      <a:r>
                        <a:rPr lang="en-US" sz="1400" dirty="0">
                          <a:solidFill>
                            <a:schemeClr val="tx1"/>
                          </a:solidFill>
                        </a:rPr>
                        <a:t>October SBE Meeting</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marL="0" marR="0" indent="0" algn="l" rtl="0" eaLnBrk="1" fontAlgn="auto" latinLnBrk="0" hangingPunct="1">
                        <a:lnSpc>
                          <a:spcPct val="100000"/>
                        </a:lnSpc>
                        <a:spcBef>
                          <a:spcPts val="0"/>
                        </a:spcBef>
                        <a:spcAft>
                          <a:spcPts val="0"/>
                        </a:spcAft>
                        <a:buClrTx/>
                        <a:buSzTx/>
                        <a:buFontTx/>
                        <a:buNone/>
                      </a:pPr>
                      <a:r>
                        <a:rPr lang="en-US" sz="1400" dirty="0">
                          <a:solidFill>
                            <a:schemeClr val="tx1"/>
                          </a:solidFill>
                        </a:rPr>
                        <a:t>Presentation on Setting Overall 2025 Performance Framework Targets</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007"/>
                  </a:ext>
                </a:extLst>
              </a:tr>
              <a:tr h="506784">
                <a:tc>
                  <a:txBody>
                    <a:bodyPr/>
                    <a:lstStyle/>
                    <a:p>
                      <a:pPr algn="l"/>
                      <a:r>
                        <a:rPr lang="en-US" sz="1400" dirty="0">
                          <a:solidFill>
                            <a:schemeClr val="tx1"/>
                          </a:solidFill>
                        </a:rPr>
                        <a:t>October 15</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marL="0" marR="0" indent="0" algn="l" rtl="0" eaLnBrk="1" fontAlgn="auto" latinLnBrk="0" hangingPunct="1">
                        <a:lnSpc>
                          <a:spcPct val="100000"/>
                        </a:lnSpc>
                        <a:spcBef>
                          <a:spcPts val="0"/>
                        </a:spcBef>
                        <a:spcAft>
                          <a:spcPts val="0"/>
                        </a:spcAft>
                        <a:buClrTx/>
                        <a:buSzTx/>
                        <a:buFontTx/>
                        <a:buNone/>
                      </a:pPr>
                      <a:r>
                        <a:rPr lang="en-US" sz="1400" dirty="0">
                          <a:solidFill>
                            <a:schemeClr val="tx1"/>
                          </a:solidFill>
                        </a:rPr>
                        <a:t>Districts submit Unified Improvement Plans (UIPs); Request</a:t>
                      </a:r>
                      <a:r>
                        <a:rPr lang="en-US" sz="1400" baseline="0" dirty="0">
                          <a:solidFill>
                            <a:schemeClr val="tx1"/>
                          </a:solidFill>
                        </a:rPr>
                        <a:t> to Reconsider Applications Due</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008"/>
                  </a:ext>
                </a:extLst>
              </a:tr>
              <a:tr h="891988">
                <a:tc>
                  <a:txBody>
                    <a:bodyPr/>
                    <a:lstStyle/>
                    <a:p>
                      <a:pPr algn="l"/>
                      <a:r>
                        <a:rPr lang="en-US" sz="1400" dirty="0">
                          <a:solidFill>
                            <a:schemeClr val="tx1"/>
                          </a:solidFill>
                        </a:rPr>
                        <a:t>November SBE Meeting</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marL="457200" indent="-457200" algn="l"/>
                      <a:r>
                        <a:rPr lang="en-US" sz="1400" dirty="0">
                          <a:solidFill>
                            <a:schemeClr val="tx1"/>
                          </a:solidFill>
                        </a:rPr>
                        <a:t>School &amp; District Accreditation Ratings Finalized (for those not submitting</a:t>
                      </a:r>
                      <a:r>
                        <a:rPr lang="en-US" sz="1400" baseline="0" dirty="0">
                          <a:solidFill>
                            <a:schemeClr val="tx1"/>
                          </a:solidFill>
                        </a:rPr>
                        <a:t> a Request to Reconsider)</a:t>
                      </a:r>
                    </a:p>
                    <a:p>
                      <a:pPr marL="457200" lvl="0" indent="-457200" algn="l">
                        <a:buNone/>
                      </a:pPr>
                      <a:r>
                        <a:rPr lang="en-US" sz="1400" baseline="0" dirty="0">
                          <a:solidFill>
                            <a:schemeClr val="tx1"/>
                          </a:solidFill>
                        </a:rPr>
                        <a:t>AND</a:t>
                      </a:r>
                    </a:p>
                    <a:p>
                      <a:pPr marL="457200" indent="-457200" algn="l"/>
                      <a:r>
                        <a:rPr lang="en-US" sz="1400" baseline="0" dirty="0">
                          <a:solidFill>
                            <a:schemeClr val="tx1"/>
                          </a:solidFill>
                        </a:rPr>
                        <a:t>2024 Performance Framework Target Setting Vote</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009"/>
                  </a:ext>
                </a:extLst>
              </a:tr>
              <a:tr h="649964">
                <a:tc>
                  <a:txBody>
                    <a:bodyPr/>
                    <a:lstStyle/>
                    <a:p>
                      <a:pPr algn="l"/>
                      <a:r>
                        <a:rPr lang="en-US" sz="1400" dirty="0">
                          <a:solidFill>
                            <a:schemeClr val="tx1"/>
                          </a:solidFill>
                        </a:rPr>
                        <a:t>December SBE Meeting</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tc>
                  <a:txBody>
                    <a:bodyPr/>
                    <a:lstStyle/>
                    <a:p>
                      <a:pPr marL="457200" indent="-457200" algn="l"/>
                      <a:r>
                        <a:rPr lang="en-US" sz="1400" kern="1200" dirty="0">
                          <a:solidFill>
                            <a:schemeClr val="tx1"/>
                          </a:solidFill>
                        </a:rPr>
                        <a:t>School &amp; District Accreditation Ratings Finalized (for those who submitted a Request to Reconsider)</a:t>
                      </a:r>
                      <a:endParaRPr lang="en-US" sz="1400" kern="12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nchor="ctr"/>
                </a:tc>
                <a:extLst>
                  <a:ext uri="{0D108BD9-81ED-4DB2-BD59-A6C34878D82A}">
                    <a16:rowId xmlns:a16="http://schemas.microsoft.com/office/drawing/2014/main" val="10010"/>
                  </a:ext>
                </a:extLst>
              </a:tr>
            </a:tbl>
          </a:graphicData>
        </a:graphic>
      </p:graphicFrame>
      <p:sp>
        <p:nvSpPr>
          <p:cNvPr id="2" name="TextBox 1"/>
          <p:cNvSpPr txBox="1"/>
          <p:nvPr/>
        </p:nvSpPr>
        <p:spPr>
          <a:xfrm>
            <a:off x="3228975" y="5769020"/>
            <a:ext cx="6497782" cy="246221"/>
          </a:xfrm>
          <a:prstGeom prst="rect">
            <a:avLst/>
          </a:prstGeom>
          <a:noFill/>
        </p:spPr>
        <p:txBody>
          <a:bodyPr wrap="square" lIns="91440" tIns="45720" rIns="91440" bIns="45720" rtlCol="0" anchor="t">
            <a:spAutoFit/>
          </a:bodyPr>
          <a:lstStyle/>
          <a:p>
            <a:r>
              <a:rPr lang="en-US" sz="1000" i="1" dirty="0"/>
              <a:t>Note: All dates are subject to change based on data availability.</a:t>
            </a:r>
          </a:p>
        </p:txBody>
      </p:sp>
    </p:spTree>
    <p:extLst>
      <p:ext uri="{BB962C8B-B14F-4D97-AF65-F5344CB8AC3E}">
        <p14:creationId xmlns:p14="http://schemas.microsoft.com/office/powerpoint/2010/main" val="2631710383"/>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Content for Today’s Presentation</a:t>
            </a:r>
          </a:p>
        </p:txBody>
      </p:sp>
      <p:sp>
        <p:nvSpPr>
          <p:cNvPr id="3" name="Content Placeholder 2"/>
          <p:cNvSpPr>
            <a:spLocks noGrp="1"/>
          </p:cNvSpPr>
          <p:nvPr>
            <p:ph type="body" idx="1"/>
          </p:nvPr>
        </p:nvSpPr>
        <p:spPr>
          <a:xfrm>
            <a:off x="415600" y="1131563"/>
            <a:ext cx="8290250" cy="4904337"/>
          </a:xfrm>
        </p:spPr>
        <p:txBody>
          <a:bodyPr>
            <a:normAutofit/>
          </a:bodyPr>
          <a:lstStyle/>
          <a:p>
            <a:pPr indent="-342900">
              <a:buClr>
                <a:srgbClr val="00B050"/>
              </a:buClr>
              <a:buFont typeface="Arial" panose="020B0604020202020204" pitchFamily="34" charset="0"/>
              <a:buChar char="•"/>
            </a:pPr>
            <a:r>
              <a:rPr lang="en-US" sz="2400" dirty="0"/>
              <a:t>Summary of 2024 Growth &amp; Prelim Framework Results</a:t>
            </a:r>
          </a:p>
          <a:p>
            <a:pPr marL="342900" indent="-342900">
              <a:buClr>
                <a:srgbClr val="00B050"/>
              </a:buClr>
              <a:buFont typeface="Arial" panose="020B0604020202020204" pitchFamily="34" charset="0"/>
              <a:buChar char="•"/>
            </a:pPr>
            <a:endParaRPr lang="en-US" sz="2400" dirty="0"/>
          </a:p>
          <a:p>
            <a:pPr indent="-342900">
              <a:buClr>
                <a:srgbClr val="00B050"/>
              </a:buClr>
              <a:buFont typeface="Arial" panose="020B0604020202020204" pitchFamily="34" charset="0"/>
              <a:buChar char="•"/>
            </a:pPr>
            <a:r>
              <a:rPr lang="en-US" sz="2400" dirty="0"/>
              <a:t>Update on 1241 Stakeholder Taskforce</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Update on digital PSAT/SAT Implications for Accountability</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Changes for 2025 frameworks &amp; Prep for 2025 Target Setting</a:t>
            </a:r>
          </a:p>
          <a:p>
            <a:pPr marL="342900" indent="-342900">
              <a:buClr>
                <a:srgbClr val="00B050"/>
              </a:buClr>
              <a:buFont typeface="Arial" panose="020B0604020202020204" pitchFamily="34" charset="0"/>
              <a:buChar char="•"/>
            </a:pPr>
            <a:endParaRPr lang="en-US" sz="2400" dirty="0"/>
          </a:p>
          <a:p>
            <a:pPr marL="0" indent="0">
              <a:buClr>
                <a:srgbClr val="00B050"/>
              </a:buClr>
              <a:buNone/>
            </a:pPr>
            <a:endParaRPr lang="en-US" sz="2800" dirty="0"/>
          </a:p>
        </p:txBody>
      </p:sp>
      <p:pic>
        <p:nvPicPr>
          <p:cNvPr id="8" name="Google Shape;198;p49" descr="Photo of middle school students">
            <a:extLst>
              <a:ext uri="{FF2B5EF4-FFF2-40B4-BE49-F238E27FC236}">
                <a16:creationId xmlns:a16="http://schemas.microsoft.com/office/drawing/2014/main" id="{74A3C77F-EAC5-24CF-AE1A-6AEEA712F242}"/>
              </a:ext>
            </a:extLst>
          </p:cNvPr>
          <p:cNvPicPr preferRelativeResize="0"/>
          <p:nvPr/>
        </p:nvPicPr>
        <p:blipFill rotWithShape="1">
          <a:blip r:embed="rId3">
            <a:alphaModFix/>
          </a:blip>
          <a:srcRect l="13438" r="51740"/>
          <a:stretch/>
        </p:blipFill>
        <p:spPr>
          <a:xfrm>
            <a:off x="8705850" y="0"/>
            <a:ext cx="3535109" cy="6115050"/>
          </a:xfrm>
          <a:prstGeom prst="rect">
            <a:avLst/>
          </a:prstGeom>
          <a:noFill/>
          <a:ln>
            <a:noFill/>
          </a:ln>
          <a:effectLst>
            <a:softEdge rad="317500"/>
          </a:effectLst>
        </p:spPr>
      </p:pic>
      <p:sp>
        <p:nvSpPr>
          <p:cNvPr id="4" name="Rectangle 3">
            <a:extLst>
              <a:ext uri="{FF2B5EF4-FFF2-40B4-BE49-F238E27FC236}">
                <a16:creationId xmlns:a16="http://schemas.microsoft.com/office/drawing/2014/main" id="{5CB30690-B820-3BED-F773-229A291EFBFF}"/>
              </a:ext>
            </a:extLst>
          </p:cNvPr>
          <p:cNvSpPr/>
          <p:nvPr/>
        </p:nvSpPr>
        <p:spPr>
          <a:xfrm>
            <a:off x="-1" y="1925995"/>
            <a:ext cx="8705851" cy="674088"/>
          </a:xfrm>
          <a:prstGeom prst="rect">
            <a:avLst/>
          </a:prstGeom>
          <a:solidFill>
            <a:schemeClr val="accent6">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0145186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9AEE6-F182-D056-7661-D134D6E0DA86}"/>
              </a:ext>
            </a:extLst>
          </p:cNvPr>
          <p:cNvSpPr>
            <a:spLocks noGrp="1"/>
          </p:cNvSpPr>
          <p:nvPr>
            <p:ph type="title"/>
          </p:nvPr>
        </p:nvSpPr>
        <p:spPr/>
        <p:txBody>
          <a:bodyPr/>
          <a:lstStyle/>
          <a:p>
            <a:r>
              <a:rPr lang="en-US" dirty="0"/>
              <a:t>H.B. 23-1241:  Accountability, Accreditation, Student Performance, and Resource Inequity Task Force</a:t>
            </a:r>
          </a:p>
        </p:txBody>
      </p:sp>
      <p:sp>
        <p:nvSpPr>
          <p:cNvPr id="3" name="Text Placeholder 2">
            <a:extLst>
              <a:ext uri="{FF2B5EF4-FFF2-40B4-BE49-F238E27FC236}">
                <a16:creationId xmlns:a16="http://schemas.microsoft.com/office/drawing/2014/main" id="{863DDC95-8ABA-2C36-E615-CD600C65A400}"/>
              </a:ext>
            </a:extLst>
          </p:cNvPr>
          <p:cNvSpPr>
            <a:spLocks noGrp="1"/>
          </p:cNvSpPr>
          <p:nvPr>
            <p:ph type="body" idx="1"/>
          </p:nvPr>
        </p:nvSpPr>
        <p:spPr>
          <a:xfrm>
            <a:off x="415600" y="1079838"/>
            <a:ext cx="9557200" cy="4904337"/>
          </a:xfrm>
        </p:spPr>
        <p:txBody>
          <a:bodyPr>
            <a:noAutofit/>
          </a:bodyPr>
          <a:lstStyle/>
          <a:p>
            <a:pPr marL="457200" lvl="0" indent="-315118" algn="l" rtl="0">
              <a:lnSpc>
                <a:spcPct val="100000"/>
              </a:lnSpc>
              <a:spcBef>
                <a:spcPts val="800"/>
              </a:spcBef>
              <a:spcAft>
                <a:spcPts val="0"/>
              </a:spcAft>
              <a:buSzPts val="1363"/>
              <a:buFont typeface="Calibri"/>
              <a:buChar char="●"/>
            </a:pPr>
            <a:r>
              <a:rPr lang="en-US" sz="1800" b="1" dirty="0">
                <a:latin typeface="Roboto" panose="02000000000000000000" pitchFamily="2" charset="0"/>
                <a:ea typeface="Roboto" panose="02000000000000000000" pitchFamily="2" charset="0"/>
                <a:cs typeface="Roboto" panose="02000000000000000000" pitchFamily="2" charset="0"/>
                <a:sym typeface="Calibri"/>
              </a:rPr>
              <a:t>Link to Bill: </a:t>
            </a:r>
            <a:r>
              <a:rPr lang="en-US" sz="1800" b="1" dirty="0">
                <a:uFill>
                  <a:noFill/>
                </a:uFill>
                <a:latin typeface="Roboto" panose="02000000000000000000" pitchFamily="2" charset="0"/>
                <a:ea typeface="Roboto" panose="02000000000000000000" pitchFamily="2" charset="0"/>
                <a:cs typeface="Roboto" panose="02000000000000000000" pitchFamily="2" charset="0"/>
                <a:sym typeface="Calibri"/>
                <a:hlinkClick r:id="rId2"/>
              </a:rPr>
              <a:t> </a:t>
            </a:r>
            <a:r>
              <a:rPr lang="en-US" sz="1800" u="sng" dirty="0">
                <a:solidFill>
                  <a:srgbClr val="2C3384"/>
                </a:solidFill>
                <a:latin typeface="Roboto" panose="02000000000000000000" pitchFamily="2" charset="0"/>
                <a:ea typeface="Roboto" panose="02000000000000000000" pitchFamily="2" charset="0"/>
                <a:cs typeface="Roboto" panose="02000000000000000000" pitchFamily="2" charset="0"/>
                <a:sym typeface="Calibri"/>
                <a:hlinkClick r:id="rId2">
                  <a:extLst>
                    <a:ext uri="{A12FA001-AC4F-418D-AE19-62706E023703}">
                      <ahyp:hlinkClr xmlns:ahyp="http://schemas.microsoft.com/office/drawing/2018/hyperlinkcolor" val="tx"/>
                    </a:ext>
                  </a:extLst>
                </a:hlinkClick>
              </a:rPr>
              <a:t>https://leg.colorado.gov/bills/hb23-1241</a:t>
            </a:r>
            <a:endParaRPr lang="en-US" sz="1800" u="sng" dirty="0">
              <a:solidFill>
                <a:srgbClr val="2C3384"/>
              </a:solidFill>
              <a:latin typeface="Roboto" panose="02000000000000000000" pitchFamily="2" charset="0"/>
              <a:ea typeface="Roboto" panose="02000000000000000000" pitchFamily="2" charset="0"/>
              <a:cs typeface="Roboto" panose="02000000000000000000" pitchFamily="2" charset="0"/>
              <a:sym typeface="Calibri"/>
            </a:endParaRPr>
          </a:p>
          <a:p>
            <a:pPr marL="457200" lvl="0" indent="-315118" algn="l" rtl="0">
              <a:lnSpc>
                <a:spcPct val="100000"/>
              </a:lnSpc>
              <a:spcBef>
                <a:spcPts val="0"/>
              </a:spcBef>
              <a:spcAft>
                <a:spcPts val="0"/>
              </a:spcAft>
              <a:buSzPts val="1363"/>
              <a:buFont typeface="Calibri"/>
              <a:buChar char="●"/>
            </a:pPr>
            <a:r>
              <a:rPr lang="en-US" sz="1800" b="1" dirty="0">
                <a:latin typeface="Roboto" panose="02000000000000000000" pitchFamily="2" charset="0"/>
                <a:ea typeface="Roboto" panose="02000000000000000000" pitchFamily="2" charset="0"/>
                <a:cs typeface="Roboto" panose="02000000000000000000" pitchFamily="2" charset="0"/>
                <a:sym typeface="Calibri"/>
              </a:rPr>
              <a:t>Purpose: </a:t>
            </a:r>
            <a:r>
              <a:rPr lang="en-US" sz="1800" dirty="0">
                <a:latin typeface="Roboto" panose="02000000000000000000" pitchFamily="2" charset="0"/>
                <a:ea typeface="Roboto" panose="02000000000000000000" pitchFamily="2" charset="0"/>
                <a:cs typeface="Roboto" panose="02000000000000000000" pitchFamily="2" charset="0"/>
                <a:sym typeface="Calibri"/>
              </a:rPr>
              <a:t> Creates a representative task force of 26-members that studies academic opportunities, inequities, promising practices in schools, and improvements to the accountability and accreditation system.</a:t>
            </a:r>
          </a:p>
          <a:p>
            <a:pPr marL="457200" lvl="0" indent="-315118" algn="l" rtl="0">
              <a:lnSpc>
                <a:spcPct val="100000"/>
              </a:lnSpc>
              <a:spcBef>
                <a:spcPts val="0"/>
              </a:spcBef>
              <a:spcAft>
                <a:spcPts val="0"/>
              </a:spcAft>
              <a:buSzPts val="1363"/>
              <a:buFont typeface="Calibri"/>
              <a:buChar char="●"/>
            </a:pPr>
            <a:r>
              <a:rPr lang="en-US" sz="1800" b="1" dirty="0">
                <a:latin typeface="Roboto" panose="02000000000000000000" pitchFamily="2" charset="0"/>
                <a:ea typeface="Roboto" panose="02000000000000000000" pitchFamily="2" charset="0"/>
                <a:cs typeface="Roboto" panose="02000000000000000000" pitchFamily="2" charset="0"/>
                <a:sym typeface="Calibri"/>
              </a:rPr>
              <a:t>Website:</a:t>
            </a:r>
            <a:r>
              <a:rPr lang="en-US" sz="1800" dirty="0">
                <a:latin typeface="Roboto" panose="02000000000000000000" pitchFamily="2" charset="0"/>
                <a:ea typeface="Roboto" panose="02000000000000000000" pitchFamily="2" charset="0"/>
                <a:cs typeface="Roboto" panose="02000000000000000000" pitchFamily="2" charset="0"/>
                <a:sym typeface="Calibri"/>
              </a:rPr>
              <a:t> </a:t>
            </a:r>
            <a:r>
              <a:rPr lang="en-US" sz="1800" u="sng" dirty="0">
                <a:solidFill>
                  <a:srgbClr val="2C3384"/>
                </a:solidFill>
                <a:latin typeface="Roboto" panose="02000000000000000000" pitchFamily="2" charset="0"/>
                <a:ea typeface="Roboto" panose="02000000000000000000" pitchFamily="2" charset="0"/>
                <a:cs typeface="Roboto" panose="02000000000000000000" pitchFamily="2" charset="0"/>
                <a:sym typeface="Calibri"/>
                <a:hlinkClick r:id="rId3">
                  <a:extLst>
                    <a:ext uri="{A12FA001-AC4F-418D-AE19-62706E023703}">
                      <ahyp:hlinkClr xmlns:ahyp="http://schemas.microsoft.com/office/drawing/2018/hyperlinkcolor" val="tx"/>
                    </a:ext>
                  </a:extLst>
                </a:hlinkClick>
              </a:rPr>
              <a:t>https://www.cde.state.co.us/accountability/accountability-task-force</a:t>
            </a:r>
            <a:r>
              <a:rPr lang="en-US" sz="1800" dirty="0">
                <a:latin typeface="Roboto" panose="02000000000000000000" pitchFamily="2" charset="0"/>
                <a:ea typeface="Roboto" panose="02000000000000000000" pitchFamily="2" charset="0"/>
                <a:cs typeface="Roboto" panose="02000000000000000000" pitchFamily="2" charset="0"/>
                <a:sym typeface="Calibri"/>
              </a:rPr>
              <a:t> </a:t>
            </a:r>
          </a:p>
          <a:p>
            <a:pPr marL="457200" lvl="0" indent="-315118" algn="l" rtl="0">
              <a:lnSpc>
                <a:spcPct val="100000"/>
              </a:lnSpc>
              <a:spcBef>
                <a:spcPts val="0"/>
              </a:spcBef>
              <a:spcAft>
                <a:spcPts val="0"/>
              </a:spcAft>
              <a:buSzPts val="1363"/>
              <a:buFont typeface="Calibri"/>
              <a:buChar char="●"/>
            </a:pPr>
            <a:r>
              <a:rPr lang="en-US" sz="1800" b="1" dirty="0">
                <a:latin typeface="Roboto" panose="02000000000000000000" pitchFamily="2" charset="0"/>
                <a:ea typeface="Roboto" panose="02000000000000000000" pitchFamily="2" charset="0"/>
                <a:cs typeface="Roboto" panose="02000000000000000000" pitchFamily="2" charset="0"/>
                <a:sym typeface="Calibri"/>
              </a:rPr>
              <a:t>Status:</a:t>
            </a:r>
            <a:r>
              <a:rPr lang="en-US" sz="1800" dirty="0">
                <a:latin typeface="Roboto" panose="02000000000000000000" pitchFamily="2" charset="0"/>
                <a:ea typeface="Roboto" panose="02000000000000000000" pitchFamily="2" charset="0"/>
                <a:cs typeface="Roboto" panose="02000000000000000000" pitchFamily="2" charset="0"/>
                <a:sym typeface="Calibri"/>
              </a:rPr>
              <a:t>  Task Force members are finishing up their final recommendations.</a:t>
            </a:r>
          </a:p>
          <a:p>
            <a:pPr marL="457200" lvl="0" indent="-315118" algn="l" rtl="0">
              <a:lnSpc>
                <a:spcPct val="100000"/>
              </a:lnSpc>
              <a:spcBef>
                <a:spcPts val="0"/>
              </a:spcBef>
              <a:spcAft>
                <a:spcPts val="0"/>
              </a:spcAft>
              <a:buSzPts val="1363"/>
              <a:buFont typeface="Calibri"/>
              <a:buChar char="●"/>
            </a:pPr>
            <a:r>
              <a:rPr lang="en-US" sz="1800" b="1" dirty="0">
                <a:latin typeface="Roboto" panose="02000000000000000000" pitchFamily="2" charset="0"/>
                <a:ea typeface="Roboto" panose="02000000000000000000" pitchFamily="2" charset="0"/>
                <a:cs typeface="Roboto" panose="02000000000000000000" pitchFamily="2" charset="0"/>
                <a:sym typeface="Calibri"/>
              </a:rPr>
              <a:t>Timeline:</a:t>
            </a:r>
          </a:p>
          <a:p>
            <a:pPr marL="914400" lvl="1" indent="-302815" algn="l" rtl="0">
              <a:lnSpc>
                <a:spcPct val="100000"/>
              </a:lnSpc>
              <a:spcBef>
                <a:spcPts val="0"/>
              </a:spcBef>
              <a:spcAft>
                <a:spcPts val="0"/>
              </a:spcAft>
              <a:buSzPts val="1169"/>
              <a:buFont typeface="Calibri"/>
              <a:buChar char="○"/>
            </a:pPr>
            <a:r>
              <a:rPr lang="en-US" sz="1400" dirty="0">
                <a:latin typeface="Roboto" panose="02000000000000000000" pitchFamily="2" charset="0"/>
                <a:ea typeface="Roboto" panose="02000000000000000000" pitchFamily="2" charset="0"/>
                <a:cs typeface="Roboto" panose="02000000000000000000" pitchFamily="2" charset="0"/>
                <a:sym typeface="Calibri"/>
              </a:rPr>
              <a:t>July 1, 2023:  Task force members appointed</a:t>
            </a:r>
          </a:p>
          <a:p>
            <a:pPr marL="914400" lvl="1" indent="-302815" algn="l" rtl="0">
              <a:lnSpc>
                <a:spcPct val="100000"/>
              </a:lnSpc>
              <a:spcBef>
                <a:spcPts val="0"/>
              </a:spcBef>
              <a:spcAft>
                <a:spcPts val="0"/>
              </a:spcAft>
              <a:buSzPts val="1169"/>
              <a:buFont typeface="Calibri"/>
              <a:buChar char="○"/>
            </a:pPr>
            <a:r>
              <a:rPr lang="en-US" sz="1400" dirty="0">
                <a:latin typeface="Roboto" panose="02000000000000000000" pitchFamily="2" charset="0"/>
                <a:ea typeface="Roboto" panose="02000000000000000000" pitchFamily="2" charset="0"/>
                <a:cs typeface="Roboto" panose="02000000000000000000" pitchFamily="2" charset="0"/>
                <a:sym typeface="Calibri"/>
              </a:rPr>
              <a:t>August 15, 2023:  Department contracts with a facilitator</a:t>
            </a:r>
          </a:p>
          <a:p>
            <a:pPr marL="914400" lvl="1" indent="-302815" algn="l" rtl="0">
              <a:lnSpc>
                <a:spcPct val="100000"/>
              </a:lnSpc>
              <a:spcBef>
                <a:spcPts val="0"/>
              </a:spcBef>
              <a:spcAft>
                <a:spcPts val="0"/>
              </a:spcAft>
              <a:buSzPts val="1169"/>
              <a:buFont typeface="Calibri"/>
              <a:buChar char="○"/>
            </a:pPr>
            <a:r>
              <a:rPr lang="en-US" sz="1400" dirty="0">
                <a:latin typeface="Roboto" panose="02000000000000000000" pitchFamily="2" charset="0"/>
                <a:ea typeface="Roboto" panose="02000000000000000000" pitchFamily="2" charset="0"/>
                <a:cs typeface="Roboto" panose="02000000000000000000" pitchFamily="2" charset="0"/>
                <a:sym typeface="Calibri"/>
              </a:rPr>
              <a:t>No later than September 1, 2023:  Convene first meeting</a:t>
            </a:r>
          </a:p>
          <a:p>
            <a:pPr marL="914400" lvl="1" indent="-302815" algn="l" rtl="0">
              <a:lnSpc>
                <a:spcPct val="100000"/>
              </a:lnSpc>
              <a:spcBef>
                <a:spcPts val="0"/>
              </a:spcBef>
              <a:spcAft>
                <a:spcPts val="0"/>
              </a:spcAft>
              <a:buSzPts val="1169"/>
              <a:buFont typeface="Calibri"/>
              <a:buChar char="○"/>
            </a:pPr>
            <a:r>
              <a:rPr lang="en-US" sz="1400" dirty="0">
                <a:latin typeface="Roboto" panose="02000000000000000000" pitchFamily="2" charset="0"/>
                <a:ea typeface="Roboto" panose="02000000000000000000" pitchFamily="2" charset="0"/>
                <a:cs typeface="Roboto" panose="02000000000000000000" pitchFamily="2" charset="0"/>
                <a:sym typeface="Calibri"/>
              </a:rPr>
              <a:t>March 1, 2024:  </a:t>
            </a:r>
            <a:r>
              <a:rPr lang="en-US" sz="1400" u="sng" dirty="0">
                <a:solidFill>
                  <a:srgbClr val="2C3384"/>
                </a:solidFill>
                <a:latin typeface="Roboto" panose="02000000000000000000" pitchFamily="2" charset="0"/>
                <a:ea typeface="Roboto" panose="02000000000000000000" pitchFamily="2" charset="0"/>
                <a:cs typeface="Roboto" panose="02000000000000000000" pitchFamily="2" charset="0"/>
                <a:sym typeface="Calibri"/>
                <a:hlinkClick r:id="rId4">
                  <a:extLst>
                    <a:ext uri="{A12FA001-AC4F-418D-AE19-62706E023703}">
                      <ahyp:hlinkClr xmlns:ahyp="http://schemas.microsoft.com/office/drawing/2018/hyperlinkcolor" val="tx"/>
                    </a:ext>
                  </a:extLst>
                </a:hlinkClick>
              </a:rPr>
              <a:t>Interim report</a:t>
            </a:r>
            <a:endParaRPr lang="en-US" sz="1400" dirty="0">
              <a:latin typeface="Roboto" panose="02000000000000000000" pitchFamily="2" charset="0"/>
              <a:ea typeface="Roboto" panose="02000000000000000000" pitchFamily="2" charset="0"/>
              <a:cs typeface="Roboto" panose="02000000000000000000" pitchFamily="2" charset="0"/>
              <a:sym typeface="Calibri"/>
            </a:endParaRPr>
          </a:p>
          <a:p>
            <a:pPr marL="914400" lvl="1" indent="-302815" algn="l" rtl="0">
              <a:lnSpc>
                <a:spcPct val="100000"/>
              </a:lnSpc>
              <a:spcBef>
                <a:spcPts val="0"/>
              </a:spcBef>
              <a:spcAft>
                <a:spcPts val="0"/>
              </a:spcAft>
              <a:buSzPts val="1169"/>
              <a:buFont typeface="Calibri"/>
              <a:buChar char="○"/>
            </a:pPr>
            <a:r>
              <a:rPr lang="en-US" sz="1400" dirty="0">
                <a:latin typeface="Roboto" panose="02000000000000000000" pitchFamily="2" charset="0"/>
                <a:ea typeface="Roboto" panose="02000000000000000000" pitchFamily="2" charset="0"/>
                <a:cs typeface="Roboto" panose="02000000000000000000" pitchFamily="2" charset="0"/>
                <a:sym typeface="Calibri"/>
              </a:rPr>
              <a:t>November 15, 2024:  Final report reflecting findings and recommendations to the education committees of the house of representatives and senate, the governor, the state board, the commissioner of education and the department.</a:t>
            </a:r>
            <a:br>
              <a:rPr lang="en-US" sz="1400" dirty="0">
                <a:latin typeface="Roboto" panose="02000000000000000000" pitchFamily="2" charset="0"/>
                <a:ea typeface="Roboto" panose="02000000000000000000" pitchFamily="2" charset="0"/>
                <a:cs typeface="Roboto" panose="02000000000000000000" pitchFamily="2" charset="0"/>
                <a:sym typeface="Calibri"/>
              </a:rPr>
            </a:br>
            <a:endParaRPr lang="en-US" sz="1400" dirty="0">
              <a:latin typeface="Roboto" panose="02000000000000000000" pitchFamily="2" charset="0"/>
              <a:ea typeface="Roboto" panose="02000000000000000000" pitchFamily="2" charset="0"/>
              <a:cs typeface="Roboto" panose="02000000000000000000" pitchFamily="2" charset="0"/>
              <a:sym typeface="Calibri"/>
            </a:endParaRPr>
          </a:p>
          <a:p>
            <a:pPr marL="457200" lvl="0" indent="-302815" algn="l" rtl="0">
              <a:lnSpc>
                <a:spcPct val="100000"/>
              </a:lnSpc>
              <a:spcBef>
                <a:spcPts val="0"/>
              </a:spcBef>
              <a:spcAft>
                <a:spcPts val="0"/>
              </a:spcAft>
              <a:buSzPts val="1169"/>
              <a:buFont typeface="Calibri"/>
              <a:buChar char="●"/>
            </a:pPr>
            <a:r>
              <a:rPr lang="en-US" sz="1800" b="1" dirty="0">
                <a:latin typeface="Roboto" panose="02000000000000000000" pitchFamily="2" charset="0"/>
                <a:ea typeface="Roboto" panose="02000000000000000000" pitchFamily="2" charset="0"/>
                <a:cs typeface="Roboto" panose="02000000000000000000" pitchFamily="2" charset="0"/>
                <a:sym typeface="Calibri"/>
              </a:rPr>
              <a:t>Upcoming Meetings: </a:t>
            </a:r>
            <a:r>
              <a:rPr lang="en-US" sz="1800" dirty="0">
                <a:latin typeface="Roboto" panose="02000000000000000000" pitchFamily="2" charset="0"/>
                <a:ea typeface="Roboto" panose="02000000000000000000" pitchFamily="2" charset="0"/>
                <a:cs typeface="Roboto" panose="02000000000000000000" pitchFamily="2" charset="0"/>
                <a:sym typeface="Calibri"/>
              </a:rPr>
              <a:t>October 18 (virtual)</a:t>
            </a:r>
          </a:p>
          <a:p>
            <a:pPr marL="457200" lvl="0" indent="-302815" algn="l" rtl="0">
              <a:lnSpc>
                <a:spcPct val="100000"/>
              </a:lnSpc>
              <a:spcBef>
                <a:spcPts val="0"/>
              </a:spcBef>
              <a:spcAft>
                <a:spcPts val="0"/>
              </a:spcAft>
              <a:buSzPts val="1169"/>
              <a:buFont typeface="Calibri"/>
              <a:buChar char="●"/>
            </a:pPr>
            <a:r>
              <a:rPr lang="en-US" sz="1800" b="1" dirty="0">
                <a:latin typeface="Roboto" panose="02000000000000000000" pitchFamily="2" charset="0"/>
                <a:ea typeface="Roboto" panose="02000000000000000000" pitchFamily="2" charset="0"/>
                <a:cs typeface="Roboto" panose="02000000000000000000" pitchFamily="2" charset="0"/>
                <a:sym typeface="Calibri"/>
              </a:rPr>
              <a:t>Helpful Resources</a:t>
            </a:r>
          </a:p>
          <a:p>
            <a:pPr lvl="1" indent="-302815">
              <a:lnSpc>
                <a:spcPct val="100000"/>
              </a:lnSpc>
              <a:buSzPts val="1169"/>
              <a:buFont typeface="Calibri"/>
              <a:buChar char="●"/>
            </a:pPr>
            <a:r>
              <a:rPr lang="en-US" sz="1400" dirty="0">
                <a:latin typeface="Roboto" panose="02000000000000000000" pitchFamily="2" charset="0"/>
                <a:ea typeface="Roboto" panose="02000000000000000000" pitchFamily="2" charset="0"/>
                <a:cs typeface="Roboto" panose="02000000000000000000" pitchFamily="2" charset="0"/>
                <a:sym typeface="Calibri"/>
                <a:hlinkClick r:id="rId5"/>
              </a:rPr>
              <a:t>Accountability Reference Handbook</a:t>
            </a:r>
            <a:endParaRPr lang="en-US" sz="1400" dirty="0">
              <a:latin typeface="Roboto" panose="02000000000000000000" pitchFamily="2" charset="0"/>
              <a:ea typeface="Roboto" panose="02000000000000000000" pitchFamily="2" charset="0"/>
              <a:cs typeface="Roboto" panose="02000000000000000000" pitchFamily="2" charset="0"/>
              <a:sym typeface="Calibri"/>
            </a:endParaRPr>
          </a:p>
          <a:p>
            <a:pPr lvl="1" indent="-302815">
              <a:lnSpc>
                <a:spcPct val="100000"/>
              </a:lnSpc>
              <a:buSzPts val="1169"/>
              <a:buFont typeface="Calibri"/>
              <a:buChar char="●"/>
            </a:pPr>
            <a:r>
              <a:rPr lang="en-US" sz="1400" dirty="0">
                <a:latin typeface="Roboto" panose="02000000000000000000" pitchFamily="2" charset="0"/>
                <a:ea typeface="Roboto" panose="02000000000000000000" pitchFamily="2" charset="0"/>
                <a:cs typeface="Roboto" panose="02000000000000000000" pitchFamily="2" charset="0"/>
                <a:sym typeface="Calibri"/>
                <a:hlinkClick r:id="rId6"/>
              </a:rPr>
              <a:t>Analysis of SPF and Demographic Characteristics</a:t>
            </a:r>
            <a:endParaRPr lang="en-US" sz="1400" dirty="0">
              <a:latin typeface="Roboto" panose="02000000000000000000" pitchFamily="2" charset="0"/>
              <a:ea typeface="Roboto" panose="02000000000000000000" pitchFamily="2" charset="0"/>
              <a:cs typeface="Roboto" panose="02000000000000000000" pitchFamily="2" charset="0"/>
              <a:sym typeface="Calibri"/>
            </a:endParaRPr>
          </a:p>
        </p:txBody>
      </p:sp>
    </p:spTree>
    <p:extLst>
      <p:ext uri="{BB962C8B-B14F-4D97-AF65-F5344CB8AC3E}">
        <p14:creationId xmlns:p14="http://schemas.microsoft.com/office/powerpoint/2010/main" val="1305274937"/>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Content for Today’s Presentation</a:t>
            </a:r>
          </a:p>
        </p:txBody>
      </p:sp>
      <p:sp>
        <p:nvSpPr>
          <p:cNvPr id="3" name="Content Placeholder 2"/>
          <p:cNvSpPr>
            <a:spLocks noGrp="1"/>
          </p:cNvSpPr>
          <p:nvPr>
            <p:ph type="body" idx="1"/>
          </p:nvPr>
        </p:nvSpPr>
        <p:spPr>
          <a:xfrm>
            <a:off x="415600" y="1131563"/>
            <a:ext cx="8290250" cy="4904337"/>
          </a:xfrm>
        </p:spPr>
        <p:txBody>
          <a:bodyPr>
            <a:normAutofit/>
          </a:bodyPr>
          <a:lstStyle/>
          <a:p>
            <a:pPr indent="-342900">
              <a:buClr>
                <a:srgbClr val="00B050"/>
              </a:buClr>
              <a:buFont typeface="Arial" panose="020B0604020202020204" pitchFamily="34" charset="0"/>
              <a:buChar char="•"/>
            </a:pPr>
            <a:r>
              <a:rPr lang="en-US" sz="2400" dirty="0"/>
              <a:t>Summary of 2024 Growth &amp; Prelim Framework Results</a:t>
            </a:r>
          </a:p>
          <a:p>
            <a:pPr marL="342900" indent="-342900">
              <a:buClr>
                <a:srgbClr val="00B050"/>
              </a:buClr>
              <a:buFont typeface="Arial" panose="020B0604020202020204" pitchFamily="34" charset="0"/>
              <a:buChar char="•"/>
            </a:pPr>
            <a:endParaRPr lang="en-US" sz="2400" dirty="0"/>
          </a:p>
          <a:p>
            <a:pPr indent="-342900">
              <a:buClr>
                <a:srgbClr val="00B050"/>
              </a:buClr>
              <a:buFont typeface="Arial" panose="020B0604020202020204" pitchFamily="34" charset="0"/>
              <a:buChar char="•"/>
            </a:pPr>
            <a:r>
              <a:rPr lang="en-US" sz="2400" dirty="0"/>
              <a:t>Update on 1241 Stakeholder Taskforce</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Recap digital PSAT/SAT Implications for Accountability</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Changes for 2025 frameworks &amp; Prep for 2025 Target Setting</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Public Comment</a:t>
            </a:r>
          </a:p>
          <a:p>
            <a:pPr marL="342900" indent="-342900">
              <a:buClr>
                <a:srgbClr val="00B050"/>
              </a:buClr>
              <a:buFont typeface="Arial" panose="020B0604020202020204" pitchFamily="34" charset="0"/>
              <a:buChar char="•"/>
            </a:pPr>
            <a:endParaRPr lang="en-US" sz="2400" dirty="0"/>
          </a:p>
          <a:p>
            <a:pPr marL="0" indent="0">
              <a:buClr>
                <a:srgbClr val="00B050"/>
              </a:buClr>
              <a:buNone/>
            </a:pPr>
            <a:endParaRPr lang="en-US" sz="2800" dirty="0"/>
          </a:p>
        </p:txBody>
      </p:sp>
      <p:pic>
        <p:nvPicPr>
          <p:cNvPr id="8" name="Google Shape;198;p49" descr="Photo of middle school students">
            <a:extLst>
              <a:ext uri="{FF2B5EF4-FFF2-40B4-BE49-F238E27FC236}">
                <a16:creationId xmlns:a16="http://schemas.microsoft.com/office/drawing/2014/main" id="{74A3C77F-EAC5-24CF-AE1A-6AEEA712F242}"/>
              </a:ext>
            </a:extLst>
          </p:cNvPr>
          <p:cNvPicPr preferRelativeResize="0"/>
          <p:nvPr/>
        </p:nvPicPr>
        <p:blipFill rotWithShape="1">
          <a:blip r:embed="rId3">
            <a:alphaModFix/>
          </a:blip>
          <a:srcRect l="13438" r="51740"/>
          <a:stretch/>
        </p:blipFill>
        <p:spPr>
          <a:xfrm>
            <a:off x="8705850" y="0"/>
            <a:ext cx="3535109" cy="6115050"/>
          </a:xfrm>
          <a:prstGeom prst="rect">
            <a:avLst/>
          </a:prstGeom>
          <a:noFill/>
          <a:ln>
            <a:noFill/>
          </a:ln>
          <a:effectLst>
            <a:softEdge rad="317500"/>
          </a:effectLst>
        </p:spPr>
      </p:pic>
      <p:sp>
        <p:nvSpPr>
          <p:cNvPr id="4" name="Rectangle 3">
            <a:extLst>
              <a:ext uri="{FF2B5EF4-FFF2-40B4-BE49-F238E27FC236}">
                <a16:creationId xmlns:a16="http://schemas.microsoft.com/office/drawing/2014/main" id="{5CB30690-B820-3BED-F773-229A291EFBFF}"/>
              </a:ext>
            </a:extLst>
          </p:cNvPr>
          <p:cNvSpPr/>
          <p:nvPr/>
        </p:nvSpPr>
        <p:spPr>
          <a:xfrm>
            <a:off x="-1" y="2836074"/>
            <a:ext cx="8705851" cy="560652"/>
          </a:xfrm>
          <a:prstGeom prst="rect">
            <a:avLst/>
          </a:prstGeom>
          <a:solidFill>
            <a:schemeClr val="accent6">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62492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C57148-6DD2-0DDC-7CA3-516C66CA1983}"/>
              </a:ext>
            </a:extLst>
          </p:cNvPr>
          <p:cNvSpPr txBox="1"/>
          <p:nvPr/>
        </p:nvSpPr>
        <p:spPr>
          <a:xfrm>
            <a:off x="58956" y="1239678"/>
            <a:ext cx="8970744" cy="4708981"/>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2024 growth for high schools examines progress between 2023 (paper-based version) and 2024 (digital version with new item types and different technical approaches) of PSAT/SAT.</a:t>
            </a:r>
            <a:b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Roboto" panose="02000000000000000000" pitchFamily="2" charset="0"/>
                <a:ea typeface="Roboto" panose="02000000000000000000" pitchFamily="2" charset="0"/>
                <a:cs typeface="Roboto" panose="02000000000000000000" pitchFamily="2" charset="0"/>
              </a:rPr>
              <a:t>At the June state board meeting, CDE received approval to study the results and determine if the data was appropriate to use for growth calculations and whether to adjust accountability cut scores.</a:t>
            </a:r>
            <a:br>
              <a:rPr lang="en-US" sz="2000" dirty="0">
                <a:solidFill>
                  <a:prstClr val="black"/>
                </a:solidFill>
                <a:latin typeface="Roboto" panose="02000000000000000000" pitchFamily="2" charset="0"/>
                <a:ea typeface="Roboto" panose="02000000000000000000" pitchFamily="2" charset="0"/>
                <a:cs typeface="Roboto" panose="02000000000000000000" pitchFamily="2" charset="0"/>
              </a:rPr>
            </a:br>
            <a:endParaRPr lang="en-US" sz="2000" dirty="0">
              <a:solidFill>
                <a:prstClr val="black"/>
              </a:solidFill>
              <a:latin typeface="Roboto" panose="02000000000000000000" pitchFamily="2" charset="0"/>
              <a:ea typeface="Roboto" panose="02000000000000000000" pitchFamily="2" charset="0"/>
              <a:cs typeface="Roboto" panose="02000000000000000000" pitchFamily="2" charset="0"/>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2000" dirty="0">
                <a:solidFill>
                  <a:prstClr val="black"/>
                </a:solidFill>
                <a:latin typeface="Roboto" panose="02000000000000000000" pitchFamily="2" charset="0"/>
                <a:ea typeface="Roboto" panose="02000000000000000000" pitchFamily="2" charset="0"/>
                <a:cs typeface="Roboto" panose="02000000000000000000" pitchFamily="2" charset="0"/>
              </a:rPr>
              <a:t>Takeaways from the comparability study:</a:t>
            </a:r>
          </a:p>
          <a:p>
            <a:pPr marL="1200150" lvl="2" indent="-285750">
              <a:spcAft>
                <a:spcPts val="600"/>
              </a:spcAft>
              <a:buFont typeface="Arial" panose="020B0604020202020204" pitchFamily="34" charset="0"/>
              <a:buChar char="•"/>
              <a:defRPr/>
            </a:pPr>
            <a:r>
              <a:rPr lang="en-US" sz="2000" dirty="0">
                <a:solidFill>
                  <a:prstClr val="black"/>
                </a:solidFill>
                <a:latin typeface="Roboto" panose="02000000000000000000" pitchFamily="2" charset="0"/>
                <a:ea typeface="Roboto" panose="02000000000000000000" pitchFamily="2" charset="0"/>
                <a:cs typeface="Roboto" panose="02000000000000000000" pitchFamily="2" charset="0"/>
              </a:rPr>
              <a:t>It was appropriate to calculate cohort-refenced growth and use in the 2024 performance frameworks with adjusted accountability cut scores.</a:t>
            </a:r>
          </a:p>
          <a:p>
            <a:pPr marL="1200150" lvl="2" indent="-285750">
              <a:spcAft>
                <a:spcPts val="600"/>
              </a:spcAft>
              <a:buFont typeface="Arial" panose="020B0604020202020204" pitchFamily="34" charset="0"/>
              <a:buChar char="•"/>
              <a:defRPr/>
            </a:pPr>
            <a:r>
              <a:rPr lang="en-US" sz="2000" dirty="0">
                <a:solidFill>
                  <a:prstClr val="black"/>
                </a:solidFill>
                <a:latin typeface="Roboto" panose="02000000000000000000" pitchFamily="2" charset="0"/>
                <a:ea typeface="Roboto" panose="02000000000000000000" pitchFamily="2" charset="0"/>
                <a:cs typeface="Roboto" panose="02000000000000000000" pitchFamily="2" charset="0"/>
              </a:rPr>
              <a:t>It was not appropriate to calculate baseline-referenced growth, so we cannot make pre-pandemic comparisons for this presentation.</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3DFB02A-652E-ED18-C072-1C235FCE521C}"/>
              </a:ext>
            </a:extLst>
          </p:cNvPr>
          <p:cNvSpPr>
            <a:spLocks noGrp="1"/>
          </p:cNvSpPr>
          <p:nvPr>
            <p:ph type="title"/>
          </p:nvPr>
        </p:nvSpPr>
        <p:spPr>
          <a:xfrm>
            <a:off x="415600" y="140133"/>
            <a:ext cx="8614100" cy="820568"/>
          </a:xfrm>
        </p:spPr>
        <p:txBody>
          <a:bodyPr/>
          <a:lstStyle/>
          <a:p>
            <a:r>
              <a:rPr lang="en-US" dirty="0"/>
              <a:t>Implications of Transition to 2024 Digital PSAT/SAT for Growth</a:t>
            </a:r>
          </a:p>
        </p:txBody>
      </p:sp>
      <p:pic>
        <p:nvPicPr>
          <p:cNvPr id="5" name="Google Shape;344;p45" descr="Photo of middle school student">
            <a:extLst>
              <a:ext uri="{FF2B5EF4-FFF2-40B4-BE49-F238E27FC236}">
                <a16:creationId xmlns:a16="http://schemas.microsoft.com/office/drawing/2014/main" id="{8C052C20-F030-E13C-5981-FCE52859FEDF}"/>
              </a:ext>
            </a:extLst>
          </p:cNvPr>
          <p:cNvPicPr preferRelativeResize="0"/>
          <p:nvPr/>
        </p:nvPicPr>
        <p:blipFill rotWithShape="1">
          <a:blip r:embed="rId3">
            <a:alphaModFix/>
          </a:blip>
          <a:srcRect l="44224" r="23871"/>
          <a:stretch/>
        </p:blipFill>
        <p:spPr>
          <a:xfrm>
            <a:off x="9153525" y="1"/>
            <a:ext cx="3038475" cy="6096000"/>
          </a:xfrm>
          <a:prstGeom prst="rect">
            <a:avLst/>
          </a:prstGeom>
          <a:noFill/>
          <a:ln>
            <a:noFill/>
          </a:ln>
        </p:spPr>
      </p:pic>
    </p:spTree>
    <p:extLst>
      <p:ext uri="{BB962C8B-B14F-4D97-AF65-F5344CB8AC3E}">
        <p14:creationId xmlns:p14="http://schemas.microsoft.com/office/powerpoint/2010/main" val="482574701"/>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A5B4-E29F-2162-3AFA-27C7CDCA8917}"/>
              </a:ext>
            </a:extLst>
          </p:cNvPr>
          <p:cNvSpPr>
            <a:spLocks noGrp="1"/>
          </p:cNvSpPr>
          <p:nvPr>
            <p:ph type="title"/>
          </p:nvPr>
        </p:nvSpPr>
        <p:spPr/>
        <p:txBody>
          <a:bodyPr/>
          <a:lstStyle/>
          <a:p>
            <a:r>
              <a:rPr lang="en-US" dirty="0"/>
              <a:t>Student Scale Score Distributions- PSAT 9</a:t>
            </a:r>
          </a:p>
        </p:txBody>
      </p:sp>
      <p:pic>
        <p:nvPicPr>
          <p:cNvPr id="5" name="Picture 4">
            <a:extLst>
              <a:ext uri="{FF2B5EF4-FFF2-40B4-BE49-F238E27FC236}">
                <a16:creationId xmlns:a16="http://schemas.microsoft.com/office/drawing/2014/main" id="{04ACC3E7-A8DF-8E78-926A-585FF1748287}"/>
              </a:ext>
            </a:extLst>
          </p:cNvPr>
          <p:cNvPicPr>
            <a:picLocks noChangeAspect="1"/>
          </p:cNvPicPr>
          <p:nvPr/>
        </p:nvPicPr>
        <p:blipFill>
          <a:blip r:embed="rId2"/>
          <a:stretch>
            <a:fillRect/>
          </a:stretch>
        </p:blipFill>
        <p:spPr>
          <a:xfrm>
            <a:off x="179903" y="1446224"/>
            <a:ext cx="11832194" cy="4663849"/>
          </a:xfrm>
          <a:prstGeom prst="rect">
            <a:avLst/>
          </a:prstGeom>
        </p:spPr>
      </p:pic>
      <p:sp>
        <p:nvSpPr>
          <p:cNvPr id="3" name="TextBox 2">
            <a:extLst>
              <a:ext uri="{FF2B5EF4-FFF2-40B4-BE49-F238E27FC236}">
                <a16:creationId xmlns:a16="http://schemas.microsoft.com/office/drawing/2014/main" id="{9BD9B567-C908-F40C-B057-F767414958DF}"/>
              </a:ext>
            </a:extLst>
          </p:cNvPr>
          <p:cNvSpPr txBox="1"/>
          <p:nvPr/>
        </p:nvSpPr>
        <p:spPr>
          <a:xfrm>
            <a:off x="9527081" y="144628"/>
            <a:ext cx="2485016" cy="1292662"/>
          </a:xfrm>
          <a:prstGeom prst="rect">
            <a:avLst/>
          </a:prstGeom>
          <a:solidFill>
            <a:schemeClr val="accent6">
              <a:lumMod val="75000"/>
            </a:schemeClr>
          </a:solidFill>
        </p:spPr>
        <p:txBody>
          <a:bodyPr wrap="square" rtlCol="0">
            <a:spAutoFit/>
          </a:bodyPr>
          <a:lstStyle/>
          <a:p>
            <a:r>
              <a:rPr lang="en-US" sz="1300" dirty="0">
                <a:solidFill>
                  <a:schemeClr val="bg1"/>
                </a:solidFill>
              </a:rPr>
              <a:t>2024 g9 RW student distribution </a:t>
            </a:r>
            <a:r>
              <a:rPr lang="en-US" sz="1300" b="0" i="0" u="none" strike="noStrike" dirty="0">
                <a:solidFill>
                  <a:schemeClr val="bg1"/>
                </a:solidFill>
                <a:effectLst/>
                <a:latin typeface="Arial" panose="020B0604020202020204" pitchFamily="34" charset="0"/>
              </a:rPr>
              <a:t>has widened slightly at both the lower and upper tails, while Math has shifted down about 10 points from 2023 across the whole distribution.</a:t>
            </a:r>
            <a:r>
              <a:rPr lang="en-US" sz="1300" dirty="0">
                <a:solidFill>
                  <a:schemeClr val="bg1"/>
                </a:solidFill>
              </a:rPr>
              <a:t> </a:t>
            </a:r>
          </a:p>
        </p:txBody>
      </p:sp>
    </p:spTree>
    <p:extLst>
      <p:ext uri="{BB962C8B-B14F-4D97-AF65-F5344CB8AC3E}">
        <p14:creationId xmlns:p14="http://schemas.microsoft.com/office/powerpoint/2010/main" val="2666598996"/>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A5B4-E29F-2162-3AFA-27C7CDCA8917}"/>
              </a:ext>
            </a:extLst>
          </p:cNvPr>
          <p:cNvSpPr>
            <a:spLocks noGrp="1"/>
          </p:cNvSpPr>
          <p:nvPr>
            <p:ph type="title"/>
          </p:nvPr>
        </p:nvSpPr>
        <p:spPr/>
        <p:txBody>
          <a:bodyPr/>
          <a:lstStyle/>
          <a:p>
            <a:r>
              <a:rPr lang="en-US" dirty="0"/>
              <a:t>Student Scale Score Distributions- PSAT 10</a:t>
            </a:r>
          </a:p>
        </p:txBody>
      </p:sp>
      <p:pic>
        <p:nvPicPr>
          <p:cNvPr id="5" name="Picture 4">
            <a:extLst>
              <a:ext uri="{FF2B5EF4-FFF2-40B4-BE49-F238E27FC236}">
                <a16:creationId xmlns:a16="http://schemas.microsoft.com/office/drawing/2014/main" id="{3815CA3F-0910-DF37-6D8D-8D3C5AD65C3D}"/>
              </a:ext>
            </a:extLst>
          </p:cNvPr>
          <p:cNvPicPr>
            <a:picLocks noChangeAspect="1"/>
          </p:cNvPicPr>
          <p:nvPr/>
        </p:nvPicPr>
        <p:blipFill>
          <a:blip r:embed="rId2"/>
          <a:stretch>
            <a:fillRect/>
          </a:stretch>
        </p:blipFill>
        <p:spPr>
          <a:xfrm>
            <a:off x="177103" y="1528136"/>
            <a:ext cx="11839428" cy="4583575"/>
          </a:xfrm>
          <a:prstGeom prst="rect">
            <a:avLst/>
          </a:prstGeom>
        </p:spPr>
      </p:pic>
      <p:sp>
        <p:nvSpPr>
          <p:cNvPr id="3" name="TextBox 2">
            <a:extLst>
              <a:ext uri="{FF2B5EF4-FFF2-40B4-BE49-F238E27FC236}">
                <a16:creationId xmlns:a16="http://schemas.microsoft.com/office/drawing/2014/main" id="{881BFB98-B1DA-1905-7227-AA8AE6F535C1}"/>
              </a:ext>
            </a:extLst>
          </p:cNvPr>
          <p:cNvSpPr txBox="1"/>
          <p:nvPr/>
        </p:nvSpPr>
        <p:spPr>
          <a:xfrm>
            <a:off x="7949902" y="144628"/>
            <a:ext cx="4062196" cy="1292662"/>
          </a:xfrm>
          <a:prstGeom prst="rect">
            <a:avLst/>
          </a:prstGeom>
          <a:solidFill>
            <a:schemeClr val="accent6">
              <a:lumMod val="75000"/>
            </a:schemeClr>
          </a:solidFill>
        </p:spPr>
        <p:txBody>
          <a:bodyPr wrap="square" rtlCol="0">
            <a:spAutoFit/>
          </a:bodyPr>
          <a:lstStyle/>
          <a:p>
            <a:r>
              <a:rPr lang="en-US" sz="1300" dirty="0">
                <a:solidFill>
                  <a:schemeClr val="bg1"/>
                </a:solidFill>
              </a:rPr>
              <a:t>2024 Grade 10 RW student distribution </a:t>
            </a:r>
            <a:r>
              <a:rPr lang="en-US" sz="1300" b="0" i="0" u="none" strike="noStrike" dirty="0">
                <a:solidFill>
                  <a:schemeClr val="bg1"/>
                </a:solidFill>
                <a:effectLst/>
                <a:latin typeface="Arial" panose="020B0604020202020204" pitchFamily="34" charset="0"/>
              </a:rPr>
              <a:t>has a noticeably expanded lower tail and a slightly expanded upper tail. Math distributions have fluctuated a lot over the years (especially 2023) and 2024 shows a 10 point decline driven by a substantial expansion of the lower tail. </a:t>
            </a:r>
            <a:endParaRPr lang="en-US" sz="1300" dirty="0">
              <a:solidFill>
                <a:schemeClr val="bg1"/>
              </a:solidFill>
            </a:endParaRPr>
          </a:p>
        </p:txBody>
      </p:sp>
    </p:spTree>
    <p:extLst>
      <p:ext uri="{BB962C8B-B14F-4D97-AF65-F5344CB8AC3E}">
        <p14:creationId xmlns:p14="http://schemas.microsoft.com/office/powerpoint/2010/main" val="1415919935"/>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AA5B4-E29F-2162-3AFA-27C7CDCA8917}"/>
              </a:ext>
            </a:extLst>
          </p:cNvPr>
          <p:cNvSpPr>
            <a:spLocks noGrp="1"/>
          </p:cNvSpPr>
          <p:nvPr>
            <p:ph type="title"/>
          </p:nvPr>
        </p:nvSpPr>
        <p:spPr/>
        <p:txBody>
          <a:bodyPr/>
          <a:lstStyle/>
          <a:p>
            <a:r>
              <a:rPr lang="en-US" dirty="0"/>
              <a:t>Student Scale Score Distributions- SAT 11</a:t>
            </a:r>
          </a:p>
        </p:txBody>
      </p:sp>
      <p:pic>
        <p:nvPicPr>
          <p:cNvPr id="5" name="Picture 4">
            <a:extLst>
              <a:ext uri="{FF2B5EF4-FFF2-40B4-BE49-F238E27FC236}">
                <a16:creationId xmlns:a16="http://schemas.microsoft.com/office/drawing/2014/main" id="{B41FEAB5-E030-6E3D-E8CF-7514E19AE78E}"/>
              </a:ext>
            </a:extLst>
          </p:cNvPr>
          <p:cNvPicPr>
            <a:picLocks noChangeAspect="1"/>
          </p:cNvPicPr>
          <p:nvPr/>
        </p:nvPicPr>
        <p:blipFill>
          <a:blip r:embed="rId2"/>
          <a:stretch>
            <a:fillRect/>
          </a:stretch>
        </p:blipFill>
        <p:spPr>
          <a:xfrm>
            <a:off x="201738" y="1496205"/>
            <a:ext cx="11797882" cy="4609652"/>
          </a:xfrm>
          <a:prstGeom prst="rect">
            <a:avLst/>
          </a:prstGeom>
        </p:spPr>
      </p:pic>
      <p:sp>
        <p:nvSpPr>
          <p:cNvPr id="3" name="TextBox 2">
            <a:extLst>
              <a:ext uri="{FF2B5EF4-FFF2-40B4-BE49-F238E27FC236}">
                <a16:creationId xmlns:a16="http://schemas.microsoft.com/office/drawing/2014/main" id="{BF4242A9-477E-86B2-B644-DFF2093C04BE}"/>
              </a:ext>
            </a:extLst>
          </p:cNvPr>
          <p:cNvSpPr txBox="1"/>
          <p:nvPr/>
        </p:nvSpPr>
        <p:spPr>
          <a:xfrm>
            <a:off x="8444752" y="144628"/>
            <a:ext cx="3567345" cy="1292662"/>
          </a:xfrm>
          <a:prstGeom prst="rect">
            <a:avLst/>
          </a:prstGeom>
          <a:solidFill>
            <a:schemeClr val="accent6">
              <a:lumMod val="75000"/>
            </a:schemeClr>
          </a:solidFill>
        </p:spPr>
        <p:txBody>
          <a:bodyPr wrap="square" rtlCol="0">
            <a:spAutoFit/>
          </a:bodyPr>
          <a:lstStyle/>
          <a:p>
            <a:r>
              <a:rPr lang="en-US" sz="1300" dirty="0">
                <a:solidFill>
                  <a:schemeClr val="bg1"/>
                </a:solidFill>
              </a:rPr>
              <a:t>2024</a:t>
            </a:r>
            <a:r>
              <a:rPr lang="en-US" sz="1300" b="0" i="0" u="none" strike="noStrike" dirty="0">
                <a:solidFill>
                  <a:schemeClr val="bg1"/>
                </a:solidFill>
                <a:effectLst/>
                <a:latin typeface="Arial" panose="020B0604020202020204" pitchFamily="34" charset="0"/>
              </a:rPr>
              <a:t> grade 11 RW student-level distribution has a slightly expanded lower tail with no change to the upper tail. Grade 11 math scores have slowly declined over time and for 2024 show a 6 point decline driven by declines at both tails.</a:t>
            </a:r>
            <a:endParaRPr lang="en-US" sz="1300" dirty="0">
              <a:solidFill>
                <a:schemeClr val="bg1"/>
              </a:solidFill>
            </a:endParaRPr>
          </a:p>
        </p:txBody>
      </p:sp>
    </p:spTree>
    <p:extLst>
      <p:ext uri="{BB962C8B-B14F-4D97-AF65-F5344CB8AC3E}">
        <p14:creationId xmlns:p14="http://schemas.microsoft.com/office/powerpoint/2010/main" val="3063007864"/>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Content for Today’s Presentation</a:t>
            </a:r>
          </a:p>
        </p:txBody>
      </p:sp>
      <p:sp>
        <p:nvSpPr>
          <p:cNvPr id="3" name="Content Placeholder 2"/>
          <p:cNvSpPr>
            <a:spLocks noGrp="1"/>
          </p:cNvSpPr>
          <p:nvPr>
            <p:ph type="body" idx="1"/>
          </p:nvPr>
        </p:nvSpPr>
        <p:spPr>
          <a:xfrm>
            <a:off x="415600" y="1131563"/>
            <a:ext cx="8290250" cy="4904337"/>
          </a:xfrm>
        </p:spPr>
        <p:txBody>
          <a:bodyPr>
            <a:normAutofit/>
          </a:bodyPr>
          <a:lstStyle/>
          <a:p>
            <a:pPr indent="-342900">
              <a:buClr>
                <a:srgbClr val="00B050"/>
              </a:buClr>
              <a:buFont typeface="Arial" panose="020B0604020202020204" pitchFamily="34" charset="0"/>
              <a:buChar char="•"/>
            </a:pPr>
            <a:r>
              <a:rPr lang="en-US" sz="2400" dirty="0"/>
              <a:t>Summary of 2024 Growth &amp; Prelim Framework Results</a:t>
            </a:r>
          </a:p>
          <a:p>
            <a:pPr marL="342900" indent="-342900">
              <a:buClr>
                <a:srgbClr val="00B050"/>
              </a:buClr>
              <a:buFont typeface="Arial" panose="020B0604020202020204" pitchFamily="34" charset="0"/>
              <a:buChar char="•"/>
            </a:pPr>
            <a:endParaRPr lang="en-US" sz="2400" dirty="0"/>
          </a:p>
          <a:p>
            <a:pPr indent="-342900">
              <a:buClr>
                <a:srgbClr val="00B050"/>
              </a:buClr>
              <a:buFont typeface="Arial" panose="020B0604020202020204" pitchFamily="34" charset="0"/>
              <a:buChar char="•"/>
            </a:pPr>
            <a:r>
              <a:rPr lang="en-US" sz="2400" dirty="0"/>
              <a:t>Update on 1241 Stakeholder Taskforce</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Update on digital PSAT/SAT Implications for Accountability</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Changes for 2025 frameworks &amp; Prep for 2025 Target Setting</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Public Comment</a:t>
            </a:r>
          </a:p>
          <a:p>
            <a:pPr marL="342900" indent="-342900">
              <a:buClr>
                <a:srgbClr val="00B050"/>
              </a:buClr>
              <a:buFont typeface="Arial" panose="020B0604020202020204" pitchFamily="34" charset="0"/>
              <a:buChar char="•"/>
            </a:pPr>
            <a:endParaRPr lang="en-US" sz="2400" dirty="0"/>
          </a:p>
          <a:p>
            <a:pPr marL="0" indent="0">
              <a:buClr>
                <a:srgbClr val="00B050"/>
              </a:buClr>
              <a:buNone/>
            </a:pPr>
            <a:endParaRPr lang="en-US" sz="2800" dirty="0"/>
          </a:p>
        </p:txBody>
      </p:sp>
      <p:pic>
        <p:nvPicPr>
          <p:cNvPr id="8" name="Google Shape;198;p49" descr="Photo of middle school students">
            <a:extLst>
              <a:ext uri="{FF2B5EF4-FFF2-40B4-BE49-F238E27FC236}">
                <a16:creationId xmlns:a16="http://schemas.microsoft.com/office/drawing/2014/main" id="{74A3C77F-EAC5-24CF-AE1A-6AEEA712F242}"/>
              </a:ext>
            </a:extLst>
          </p:cNvPr>
          <p:cNvPicPr preferRelativeResize="0"/>
          <p:nvPr/>
        </p:nvPicPr>
        <p:blipFill rotWithShape="1">
          <a:blip r:embed="rId3">
            <a:alphaModFix/>
          </a:blip>
          <a:srcRect l="13438" r="51740"/>
          <a:stretch/>
        </p:blipFill>
        <p:spPr>
          <a:xfrm>
            <a:off x="8705850" y="0"/>
            <a:ext cx="3535109" cy="6115050"/>
          </a:xfrm>
          <a:prstGeom prst="rect">
            <a:avLst/>
          </a:prstGeom>
          <a:noFill/>
          <a:ln>
            <a:noFill/>
          </a:ln>
          <a:effectLst>
            <a:softEdge rad="317500"/>
          </a:effectLst>
        </p:spPr>
      </p:pic>
    </p:spTree>
    <p:extLst>
      <p:ext uri="{BB962C8B-B14F-4D97-AF65-F5344CB8AC3E}">
        <p14:creationId xmlns:p14="http://schemas.microsoft.com/office/powerpoint/2010/main" val="386082914"/>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BCAD-A156-A478-4604-21B76D66CD37}"/>
              </a:ext>
            </a:extLst>
          </p:cNvPr>
          <p:cNvSpPr>
            <a:spLocks noGrp="1"/>
          </p:cNvSpPr>
          <p:nvPr>
            <p:ph type="title"/>
          </p:nvPr>
        </p:nvSpPr>
        <p:spPr/>
        <p:txBody>
          <a:bodyPr/>
          <a:lstStyle/>
          <a:p>
            <a:r>
              <a:rPr lang="en-US" dirty="0"/>
              <a:t>Scale Scores Between Years- PSAT 9 to PSAT 10, Reading &amp; Writing</a:t>
            </a:r>
          </a:p>
        </p:txBody>
      </p:sp>
      <p:pic>
        <p:nvPicPr>
          <p:cNvPr id="5" name="Picture 4">
            <a:extLst>
              <a:ext uri="{FF2B5EF4-FFF2-40B4-BE49-F238E27FC236}">
                <a16:creationId xmlns:a16="http://schemas.microsoft.com/office/drawing/2014/main" id="{75CA1550-49C7-5451-3868-DEAFDD11808F}"/>
              </a:ext>
            </a:extLst>
          </p:cNvPr>
          <p:cNvPicPr>
            <a:picLocks noChangeAspect="1"/>
          </p:cNvPicPr>
          <p:nvPr/>
        </p:nvPicPr>
        <p:blipFill>
          <a:blip r:embed="rId2"/>
          <a:stretch>
            <a:fillRect/>
          </a:stretch>
        </p:blipFill>
        <p:spPr>
          <a:xfrm>
            <a:off x="189317" y="1619470"/>
            <a:ext cx="11862680" cy="4480668"/>
          </a:xfrm>
          <a:prstGeom prst="rect">
            <a:avLst/>
          </a:prstGeom>
        </p:spPr>
      </p:pic>
      <p:sp>
        <p:nvSpPr>
          <p:cNvPr id="3" name="TextBox 2">
            <a:extLst>
              <a:ext uri="{FF2B5EF4-FFF2-40B4-BE49-F238E27FC236}">
                <a16:creationId xmlns:a16="http://schemas.microsoft.com/office/drawing/2014/main" id="{D7FE5531-D9F4-7CE8-6C97-BC3B4CC311AE}"/>
              </a:ext>
            </a:extLst>
          </p:cNvPr>
          <p:cNvSpPr txBox="1"/>
          <p:nvPr/>
        </p:nvSpPr>
        <p:spPr>
          <a:xfrm>
            <a:off x="5137681" y="1002279"/>
            <a:ext cx="6914316" cy="492443"/>
          </a:xfrm>
          <a:prstGeom prst="rect">
            <a:avLst/>
          </a:prstGeom>
          <a:solidFill>
            <a:schemeClr val="accent6">
              <a:lumMod val="75000"/>
            </a:schemeClr>
          </a:solidFill>
        </p:spPr>
        <p:txBody>
          <a:bodyPr wrap="square" rtlCol="0">
            <a:spAutoFit/>
          </a:bodyPr>
          <a:lstStyle/>
          <a:p>
            <a:r>
              <a:rPr lang="en-US" sz="1300" dirty="0">
                <a:solidFill>
                  <a:schemeClr val="bg1"/>
                </a:solidFill>
                <a:latin typeface="Arial" panose="020B0604020202020204" pitchFamily="34" charset="0"/>
              </a:rPr>
              <a:t>R</a:t>
            </a:r>
            <a:r>
              <a:rPr lang="en-US" sz="1300" b="0" i="0" u="none" strike="noStrike" dirty="0">
                <a:solidFill>
                  <a:schemeClr val="bg1"/>
                </a:solidFill>
                <a:effectLst/>
                <a:latin typeface="Arial" panose="020B0604020202020204" pitchFamily="34" charset="0"/>
              </a:rPr>
              <a:t>elationship between scores from 2023 to 2024 is similar to the relationship from 2022 to 2023, with the exception of the increased number of students scoring at the LOSS in 2024.</a:t>
            </a:r>
            <a:endParaRPr lang="en-US" sz="1300" dirty="0">
              <a:solidFill>
                <a:schemeClr val="bg1"/>
              </a:solidFill>
            </a:endParaRPr>
          </a:p>
        </p:txBody>
      </p:sp>
    </p:spTree>
    <p:extLst>
      <p:ext uri="{BB962C8B-B14F-4D97-AF65-F5344CB8AC3E}">
        <p14:creationId xmlns:p14="http://schemas.microsoft.com/office/powerpoint/2010/main" val="1353184986"/>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BCAD-A156-A478-4604-21B76D66CD37}"/>
              </a:ext>
            </a:extLst>
          </p:cNvPr>
          <p:cNvSpPr>
            <a:spLocks noGrp="1"/>
          </p:cNvSpPr>
          <p:nvPr>
            <p:ph type="title"/>
          </p:nvPr>
        </p:nvSpPr>
        <p:spPr/>
        <p:txBody>
          <a:bodyPr/>
          <a:lstStyle/>
          <a:p>
            <a:r>
              <a:rPr lang="en-US" dirty="0"/>
              <a:t>Scale Scores Between Years- PSAT 10 to SAT 11, Reading &amp; Writing</a:t>
            </a:r>
          </a:p>
        </p:txBody>
      </p:sp>
      <p:pic>
        <p:nvPicPr>
          <p:cNvPr id="4" name="Picture 3">
            <a:extLst>
              <a:ext uri="{FF2B5EF4-FFF2-40B4-BE49-F238E27FC236}">
                <a16:creationId xmlns:a16="http://schemas.microsoft.com/office/drawing/2014/main" id="{7778FC45-E85E-DE5F-56ED-6C1A5DDF9C2F}"/>
              </a:ext>
            </a:extLst>
          </p:cNvPr>
          <p:cNvPicPr>
            <a:picLocks noChangeAspect="1"/>
          </p:cNvPicPr>
          <p:nvPr/>
        </p:nvPicPr>
        <p:blipFill>
          <a:blip r:embed="rId2"/>
          <a:stretch>
            <a:fillRect/>
          </a:stretch>
        </p:blipFill>
        <p:spPr>
          <a:xfrm>
            <a:off x="145091" y="1536020"/>
            <a:ext cx="11880305" cy="4431754"/>
          </a:xfrm>
          <a:prstGeom prst="rect">
            <a:avLst/>
          </a:prstGeom>
        </p:spPr>
      </p:pic>
    </p:spTree>
    <p:extLst>
      <p:ext uri="{BB962C8B-B14F-4D97-AF65-F5344CB8AC3E}">
        <p14:creationId xmlns:p14="http://schemas.microsoft.com/office/powerpoint/2010/main" val="1904205446"/>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BCAD-A156-A478-4604-21B76D66CD37}"/>
              </a:ext>
            </a:extLst>
          </p:cNvPr>
          <p:cNvSpPr>
            <a:spLocks noGrp="1"/>
          </p:cNvSpPr>
          <p:nvPr>
            <p:ph type="title"/>
          </p:nvPr>
        </p:nvSpPr>
        <p:spPr/>
        <p:txBody>
          <a:bodyPr/>
          <a:lstStyle/>
          <a:p>
            <a:r>
              <a:rPr lang="en-US" dirty="0"/>
              <a:t>Scale Scores Between Years- PSAT 9 to PSAT 10, Math</a:t>
            </a:r>
          </a:p>
        </p:txBody>
      </p:sp>
      <p:pic>
        <p:nvPicPr>
          <p:cNvPr id="4" name="Picture 3">
            <a:extLst>
              <a:ext uri="{FF2B5EF4-FFF2-40B4-BE49-F238E27FC236}">
                <a16:creationId xmlns:a16="http://schemas.microsoft.com/office/drawing/2014/main" id="{BC4F34DA-AAC1-62D2-915F-0AD46EE0C0C5}"/>
              </a:ext>
            </a:extLst>
          </p:cNvPr>
          <p:cNvPicPr>
            <a:picLocks noChangeAspect="1"/>
          </p:cNvPicPr>
          <p:nvPr/>
        </p:nvPicPr>
        <p:blipFill>
          <a:blip r:embed="rId2"/>
          <a:stretch>
            <a:fillRect/>
          </a:stretch>
        </p:blipFill>
        <p:spPr>
          <a:xfrm>
            <a:off x="156516" y="1479907"/>
            <a:ext cx="11915880" cy="4429463"/>
          </a:xfrm>
          <a:prstGeom prst="rect">
            <a:avLst/>
          </a:prstGeom>
        </p:spPr>
      </p:pic>
      <p:sp>
        <p:nvSpPr>
          <p:cNvPr id="6" name="TextBox 5">
            <a:extLst>
              <a:ext uri="{FF2B5EF4-FFF2-40B4-BE49-F238E27FC236}">
                <a16:creationId xmlns:a16="http://schemas.microsoft.com/office/drawing/2014/main" id="{917D92BB-C556-5730-113F-1F88640F3922}"/>
              </a:ext>
            </a:extLst>
          </p:cNvPr>
          <p:cNvSpPr txBox="1"/>
          <p:nvPr/>
        </p:nvSpPr>
        <p:spPr>
          <a:xfrm>
            <a:off x="5865607" y="948630"/>
            <a:ext cx="6094206" cy="492443"/>
          </a:xfrm>
          <a:prstGeom prst="rect">
            <a:avLst/>
          </a:prstGeom>
          <a:solidFill>
            <a:schemeClr val="accent6">
              <a:lumMod val="75000"/>
            </a:schemeClr>
          </a:solidFill>
        </p:spPr>
        <p:txBody>
          <a:bodyPr wrap="square">
            <a:spAutoFit/>
          </a:bodyPr>
          <a:lstStyle/>
          <a:p>
            <a:r>
              <a:rPr lang="en-US" sz="1300" b="0" i="0" u="none" strike="noStrike" dirty="0">
                <a:solidFill>
                  <a:schemeClr val="bg1"/>
                </a:solidFill>
                <a:effectLst/>
                <a:latin typeface="Arial" panose="020B0604020202020204" pitchFamily="34" charset="0"/>
              </a:rPr>
              <a:t>Scale score fluctuation in 2023 grade 10 math</a:t>
            </a:r>
            <a:r>
              <a:rPr lang="en-US" sz="1300" dirty="0">
                <a:solidFill>
                  <a:schemeClr val="bg1"/>
                </a:solidFill>
                <a:latin typeface="Arial" panose="020B0604020202020204" pitchFamily="34" charset="0"/>
              </a:rPr>
              <a:t> cause more noticeable differences in the score distributions between years.  </a:t>
            </a:r>
            <a:endParaRPr lang="en-US" sz="1300" dirty="0"/>
          </a:p>
        </p:txBody>
      </p:sp>
    </p:spTree>
    <p:extLst>
      <p:ext uri="{BB962C8B-B14F-4D97-AF65-F5344CB8AC3E}">
        <p14:creationId xmlns:p14="http://schemas.microsoft.com/office/powerpoint/2010/main" val="1117113382"/>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1BCAD-A156-A478-4604-21B76D66CD37}"/>
              </a:ext>
            </a:extLst>
          </p:cNvPr>
          <p:cNvSpPr>
            <a:spLocks noGrp="1"/>
          </p:cNvSpPr>
          <p:nvPr>
            <p:ph type="title"/>
          </p:nvPr>
        </p:nvSpPr>
        <p:spPr/>
        <p:txBody>
          <a:bodyPr/>
          <a:lstStyle/>
          <a:p>
            <a:r>
              <a:rPr lang="en-US" dirty="0"/>
              <a:t>Scale Scores Between Years- PSAT 10 to SAT 11, Math</a:t>
            </a:r>
          </a:p>
        </p:txBody>
      </p:sp>
      <p:pic>
        <p:nvPicPr>
          <p:cNvPr id="5" name="Picture 4">
            <a:extLst>
              <a:ext uri="{FF2B5EF4-FFF2-40B4-BE49-F238E27FC236}">
                <a16:creationId xmlns:a16="http://schemas.microsoft.com/office/drawing/2014/main" id="{EC10E158-70C3-2A1C-921F-B2AFBF7141D7}"/>
              </a:ext>
            </a:extLst>
          </p:cNvPr>
          <p:cNvPicPr>
            <a:picLocks noChangeAspect="1"/>
          </p:cNvPicPr>
          <p:nvPr/>
        </p:nvPicPr>
        <p:blipFill>
          <a:blip r:embed="rId2"/>
          <a:stretch>
            <a:fillRect/>
          </a:stretch>
        </p:blipFill>
        <p:spPr>
          <a:xfrm>
            <a:off x="131508" y="1450467"/>
            <a:ext cx="11928983" cy="4492386"/>
          </a:xfrm>
          <a:prstGeom prst="rect">
            <a:avLst/>
          </a:prstGeom>
        </p:spPr>
      </p:pic>
    </p:spTree>
    <p:extLst>
      <p:ext uri="{BB962C8B-B14F-4D97-AF65-F5344CB8AC3E}">
        <p14:creationId xmlns:p14="http://schemas.microsoft.com/office/powerpoint/2010/main" val="3371318946"/>
      </p:ext>
    </p:extLst>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CD2B-847B-B31A-9E7D-6D1691D9073E}"/>
              </a:ext>
            </a:extLst>
          </p:cNvPr>
          <p:cNvSpPr>
            <a:spLocks noGrp="1"/>
          </p:cNvSpPr>
          <p:nvPr>
            <p:ph type="title"/>
          </p:nvPr>
        </p:nvSpPr>
        <p:spPr/>
        <p:txBody>
          <a:bodyPr/>
          <a:lstStyle/>
          <a:p>
            <a:r>
              <a:rPr lang="en-US" dirty="0"/>
              <a:t>Correlations Between Student Scale Scores from Consecutive Years</a:t>
            </a:r>
          </a:p>
        </p:txBody>
      </p:sp>
      <p:pic>
        <p:nvPicPr>
          <p:cNvPr id="7" name="Picture 6">
            <a:extLst>
              <a:ext uri="{FF2B5EF4-FFF2-40B4-BE49-F238E27FC236}">
                <a16:creationId xmlns:a16="http://schemas.microsoft.com/office/drawing/2014/main" id="{18EAF276-5B79-7120-574A-86FF578D1499}"/>
              </a:ext>
            </a:extLst>
          </p:cNvPr>
          <p:cNvPicPr>
            <a:picLocks noChangeAspect="1"/>
          </p:cNvPicPr>
          <p:nvPr/>
        </p:nvPicPr>
        <p:blipFill>
          <a:blip r:embed="rId2"/>
          <a:stretch>
            <a:fillRect/>
          </a:stretch>
        </p:blipFill>
        <p:spPr>
          <a:xfrm>
            <a:off x="987523" y="1007001"/>
            <a:ext cx="6453899" cy="5071575"/>
          </a:xfrm>
          <a:prstGeom prst="rect">
            <a:avLst/>
          </a:prstGeom>
        </p:spPr>
      </p:pic>
      <p:sp>
        <p:nvSpPr>
          <p:cNvPr id="3" name="TextBox 2">
            <a:extLst>
              <a:ext uri="{FF2B5EF4-FFF2-40B4-BE49-F238E27FC236}">
                <a16:creationId xmlns:a16="http://schemas.microsoft.com/office/drawing/2014/main" id="{4C775941-9BC2-048E-D821-A62454D48B16}"/>
              </a:ext>
            </a:extLst>
          </p:cNvPr>
          <p:cNvSpPr txBox="1"/>
          <p:nvPr/>
        </p:nvSpPr>
        <p:spPr>
          <a:xfrm>
            <a:off x="8014444" y="1349480"/>
            <a:ext cx="3474722" cy="4401205"/>
          </a:xfrm>
          <a:prstGeom prst="rect">
            <a:avLst/>
          </a:prstGeom>
          <a:solidFill>
            <a:schemeClr val="accent6">
              <a:lumMod val="75000"/>
            </a:schemeClr>
          </a:solidFill>
        </p:spPr>
        <p:txBody>
          <a:bodyPr wrap="square" rtlCol="0">
            <a:spAutoFit/>
          </a:bodyPr>
          <a:lstStyle/>
          <a:p>
            <a:r>
              <a:rPr lang="en-US" sz="1400" b="0" i="0" u="none" strike="noStrike" dirty="0">
                <a:solidFill>
                  <a:schemeClr val="bg1"/>
                </a:solidFill>
                <a:effectLst/>
                <a:latin typeface="Arial" panose="020B0604020202020204" pitchFamily="34" charset="0"/>
              </a:rPr>
              <a:t>Correlations from 2023 to 2024 are generally similar to or slightly lower than prior year correlations and range from 0.7 to 0.9. This indicates that the relative rankings of students have stayed consistent between years on both the old paper and new digital assessments.  </a:t>
            </a:r>
          </a:p>
          <a:p>
            <a:endParaRPr lang="en-US" sz="1400" dirty="0">
              <a:solidFill>
                <a:schemeClr val="bg1"/>
              </a:solidFill>
              <a:latin typeface="Arial" panose="020B0604020202020204" pitchFamily="34" charset="0"/>
            </a:endParaRPr>
          </a:p>
          <a:p>
            <a:r>
              <a:rPr lang="en-US" sz="1400" b="0" i="0" u="none" strike="noStrike" dirty="0">
                <a:solidFill>
                  <a:schemeClr val="bg1"/>
                </a:solidFill>
                <a:effectLst/>
                <a:latin typeface="Arial" panose="020B0604020202020204" pitchFamily="34" charset="0"/>
              </a:rPr>
              <a:t>The fairly high correlations for most student demographic groups also indicate that students from historically disadvantaged backgrounds are not being differentially impact by the transition to the new digital PSAT/SAT.</a:t>
            </a:r>
          </a:p>
          <a:p>
            <a:endParaRPr lang="en-US" sz="1400" dirty="0">
              <a:solidFill>
                <a:schemeClr val="bg1"/>
              </a:solidFill>
              <a:latin typeface="Arial" panose="020B0604020202020204" pitchFamily="34" charset="0"/>
            </a:endParaRPr>
          </a:p>
          <a:p>
            <a:r>
              <a:rPr lang="en-US" sz="1400" b="0" i="0" u="none" strike="noStrike" dirty="0">
                <a:solidFill>
                  <a:schemeClr val="bg1"/>
                </a:solidFill>
                <a:effectLst/>
                <a:latin typeface="Arial" panose="020B0604020202020204" pitchFamily="34" charset="0"/>
              </a:rPr>
              <a:t>Note that correlations in math are noticeably lower for some groups from 22 to 23, which is likely due to the scale score fluctuation in grade 10 math in 2023. </a:t>
            </a:r>
            <a:endParaRPr lang="en-US" sz="1400" dirty="0">
              <a:solidFill>
                <a:schemeClr val="bg1"/>
              </a:solidFill>
            </a:endParaRPr>
          </a:p>
        </p:txBody>
      </p:sp>
    </p:spTree>
    <p:extLst>
      <p:ext uri="{BB962C8B-B14F-4D97-AF65-F5344CB8AC3E}">
        <p14:creationId xmlns:p14="http://schemas.microsoft.com/office/powerpoint/2010/main" val="3680771044"/>
      </p:ext>
    </p:extLst>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8CD2B-847B-B31A-9E7D-6D1691D9073E}"/>
              </a:ext>
            </a:extLst>
          </p:cNvPr>
          <p:cNvSpPr>
            <a:spLocks noGrp="1"/>
          </p:cNvSpPr>
          <p:nvPr>
            <p:ph type="title"/>
          </p:nvPr>
        </p:nvSpPr>
        <p:spPr/>
        <p:txBody>
          <a:bodyPr/>
          <a:lstStyle/>
          <a:p>
            <a:r>
              <a:rPr lang="en-US" dirty="0"/>
              <a:t>Correlations Between Student Scale Scores from Consecutive Years</a:t>
            </a:r>
          </a:p>
        </p:txBody>
      </p:sp>
      <p:pic>
        <p:nvPicPr>
          <p:cNvPr id="3" name="Picture 2">
            <a:extLst>
              <a:ext uri="{FF2B5EF4-FFF2-40B4-BE49-F238E27FC236}">
                <a16:creationId xmlns:a16="http://schemas.microsoft.com/office/drawing/2014/main" id="{C9C7F3B8-3CFA-BC70-0F0B-9976B22E6EA3}"/>
              </a:ext>
            </a:extLst>
          </p:cNvPr>
          <p:cNvPicPr>
            <a:picLocks noChangeAspect="1"/>
          </p:cNvPicPr>
          <p:nvPr/>
        </p:nvPicPr>
        <p:blipFill>
          <a:blip r:embed="rId2"/>
          <a:stretch>
            <a:fillRect/>
          </a:stretch>
        </p:blipFill>
        <p:spPr>
          <a:xfrm>
            <a:off x="1400536" y="1071217"/>
            <a:ext cx="7326775" cy="5009227"/>
          </a:xfrm>
          <a:prstGeom prst="rect">
            <a:avLst/>
          </a:prstGeom>
        </p:spPr>
      </p:pic>
    </p:spTree>
    <p:extLst>
      <p:ext uri="{BB962C8B-B14F-4D97-AF65-F5344CB8AC3E}">
        <p14:creationId xmlns:p14="http://schemas.microsoft.com/office/powerpoint/2010/main" val="1635902427"/>
      </p:ext>
    </p:extLst>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5CC1-9CB2-2DC7-C160-82253AC8F6A2}"/>
              </a:ext>
            </a:extLst>
          </p:cNvPr>
          <p:cNvSpPr>
            <a:spLocks noGrp="1"/>
          </p:cNvSpPr>
          <p:nvPr>
            <p:ph type="title"/>
          </p:nvPr>
        </p:nvSpPr>
        <p:spPr/>
        <p:txBody>
          <a:bodyPr/>
          <a:lstStyle/>
          <a:p>
            <a:r>
              <a:rPr lang="en-US" dirty="0"/>
              <a:t>School-level Mean Scale Score Distributions by Year- Grade 9</a:t>
            </a:r>
          </a:p>
        </p:txBody>
      </p:sp>
      <p:pic>
        <p:nvPicPr>
          <p:cNvPr id="7" name="Picture 6">
            <a:extLst>
              <a:ext uri="{FF2B5EF4-FFF2-40B4-BE49-F238E27FC236}">
                <a16:creationId xmlns:a16="http://schemas.microsoft.com/office/drawing/2014/main" id="{B60ED979-8201-72E6-9F1F-012383521CBE}"/>
              </a:ext>
            </a:extLst>
          </p:cNvPr>
          <p:cNvPicPr>
            <a:picLocks noChangeAspect="1"/>
          </p:cNvPicPr>
          <p:nvPr/>
        </p:nvPicPr>
        <p:blipFill>
          <a:blip r:embed="rId2"/>
          <a:stretch>
            <a:fillRect/>
          </a:stretch>
        </p:blipFill>
        <p:spPr>
          <a:xfrm>
            <a:off x="169376" y="1493404"/>
            <a:ext cx="11853248" cy="4372099"/>
          </a:xfrm>
          <a:prstGeom prst="rect">
            <a:avLst/>
          </a:prstGeom>
        </p:spPr>
      </p:pic>
      <p:sp>
        <p:nvSpPr>
          <p:cNvPr id="8" name="TextBox 7">
            <a:extLst>
              <a:ext uri="{FF2B5EF4-FFF2-40B4-BE49-F238E27FC236}">
                <a16:creationId xmlns:a16="http://schemas.microsoft.com/office/drawing/2014/main" id="{D4BC9F5A-9AB1-5977-DA22-12A16BD3C167}"/>
              </a:ext>
            </a:extLst>
          </p:cNvPr>
          <p:cNvSpPr txBox="1"/>
          <p:nvPr/>
        </p:nvSpPr>
        <p:spPr>
          <a:xfrm>
            <a:off x="531619" y="5851072"/>
            <a:ext cx="10475088" cy="307777"/>
          </a:xfrm>
          <a:prstGeom prst="rect">
            <a:avLst/>
          </a:prstGeom>
          <a:noFill/>
        </p:spPr>
        <p:txBody>
          <a:bodyPr wrap="square" rtlCol="0">
            <a:spAutoFit/>
          </a:bodyPr>
          <a:lstStyle/>
          <a:p>
            <a:r>
              <a:rPr lang="en-US" sz="1400" dirty="0"/>
              <a:t>Note: These distributions include AEC’s so may not align with the re-normed cut-scores</a:t>
            </a:r>
          </a:p>
        </p:txBody>
      </p:sp>
      <p:sp>
        <p:nvSpPr>
          <p:cNvPr id="3" name="TextBox 2">
            <a:extLst>
              <a:ext uri="{FF2B5EF4-FFF2-40B4-BE49-F238E27FC236}">
                <a16:creationId xmlns:a16="http://schemas.microsoft.com/office/drawing/2014/main" id="{D6886606-E501-DF11-E268-19A1A5F552DC}"/>
              </a:ext>
            </a:extLst>
          </p:cNvPr>
          <p:cNvSpPr txBox="1"/>
          <p:nvPr/>
        </p:nvSpPr>
        <p:spPr>
          <a:xfrm>
            <a:off x="3044412" y="1003733"/>
            <a:ext cx="8935179" cy="492443"/>
          </a:xfrm>
          <a:prstGeom prst="rect">
            <a:avLst/>
          </a:prstGeom>
          <a:solidFill>
            <a:schemeClr val="accent6">
              <a:lumMod val="75000"/>
            </a:schemeClr>
          </a:solidFill>
        </p:spPr>
        <p:txBody>
          <a:bodyPr wrap="square" rtlCol="0">
            <a:spAutoFit/>
          </a:bodyPr>
          <a:lstStyle/>
          <a:p>
            <a:r>
              <a:rPr lang="en-US" sz="1300" dirty="0">
                <a:solidFill>
                  <a:schemeClr val="bg1"/>
                </a:solidFill>
                <a:latin typeface="Arial" panose="020B0604020202020204" pitchFamily="34" charset="0"/>
                <a:cs typeface="Arial" panose="020B0604020202020204" pitchFamily="34" charset="0"/>
              </a:rPr>
              <a:t>School level distributions are similar to student-level, but more concentrated towards the mean. Generally, mean scale scores have declined slightly for RW (0-6 points) and more significantly for math (5-12 points)</a:t>
            </a:r>
            <a:endParaRPr lang="en-US" sz="1300" dirty="0">
              <a:solidFill>
                <a:schemeClr val="bg1"/>
              </a:solidFill>
            </a:endParaRPr>
          </a:p>
        </p:txBody>
      </p:sp>
    </p:spTree>
    <p:extLst>
      <p:ext uri="{BB962C8B-B14F-4D97-AF65-F5344CB8AC3E}">
        <p14:creationId xmlns:p14="http://schemas.microsoft.com/office/powerpoint/2010/main" val="2066182729"/>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5CC1-9CB2-2DC7-C160-82253AC8F6A2}"/>
              </a:ext>
            </a:extLst>
          </p:cNvPr>
          <p:cNvSpPr>
            <a:spLocks noGrp="1"/>
          </p:cNvSpPr>
          <p:nvPr>
            <p:ph type="title"/>
          </p:nvPr>
        </p:nvSpPr>
        <p:spPr/>
        <p:txBody>
          <a:bodyPr/>
          <a:lstStyle/>
          <a:p>
            <a:r>
              <a:rPr lang="en-US" dirty="0"/>
              <a:t>School-level Mean Scale Score Distributions by Year- Grade 10</a:t>
            </a:r>
          </a:p>
        </p:txBody>
      </p:sp>
      <p:pic>
        <p:nvPicPr>
          <p:cNvPr id="4" name="Picture 3">
            <a:extLst>
              <a:ext uri="{FF2B5EF4-FFF2-40B4-BE49-F238E27FC236}">
                <a16:creationId xmlns:a16="http://schemas.microsoft.com/office/drawing/2014/main" id="{1FDBC3F4-B935-D3EE-145A-24EB20817241}"/>
              </a:ext>
            </a:extLst>
          </p:cNvPr>
          <p:cNvPicPr>
            <a:picLocks noChangeAspect="1"/>
          </p:cNvPicPr>
          <p:nvPr/>
        </p:nvPicPr>
        <p:blipFill>
          <a:blip r:embed="rId2"/>
          <a:stretch>
            <a:fillRect/>
          </a:stretch>
        </p:blipFill>
        <p:spPr>
          <a:xfrm>
            <a:off x="146004" y="1357109"/>
            <a:ext cx="11907929" cy="4372358"/>
          </a:xfrm>
          <a:prstGeom prst="rect">
            <a:avLst/>
          </a:prstGeom>
        </p:spPr>
      </p:pic>
      <p:sp>
        <p:nvSpPr>
          <p:cNvPr id="5" name="TextBox 4">
            <a:extLst>
              <a:ext uri="{FF2B5EF4-FFF2-40B4-BE49-F238E27FC236}">
                <a16:creationId xmlns:a16="http://schemas.microsoft.com/office/drawing/2014/main" id="{08C3F34E-CE1C-3CB2-2481-B79C1340A26B}"/>
              </a:ext>
            </a:extLst>
          </p:cNvPr>
          <p:cNvSpPr txBox="1"/>
          <p:nvPr/>
        </p:nvSpPr>
        <p:spPr>
          <a:xfrm>
            <a:off x="520861" y="5775766"/>
            <a:ext cx="10475088" cy="338554"/>
          </a:xfrm>
          <a:prstGeom prst="rect">
            <a:avLst/>
          </a:prstGeom>
          <a:noFill/>
        </p:spPr>
        <p:txBody>
          <a:bodyPr wrap="square" rtlCol="0">
            <a:spAutoFit/>
          </a:bodyPr>
          <a:lstStyle/>
          <a:p>
            <a:r>
              <a:rPr lang="en-US" sz="1600" dirty="0"/>
              <a:t>Note: These distributions include AEC’s so may not align with the re-normed cut-scores</a:t>
            </a:r>
          </a:p>
        </p:txBody>
      </p:sp>
    </p:spTree>
    <p:extLst>
      <p:ext uri="{BB962C8B-B14F-4D97-AF65-F5344CB8AC3E}">
        <p14:creationId xmlns:p14="http://schemas.microsoft.com/office/powerpoint/2010/main" val="3483876662"/>
      </p:ext>
    </p:extLst>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75CC1-9CB2-2DC7-C160-82253AC8F6A2}"/>
              </a:ext>
            </a:extLst>
          </p:cNvPr>
          <p:cNvSpPr>
            <a:spLocks noGrp="1"/>
          </p:cNvSpPr>
          <p:nvPr>
            <p:ph type="title"/>
          </p:nvPr>
        </p:nvSpPr>
        <p:spPr/>
        <p:txBody>
          <a:bodyPr/>
          <a:lstStyle/>
          <a:p>
            <a:r>
              <a:rPr lang="en-US" dirty="0"/>
              <a:t>School-level Mean Scale Score Distributions by Year- Grade 11</a:t>
            </a:r>
          </a:p>
        </p:txBody>
      </p:sp>
      <p:pic>
        <p:nvPicPr>
          <p:cNvPr id="4" name="Picture 3">
            <a:extLst>
              <a:ext uri="{FF2B5EF4-FFF2-40B4-BE49-F238E27FC236}">
                <a16:creationId xmlns:a16="http://schemas.microsoft.com/office/drawing/2014/main" id="{8062E42A-5BC3-F8EC-848D-6A425F0895DF}"/>
              </a:ext>
            </a:extLst>
          </p:cNvPr>
          <p:cNvPicPr>
            <a:picLocks noChangeAspect="1"/>
          </p:cNvPicPr>
          <p:nvPr/>
        </p:nvPicPr>
        <p:blipFill>
          <a:blip r:embed="rId2"/>
          <a:stretch>
            <a:fillRect/>
          </a:stretch>
        </p:blipFill>
        <p:spPr>
          <a:xfrm>
            <a:off x="156791" y="1264660"/>
            <a:ext cx="11823006" cy="4349062"/>
          </a:xfrm>
          <a:prstGeom prst="rect">
            <a:avLst/>
          </a:prstGeom>
        </p:spPr>
      </p:pic>
      <p:sp>
        <p:nvSpPr>
          <p:cNvPr id="5" name="TextBox 4">
            <a:extLst>
              <a:ext uri="{FF2B5EF4-FFF2-40B4-BE49-F238E27FC236}">
                <a16:creationId xmlns:a16="http://schemas.microsoft.com/office/drawing/2014/main" id="{C99B12FE-65B1-CDCE-9A65-2E0AED159662}"/>
              </a:ext>
            </a:extLst>
          </p:cNvPr>
          <p:cNvSpPr txBox="1"/>
          <p:nvPr/>
        </p:nvSpPr>
        <p:spPr>
          <a:xfrm>
            <a:off x="520861" y="5775766"/>
            <a:ext cx="10475088" cy="338554"/>
          </a:xfrm>
          <a:prstGeom prst="rect">
            <a:avLst/>
          </a:prstGeom>
          <a:noFill/>
        </p:spPr>
        <p:txBody>
          <a:bodyPr wrap="square" rtlCol="0">
            <a:spAutoFit/>
          </a:bodyPr>
          <a:lstStyle/>
          <a:p>
            <a:r>
              <a:rPr lang="en-US" sz="1600" dirty="0"/>
              <a:t>Note: These distributions include AEC’s so may not align with the re-normed cut-scores</a:t>
            </a:r>
          </a:p>
        </p:txBody>
      </p:sp>
    </p:spTree>
    <p:extLst>
      <p:ext uri="{BB962C8B-B14F-4D97-AF65-F5344CB8AC3E}">
        <p14:creationId xmlns:p14="http://schemas.microsoft.com/office/powerpoint/2010/main" val="3463783036"/>
      </p:ext>
    </p:extLst>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CB0E-3CDC-03C7-E57F-74EBF3B2FA29}"/>
              </a:ext>
            </a:extLst>
          </p:cNvPr>
          <p:cNvSpPr>
            <a:spLocks noGrp="1"/>
          </p:cNvSpPr>
          <p:nvPr>
            <p:ph type="title"/>
          </p:nvPr>
        </p:nvSpPr>
        <p:spPr/>
        <p:txBody>
          <a:bodyPr/>
          <a:lstStyle/>
          <a:p>
            <a:r>
              <a:rPr lang="en-US" dirty="0"/>
              <a:t>Re-norming 2024 Accountability Cut Scores</a:t>
            </a:r>
          </a:p>
        </p:txBody>
      </p:sp>
      <p:pic>
        <p:nvPicPr>
          <p:cNvPr id="1032" name="Picture 8">
            <a:extLst>
              <a:ext uri="{FF2B5EF4-FFF2-40B4-BE49-F238E27FC236}">
                <a16:creationId xmlns:a16="http://schemas.microsoft.com/office/drawing/2014/main" id="{00B51DFA-2288-4704-536A-7BA0D34E8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6" y="1419957"/>
            <a:ext cx="28384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4F05786-EEDA-1D94-D573-7841BDCD1C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90" y="3772628"/>
            <a:ext cx="2847975"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144D05C-3912-AB4A-BB05-55E4015F4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9304" y="1386502"/>
            <a:ext cx="283845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4EDF83C-01C1-729E-3B9D-E9F1F33FE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9779" y="3760508"/>
            <a:ext cx="2847975"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 table with numbers and numbers&#10;&#10;Description automatically generated">
            <a:extLst>
              <a:ext uri="{FF2B5EF4-FFF2-40B4-BE49-F238E27FC236}">
                <a16:creationId xmlns:a16="http://schemas.microsoft.com/office/drawing/2014/main" id="{120939AB-28B9-7119-BFF4-2F917C8901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0028"/>
          <a:stretch/>
        </p:blipFill>
        <p:spPr bwMode="auto">
          <a:xfrm>
            <a:off x="2844148" y="2864910"/>
            <a:ext cx="6396672" cy="27078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04ACE1-A941-765C-2038-EFC9233FB8B6}"/>
              </a:ext>
            </a:extLst>
          </p:cNvPr>
          <p:cNvSpPr txBox="1"/>
          <p:nvPr/>
        </p:nvSpPr>
        <p:spPr>
          <a:xfrm>
            <a:off x="2990625" y="5584491"/>
            <a:ext cx="6219153" cy="523220"/>
          </a:xfrm>
          <a:prstGeom prst="rect">
            <a:avLst/>
          </a:prstGeom>
          <a:noFill/>
        </p:spPr>
        <p:txBody>
          <a:bodyPr wrap="square" rtlCol="0">
            <a:spAutoFit/>
          </a:bodyPr>
          <a:lstStyle/>
          <a:p>
            <a:r>
              <a:rPr lang="en-US" sz="1400" dirty="0"/>
              <a:t>Note: Re-norming distributions exclude AEC’s, schools with less than 16 valid scores, and students who were not continuous from October 1 through testing.</a:t>
            </a:r>
          </a:p>
        </p:txBody>
      </p:sp>
      <p:sp>
        <p:nvSpPr>
          <p:cNvPr id="7" name="TextBox 6">
            <a:extLst>
              <a:ext uri="{FF2B5EF4-FFF2-40B4-BE49-F238E27FC236}">
                <a16:creationId xmlns:a16="http://schemas.microsoft.com/office/drawing/2014/main" id="{3346C5CB-94A7-0E44-320C-CB8259C86B09}"/>
              </a:ext>
            </a:extLst>
          </p:cNvPr>
          <p:cNvSpPr txBox="1"/>
          <p:nvPr/>
        </p:nvSpPr>
        <p:spPr>
          <a:xfrm>
            <a:off x="2887056" y="1057523"/>
            <a:ext cx="6322722" cy="1600438"/>
          </a:xfrm>
          <a:prstGeom prst="rect">
            <a:avLst/>
          </a:prstGeom>
          <a:solidFill>
            <a:schemeClr val="accent6">
              <a:lumMod val="75000"/>
            </a:schemeClr>
          </a:solidFill>
        </p:spPr>
        <p:txBody>
          <a:bodyPr wrap="square" rtlCol="0">
            <a:spAutoFit/>
          </a:bodyPr>
          <a:lstStyle/>
          <a:p>
            <a:r>
              <a:rPr lang="en-US" sz="1400" b="0" i="0" u="none" strike="noStrike" dirty="0">
                <a:solidFill>
                  <a:schemeClr val="bg1"/>
                </a:solidFill>
                <a:effectLst/>
                <a:latin typeface="Arial" panose="020B0604020202020204" pitchFamily="34" charset="0"/>
              </a:rPr>
              <a:t>In comparison to the 2019 Baseline cut-scores from the paper PSAT/SAT, 2024 results are lower for all but one content area and rating category. The greatest decreases are in math and for students at the Approaching cut-point. </a:t>
            </a:r>
          </a:p>
          <a:p>
            <a:endParaRPr lang="en-US" sz="1400" dirty="0">
              <a:solidFill>
                <a:schemeClr val="bg1"/>
              </a:solidFill>
              <a:latin typeface="Arial" panose="020B0604020202020204" pitchFamily="34" charset="0"/>
            </a:endParaRPr>
          </a:p>
          <a:p>
            <a:r>
              <a:rPr lang="en-US" sz="1400" b="0" i="0" u="none" strike="noStrike" dirty="0">
                <a:solidFill>
                  <a:schemeClr val="bg1"/>
                </a:solidFill>
                <a:effectLst/>
                <a:latin typeface="Arial" panose="020B0604020202020204" pitchFamily="34" charset="0"/>
              </a:rPr>
              <a:t>There was a slight increase for grade 9/10 Reading &amp; Writing for the highest performing students, but the 2024 Exceeds target was kept the same to avoid a last-minute change that would negatively impact schools/districts. </a:t>
            </a:r>
            <a:endParaRPr lang="en-US" sz="1400" dirty="0">
              <a:solidFill>
                <a:schemeClr val="bg1"/>
              </a:solidFill>
            </a:endParaRPr>
          </a:p>
        </p:txBody>
      </p:sp>
    </p:spTree>
    <p:extLst>
      <p:ext uri="{BB962C8B-B14F-4D97-AF65-F5344CB8AC3E}">
        <p14:creationId xmlns:p14="http://schemas.microsoft.com/office/powerpoint/2010/main" val="500599538"/>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Content for Today’s Presentation</a:t>
            </a:r>
          </a:p>
        </p:txBody>
      </p:sp>
      <p:sp>
        <p:nvSpPr>
          <p:cNvPr id="3" name="Content Placeholder 2"/>
          <p:cNvSpPr>
            <a:spLocks noGrp="1"/>
          </p:cNvSpPr>
          <p:nvPr>
            <p:ph type="body" idx="1"/>
          </p:nvPr>
        </p:nvSpPr>
        <p:spPr>
          <a:xfrm>
            <a:off x="415600" y="1131563"/>
            <a:ext cx="8290250" cy="4904337"/>
          </a:xfrm>
        </p:spPr>
        <p:txBody>
          <a:bodyPr>
            <a:normAutofit/>
          </a:bodyPr>
          <a:lstStyle/>
          <a:p>
            <a:pPr indent="-342900">
              <a:buClr>
                <a:srgbClr val="00B050"/>
              </a:buClr>
              <a:buFont typeface="Arial" panose="020B0604020202020204" pitchFamily="34" charset="0"/>
              <a:buChar char="•"/>
            </a:pPr>
            <a:r>
              <a:rPr lang="en-US" sz="2400" dirty="0"/>
              <a:t>Summary of 2024 Growth &amp; Prelim Framework Results</a:t>
            </a:r>
          </a:p>
          <a:p>
            <a:pPr marL="342900" indent="-342900">
              <a:buClr>
                <a:srgbClr val="00B050"/>
              </a:buClr>
              <a:buFont typeface="Arial" panose="020B0604020202020204" pitchFamily="34" charset="0"/>
              <a:buChar char="•"/>
            </a:pPr>
            <a:endParaRPr lang="en-US" sz="2400" dirty="0"/>
          </a:p>
          <a:p>
            <a:pPr indent="-342900">
              <a:buClr>
                <a:srgbClr val="00B050"/>
              </a:buClr>
              <a:buFont typeface="Arial" panose="020B0604020202020204" pitchFamily="34" charset="0"/>
              <a:buChar char="•"/>
            </a:pPr>
            <a:r>
              <a:rPr lang="en-US" sz="2400" dirty="0"/>
              <a:t>Update on 1241 Stakeholder Taskforce</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Update on digital PSAT/SAT Implications for Accountability</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Changes for 2025 frameworks &amp; Prep for 2025 Target Setting</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Public Comment</a:t>
            </a:r>
          </a:p>
          <a:p>
            <a:pPr marL="342900" indent="-342900">
              <a:buClr>
                <a:srgbClr val="00B050"/>
              </a:buClr>
              <a:buFont typeface="Arial" panose="020B0604020202020204" pitchFamily="34" charset="0"/>
              <a:buChar char="•"/>
            </a:pPr>
            <a:endParaRPr lang="en-US" sz="2400" dirty="0"/>
          </a:p>
          <a:p>
            <a:pPr marL="0" indent="0">
              <a:buClr>
                <a:srgbClr val="00B050"/>
              </a:buClr>
              <a:buNone/>
            </a:pPr>
            <a:endParaRPr lang="en-US" sz="2800" dirty="0"/>
          </a:p>
        </p:txBody>
      </p:sp>
      <p:pic>
        <p:nvPicPr>
          <p:cNvPr id="8" name="Google Shape;198;p49" descr="Photo of middle school students">
            <a:extLst>
              <a:ext uri="{FF2B5EF4-FFF2-40B4-BE49-F238E27FC236}">
                <a16:creationId xmlns:a16="http://schemas.microsoft.com/office/drawing/2014/main" id="{74A3C77F-EAC5-24CF-AE1A-6AEEA712F242}"/>
              </a:ext>
            </a:extLst>
          </p:cNvPr>
          <p:cNvPicPr preferRelativeResize="0"/>
          <p:nvPr/>
        </p:nvPicPr>
        <p:blipFill rotWithShape="1">
          <a:blip r:embed="rId3">
            <a:alphaModFix/>
          </a:blip>
          <a:srcRect l="13438" r="51740"/>
          <a:stretch/>
        </p:blipFill>
        <p:spPr>
          <a:xfrm>
            <a:off x="8705850" y="0"/>
            <a:ext cx="3535109" cy="6115050"/>
          </a:xfrm>
          <a:prstGeom prst="rect">
            <a:avLst/>
          </a:prstGeom>
          <a:noFill/>
          <a:ln>
            <a:noFill/>
          </a:ln>
          <a:effectLst>
            <a:softEdge rad="317500"/>
          </a:effectLst>
        </p:spPr>
      </p:pic>
      <p:sp>
        <p:nvSpPr>
          <p:cNvPr id="4" name="Rectangle 3">
            <a:extLst>
              <a:ext uri="{FF2B5EF4-FFF2-40B4-BE49-F238E27FC236}">
                <a16:creationId xmlns:a16="http://schemas.microsoft.com/office/drawing/2014/main" id="{5CB30690-B820-3BED-F773-229A291EFBFF}"/>
              </a:ext>
            </a:extLst>
          </p:cNvPr>
          <p:cNvSpPr/>
          <p:nvPr/>
        </p:nvSpPr>
        <p:spPr>
          <a:xfrm>
            <a:off x="0" y="1110047"/>
            <a:ext cx="8705851" cy="674088"/>
          </a:xfrm>
          <a:prstGeom prst="rect">
            <a:avLst/>
          </a:prstGeom>
          <a:solidFill>
            <a:schemeClr val="accent6">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0641958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Content for Today’s Presentation</a:t>
            </a:r>
          </a:p>
        </p:txBody>
      </p:sp>
      <p:sp>
        <p:nvSpPr>
          <p:cNvPr id="3" name="Content Placeholder 2"/>
          <p:cNvSpPr>
            <a:spLocks noGrp="1"/>
          </p:cNvSpPr>
          <p:nvPr>
            <p:ph type="body" idx="1"/>
          </p:nvPr>
        </p:nvSpPr>
        <p:spPr>
          <a:xfrm>
            <a:off x="415600" y="1131563"/>
            <a:ext cx="8290250" cy="4904337"/>
          </a:xfrm>
        </p:spPr>
        <p:txBody>
          <a:bodyPr>
            <a:normAutofit/>
          </a:bodyPr>
          <a:lstStyle/>
          <a:p>
            <a:pPr indent="-342900">
              <a:buClr>
                <a:srgbClr val="00B050"/>
              </a:buClr>
              <a:buFont typeface="Arial" panose="020B0604020202020204" pitchFamily="34" charset="0"/>
              <a:buChar char="•"/>
            </a:pPr>
            <a:r>
              <a:rPr lang="en-US" sz="2400" dirty="0"/>
              <a:t>Summary of 2024 Growth &amp; Prelim Framework Results</a:t>
            </a:r>
          </a:p>
          <a:p>
            <a:pPr marL="342900" indent="-342900">
              <a:buClr>
                <a:srgbClr val="00B050"/>
              </a:buClr>
              <a:buFont typeface="Arial" panose="020B0604020202020204" pitchFamily="34" charset="0"/>
              <a:buChar char="•"/>
            </a:pPr>
            <a:endParaRPr lang="en-US" sz="2400" dirty="0"/>
          </a:p>
          <a:p>
            <a:pPr indent="-342900">
              <a:buClr>
                <a:srgbClr val="00B050"/>
              </a:buClr>
              <a:buFont typeface="Arial" panose="020B0604020202020204" pitchFamily="34" charset="0"/>
              <a:buChar char="•"/>
            </a:pPr>
            <a:r>
              <a:rPr lang="en-US" sz="2400" dirty="0"/>
              <a:t>Update on 1241 Stakeholder Taskforce</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Update on digital PSAT/SAT Implications for Accountability</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Changes for 2025 frameworks &amp; Prep for 2025 Target Setting</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Public Comment</a:t>
            </a:r>
          </a:p>
          <a:p>
            <a:pPr marL="342900" indent="-342900">
              <a:buClr>
                <a:srgbClr val="00B050"/>
              </a:buClr>
              <a:buFont typeface="Arial" panose="020B0604020202020204" pitchFamily="34" charset="0"/>
              <a:buChar char="•"/>
            </a:pPr>
            <a:endParaRPr lang="en-US" sz="2400" dirty="0"/>
          </a:p>
          <a:p>
            <a:pPr marL="0" indent="0">
              <a:buClr>
                <a:srgbClr val="00B050"/>
              </a:buClr>
              <a:buNone/>
            </a:pPr>
            <a:endParaRPr lang="en-US" sz="2800" dirty="0"/>
          </a:p>
        </p:txBody>
      </p:sp>
      <p:pic>
        <p:nvPicPr>
          <p:cNvPr id="8" name="Google Shape;198;p49" descr="Photo of middle school students">
            <a:extLst>
              <a:ext uri="{FF2B5EF4-FFF2-40B4-BE49-F238E27FC236}">
                <a16:creationId xmlns:a16="http://schemas.microsoft.com/office/drawing/2014/main" id="{74A3C77F-EAC5-24CF-AE1A-6AEEA712F242}"/>
              </a:ext>
            </a:extLst>
          </p:cNvPr>
          <p:cNvPicPr preferRelativeResize="0"/>
          <p:nvPr/>
        </p:nvPicPr>
        <p:blipFill rotWithShape="1">
          <a:blip r:embed="rId3">
            <a:alphaModFix/>
          </a:blip>
          <a:srcRect l="13438" r="51740"/>
          <a:stretch/>
        </p:blipFill>
        <p:spPr>
          <a:xfrm>
            <a:off x="8705850" y="0"/>
            <a:ext cx="3535109" cy="6115050"/>
          </a:xfrm>
          <a:prstGeom prst="rect">
            <a:avLst/>
          </a:prstGeom>
          <a:noFill/>
          <a:ln>
            <a:noFill/>
          </a:ln>
          <a:effectLst>
            <a:softEdge rad="317500"/>
          </a:effectLst>
        </p:spPr>
      </p:pic>
      <p:sp>
        <p:nvSpPr>
          <p:cNvPr id="4" name="Rectangle 3">
            <a:extLst>
              <a:ext uri="{FF2B5EF4-FFF2-40B4-BE49-F238E27FC236}">
                <a16:creationId xmlns:a16="http://schemas.microsoft.com/office/drawing/2014/main" id="{5CB30690-B820-3BED-F773-229A291EFBFF}"/>
              </a:ext>
            </a:extLst>
          </p:cNvPr>
          <p:cNvSpPr/>
          <p:nvPr/>
        </p:nvSpPr>
        <p:spPr>
          <a:xfrm>
            <a:off x="0" y="4131312"/>
            <a:ext cx="8705851" cy="978569"/>
          </a:xfrm>
          <a:prstGeom prst="rect">
            <a:avLst/>
          </a:prstGeom>
          <a:solidFill>
            <a:schemeClr val="accent6">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117718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C8BAF-4313-412A-B648-1A3B1F207058}"/>
              </a:ext>
            </a:extLst>
          </p:cNvPr>
          <p:cNvSpPr>
            <a:spLocks noGrp="1"/>
          </p:cNvSpPr>
          <p:nvPr>
            <p:ph type="title"/>
          </p:nvPr>
        </p:nvSpPr>
        <p:spPr/>
        <p:txBody>
          <a:bodyPr>
            <a:noAutofit/>
          </a:bodyPr>
          <a:lstStyle/>
          <a:p>
            <a:pPr>
              <a:lnSpc>
                <a:spcPct val="107000"/>
              </a:lnSpc>
              <a:spcBef>
                <a:spcPts val="0"/>
              </a:spcBef>
              <a:spcAft>
                <a:spcPts val="800"/>
              </a:spcAft>
            </a:pPr>
            <a:r>
              <a:rPr lang="en-US" dirty="0"/>
              <a:t>Potential Cut Score Revisions for 2025</a:t>
            </a:r>
          </a:p>
        </p:txBody>
      </p:sp>
      <p:pic>
        <p:nvPicPr>
          <p:cNvPr id="5" name="Picture 4" descr="A table with numbers and numbers&#10;&#10;Description automatically generated">
            <a:extLst>
              <a:ext uri="{FF2B5EF4-FFF2-40B4-BE49-F238E27FC236}">
                <a16:creationId xmlns:a16="http://schemas.microsoft.com/office/drawing/2014/main" id="{03856628-1D55-DEA8-E387-B4AF5934ABA2}"/>
              </a:ext>
            </a:extLst>
          </p:cNvPr>
          <p:cNvPicPr>
            <a:picLocks noChangeAspect="1"/>
          </p:cNvPicPr>
          <p:nvPr/>
        </p:nvPicPr>
        <p:blipFill>
          <a:blip r:embed="rId2">
            <a:extLst>
              <a:ext uri="{28A0092B-C50C-407E-A947-70E740481C1C}">
                <a14:useLocalDpi xmlns:a14="http://schemas.microsoft.com/office/drawing/2010/main" val="0"/>
              </a:ext>
            </a:extLst>
          </a:blip>
          <a:srcRect l="577" r="1"/>
          <a:stretch/>
        </p:blipFill>
        <p:spPr bwMode="auto">
          <a:xfrm>
            <a:off x="2336895" y="1046178"/>
            <a:ext cx="5978165" cy="5056991"/>
          </a:xfrm>
          <a:prstGeom prst="rect">
            <a:avLst/>
          </a:prstGeom>
          <a:noFill/>
          <a:ln>
            <a:noFill/>
          </a:ln>
        </p:spPr>
      </p:pic>
      <p:sp>
        <p:nvSpPr>
          <p:cNvPr id="6" name="Callout: Left Arrow 5">
            <a:extLst>
              <a:ext uri="{FF2B5EF4-FFF2-40B4-BE49-F238E27FC236}">
                <a16:creationId xmlns:a16="http://schemas.microsoft.com/office/drawing/2014/main" id="{8D062BB7-C794-425F-FC4B-40C546DCB513}"/>
              </a:ext>
            </a:extLst>
          </p:cNvPr>
          <p:cNvSpPr/>
          <p:nvPr/>
        </p:nvSpPr>
        <p:spPr>
          <a:xfrm>
            <a:off x="8115085" y="1174641"/>
            <a:ext cx="3438739" cy="1333538"/>
          </a:xfrm>
          <a:prstGeom prst="leftArrowCallout">
            <a:avLst>
              <a:gd name="adj1" fmla="val 12324"/>
              <a:gd name="adj2" fmla="val 11620"/>
              <a:gd name="adj3" fmla="val 25000"/>
              <a:gd name="adj4" fmla="val 532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FCA584-3A14-F3CA-EAD5-39AED335FC24}"/>
              </a:ext>
            </a:extLst>
          </p:cNvPr>
          <p:cNvSpPr txBox="1"/>
          <p:nvPr/>
        </p:nvSpPr>
        <p:spPr>
          <a:xfrm>
            <a:off x="9747508" y="1221725"/>
            <a:ext cx="1806742" cy="1323439"/>
          </a:xfrm>
          <a:prstGeom prst="rect">
            <a:avLst/>
          </a:prstGeom>
          <a:noFill/>
        </p:spPr>
        <p:txBody>
          <a:bodyPr wrap="square" rtlCol="0">
            <a:spAutoFit/>
          </a:bodyPr>
          <a:lstStyle/>
          <a:p>
            <a:r>
              <a:rPr lang="en-US" sz="1600" b="0" i="0" u="none" strike="noStrike" dirty="0">
                <a:solidFill>
                  <a:srgbClr val="FFFFFF"/>
                </a:solidFill>
                <a:effectLst/>
                <a:latin typeface="Aptos" panose="020B0004020202020204" pitchFamily="34" charset="0"/>
              </a:rPr>
              <a:t>Move forward with increased 2024 Exceeds target for PSAT Reading &amp; Writing?</a:t>
            </a:r>
            <a:endParaRPr lang="en-US" sz="1400" dirty="0">
              <a:solidFill>
                <a:schemeClr val="bg1"/>
              </a:solidFill>
            </a:endParaRPr>
          </a:p>
        </p:txBody>
      </p:sp>
      <p:sp>
        <p:nvSpPr>
          <p:cNvPr id="10" name="Callout: Left Arrow 9">
            <a:extLst>
              <a:ext uri="{FF2B5EF4-FFF2-40B4-BE49-F238E27FC236}">
                <a16:creationId xmlns:a16="http://schemas.microsoft.com/office/drawing/2014/main" id="{23D3028B-0CFE-0BE9-99A4-C45788888FC3}"/>
              </a:ext>
            </a:extLst>
          </p:cNvPr>
          <p:cNvSpPr/>
          <p:nvPr/>
        </p:nvSpPr>
        <p:spPr>
          <a:xfrm>
            <a:off x="8887732" y="4146287"/>
            <a:ext cx="2666092" cy="1831559"/>
          </a:xfrm>
          <a:prstGeom prst="leftArrowCallout">
            <a:avLst>
              <a:gd name="adj1" fmla="val 7124"/>
              <a:gd name="adj2" fmla="val 7980"/>
              <a:gd name="adj3" fmla="val 15639"/>
              <a:gd name="adj4" fmla="val 674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FB081B-15D0-7A52-AE08-351F5CC0B6F9}"/>
              </a:ext>
            </a:extLst>
          </p:cNvPr>
          <p:cNvSpPr txBox="1"/>
          <p:nvPr/>
        </p:nvSpPr>
        <p:spPr>
          <a:xfrm>
            <a:off x="9804400" y="4155705"/>
            <a:ext cx="1724024" cy="1815882"/>
          </a:xfrm>
          <a:prstGeom prst="rect">
            <a:avLst/>
          </a:prstGeom>
          <a:noFill/>
        </p:spPr>
        <p:txBody>
          <a:bodyPr wrap="square" rtlCol="0">
            <a:spAutoFit/>
          </a:bodyPr>
          <a:lstStyle/>
          <a:p>
            <a:r>
              <a:rPr lang="en-US" sz="1600">
                <a:solidFill>
                  <a:schemeClr val="bg1"/>
                </a:solidFill>
              </a:rPr>
              <a:t>Re-norm all </a:t>
            </a:r>
          </a:p>
          <a:p>
            <a:r>
              <a:rPr lang="en-US" sz="1600">
                <a:solidFill>
                  <a:schemeClr val="bg1"/>
                </a:solidFill>
              </a:rPr>
              <a:t>3-year targets based on combined 2025, 2024 digital and 2023 paper results?</a:t>
            </a:r>
          </a:p>
        </p:txBody>
      </p:sp>
      <p:sp>
        <p:nvSpPr>
          <p:cNvPr id="12" name="Google Shape;219;p26">
            <a:extLst>
              <a:ext uri="{FF2B5EF4-FFF2-40B4-BE49-F238E27FC236}">
                <a16:creationId xmlns:a16="http://schemas.microsoft.com/office/drawing/2014/main" id="{FBD9690C-8D7F-81FE-9CE0-6E8DA680AA65}"/>
              </a:ext>
            </a:extLst>
          </p:cNvPr>
          <p:cNvSpPr txBox="1"/>
          <p:nvPr/>
        </p:nvSpPr>
        <p:spPr>
          <a:xfrm>
            <a:off x="46929" y="4599751"/>
            <a:ext cx="2067789" cy="36510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sz="1000" err="1">
                <a:solidFill>
                  <a:schemeClr val="bg1">
                    <a:lumMod val="65000"/>
                  </a:schemeClr>
                </a:solidFill>
                <a:latin typeface="Roboto" panose="02000000000000000000" pitchFamily="2" charset="0"/>
                <a:ea typeface="Roboto" panose="02000000000000000000" pitchFamily="2" charset="0"/>
                <a:cs typeface="Roboto" panose="02000000000000000000" pitchFamily="2" charset="0"/>
                <a:sym typeface="Calibri"/>
              </a:rPr>
              <a:t>CoAlt</a:t>
            </a:r>
            <a:r>
              <a:rPr lang="en-US" sz="1000">
                <a:solidFill>
                  <a:schemeClr val="bg1">
                    <a:lumMod val="65000"/>
                  </a:schemeClr>
                </a:solidFill>
                <a:latin typeface="Roboto" panose="02000000000000000000" pitchFamily="2" charset="0"/>
                <a:ea typeface="Roboto" panose="02000000000000000000" pitchFamily="2" charset="0"/>
                <a:cs typeface="Roboto" panose="02000000000000000000" pitchFamily="2" charset="0"/>
                <a:sym typeface="Calibri"/>
              </a:rPr>
              <a:t> DLM = </a:t>
            </a:r>
            <a:r>
              <a:rPr lang="en-US" sz="100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Alternate Assessment program designed for students with significant cognitive disabilities</a:t>
            </a:r>
            <a:endParaRPr lang="en-US" sz="1000">
              <a:solidFill>
                <a:schemeClr val="bg1">
                  <a:lumMod val="65000"/>
                </a:schemeClr>
              </a:solidFill>
              <a:latin typeface="Roboto" panose="02000000000000000000" pitchFamily="2" charset="0"/>
              <a:ea typeface="Roboto" panose="02000000000000000000" pitchFamily="2" charset="0"/>
              <a:cs typeface="Roboto" panose="02000000000000000000" pitchFamily="2" charset="0"/>
              <a:sym typeface="Calibri"/>
            </a:endParaRPr>
          </a:p>
          <a:p>
            <a:pPr>
              <a:lnSpc>
                <a:spcPct val="115000"/>
              </a:lnSpc>
              <a:buClr>
                <a:schemeClr val="dk1"/>
              </a:buClr>
              <a:buSzPts val="1100"/>
            </a:pPr>
            <a:r>
              <a:rPr lang="en-US" sz="1000">
                <a:solidFill>
                  <a:schemeClr val="bg1">
                    <a:lumMod val="65000"/>
                  </a:schemeClr>
                </a:solidFill>
                <a:latin typeface="Roboto" panose="02000000000000000000" pitchFamily="2" charset="0"/>
                <a:ea typeface="Roboto" panose="02000000000000000000" pitchFamily="2" charset="0"/>
                <a:cs typeface="Roboto" panose="02000000000000000000" pitchFamily="2" charset="0"/>
                <a:sym typeface="Calibri"/>
              </a:rPr>
              <a:t>PWR = Postsecondary and Workforce Readiness</a:t>
            </a:r>
            <a:endParaRPr sz="1000">
              <a:solidFill>
                <a:schemeClr val="bg1">
                  <a:lumMod val="65000"/>
                </a:schemeClr>
              </a:solidFill>
              <a:latin typeface="Roboto" panose="02000000000000000000" pitchFamily="2" charset="0"/>
              <a:ea typeface="Roboto" panose="02000000000000000000" pitchFamily="2" charset="0"/>
              <a:cs typeface="Roboto" panose="02000000000000000000" pitchFamily="2" charset="0"/>
              <a:sym typeface="Calibri"/>
            </a:endParaRPr>
          </a:p>
          <a:p>
            <a:endParaRPr sz="1000">
              <a:latin typeface="Roboto" panose="02000000000000000000" pitchFamily="2" charset="0"/>
              <a:ea typeface="Roboto" panose="02000000000000000000" pitchFamily="2" charset="0"/>
              <a:cs typeface="Roboto" panose="02000000000000000000" pitchFamily="2" charset="0"/>
            </a:endParaRPr>
          </a:p>
        </p:txBody>
      </p:sp>
      <p:sp>
        <p:nvSpPr>
          <p:cNvPr id="4" name="Right Brace 3">
            <a:extLst>
              <a:ext uri="{FF2B5EF4-FFF2-40B4-BE49-F238E27FC236}">
                <a16:creationId xmlns:a16="http://schemas.microsoft.com/office/drawing/2014/main" id="{1439A3BE-D1BF-E99A-B1BA-02C372E7DEDD}"/>
              </a:ext>
            </a:extLst>
          </p:cNvPr>
          <p:cNvSpPr/>
          <p:nvPr/>
        </p:nvSpPr>
        <p:spPr>
          <a:xfrm>
            <a:off x="8142351" y="4069117"/>
            <a:ext cx="726948" cy="1981200"/>
          </a:xfrm>
          <a:prstGeom prst="righ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4547268"/>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6CB0E-3CDC-03C7-E57F-74EBF3B2FA29}"/>
              </a:ext>
            </a:extLst>
          </p:cNvPr>
          <p:cNvSpPr>
            <a:spLocks noGrp="1"/>
          </p:cNvSpPr>
          <p:nvPr>
            <p:ph type="title"/>
          </p:nvPr>
        </p:nvSpPr>
        <p:spPr/>
        <p:txBody>
          <a:bodyPr/>
          <a:lstStyle/>
          <a:p>
            <a:r>
              <a:rPr lang="en-US" dirty="0"/>
              <a:t>TAP Recommendations</a:t>
            </a:r>
          </a:p>
        </p:txBody>
      </p:sp>
      <p:sp>
        <p:nvSpPr>
          <p:cNvPr id="3" name="Text Placeholder 2">
            <a:extLst>
              <a:ext uri="{FF2B5EF4-FFF2-40B4-BE49-F238E27FC236}">
                <a16:creationId xmlns:a16="http://schemas.microsoft.com/office/drawing/2014/main" id="{4846A3C7-28FC-65AC-94A2-07604B7B1651}"/>
              </a:ext>
            </a:extLst>
          </p:cNvPr>
          <p:cNvSpPr>
            <a:spLocks noGrp="1"/>
          </p:cNvSpPr>
          <p:nvPr>
            <p:ph type="body" idx="1"/>
          </p:nvPr>
        </p:nvSpPr>
        <p:spPr/>
        <p:txBody>
          <a:bodyPr>
            <a:normAutofit/>
          </a:bodyPr>
          <a:lstStyle/>
          <a:p>
            <a:pPr marL="95250" indent="0">
              <a:spcAft>
                <a:spcPts val="1800"/>
              </a:spcAft>
              <a:buNone/>
            </a:pPr>
            <a:r>
              <a:rPr lang="en-US" sz="2400" dirty="0"/>
              <a:t>For 2025 Target Setting with SBE</a:t>
            </a:r>
          </a:p>
          <a:p>
            <a:pPr lvl="1"/>
            <a:r>
              <a:rPr lang="en-US" dirty="0"/>
              <a:t>Does the TAP recommend reviewing the 2025 results and (if appropriate) increasing the Exceeds cut-score target for PSAT 9/10 for Reading &amp; Writing to align with 2024 results?</a:t>
            </a:r>
          </a:p>
          <a:p>
            <a:pPr lvl="1"/>
            <a:endParaRPr lang="en-US" dirty="0"/>
          </a:p>
          <a:p>
            <a:pPr lvl="1"/>
            <a:r>
              <a:rPr lang="en-US" dirty="0"/>
              <a:t>Does the TAP recommend updating the 3-year cut-score targets based on 2025, 2024 digital results and 2023 paper results?  With the intention of re-norming again in 2026 with the three most recent years of digital results?</a:t>
            </a:r>
          </a:p>
        </p:txBody>
      </p:sp>
    </p:spTree>
    <p:extLst>
      <p:ext uri="{BB962C8B-B14F-4D97-AF65-F5344CB8AC3E}">
        <p14:creationId xmlns:p14="http://schemas.microsoft.com/office/powerpoint/2010/main" val="806159192"/>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Content for Today’s Presentation</a:t>
            </a:r>
          </a:p>
        </p:txBody>
      </p:sp>
      <p:sp>
        <p:nvSpPr>
          <p:cNvPr id="3" name="Content Placeholder 2"/>
          <p:cNvSpPr>
            <a:spLocks noGrp="1"/>
          </p:cNvSpPr>
          <p:nvPr>
            <p:ph type="body" idx="1"/>
          </p:nvPr>
        </p:nvSpPr>
        <p:spPr>
          <a:xfrm>
            <a:off x="415600" y="1131563"/>
            <a:ext cx="8290250" cy="4904337"/>
          </a:xfrm>
        </p:spPr>
        <p:txBody>
          <a:bodyPr>
            <a:normAutofit/>
          </a:bodyPr>
          <a:lstStyle/>
          <a:p>
            <a:pPr indent="-342900">
              <a:buClr>
                <a:srgbClr val="00B050"/>
              </a:buClr>
              <a:buFont typeface="Arial" panose="020B0604020202020204" pitchFamily="34" charset="0"/>
              <a:buChar char="•"/>
            </a:pPr>
            <a:r>
              <a:rPr lang="en-US" sz="2400" dirty="0"/>
              <a:t>Summary of 2024 Growth &amp; Prelim Framework Results</a:t>
            </a:r>
          </a:p>
          <a:p>
            <a:pPr marL="342900" indent="-342900">
              <a:buClr>
                <a:srgbClr val="00B050"/>
              </a:buClr>
              <a:buFont typeface="Arial" panose="020B0604020202020204" pitchFamily="34" charset="0"/>
              <a:buChar char="•"/>
            </a:pPr>
            <a:endParaRPr lang="en-US" sz="2400" dirty="0"/>
          </a:p>
          <a:p>
            <a:pPr indent="-342900">
              <a:buClr>
                <a:srgbClr val="00B050"/>
              </a:buClr>
              <a:buFont typeface="Arial" panose="020B0604020202020204" pitchFamily="34" charset="0"/>
              <a:buChar char="•"/>
            </a:pPr>
            <a:r>
              <a:rPr lang="en-US" sz="2400" dirty="0"/>
              <a:t>Update on 1241 Stakeholder Taskforce</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Update on digital PSAT/SAT Implications for Accountability</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Changes for 2025 frameworks &amp; Prep for 2025 Target Setting</a:t>
            </a:r>
          </a:p>
          <a:p>
            <a:pPr marL="342900" indent="-342900">
              <a:buClr>
                <a:srgbClr val="00B050"/>
              </a:buClr>
              <a:buFont typeface="Arial" panose="020B0604020202020204" pitchFamily="34" charset="0"/>
              <a:buChar char="•"/>
            </a:pPr>
            <a:endParaRPr lang="en-US" sz="2400" dirty="0"/>
          </a:p>
          <a:p>
            <a:pPr marL="342900" indent="-342900">
              <a:buClr>
                <a:srgbClr val="00B050"/>
              </a:buClr>
              <a:buFont typeface="Arial" panose="020B0604020202020204" pitchFamily="34" charset="0"/>
              <a:buChar char="•"/>
            </a:pPr>
            <a:r>
              <a:rPr lang="en-US" sz="2400" dirty="0"/>
              <a:t>Public Comment</a:t>
            </a:r>
          </a:p>
          <a:p>
            <a:pPr marL="342900" indent="-342900">
              <a:buClr>
                <a:srgbClr val="00B050"/>
              </a:buClr>
              <a:buFont typeface="Arial" panose="020B0604020202020204" pitchFamily="34" charset="0"/>
              <a:buChar char="•"/>
            </a:pPr>
            <a:endParaRPr lang="en-US" sz="2400" dirty="0"/>
          </a:p>
          <a:p>
            <a:pPr marL="0" indent="0">
              <a:buClr>
                <a:srgbClr val="00B050"/>
              </a:buClr>
              <a:buNone/>
            </a:pPr>
            <a:endParaRPr lang="en-US" sz="2800" dirty="0"/>
          </a:p>
        </p:txBody>
      </p:sp>
      <p:pic>
        <p:nvPicPr>
          <p:cNvPr id="8" name="Google Shape;198;p49" descr="Photo of middle school students">
            <a:extLst>
              <a:ext uri="{FF2B5EF4-FFF2-40B4-BE49-F238E27FC236}">
                <a16:creationId xmlns:a16="http://schemas.microsoft.com/office/drawing/2014/main" id="{74A3C77F-EAC5-24CF-AE1A-6AEEA712F242}"/>
              </a:ext>
            </a:extLst>
          </p:cNvPr>
          <p:cNvPicPr preferRelativeResize="0"/>
          <p:nvPr/>
        </p:nvPicPr>
        <p:blipFill rotWithShape="1">
          <a:blip r:embed="rId3">
            <a:alphaModFix/>
          </a:blip>
          <a:srcRect l="13438" r="51740"/>
          <a:stretch/>
        </p:blipFill>
        <p:spPr>
          <a:xfrm>
            <a:off x="8705850" y="0"/>
            <a:ext cx="3535109" cy="6115050"/>
          </a:xfrm>
          <a:prstGeom prst="rect">
            <a:avLst/>
          </a:prstGeom>
          <a:noFill/>
          <a:ln>
            <a:noFill/>
          </a:ln>
          <a:effectLst>
            <a:softEdge rad="317500"/>
          </a:effectLst>
        </p:spPr>
      </p:pic>
      <p:sp>
        <p:nvSpPr>
          <p:cNvPr id="4" name="Rectangle 3">
            <a:extLst>
              <a:ext uri="{FF2B5EF4-FFF2-40B4-BE49-F238E27FC236}">
                <a16:creationId xmlns:a16="http://schemas.microsoft.com/office/drawing/2014/main" id="{5CB30690-B820-3BED-F773-229A291EFBFF}"/>
              </a:ext>
            </a:extLst>
          </p:cNvPr>
          <p:cNvSpPr/>
          <p:nvPr/>
        </p:nvSpPr>
        <p:spPr>
          <a:xfrm>
            <a:off x="-1" y="5345813"/>
            <a:ext cx="8705851" cy="569779"/>
          </a:xfrm>
          <a:prstGeom prst="rect">
            <a:avLst/>
          </a:prstGeom>
          <a:solidFill>
            <a:schemeClr val="accent6">
              <a:lumMod val="40000"/>
              <a:lumOff val="60000"/>
              <a:alpha val="4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672351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ormAutofit/>
          </a:bodyPr>
          <a:lstStyle/>
          <a:p>
            <a:r>
              <a:rPr lang="en-US" dirty="0">
                <a:latin typeface="Museo Slab 500"/>
              </a:rPr>
              <a:t>Summary of CMAS &amp; PSAT/SAT Notable Trends for Growth Data</a:t>
            </a:r>
          </a:p>
        </p:txBody>
      </p:sp>
      <p:graphicFrame>
        <p:nvGraphicFramePr>
          <p:cNvPr id="5" name="Table 5">
            <a:extLst>
              <a:ext uri="{FF2B5EF4-FFF2-40B4-BE49-F238E27FC236}">
                <a16:creationId xmlns:a16="http://schemas.microsoft.com/office/drawing/2014/main" id="{4F99FABE-E02D-C146-9B8F-07E106402586}"/>
              </a:ext>
            </a:extLst>
          </p:cNvPr>
          <p:cNvGraphicFramePr>
            <a:graphicFrameLocks noGrp="1"/>
          </p:cNvGraphicFramePr>
          <p:nvPr/>
        </p:nvGraphicFramePr>
        <p:xfrm>
          <a:off x="1835700" y="1278854"/>
          <a:ext cx="8064656" cy="4541520"/>
        </p:xfrm>
        <a:graphic>
          <a:graphicData uri="http://schemas.openxmlformats.org/drawingml/2006/table">
            <a:tbl>
              <a:tblPr firstRow="1" bandRow="1">
                <a:tableStyleId>{2D5ABB26-0587-4C30-8999-92F81FD0307C}</a:tableStyleId>
              </a:tblPr>
              <a:tblGrid>
                <a:gridCol w="1978973">
                  <a:extLst>
                    <a:ext uri="{9D8B030D-6E8A-4147-A177-3AD203B41FA5}">
                      <a16:colId xmlns:a16="http://schemas.microsoft.com/office/drawing/2014/main" val="2248915862"/>
                    </a:ext>
                  </a:extLst>
                </a:gridCol>
                <a:gridCol w="6085683">
                  <a:extLst>
                    <a:ext uri="{9D8B030D-6E8A-4147-A177-3AD203B41FA5}">
                      <a16:colId xmlns:a16="http://schemas.microsoft.com/office/drawing/2014/main" val="2131069393"/>
                    </a:ext>
                  </a:extLst>
                </a:gridCol>
              </a:tblGrid>
              <a:tr h="759670">
                <a:tc>
                  <a:txBody>
                    <a:bodyPr/>
                    <a:lstStyle/>
                    <a:p>
                      <a:pPr marL="0" lvl="0" indent="0" algn="ctr">
                        <a:buNone/>
                      </a:pPr>
                      <a:r>
                        <a:rPr lang="en-US" sz="1600" b="1" dirty="0">
                          <a:solidFill>
                            <a:schemeClr val="bg1"/>
                          </a:solidFill>
                          <a:latin typeface="Roboto" panose="02000000000000000000" pitchFamily="2" charset="0"/>
                          <a:ea typeface="Roboto" panose="02000000000000000000" pitchFamily="2" charset="0"/>
                          <a:cs typeface="Roboto" panose="02000000000000000000" pitchFamily="2" charset="0"/>
                        </a:rPr>
                        <a:t>ES &amp; MS Growth</a:t>
                      </a:r>
                    </a:p>
                  </a:txBody>
                  <a:tcPr anchor="ctr">
                    <a:solidFill>
                      <a:schemeClr val="accent6">
                        <a:lumMod val="75000"/>
                      </a:schemeClr>
                    </a:solidFill>
                  </a:tcPr>
                </a:tc>
                <a:tc>
                  <a:txBody>
                    <a:bodyPr/>
                    <a:lstStyle/>
                    <a:p>
                      <a:pPr lvl="0" algn="l">
                        <a:lnSpc>
                          <a:spcPct val="100000"/>
                        </a:lnSpc>
                        <a:spcBef>
                          <a:spcPts val="0"/>
                        </a:spcBef>
                        <a:spcAft>
                          <a:spcPts val="0"/>
                        </a:spcAft>
                        <a:buNone/>
                      </a:pPr>
                      <a:r>
                        <a:rPr lang="en-US" sz="1600" b="0" i="0" u="none" strike="noStrike" noProof="0" dirty="0">
                          <a:solidFill>
                            <a:srgbClr val="000000"/>
                          </a:solidFill>
                          <a:latin typeface="Roboto" panose="02000000000000000000" pitchFamily="2" charset="0"/>
                          <a:ea typeface="Roboto" panose="02000000000000000000" pitchFamily="2" charset="0"/>
                          <a:cs typeface="Roboto" panose="02000000000000000000" pitchFamily="2" charset="0"/>
                        </a:rPr>
                        <a:t>Growth continues to generally match pre-pandemic levels for elementary (ES) and middle school (MS) levels, including a little boost in Math.</a:t>
                      </a:r>
                    </a:p>
                  </a:txBody>
                  <a:tcPr>
                    <a:noFill/>
                  </a:tcPr>
                </a:tc>
                <a:extLst>
                  <a:ext uri="{0D108BD9-81ED-4DB2-BD59-A6C34878D82A}">
                    <a16:rowId xmlns:a16="http://schemas.microsoft.com/office/drawing/2014/main" val="3911141912"/>
                  </a:ext>
                </a:extLst>
              </a:tr>
              <a:tr h="329976">
                <a:tc>
                  <a:txBody>
                    <a:bodyPr/>
                    <a:lstStyle/>
                    <a:p>
                      <a:endParaRPr lang="en-US" sz="1600">
                        <a:solidFill>
                          <a:schemeClr val="bg1"/>
                        </a:solidFill>
                        <a:latin typeface="Roboto" panose="02000000000000000000" pitchFamily="2" charset="0"/>
                        <a:ea typeface="Roboto" panose="02000000000000000000" pitchFamily="2" charset="0"/>
                        <a:cs typeface="Roboto" panose="02000000000000000000" pitchFamily="2" charset="0"/>
                      </a:endParaRPr>
                    </a:p>
                  </a:txBody>
                  <a:tcPr>
                    <a:solidFill>
                      <a:schemeClr val="bg1"/>
                    </a:solidFill>
                  </a:tcPr>
                </a:tc>
                <a:tc>
                  <a:txBody>
                    <a:bodyPr/>
                    <a:lstStyle/>
                    <a:p>
                      <a:pPr marL="0" indent="0">
                        <a:buClr>
                          <a:schemeClr val="accent1"/>
                        </a:buClr>
                        <a:buFont typeface="Wingdings" panose="05000000000000000000" pitchFamily="2" charset="2"/>
                        <a:buNone/>
                      </a:pPr>
                      <a:endParaRPr lang="en-US" sz="1600" dirty="0">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9752492"/>
                  </a:ext>
                </a:extLst>
              </a:tr>
              <a:tr h="813639">
                <a:tc>
                  <a:txBody>
                    <a:bodyPr/>
                    <a:lstStyle/>
                    <a:p>
                      <a:pPr lvl="0" algn="ctr">
                        <a:buNone/>
                      </a:pP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ES &amp; MS Pandemic Recovery</a:t>
                      </a:r>
                    </a:p>
                  </a:txBody>
                  <a:tcPr anchor="ctr">
                    <a:solidFill>
                      <a:schemeClr val="accent6"/>
                    </a:solidFill>
                  </a:tcPr>
                </a:tc>
                <a:tc>
                  <a:txBody>
                    <a:bodyPr/>
                    <a:lstStyle/>
                    <a:p>
                      <a:pPr lvl="0" algn="l">
                        <a:lnSpc>
                          <a:spcPct val="100000"/>
                        </a:lnSpc>
                        <a:spcBef>
                          <a:spcPts val="0"/>
                        </a:spcBef>
                        <a:spcAft>
                          <a:spcPts val="0"/>
                        </a:spcAft>
                        <a:buNone/>
                      </a:pPr>
                      <a:r>
                        <a:rPr lang="en-US" sz="1600" b="0" i="0" u="none" strike="noStrike" noProof="0" dirty="0">
                          <a:solidFill>
                            <a:schemeClr val="tx1"/>
                          </a:solidFill>
                          <a:latin typeface="Roboto" panose="02000000000000000000" pitchFamily="2" charset="0"/>
                          <a:ea typeface="Roboto" panose="02000000000000000000" pitchFamily="2" charset="0"/>
                          <a:cs typeface="Roboto" panose="02000000000000000000" pitchFamily="2" charset="0"/>
                        </a:rPr>
                        <a:t>While historically-equivalent growth is encouraging, higher growth will increase ES and MS students' likelihood of returning to pre-pandemic levels of achievement.</a:t>
                      </a:r>
                    </a:p>
                  </a:txBody>
                  <a:tcPr/>
                </a:tc>
                <a:extLst>
                  <a:ext uri="{0D108BD9-81ED-4DB2-BD59-A6C34878D82A}">
                    <a16:rowId xmlns:a16="http://schemas.microsoft.com/office/drawing/2014/main" val="505402318"/>
                  </a:ext>
                </a:extLst>
              </a:tr>
              <a:tr h="329976">
                <a:tc>
                  <a:txBody>
                    <a:bodyPr/>
                    <a:lstStyle/>
                    <a:p>
                      <a:endParaRPr lang="en-US" sz="1600">
                        <a:latin typeface="Roboto" panose="02000000000000000000" pitchFamily="2" charset="0"/>
                        <a:ea typeface="Roboto" panose="02000000000000000000" pitchFamily="2" charset="0"/>
                        <a:cs typeface="Roboto" panose="02000000000000000000" pitchFamily="2" charset="0"/>
                      </a:endParaRPr>
                    </a:p>
                  </a:txBody>
                  <a:tcPr/>
                </a:tc>
                <a:tc>
                  <a:txBody>
                    <a:bodyPr/>
                    <a:lstStyle/>
                    <a:p>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2790493212"/>
                  </a:ext>
                </a:extLst>
              </a:tr>
              <a:tr h="984757">
                <a:tc>
                  <a:txBody>
                    <a:bodyPr/>
                    <a:lstStyle/>
                    <a:p>
                      <a:pPr algn="ctr"/>
                      <a:r>
                        <a:rPr lang="en-US" sz="1600" b="1" dirty="0">
                          <a:latin typeface="Roboto" panose="02000000000000000000" pitchFamily="2" charset="0"/>
                          <a:ea typeface="Roboto" panose="02000000000000000000" pitchFamily="2" charset="0"/>
                          <a:cs typeface="Roboto" panose="02000000000000000000" pitchFamily="2" charset="0"/>
                        </a:rPr>
                        <a:t>Growth Gaps</a:t>
                      </a:r>
                    </a:p>
                  </a:txBody>
                  <a:tcPr anchor="ctr">
                    <a:solidFill>
                      <a:schemeClr val="accent6">
                        <a:lumMod val="60000"/>
                        <a:lumOff val="40000"/>
                      </a:schemeClr>
                    </a:solidFill>
                  </a:tcPr>
                </a:tc>
                <a:tc>
                  <a:txBody>
                    <a:bodyPr/>
                    <a:lstStyle/>
                    <a:p>
                      <a:pPr lvl="0" algn="l">
                        <a:lnSpc>
                          <a:spcPct val="100000"/>
                        </a:lnSpc>
                        <a:spcBef>
                          <a:spcPts val="0"/>
                        </a:spcBef>
                        <a:spcAft>
                          <a:spcPts val="0"/>
                        </a:spcAft>
                        <a:buNone/>
                      </a:pPr>
                      <a:r>
                        <a:rPr lang="en-US" sz="1600" b="0" i="0" u="none" strike="noStrike" noProof="0" dirty="0">
                          <a:solidFill>
                            <a:schemeClr val="tx1"/>
                          </a:solidFill>
                          <a:latin typeface="Roboto" panose="02000000000000000000" pitchFamily="2" charset="0"/>
                          <a:ea typeface="Roboto" panose="02000000000000000000" pitchFamily="2" charset="0"/>
                          <a:cs typeface="Roboto" panose="02000000000000000000" pitchFamily="2" charset="0"/>
                        </a:rPr>
                        <a:t>Populations of historically disadvantaged students have returned to pre-pandemic growth levels.  Given historical trends, however, these groups will continue to fall further behind without a focus on acceleration.</a:t>
                      </a:r>
                    </a:p>
                  </a:txBody>
                  <a:tcPr/>
                </a:tc>
                <a:extLst>
                  <a:ext uri="{0D108BD9-81ED-4DB2-BD59-A6C34878D82A}">
                    <a16:rowId xmlns:a16="http://schemas.microsoft.com/office/drawing/2014/main" val="3904641539"/>
                  </a:ext>
                </a:extLst>
              </a:tr>
              <a:tr h="329976">
                <a:tc>
                  <a:txBody>
                    <a:bodyPr/>
                    <a:lstStyle/>
                    <a:p>
                      <a:endParaRPr lang="en-US" sz="1600">
                        <a:latin typeface="Roboto" panose="02000000000000000000" pitchFamily="2" charset="0"/>
                        <a:ea typeface="Roboto" panose="02000000000000000000" pitchFamily="2" charset="0"/>
                        <a:cs typeface="Roboto" panose="02000000000000000000" pitchFamily="2" charset="0"/>
                      </a:endParaRPr>
                    </a:p>
                  </a:txBody>
                  <a:tcPr/>
                </a:tc>
                <a:tc>
                  <a:txBody>
                    <a:bodyPr/>
                    <a:lstStyle/>
                    <a:p>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4130858832"/>
                  </a:ext>
                </a:extLst>
              </a:tr>
              <a:tr h="759670">
                <a:tc>
                  <a:txBody>
                    <a:bodyPr/>
                    <a:lstStyle/>
                    <a:p>
                      <a:pPr algn="ctr"/>
                      <a:r>
                        <a:rPr lang="en-US" sz="1600" b="1" dirty="0">
                          <a:latin typeface="Roboto" panose="02000000000000000000" pitchFamily="2" charset="0"/>
                          <a:ea typeface="Roboto" panose="02000000000000000000" pitchFamily="2" charset="0"/>
                          <a:cs typeface="Roboto" panose="02000000000000000000" pitchFamily="2" charset="0"/>
                        </a:rPr>
                        <a:t>High School PSAT/SAT</a:t>
                      </a:r>
                    </a:p>
                  </a:txBody>
                  <a:tcPr anchor="ctr">
                    <a:solidFill>
                      <a:schemeClr val="accent6">
                        <a:lumMod val="20000"/>
                        <a:lumOff val="80000"/>
                      </a:schemeClr>
                    </a:solidFill>
                  </a:tcPr>
                </a:tc>
                <a:tc>
                  <a:txBody>
                    <a:bodyPr/>
                    <a:lstStyle/>
                    <a:p>
                      <a:pPr lvl="0" algn="l">
                        <a:lnSpc>
                          <a:spcPct val="100000"/>
                        </a:lnSpc>
                        <a:spcBef>
                          <a:spcPts val="0"/>
                        </a:spcBef>
                        <a:spcAft>
                          <a:spcPts val="0"/>
                        </a:spcAft>
                        <a:buNone/>
                      </a:pPr>
                      <a:r>
                        <a:rPr lang="en-US" sz="1600" b="0" i="0" u="none" strike="noStrike" noProof="0" dirty="0">
                          <a:solidFill>
                            <a:schemeClr val="tx1"/>
                          </a:solidFill>
                          <a:latin typeface="Roboto" panose="02000000000000000000" pitchFamily="2" charset="0"/>
                          <a:ea typeface="Roboto" panose="02000000000000000000" pitchFamily="2" charset="0"/>
                          <a:cs typeface="Roboto" panose="02000000000000000000" pitchFamily="2" charset="0"/>
                        </a:rPr>
                        <a:t>The 2024 digital assessment results will be a new starting point for describing future trends.  There are already noticeable gaps for some disaggregated student groups in the current year. </a:t>
                      </a:r>
                      <a:endParaRPr lang="en-US" sz="16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tc>
                <a:extLst>
                  <a:ext uri="{0D108BD9-81ED-4DB2-BD59-A6C34878D82A}">
                    <a16:rowId xmlns:a16="http://schemas.microsoft.com/office/drawing/2014/main" val="3201984778"/>
                  </a:ext>
                </a:extLst>
              </a:tr>
            </a:tbl>
          </a:graphicData>
        </a:graphic>
      </p:graphicFrame>
    </p:spTree>
    <p:extLst>
      <p:ext uri="{BB962C8B-B14F-4D97-AF65-F5344CB8AC3E}">
        <p14:creationId xmlns:p14="http://schemas.microsoft.com/office/powerpoint/2010/main" val="1926231058"/>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21465F-F80B-29FB-6103-C3063AE6C8A3}"/>
              </a:ext>
            </a:extLst>
          </p:cNvPr>
          <p:cNvSpPr>
            <a:spLocks noGrp="1"/>
          </p:cNvSpPr>
          <p:nvPr>
            <p:ph type="title"/>
          </p:nvPr>
        </p:nvSpPr>
        <p:spPr/>
        <p:txBody>
          <a:bodyPr>
            <a:normAutofit/>
          </a:bodyPr>
          <a:lstStyle/>
          <a:p>
            <a:r>
              <a:rPr lang="en-US" sz="2000" b="1" dirty="0"/>
              <a:t>For ES and MS ELA, growth will need to increase to return to pre-pandemic levels.</a:t>
            </a:r>
            <a:endParaRPr lang="en-US" sz="2000" dirty="0"/>
          </a:p>
        </p:txBody>
      </p:sp>
      <p:sp>
        <p:nvSpPr>
          <p:cNvPr id="8" name="TextBox 7">
            <a:extLst>
              <a:ext uri="{FF2B5EF4-FFF2-40B4-BE49-F238E27FC236}">
                <a16:creationId xmlns:a16="http://schemas.microsoft.com/office/drawing/2014/main" id="{407D2471-3CF8-A99C-FDEE-A5B155A75E33}"/>
              </a:ext>
            </a:extLst>
          </p:cNvPr>
          <p:cNvSpPr txBox="1"/>
          <p:nvPr/>
        </p:nvSpPr>
        <p:spPr>
          <a:xfrm>
            <a:off x="2098904" y="1147073"/>
            <a:ext cx="7600149" cy="400110"/>
          </a:xfrm>
          <a:prstGeom prst="rect">
            <a:avLst/>
          </a:prstGeom>
          <a:noFill/>
        </p:spPr>
        <p:txBody>
          <a:bodyPr wrap="square" rtlCol="0">
            <a:spAutoFit/>
          </a:bodyPr>
          <a:lstStyle/>
          <a:p>
            <a:pPr algn="ctr"/>
            <a:r>
              <a:rPr lang="en-US" sz="2000" b="1" dirty="0"/>
              <a:t>English Language Arts</a:t>
            </a:r>
          </a:p>
        </p:txBody>
      </p:sp>
      <p:sp>
        <p:nvSpPr>
          <p:cNvPr id="2" name="TextBox 1">
            <a:extLst>
              <a:ext uri="{FF2B5EF4-FFF2-40B4-BE49-F238E27FC236}">
                <a16:creationId xmlns:a16="http://schemas.microsoft.com/office/drawing/2014/main" id="{40CB5711-7A37-38C7-183B-8DBECD8C9247}"/>
              </a:ext>
            </a:extLst>
          </p:cNvPr>
          <p:cNvSpPr txBox="1"/>
          <p:nvPr/>
        </p:nvSpPr>
        <p:spPr>
          <a:xfrm>
            <a:off x="8500535" y="4354046"/>
            <a:ext cx="1937896" cy="707886"/>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Roboto" panose="02000000000000000000" pitchFamily="2" charset="0"/>
              </a:rPr>
              <a:t>Vertical dotted line approximates performance framework “Meets State Expectations” cut-score</a:t>
            </a:r>
          </a:p>
        </p:txBody>
      </p:sp>
      <p:sp>
        <p:nvSpPr>
          <p:cNvPr id="5" name="TextBox 4">
            <a:extLst>
              <a:ext uri="{FF2B5EF4-FFF2-40B4-BE49-F238E27FC236}">
                <a16:creationId xmlns:a16="http://schemas.microsoft.com/office/drawing/2014/main" id="{47E7B7B1-B13F-181F-A954-E2E55F996312}"/>
              </a:ext>
            </a:extLst>
          </p:cNvPr>
          <p:cNvSpPr txBox="1"/>
          <p:nvPr/>
        </p:nvSpPr>
        <p:spPr>
          <a:xfrm>
            <a:off x="9972800" y="0"/>
            <a:ext cx="2219200" cy="1384995"/>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Roboto" panose="02000000000000000000" pitchFamily="2" charset="0"/>
                <a:ea typeface="Roboto" panose="02000000000000000000" pitchFamily="2" charset="0"/>
                <a:cs typeface="Roboto" panose="02000000000000000000" pitchFamily="2" charset="0"/>
              </a:rPr>
              <a:t>Summary: </a:t>
            </a:r>
            <a:r>
              <a:rPr lang="en-US" sz="1200" dirty="0">
                <a:latin typeface="Roboto" panose="02000000000000000000" pitchFamily="2" charset="0"/>
                <a:ea typeface="Roboto" panose="02000000000000000000" pitchFamily="2" charset="0"/>
                <a:cs typeface="Roboto" panose="02000000000000000000" pitchFamily="2" charset="0"/>
              </a:rPr>
              <a:t> To move to the "high ach/high growth" quadrant, higher growth is needed.  The gap between 2024 and pre-pandemic levels is unlikely to close without higher growth.</a:t>
            </a:r>
          </a:p>
        </p:txBody>
      </p:sp>
      <p:grpSp>
        <p:nvGrpSpPr>
          <p:cNvPr id="6" name="Group 5">
            <a:extLst>
              <a:ext uri="{FF2B5EF4-FFF2-40B4-BE49-F238E27FC236}">
                <a16:creationId xmlns:a16="http://schemas.microsoft.com/office/drawing/2014/main" id="{0890DADF-4A16-4453-1389-7661C9E7D6DE}"/>
              </a:ext>
            </a:extLst>
          </p:cNvPr>
          <p:cNvGrpSpPr/>
          <p:nvPr/>
        </p:nvGrpSpPr>
        <p:grpSpPr>
          <a:xfrm>
            <a:off x="3386664" y="1596506"/>
            <a:ext cx="4854224" cy="4363308"/>
            <a:chOff x="1516692" y="1631092"/>
            <a:chExt cx="5329084" cy="5226908"/>
          </a:xfrm>
        </p:grpSpPr>
        <p:pic>
          <p:nvPicPr>
            <p:cNvPr id="15" name="Picture 14">
              <a:extLst>
                <a:ext uri="{FF2B5EF4-FFF2-40B4-BE49-F238E27FC236}">
                  <a16:creationId xmlns:a16="http://schemas.microsoft.com/office/drawing/2014/main" id="{8F8D2742-6B4F-E2F2-5B9D-C2AA4F468598}"/>
                </a:ext>
              </a:extLst>
            </p:cNvPr>
            <p:cNvPicPr>
              <a:picLocks/>
            </p:cNvPicPr>
            <p:nvPr/>
          </p:nvPicPr>
          <p:blipFill>
            <a:blip r:embed="rId3"/>
            <a:stretch>
              <a:fillRect/>
            </a:stretch>
          </p:blipFill>
          <p:spPr>
            <a:xfrm>
              <a:off x="1604598" y="1651950"/>
              <a:ext cx="5212080" cy="5193792"/>
            </a:xfrm>
            <a:prstGeom prst="rect">
              <a:avLst/>
            </a:prstGeom>
          </p:spPr>
        </p:pic>
        <p:sp>
          <p:nvSpPr>
            <p:cNvPr id="21" name="TextBox 20">
              <a:extLst>
                <a:ext uri="{FF2B5EF4-FFF2-40B4-BE49-F238E27FC236}">
                  <a16:creationId xmlns:a16="http://schemas.microsoft.com/office/drawing/2014/main" id="{085342FE-B909-08FA-4F3D-7015F4C5BE7D}"/>
                </a:ext>
              </a:extLst>
            </p:cNvPr>
            <p:cNvSpPr txBox="1"/>
            <p:nvPr/>
          </p:nvSpPr>
          <p:spPr>
            <a:xfrm>
              <a:off x="4759508" y="4137317"/>
              <a:ext cx="698092" cy="338554"/>
            </a:xfrm>
            <a:prstGeom prst="rect">
              <a:avLst/>
            </a:prstGeom>
            <a:noFill/>
          </p:spPr>
          <p:txBody>
            <a:bodyPr wrap="square" rtlCol="0">
              <a:spAutoFit/>
            </a:bodyPr>
            <a:lstStyle/>
            <a:p>
              <a:r>
                <a:rPr lang="en-US" sz="1600" dirty="0">
                  <a:solidFill>
                    <a:srgbClr val="C00000"/>
                  </a:solidFill>
                </a:rPr>
                <a:t>2024</a:t>
              </a:r>
            </a:p>
          </p:txBody>
        </p:sp>
        <p:pic>
          <p:nvPicPr>
            <p:cNvPr id="10" name="Picture 9">
              <a:extLst>
                <a:ext uri="{FF2B5EF4-FFF2-40B4-BE49-F238E27FC236}">
                  <a16:creationId xmlns:a16="http://schemas.microsoft.com/office/drawing/2014/main" id="{48F6C2C7-2D99-7C91-F1BE-398470608E22}"/>
                </a:ext>
              </a:extLst>
            </p:cNvPr>
            <p:cNvPicPr>
              <a:picLocks/>
            </p:cNvPicPr>
            <p:nvPr/>
          </p:nvPicPr>
          <p:blipFill rotWithShape="1">
            <a:blip r:embed="rId4">
              <a:clrChange>
                <a:clrFrom>
                  <a:srgbClr val="F0F0F0"/>
                </a:clrFrom>
                <a:clrTo>
                  <a:srgbClr val="F0F0F0">
                    <a:alpha val="0"/>
                  </a:srgbClr>
                </a:clrTo>
              </a:clrChange>
            </a:blip>
            <a:srcRect t="5884" r="24226" b="1817"/>
            <a:stretch/>
          </p:blipFill>
          <p:spPr>
            <a:xfrm>
              <a:off x="1516692" y="1631092"/>
              <a:ext cx="5329084" cy="5226908"/>
            </a:xfrm>
            <a:prstGeom prst="rect">
              <a:avLst/>
            </a:prstGeom>
          </p:spPr>
        </p:pic>
      </p:grpSp>
    </p:spTree>
    <p:extLst>
      <p:ext uri="{BB962C8B-B14F-4D97-AF65-F5344CB8AC3E}">
        <p14:creationId xmlns:p14="http://schemas.microsoft.com/office/powerpoint/2010/main" val="243458085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21465F-F80B-29FB-6103-C3063AE6C8A3}"/>
              </a:ext>
            </a:extLst>
          </p:cNvPr>
          <p:cNvSpPr>
            <a:spLocks noGrp="1"/>
          </p:cNvSpPr>
          <p:nvPr>
            <p:ph type="title"/>
          </p:nvPr>
        </p:nvSpPr>
        <p:spPr/>
        <p:txBody>
          <a:bodyPr>
            <a:normAutofit/>
          </a:bodyPr>
          <a:lstStyle/>
          <a:p>
            <a:r>
              <a:rPr lang="en-US" sz="2000" b="1" dirty="0"/>
              <a:t>Higher Growth for ES and MS Students in Math is leading gains in achievement closer to pre-pandemic levels.</a:t>
            </a:r>
            <a:endParaRPr lang="en-US" sz="2000" dirty="0"/>
          </a:p>
        </p:txBody>
      </p:sp>
      <p:sp>
        <p:nvSpPr>
          <p:cNvPr id="4" name="Slide Number Placeholder 3">
            <a:extLst>
              <a:ext uri="{FF2B5EF4-FFF2-40B4-BE49-F238E27FC236}">
                <a16:creationId xmlns:a16="http://schemas.microsoft.com/office/drawing/2014/main" id="{9438269D-8198-70B7-C084-E7E13B92369D}"/>
              </a:ext>
            </a:extLst>
          </p:cNvPr>
          <p:cNvSpPr>
            <a:spLocks noGrp="1"/>
          </p:cNvSpPr>
          <p:nvPr>
            <p:ph type="sldNum" sz="quarter" idx="4294967295"/>
          </p:nvPr>
        </p:nvSpPr>
        <p:spPr>
          <a:xfrm>
            <a:off x="1524000" y="6427789"/>
            <a:ext cx="2057400" cy="365125"/>
          </a:xfrm>
        </p:spPr>
        <p:txBody>
          <a:bodyPr/>
          <a:lstStyle/>
          <a:p>
            <a:fld id="{C479D5F6-EDCB-402A-AC08-4943A1820E8F}" type="slidenum">
              <a:rPr lang="en-US" smtClean="0"/>
              <a:pPr/>
              <a:t>7</a:t>
            </a:fld>
            <a:endParaRPr lang="en-US"/>
          </a:p>
        </p:txBody>
      </p:sp>
      <p:sp>
        <p:nvSpPr>
          <p:cNvPr id="8" name="TextBox 7">
            <a:extLst>
              <a:ext uri="{FF2B5EF4-FFF2-40B4-BE49-F238E27FC236}">
                <a16:creationId xmlns:a16="http://schemas.microsoft.com/office/drawing/2014/main" id="{00C1C46B-6A75-CB1E-1967-60B443F71FAB}"/>
              </a:ext>
            </a:extLst>
          </p:cNvPr>
          <p:cNvSpPr txBox="1"/>
          <p:nvPr/>
        </p:nvSpPr>
        <p:spPr>
          <a:xfrm>
            <a:off x="2295926" y="1151738"/>
            <a:ext cx="7600149" cy="400110"/>
          </a:xfrm>
          <a:prstGeom prst="rect">
            <a:avLst/>
          </a:prstGeom>
          <a:noFill/>
        </p:spPr>
        <p:txBody>
          <a:bodyPr wrap="square" rtlCol="0">
            <a:spAutoFit/>
          </a:bodyPr>
          <a:lstStyle/>
          <a:p>
            <a:pPr algn="ctr"/>
            <a:r>
              <a:rPr lang="en-US" sz="2000" b="1" dirty="0"/>
              <a:t>Mathematics</a:t>
            </a:r>
            <a:endParaRPr lang="en-US" sz="2400" b="1" dirty="0"/>
          </a:p>
        </p:txBody>
      </p:sp>
      <p:sp>
        <p:nvSpPr>
          <p:cNvPr id="2" name="TextBox 1">
            <a:extLst>
              <a:ext uri="{FF2B5EF4-FFF2-40B4-BE49-F238E27FC236}">
                <a16:creationId xmlns:a16="http://schemas.microsoft.com/office/drawing/2014/main" id="{A522A58F-FB96-7FDC-4F26-43832FF12DF8}"/>
              </a:ext>
            </a:extLst>
          </p:cNvPr>
          <p:cNvSpPr txBox="1"/>
          <p:nvPr/>
        </p:nvSpPr>
        <p:spPr>
          <a:xfrm>
            <a:off x="8503781" y="4363307"/>
            <a:ext cx="1937896" cy="707886"/>
          </a:xfrm>
          <a:prstGeom prst="rect">
            <a:avLst/>
          </a:prstGeom>
          <a:noFill/>
        </p:spPr>
        <p:txBody>
          <a:bodyPr wrap="square" rtlCol="0">
            <a:spAutoFit/>
          </a:bodyPr>
          <a:lstStyle/>
          <a:p>
            <a:r>
              <a:rPr lang="en-US" sz="1000" dirty="0">
                <a:latin typeface="Roboto" panose="02000000000000000000" pitchFamily="2" charset="0"/>
                <a:ea typeface="Roboto" panose="02000000000000000000" pitchFamily="2" charset="0"/>
                <a:cs typeface="Roboto" panose="02000000000000000000" pitchFamily="2" charset="0"/>
              </a:rPr>
              <a:t>Vertical dotted line approximates performance framework “Meets State Expectations” cut-score</a:t>
            </a:r>
          </a:p>
        </p:txBody>
      </p:sp>
      <p:sp>
        <p:nvSpPr>
          <p:cNvPr id="10" name="TextBox 9">
            <a:extLst>
              <a:ext uri="{FF2B5EF4-FFF2-40B4-BE49-F238E27FC236}">
                <a16:creationId xmlns:a16="http://schemas.microsoft.com/office/drawing/2014/main" id="{95B2C7F1-EB37-FDF9-C276-22B47B52AB4B}"/>
              </a:ext>
            </a:extLst>
          </p:cNvPr>
          <p:cNvSpPr txBox="1"/>
          <p:nvPr/>
        </p:nvSpPr>
        <p:spPr>
          <a:xfrm>
            <a:off x="9972801" y="0"/>
            <a:ext cx="2219200" cy="1569660"/>
          </a:xfrm>
          <a:prstGeom prst="rect">
            <a:avLst/>
          </a:prstGeom>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latin typeface="Roboto" panose="02000000000000000000" pitchFamily="2" charset="0"/>
                <a:ea typeface="Roboto" panose="02000000000000000000" pitchFamily="2" charset="0"/>
                <a:cs typeface="Roboto" panose="02000000000000000000" pitchFamily="2" charset="0"/>
              </a:rPr>
              <a:t>Summary: </a:t>
            </a:r>
            <a:r>
              <a:rPr lang="en-US" sz="1200" dirty="0">
                <a:latin typeface="Roboto" panose="02000000000000000000" pitchFamily="2" charset="0"/>
                <a:ea typeface="Roboto" panose="02000000000000000000" pitchFamily="2" charset="0"/>
                <a:cs typeface="Roboto" panose="02000000000000000000" pitchFamily="2" charset="0"/>
              </a:rPr>
              <a:t> In the High Ach/ High Growth quadrant.  High growth is helping to gradually return to pre-pandemic achievement levels.  Continued high growth will help to surpass 2019 achievement.</a:t>
            </a:r>
          </a:p>
        </p:txBody>
      </p:sp>
      <p:grpSp>
        <p:nvGrpSpPr>
          <p:cNvPr id="12" name="Group 11">
            <a:extLst>
              <a:ext uri="{FF2B5EF4-FFF2-40B4-BE49-F238E27FC236}">
                <a16:creationId xmlns:a16="http://schemas.microsoft.com/office/drawing/2014/main" id="{A740971A-D6C2-785C-B507-5F13BA243C0B}"/>
              </a:ext>
            </a:extLst>
          </p:cNvPr>
          <p:cNvGrpSpPr/>
          <p:nvPr/>
        </p:nvGrpSpPr>
        <p:grpSpPr>
          <a:xfrm>
            <a:off x="3054731" y="1561921"/>
            <a:ext cx="5384800" cy="4428116"/>
            <a:chOff x="1629154" y="1623575"/>
            <a:chExt cx="5326198" cy="5172496"/>
          </a:xfrm>
        </p:grpSpPr>
        <p:pic>
          <p:nvPicPr>
            <p:cNvPr id="9" name="Picture 8">
              <a:extLst>
                <a:ext uri="{FF2B5EF4-FFF2-40B4-BE49-F238E27FC236}">
                  <a16:creationId xmlns:a16="http://schemas.microsoft.com/office/drawing/2014/main" id="{44D03C65-0E96-860B-4511-0EC8EC04B64E}"/>
                </a:ext>
              </a:extLst>
            </p:cNvPr>
            <p:cNvPicPr>
              <a:picLocks/>
            </p:cNvPicPr>
            <p:nvPr/>
          </p:nvPicPr>
          <p:blipFill>
            <a:blip r:embed="rId3"/>
            <a:stretch>
              <a:fillRect/>
            </a:stretch>
          </p:blipFill>
          <p:spPr>
            <a:xfrm>
              <a:off x="1723528" y="1629711"/>
              <a:ext cx="5193792" cy="5166360"/>
            </a:xfrm>
            <a:prstGeom prst="rect">
              <a:avLst/>
            </a:prstGeom>
          </p:spPr>
        </p:pic>
        <p:sp>
          <p:nvSpPr>
            <p:cNvPr id="6" name="Rectangle 5">
              <a:extLst>
                <a:ext uri="{FF2B5EF4-FFF2-40B4-BE49-F238E27FC236}">
                  <a16:creationId xmlns:a16="http://schemas.microsoft.com/office/drawing/2014/main" id="{4B8CC7AD-6388-A874-A67C-015FF78D0B94}"/>
                </a:ext>
              </a:extLst>
            </p:cNvPr>
            <p:cNvSpPr/>
            <p:nvPr/>
          </p:nvSpPr>
          <p:spPr>
            <a:xfrm>
              <a:off x="4837471" y="3325201"/>
              <a:ext cx="501445" cy="234076"/>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57F6BB81-D93E-2301-91CA-D4C33AE175F0}"/>
                </a:ext>
              </a:extLst>
            </p:cNvPr>
            <p:cNvPicPr>
              <a:picLocks noChangeAspect="1"/>
            </p:cNvPicPr>
            <p:nvPr/>
          </p:nvPicPr>
          <p:blipFill rotWithShape="1">
            <a:blip r:embed="rId4">
              <a:clrChange>
                <a:clrFrom>
                  <a:srgbClr val="F0F0F0"/>
                </a:clrFrom>
                <a:clrTo>
                  <a:srgbClr val="F0F0F0">
                    <a:alpha val="0"/>
                  </a:srgbClr>
                </a:clrTo>
              </a:clrChange>
            </a:blip>
            <a:srcRect t="5811" r="24070" b="2842"/>
            <a:stretch/>
          </p:blipFill>
          <p:spPr>
            <a:xfrm>
              <a:off x="1629154" y="1623575"/>
              <a:ext cx="5326198" cy="5134273"/>
            </a:xfrm>
            <a:prstGeom prst="rect">
              <a:avLst/>
            </a:prstGeom>
          </p:spPr>
        </p:pic>
        <p:sp>
          <p:nvSpPr>
            <p:cNvPr id="13" name="TextBox 12">
              <a:extLst>
                <a:ext uri="{FF2B5EF4-FFF2-40B4-BE49-F238E27FC236}">
                  <a16:creationId xmlns:a16="http://schemas.microsoft.com/office/drawing/2014/main" id="{253D4865-371A-E887-8794-8EE9F24A1ECA}"/>
                </a:ext>
              </a:extLst>
            </p:cNvPr>
            <p:cNvSpPr txBox="1"/>
            <p:nvPr/>
          </p:nvSpPr>
          <p:spPr>
            <a:xfrm>
              <a:off x="4942021" y="3280656"/>
              <a:ext cx="617220" cy="338554"/>
            </a:xfrm>
            <a:prstGeom prst="rect">
              <a:avLst/>
            </a:prstGeom>
            <a:noFill/>
          </p:spPr>
          <p:txBody>
            <a:bodyPr wrap="square" rtlCol="0">
              <a:spAutoFit/>
            </a:bodyPr>
            <a:lstStyle/>
            <a:p>
              <a:r>
                <a:rPr lang="en-US" sz="1600" dirty="0">
                  <a:solidFill>
                    <a:srgbClr val="C00000"/>
                  </a:solidFill>
                </a:rPr>
                <a:t>2024</a:t>
              </a:r>
            </a:p>
          </p:txBody>
        </p:sp>
        <p:sp>
          <p:nvSpPr>
            <p:cNvPr id="11" name="TextBox 10">
              <a:extLst>
                <a:ext uri="{FF2B5EF4-FFF2-40B4-BE49-F238E27FC236}">
                  <a16:creationId xmlns:a16="http://schemas.microsoft.com/office/drawing/2014/main" id="{951F551D-39E3-5740-EB03-A62D747A2AB1}"/>
                </a:ext>
              </a:extLst>
            </p:cNvPr>
            <p:cNvSpPr txBox="1"/>
            <p:nvPr/>
          </p:nvSpPr>
          <p:spPr>
            <a:xfrm>
              <a:off x="4470973" y="3618363"/>
              <a:ext cx="617220" cy="323165"/>
            </a:xfrm>
            <a:prstGeom prst="rect">
              <a:avLst/>
            </a:prstGeom>
            <a:noFill/>
          </p:spPr>
          <p:txBody>
            <a:bodyPr wrap="square" rtlCol="0">
              <a:spAutoFit/>
            </a:bodyPr>
            <a:lstStyle/>
            <a:p>
              <a:r>
                <a:rPr lang="en-US" sz="1500" dirty="0">
                  <a:solidFill>
                    <a:schemeClr val="accent1">
                      <a:lumMod val="50000"/>
                    </a:schemeClr>
                  </a:solidFill>
                </a:rPr>
                <a:t>2023</a:t>
              </a:r>
            </a:p>
          </p:txBody>
        </p:sp>
      </p:grpSp>
    </p:spTree>
    <p:extLst>
      <p:ext uri="{BB962C8B-B14F-4D97-AF65-F5344CB8AC3E}">
        <p14:creationId xmlns:p14="http://schemas.microsoft.com/office/powerpoint/2010/main" val="3805420510"/>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F09E58-3CE9-53B8-AEC0-9B22A5519E1E}"/>
              </a:ext>
            </a:extLst>
          </p:cNvPr>
          <p:cNvSpPr>
            <a:spLocks noGrp="1"/>
          </p:cNvSpPr>
          <p:nvPr>
            <p:ph type="title"/>
          </p:nvPr>
        </p:nvSpPr>
        <p:spPr>
          <a:xfrm>
            <a:off x="302175" y="149658"/>
            <a:ext cx="8279144" cy="820568"/>
          </a:xfrm>
        </p:spPr>
        <p:txBody>
          <a:bodyPr>
            <a:normAutofit/>
          </a:bodyPr>
          <a:lstStyle/>
          <a:p>
            <a:r>
              <a:rPr lang="en-US" dirty="0"/>
              <a:t>2024 CMAS State Growth Disaggregated Results</a:t>
            </a:r>
          </a:p>
        </p:txBody>
      </p:sp>
      <p:pic>
        <p:nvPicPr>
          <p:cNvPr id="4" name="Picture 3">
            <a:extLst>
              <a:ext uri="{FF2B5EF4-FFF2-40B4-BE49-F238E27FC236}">
                <a16:creationId xmlns:a16="http://schemas.microsoft.com/office/drawing/2014/main" id="{24340F1A-A356-F192-E0B1-092385BE27A6}"/>
              </a:ext>
            </a:extLst>
          </p:cNvPr>
          <p:cNvPicPr>
            <a:picLocks noChangeAspect="1"/>
          </p:cNvPicPr>
          <p:nvPr/>
        </p:nvPicPr>
        <p:blipFill>
          <a:blip r:embed="rId3"/>
          <a:stretch>
            <a:fillRect/>
          </a:stretch>
        </p:blipFill>
        <p:spPr>
          <a:xfrm>
            <a:off x="152557" y="1663250"/>
            <a:ext cx="5852160" cy="3614570"/>
          </a:xfrm>
          <a:prstGeom prst="rect">
            <a:avLst/>
          </a:prstGeom>
        </p:spPr>
      </p:pic>
      <p:pic>
        <p:nvPicPr>
          <p:cNvPr id="6" name="Picture 5">
            <a:extLst>
              <a:ext uri="{FF2B5EF4-FFF2-40B4-BE49-F238E27FC236}">
                <a16:creationId xmlns:a16="http://schemas.microsoft.com/office/drawing/2014/main" id="{46BE745A-DECC-F345-A517-F87C1DF70602}"/>
              </a:ext>
            </a:extLst>
          </p:cNvPr>
          <p:cNvPicPr>
            <a:picLocks noChangeAspect="1"/>
          </p:cNvPicPr>
          <p:nvPr/>
        </p:nvPicPr>
        <p:blipFill>
          <a:blip r:embed="rId4"/>
          <a:stretch>
            <a:fillRect/>
          </a:stretch>
        </p:blipFill>
        <p:spPr>
          <a:xfrm>
            <a:off x="6141156" y="1608381"/>
            <a:ext cx="5852160" cy="3671711"/>
          </a:xfrm>
          <a:prstGeom prst="rect">
            <a:avLst/>
          </a:prstGeom>
        </p:spPr>
      </p:pic>
    </p:spTree>
    <p:extLst>
      <p:ext uri="{BB962C8B-B14F-4D97-AF65-F5344CB8AC3E}">
        <p14:creationId xmlns:p14="http://schemas.microsoft.com/office/powerpoint/2010/main" val="449226521"/>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F09E58-3CE9-53B8-AEC0-9B22A5519E1E}"/>
              </a:ext>
            </a:extLst>
          </p:cNvPr>
          <p:cNvSpPr>
            <a:spLocks noGrp="1"/>
          </p:cNvSpPr>
          <p:nvPr>
            <p:ph type="title"/>
          </p:nvPr>
        </p:nvSpPr>
        <p:spPr/>
        <p:txBody>
          <a:bodyPr>
            <a:noAutofit/>
          </a:bodyPr>
          <a:lstStyle/>
          <a:p>
            <a:r>
              <a:rPr lang="en-US" dirty="0"/>
              <a:t>2024 CMAS </a:t>
            </a:r>
            <a:br>
              <a:rPr lang="en-US" dirty="0"/>
            </a:br>
            <a:r>
              <a:rPr lang="en-US" dirty="0"/>
              <a:t>State Growth Disaggregated Results</a:t>
            </a:r>
          </a:p>
        </p:txBody>
      </p:sp>
      <p:pic>
        <p:nvPicPr>
          <p:cNvPr id="5" name="Picture 4">
            <a:extLst>
              <a:ext uri="{FF2B5EF4-FFF2-40B4-BE49-F238E27FC236}">
                <a16:creationId xmlns:a16="http://schemas.microsoft.com/office/drawing/2014/main" id="{AD62D150-51FE-A88B-F4B7-5ABC71C1437A}"/>
              </a:ext>
            </a:extLst>
          </p:cNvPr>
          <p:cNvPicPr>
            <a:picLocks noChangeAspect="1"/>
          </p:cNvPicPr>
          <p:nvPr/>
        </p:nvPicPr>
        <p:blipFill>
          <a:blip r:embed="rId3"/>
          <a:stretch>
            <a:fillRect/>
          </a:stretch>
        </p:blipFill>
        <p:spPr>
          <a:xfrm>
            <a:off x="223034" y="1642484"/>
            <a:ext cx="5852160" cy="3632375"/>
          </a:xfrm>
          <a:prstGeom prst="rect">
            <a:avLst/>
          </a:prstGeom>
        </p:spPr>
      </p:pic>
      <p:pic>
        <p:nvPicPr>
          <p:cNvPr id="6" name="Picture 5">
            <a:extLst>
              <a:ext uri="{FF2B5EF4-FFF2-40B4-BE49-F238E27FC236}">
                <a16:creationId xmlns:a16="http://schemas.microsoft.com/office/drawing/2014/main" id="{7A1AAD2C-CEBA-0A6E-AB9A-4E26308B043B}"/>
              </a:ext>
            </a:extLst>
          </p:cNvPr>
          <p:cNvPicPr>
            <a:picLocks noChangeAspect="1"/>
          </p:cNvPicPr>
          <p:nvPr/>
        </p:nvPicPr>
        <p:blipFill>
          <a:blip r:embed="rId4"/>
          <a:stretch>
            <a:fillRect/>
          </a:stretch>
        </p:blipFill>
        <p:spPr>
          <a:xfrm>
            <a:off x="6116808" y="1606872"/>
            <a:ext cx="5852160" cy="3667987"/>
          </a:xfrm>
          <a:prstGeom prst="rect">
            <a:avLst/>
          </a:prstGeom>
        </p:spPr>
      </p:pic>
    </p:spTree>
    <p:extLst>
      <p:ext uri="{BB962C8B-B14F-4D97-AF65-F5344CB8AC3E}">
        <p14:creationId xmlns:p14="http://schemas.microsoft.com/office/powerpoint/2010/main" val="713277111"/>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16180</TotalTime>
  <Words>3276</Words>
  <Application>Microsoft Office PowerPoint</Application>
  <PresentationFormat>Widescreen</PresentationFormat>
  <Paragraphs>372</Paragraphs>
  <Slides>43</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Aptos</vt:lpstr>
      <vt:lpstr>Aptos Display</vt:lpstr>
      <vt:lpstr>Arial</vt:lpstr>
      <vt:lpstr>Calibri</vt:lpstr>
      <vt:lpstr>Museo Slab 500</vt:lpstr>
      <vt:lpstr>Roboto</vt:lpstr>
      <vt:lpstr>Rockwell</vt:lpstr>
      <vt:lpstr>Segoe UI</vt:lpstr>
      <vt:lpstr>Wingdings</vt:lpstr>
      <vt:lpstr>Office Theme</vt:lpstr>
      <vt:lpstr>TAP Meeting  September 26, 2024</vt:lpstr>
      <vt:lpstr>Welcome &amp; Introductions</vt:lpstr>
      <vt:lpstr>Content for Today’s Presentation</vt:lpstr>
      <vt:lpstr>Content for Today’s Presentation</vt:lpstr>
      <vt:lpstr>Summary of CMAS &amp; PSAT/SAT Notable Trends for Growth Data</vt:lpstr>
      <vt:lpstr>For ES and MS ELA, growth will need to increase to return to pre-pandemic levels.</vt:lpstr>
      <vt:lpstr>Higher Growth for ES and MS Students in Math is leading gains in achievement closer to pre-pandemic levels.</vt:lpstr>
      <vt:lpstr>2024 CMAS State Growth Disaggregated Results</vt:lpstr>
      <vt:lpstr>2024 CMAS  State Growth Disaggregated Results</vt:lpstr>
      <vt:lpstr>There are significant differences in PSAT/SAT Reading &amp; Writing growth for historically disadvantaged groups.</vt:lpstr>
      <vt:lpstr>Low levels of growth persist for historically disadvantaged groups in Math, as well.</vt:lpstr>
      <vt:lpstr>Performance Frameworks | Changes from Last Year</vt:lpstr>
      <vt:lpstr>Summary of PSAT/SAT in 2024 Frameworks</vt:lpstr>
      <vt:lpstr>Distribution of 2024 Preliminary District Ratings </vt:lpstr>
      <vt:lpstr>Preliminary District Ratings Trends Over Time (2019-2024)</vt:lpstr>
      <vt:lpstr>Trends Over Time for District Participation in Assessment for Accountability</vt:lpstr>
      <vt:lpstr>District Performance Watch Comparison Over Time (2019-2024)  </vt:lpstr>
      <vt:lpstr>Distribution of Preliminary School Plan  Types</vt:lpstr>
      <vt:lpstr>Preliminary School Plan Types |  Distribution of Plans Over Time (2019-2024)</vt:lpstr>
      <vt:lpstr>Mixed Results for Schools on Assessment Participation</vt:lpstr>
      <vt:lpstr>Fewest Number of Schools on Performance Watch Since Pandemic</vt:lpstr>
      <vt:lpstr>Preliminary School Plan Types |  2024 Performance Framework Timeline</vt:lpstr>
      <vt:lpstr>Content for Today’s Presentation</vt:lpstr>
      <vt:lpstr>H.B. 23-1241:  Accountability, Accreditation, Student Performance, and Resource Inequity Task Force</vt:lpstr>
      <vt:lpstr>Content for Today’s Presentation</vt:lpstr>
      <vt:lpstr>Implications of Transition to 2024 Digital PSAT/SAT for Growth</vt:lpstr>
      <vt:lpstr>Student Scale Score Distributions- PSAT 9</vt:lpstr>
      <vt:lpstr>Student Scale Score Distributions- PSAT 10</vt:lpstr>
      <vt:lpstr>Student Scale Score Distributions- SAT 11</vt:lpstr>
      <vt:lpstr>Scale Scores Between Years- PSAT 9 to PSAT 10, Reading &amp; Writing</vt:lpstr>
      <vt:lpstr>Scale Scores Between Years- PSAT 10 to SAT 11, Reading &amp; Writing</vt:lpstr>
      <vt:lpstr>Scale Scores Between Years- PSAT 9 to PSAT 10, Math</vt:lpstr>
      <vt:lpstr>Scale Scores Between Years- PSAT 10 to SAT 11, Math</vt:lpstr>
      <vt:lpstr>Correlations Between Student Scale Scores from Consecutive Years</vt:lpstr>
      <vt:lpstr>Correlations Between Student Scale Scores from Consecutive Years</vt:lpstr>
      <vt:lpstr>School-level Mean Scale Score Distributions by Year- Grade 9</vt:lpstr>
      <vt:lpstr>School-level Mean Scale Score Distributions by Year- Grade 10</vt:lpstr>
      <vt:lpstr>School-level Mean Scale Score Distributions by Year- Grade 11</vt:lpstr>
      <vt:lpstr>Re-norming 2024 Accountability Cut Scores</vt:lpstr>
      <vt:lpstr>Content for Today’s Presentation</vt:lpstr>
      <vt:lpstr>Potential Cut Score Revisions for 2025</vt:lpstr>
      <vt:lpstr>TAP Recommendations</vt:lpstr>
      <vt:lpstr>Content for Today’s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Assessment and Growth Media Briefing – Aug. 20, 2024</dc:title>
  <dc:creator>Zurkowski, Joyce</dc:creator>
  <cp:lastModifiedBy>Medler, Lisa</cp:lastModifiedBy>
  <cp:revision>25</cp:revision>
  <dcterms:created xsi:type="dcterms:W3CDTF">2024-08-13T18:07:46Z</dcterms:created>
  <dcterms:modified xsi:type="dcterms:W3CDTF">2024-09-26T20:12:01Z</dcterms:modified>
</cp:coreProperties>
</file>