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ockwell" panose="02060603020205020403" pitchFamily="18" charset="0"/>
      <p:regular r:id="rId67"/>
      <p:bold r:id="rId68"/>
      <p:italic r:id="rId69"/>
      <p:boldItalic r:id="rId70"/>
    </p:embeddedFont>
    <p:embeddedFont>
      <p:font typeface="Trebuchet MS" panose="020B060302020202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5431AF-F8FA-4CFF-9410-76873D07D181}">
  <a:tblStyle styleId="{475431AF-F8FA-4CFF-9410-76873D07D1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563f24372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563f2437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abd6ab3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8abd6ab3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3d521390f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3d521390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776e0d720f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776e0d720f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776e0d720f_0_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776e0d720f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8295952fd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8295952f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884b5ea70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884b5ea70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5c98476f3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5c98476f3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776e0d720f_0_9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776e0d720f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8295952fd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8295952f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37ee94bb13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37ee94bb13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776e0d720f_0_9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776e0d720f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8abd6ab3d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8abd6ab3d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776e0d720f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776e0d720f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37ee94bb13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37ee94bb13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776e0d720f_0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776e0d720f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88fb6b1b8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88fb6b1b8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776e0d720f_0_9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776e0d720f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8abd6ab3d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8abd6ab3d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8abd6ab3d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8abd6ab3d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8abd6ab3d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8abd6ab3d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3bc9a8a7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3bc9a8a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37ee94bb13_0_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37ee94bb13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563f24372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563f24372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7050575093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7050575093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8abd6ab3d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8abd6ab3d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8295952fd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8295952fd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8abd6ab3d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8abd6ab3d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37ee94bb13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37ee94bb1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85c98476f3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85c98476f3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708fbceaf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708fbceaf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85c98476f3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85c98476f3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70505750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70505750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85c98476f3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85c98476f3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37e6a9efeb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37e6a9e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37ee94bb1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237ee94bb1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776e0d720f_0_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776e0d720f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3d521390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3d521390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776e0d720f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776e0d720f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78a7cdbb5a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78a7cdbb5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8abd6ab3d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8abd6ab3d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8abd6ab3dd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8abd6ab3d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705057509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705057509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9bc9421c4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9bc9421c4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8abd6ab3d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8abd6ab3d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8abd6ab3dd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8abd6ab3d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8abd6ab3d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8abd6ab3d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8abd6ab3dd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8abd6ab3d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8295952fd8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8295952fd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4116cbfe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4116cbfe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4116cbfe9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4116cbfe9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7050575093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705057509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78a7cdbb5a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78a7cdbb5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7e6a9efe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37e6a9ef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37e6a9efeb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37e6a9efe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190"/>
        <p:cNvGrpSpPr/>
        <p:nvPr/>
      </p:nvGrpSpPr>
      <p:grpSpPr>
        <a:xfrm>
          <a:off x="0" y="0"/>
          <a:ext cx="0" cy="0"/>
          <a:chOff x="0" y="0"/>
          <a:chExt cx="0" cy="0"/>
        </a:xfrm>
      </p:grpSpPr>
      <p:sp>
        <p:nvSpPr>
          <p:cNvPr id="191" name="Google Shape;19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92"/>
        <p:cNvGrpSpPr/>
        <p:nvPr/>
      </p:nvGrpSpPr>
      <p:grpSpPr>
        <a:xfrm>
          <a:off x="0" y="0"/>
          <a:ext cx="0" cy="0"/>
          <a:chOff x="0" y="0"/>
          <a:chExt cx="0" cy="0"/>
        </a:xfrm>
      </p:grpSpPr>
      <p:sp>
        <p:nvSpPr>
          <p:cNvPr id="193" name="Google Shape;193;p31"/>
          <p:cNvSpPr/>
          <p:nvPr/>
        </p:nvSpPr>
        <p:spPr>
          <a:xfrm>
            <a:off x="0" y="3506431"/>
            <a:ext cx="9144000" cy="1637100"/>
          </a:xfrm>
          <a:prstGeom prst="rect">
            <a:avLst/>
          </a:prstGeom>
          <a:gradFill>
            <a:gsLst>
              <a:gs pos="0">
                <a:schemeClr val="lt1"/>
              </a:gs>
              <a:gs pos="100000">
                <a:srgbClr val="00953A">
                  <a:alpha val="4745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4" name="Google Shape;194;p31"/>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31"/>
          <p:cNvSpPr txBox="1">
            <a:spLocks noGrp="1"/>
          </p:cNvSpPr>
          <p:nvPr>
            <p:ph type="subTitle" idx="1"/>
          </p:nvPr>
        </p:nvSpPr>
        <p:spPr>
          <a:xfrm>
            <a:off x="685801" y="3506430"/>
            <a:ext cx="7801800" cy="4371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2400"/>
              <a:buNone/>
              <a:defRPr sz="24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6" name="Google Shape;196;p3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7" name="Google Shape;197;p31"/>
          <p:cNvPicPr preferRelativeResize="0"/>
          <p:nvPr/>
        </p:nvPicPr>
        <p:blipFill rotWithShape="1">
          <a:blip r:embed="rId2">
            <a:alphaModFix/>
          </a:blip>
          <a:srcRect/>
          <a:stretch/>
        </p:blipFill>
        <p:spPr>
          <a:xfrm>
            <a:off x="3512246" y="474530"/>
            <a:ext cx="2116732" cy="1321786"/>
          </a:xfrm>
          <a:prstGeom prst="rect">
            <a:avLst/>
          </a:prstGeom>
          <a:noFill/>
          <a:ln>
            <a:noFill/>
          </a:ln>
        </p:spPr>
      </p:pic>
      <p:cxnSp>
        <p:nvCxnSpPr>
          <p:cNvPr id="198" name="Google Shape;198;p31"/>
          <p:cNvCxnSpPr/>
          <p:nvPr/>
        </p:nvCxnSpPr>
        <p:spPr>
          <a:xfrm>
            <a:off x="685801" y="2079522"/>
            <a:ext cx="7801800"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9"/>
        <p:cNvGrpSpPr/>
        <p:nvPr/>
      </p:nvGrpSpPr>
      <p:grpSpPr>
        <a:xfrm>
          <a:off x="0" y="0"/>
          <a:ext cx="0" cy="0"/>
          <a:chOff x="0" y="0"/>
          <a:chExt cx="0" cy="0"/>
        </a:xfrm>
      </p:grpSpPr>
      <p:pic>
        <p:nvPicPr>
          <p:cNvPr id="200" name="Google Shape;200;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1" name="Google Shape;201;p3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2" name="Google Shape;202;p3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3" name="Google Shape;203;p32"/>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04" name="Google Shape;204;p3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p32"/>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206"/>
        <p:cNvGrpSpPr/>
        <p:nvPr/>
      </p:nvGrpSpPr>
      <p:grpSpPr>
        <a:xfrm>
          <a:off x="0" y="0"/>
          <a:ext cx="0" cy="0"/>
          <a:chOff x="0" y="0"/>
          <a:chExt cx="0" cy="0"/>
        </a:xfrm>
      </p:grpSpPr>
      <p:sp>
        <p:nvSpPr>
          <p:cNvPr id="207" name="Google Shape;207;p33"/>
          <p:cNvSpPr/>
          <p:nvPr/>
        </p:nvSpPr>
        <p:spPr>
          <a:xfrm>
            <a:off x="0" y="3506428"/>
            <a:ext cx="9144000" cy="1637100"/>
          </a:xfrm>
          <a:prstGeom prst="rect">
            <a:avLst/>
          </a:prstGeom>
          <a:gradFill>
            <a:gsLst>
              <a:gs pos="0">
                <a:schemeClr val="lt1"/>
              </a:gs>
              <a:gs pos="100000">
                <a:srgbClr val="488BC9"/>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33"/>
          <p:cNvSpPr txBox="1">
            <a:spLocks noGrp="1"/>
          </p:cNvSpPr>
          <p:nvPr>
            <p:ph type="ctrTitle"/>
          </p:nvPr>
        </p:nvSpPr>
        <p:spPr>
          <a:xfrm>
            <a:off x="685800" y="2427179"/>
            <a:ext cx="7772400" cy="9123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dk1"/>
              </a:buClr>
              <a:buSzPts val="3600"/>
              <a:buFont typeface="Arial"/>
              <a:buChar char="●"/>
              <a:defRPr sz="36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33"/>
          <p:cNvSpPr txBox="1">
            <a:spLocks noGrp="1"/>
          </p:cNvSpPr>
          <p:nvPr>
            <p:ph type="subTitle" idx="1"/>
          </p:nvPr>
        </p:nvSpPr>
        <p:spPr>
          <a:xfrm>
            <a:off x="685800" y="3805083"/>
            <a:ext cx="7772400" cy="799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000"/>
              <a:buNone/>
              <a:defRPr sz="2000"/>
            </a:lvl1pPr>
            <a:lvl2pPr lvl="1" algn="ctr" rtl="0">
              <a:lnSpc>
                <a:spcPct val="90000"/>
              </a:lnSpc>
              <a:spcBef>
                <a:spcPts val="1200"/>
              </a:spcBef>
              <a:spcAft>
                <a:spcPts val="0"/>
              </a:spcAft>
              <a:buClr>
                <a:schemeClr val="dk1"/>
              </a:buClr>
              <a:buSzPts val="2000"/>
              <a:buNone/>
              <a:defRPr sz="2000"/>
            </a:lvl2pPr>
            <a:lvl3pPr lvl="2" algn="ctr" rtl="0">
              <a:lnSpc>
                <a:spcPct val="90000"/>
              </a:lnSpc>
              <a:spcBef>
                <a:spcPts val="1200"/>
              </a:spcBef>
              <a:spcAft>
                <a:spcPts val="0"/>
              </a:spcAft>
              <a:buClr>
                <a:schemeClr val="dk1"/>
              </a:buClr>
              <a:buSzPts val="1800"/>
              <a:buNone/>
              <a:defRPr sz="1800"/>
            </a:lvl3pPr>
            <a:lvl4pPr lvl="3" algn="ctr" rtl="0">
              <a:lnSpc>
                <a:spcPct val="90000"/>
              </a:lnSpc>
              <a:spcBef>
                <a:spcPts val="1200"/>
              </a:spcBef>
              <a:spcAft>
                <a:spcPts val="0"/>
              </a:spcAft>
              <a:buClr>
                <a:schemeClr val="dk1"/>
              </a:buClr>
              <a:buSzPts val="1600"/>
              <a:buNone/>
              <a:defRPr sz="1600"/>
            </a:lvl4pPr>
            <a:lvl5pPr lvl="4" algn="ctr" rtl="0">
              <a:lnSpc>
                <a:spcPct val="90000"/>
              </a:lnSpc>
              <a:spcBef>
                <a:spcPts val="1200"/>
              </a:spcBef>
              <a:spcAft>
                <a:spcPts val="0"/>
              </a:spcAft>
              <a:buClr>
                <a:schemeClr val="dk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pic>
        <p:nvPicPr>
          <p:cNvPr id="210" name="Google Shape;210;p33"/>
          <p:cNvPicPr preferRelativeResize="0"/>
          <p:nvPr/>
        </p:nvPicPr>
        <p:blipFill rotWithShape="1">
          <a:blip r:embed="rId2">
            <a:alphaModFix/>
          </a:blip>
          <a:srcRect/>
          <a:stretch/>
        </p:blipFill>
        <p:spPr>
          <a:xfrm>
            <a:off x="3165737" y="474530"/>
            <a:ext cx="2115879" cy="1322048"/>
          </a:xfrm>
          <a:prstGeom prst="rect">
            <a:avLst/>
          </a:prstGeom>
          <a:noFill/>
          <a:ln>
            <a:noFill/>
          </a:ln>
        </p:spPr>
      </p:pic>
      <p:cxnSp>
        <p:nvCxnSpPr>
          <p:cNvPr id="211" name="Google Shape;211;p33"/>
          <p:cNvCxnSpPr/>
          <p:nvPr/>
        </p:nvCxnSpPr>
        <p:spPr>
          <a:xfrm>
            <a:off x="685800" y="2079522"/>
            <a:ext cx="7801800" cy="0"/>
          </a:xfrm>
          <a:prstGeom prst="straightConnector1">
            <a:avLst/>
          </a:prstGeom>
          <a:noFill/>
          <a:ln w="19050" cap="flat" cmpd="sng">
            <a:solidFill>
              <a:srgbClr val="488BC9"/>
            </a:solidFill>
            <a:prstDash val="solid"/>
            <a:miter lim="800000"/>
            <a:headEnd type="none" w="sm" len="sm"/>
            <a:tailEnd type="none" w="sm" len="sm"/>
          </a:ln>
        </p:spPr>
      </p:cxnSp>
      <p:sp>
        <p:nvSpPr>
          <p:cNvPr id="212" name="Google Shape;212;p33"/>
          <p:cNvSpPr txBox="1">
            <a:spLocks noGrp="1"/>
          </p:cNvSpPr>
          <p:nvPr>
            <p:ph type="sldNum" idx="12"/>
          </p:nvPr>
        </p:nvSpPr>
        <p:spPr>
          <a:xfrm>
            <a:off x="223071" y="4820263"/>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b="0" i="0" u="none" strike="noStrike" cap="none">
                <a:solidFill>
                  <a:schemeClr val="lt1"/>
                </a:solidFill>
                <a:latin typeface="Calibri"/>
                <a:ea typeface="Calibri"/>
                <a:cs typeface="Calibri"/>
                <a:sym typeface="Calibri"/>
              </a:defRPr>
            </a:lvl1pPr>
            <a:lvl2pPr marL="0" lvl="1" indent="0" algn="l" rtl="0">
              <a:spcBef>
                <a:spcPts val="0"/>
              </a:spcBef>
              <a:buNone/>
              <a:defRPr sz="1600" b="0" i="0" u="none" strike="noStrike" cap="none">
                <a:solidFill>
                  <a:schemeClr val="lt1"/>
                </a:solidFill>
                <a:latin typeface="Calibri"/>
                <a:ea typeface="Calibri"/>
                <a:cs typeface="Calibri"/>
                <a:sym typeface="Calibri"/>
              </a:defRPr>
            </a:lvl2pPr>
            <a:lvl3pPr marL="0" lvl="2" indent="0" algn="l" rtl="0">
              <a:spcBef>
                <a:spcPts val="0"/>
              </a:spcBef>
              <a:buNone/>
              <a:defRPr sz="1600" b="0" i="0" u="none" strike="noStrike" cap="none">
                <a:solidFill>
                  <a:schemeClr val="lt1"/>
                </a:solidFill>
                <a:latin typeface="Calibri"/>
                <a:ea typeface="Calibri"/>
                <a:cs typeface="Calibri"/>
                <a:sym typeface="Calibri"/>
              </a:defRPr>
            </a:lvl3pPr>
            <a:lvl4pPr marL="0" lvl="3" indent="0" algn="l" rtl="0">
              <a:spcBef>
                <a:spcPts val="0"/>
              </a:spcBef>
              <a:buNone/>
              <a:defRPr sz="1600" b="0" i="0" u="none" strike="noStrike" cap="none">
                <a:solidFill>
                  <a:schemeClr val="lt1"/>
                </a:solidFill>
                <a:latin typeface="Calibri"/>
                <a:ea typeface="Calibri"/>
                <a:cs typeface="Calibri"/>
                <a:sym typeface="Calibri"/>
              </a:defRPr>
            </a:lvl4pPr>
            <a:lvl5pPr marL="0" lvl="4" indent="0" algn="l" rtl="0">
              <a:spcBef>
                <a:spcPts val="0"/>
              </a:spcBef>
              <a:buNone/>
              <a:defRPr sz="1600" b="0" i="0" u="none" strike="noStrike" cap="none">
                <a:solidFill>
                  <a:schemeClr val="lt1"/>
                </a:solidFill>
                <a:latin typeface="Calibri"/>
                <a:ea typeface="Calibri"/>
                <a:cs typeface="Calibri"/>
                <a:sym typeface="Calibri"/>
              </a:defRPr>
            </a:lvl5pPr>
            <a:lvl6pPr marL="0" lvl="5" indent="0" algn="l" rtl="0">
              <a:spcBef>
                <a:spcPts val="0"/>
              </a:spcBef>
              <a:buNone/>
              <a:defRPr sz="1600" b="0" i="0" u="none" strike="noStrike" cap="none">
                <a:solidFill>
                  <a:schemeClr val="lt1"/>
                </a:solidFill>
                <a:latin typeface="Calibri"/>
                <a:ea typeface="Calibri"/>
                <a:cs typeface="Calibri"/>
                <a:sym typeface="Calibri"/>
              </a:defRPr>
            </a:lvl6pPr>
            <a:lvl7pPr marL="0" lvl="6" indent="0" algn="l" rtl="0">
              <a:spcBef>
                <a:spcPts val="0"/>
              </a:spcBef>
              <a:buNone/>
              <a:defRPr sz="1600" b="0" i="0" u="none" strike="noStrike" cap="none">
                <a:solidFill>
                  <a:schemeClr val="lt1"/>
                </a:solidFill>
                <a:latin typeface="Calibri"/>
                <a:ea typeface="Calibri"/>
                <a:cs typeface="Calibri"/>
                <a:sym typeface="Calibri"/>
              </a:defRPr>
            </a:lvl7pPr>
            <a:lvl8pPr marL="0" lvl="7" indent="0" algn="l" rtl="0">
              <a:spcBef>
                <a:spcPts val="0"/>
              </a:spcBef>
              <a:buNone/>
              <a:defRPr sz="1600" b="0" i="0" u="none" strike="noStrike" cap="none">
                <a:solidFill>
                  <a:schemeClr val="lt1"/>
                </a:solidFill>
                <a:latin typeface="Calibri"/>
                <a:ea typeface="Calibri"/>
                <a:cs typeface="Calibri"/>
                <a:sym typeface="Calibri"/>
              </a:defRPr>
            </a:lvl8pPr>
            <a:lvl9pPr marL="0" lvl="8" indent="0" algn="l" rtl="0">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3"/>
        <p:cNvGrpSpPr/>
        <p:nvPr/>
      </p:nvGrpSpPr>
      <p:grpSpPr>
        <a:xfrm>
          <a:off x="0" y="0"/>
          <a:ext cx="0" cy="0"/>
          <a:chOff x="0" y="0"/>
          <a:chExt cx="0" cy="0"/>
        </a:xfrm>
      </p:grpSpPr>
      <p:pic>
        <p:nvPicPr>
          <p:cNvPr id="214" name="Google Shape;214;p3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15" name="Google Shape;215;p3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34"/>
          <p:cNvSpPr txBox="1">
            <a:spLocks noGrp="1"/>
          </p:cNvSpPr>
          <p:nvPr>
            <p:ph type="sldNum" idx="12"/>
          </p:nvPr>
        </p:nvSpPr>
        <p:spPr>
          <a:xfrm>
            <a:off x="215697" y="4820263"/>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chemeClr val="lt1"/>
                </a:solidFill>
                <a:latin typeface="Calibri"/>
                <a:ea typeface="Calibri"/>
                <a:cs typeface="Calibri"/>
                <a:sym typeface="Calibri"/>
              </a:defRPr>
            </a:lvl1pPr>
            <a:lvl2pPr marL="0" lvl="1" indent="0" algn="l" rtl="0">
              <a:spcBef>
                <a:spcPts val="0"/>
              </a:spcBef>
              <a:buNone/>
              <a:defRPr sz="1600">
                <a:solidFill>
                  <a:schemeClr val="lt1"/>
                </a:solidFill>
                <a:latin typeface="Calibri"/>
                <a:ea typeface="Calibri"/>
                <a:cs typeface="Calibri"/>
                <a:sym typeface="Calibri"/>
              </a:defRPr>
            </a:lvl2pPr>
            <a:lvl3pPr marL="0" lvl="2" indent="0" algn="l" rtl="0">
              <a:spcBef>
                <a:spcPts val="0"/>
              </a:spcBef>
              <a:buNone/>
              <a:defRPr sz="1600">
                <a:solidFill>
                  <a:schemeClr val="lt1"/>
                </a:solidFill>
                <a:latin typeface="Calibri"/>
                <a:ea typeface="Calibri"/>
                <a:cs typeface="Calibri"/>
                <a:sym typeface="Calibri"/>
              </a:defRPr>
            </a:lvl3pPr>
            <a:lvl4pPr marL="0" lvl="3" indent="0" algn="l" rtl="0">
              <a:spcBef>
                <a:spcPts val="0"/>
              </a:spcBef>
              <a:buNone/>
              <a:defRPr sz="1600">
                <a:solidFill>
                  <a:schemeClr val="lt1"/>
                </a:solidFill>
                <a:latin typeface="Calibri"/>
                <a:ea typeface="Calibri"/>
                <a:cs typeface="Calibri"/>
                <a:sym typeface="Calibri"/>
              </a:defRPr>
            </a:lvl4pPr>
            <a:lvl5pPr marL="0" lvl="4" indent="0" algn="l" rtl="0">
              <a:spcBef>
                <a:spcPts val="0"/>
              </a:spcBef>
              <a:buNone/>
              <a:defRPr sz="1600">
                <a:solidFill>
                  <a:schemeClr val="lt1"/>
                </a:solidFill>
                <a:latin typeface="Calibri"/>
                <a:ea typeface="Calibri"/>
                <a:cs typeface="Calibri"/>
                <a:sym typeface="Calibri"/>
              </a:defRPr>
            </a:lvl5pPr>
            <a:lvl6pPr marL="0" lvl="5" indent="0" algn="l" rtl="0">
              <a:spcBef>
                <a:spcPts val="0"/>
              </a:spcBef>
              <a:buNone/>
              <a:defRPr sz="1600">
                <a:solidFill>
                  <a:schemeClr val="lt1"/>
                </a:solidFill>
                <a:latin typeface="Calibri"/>
                <a:ea typeface="Calibri"/>
                <a:cs typeface="Calibri"/>
                <a:sym typeface="Calibri"/>
              </a:defRPr>
            </a:lvl6pPr>
            <a:lvl7pPr marL="0" lvl="6" indent="0" algn="l" rtl="0">
              <a:spcBef>
                <a:spcPts val="0"/>
              </a:spcBef>
              <a:buNone/>
              <a:defRPr sz="1600">
                <a:solidFill>
                  <a:schemeClr val="lt1"/>
                </a:solidFill>
                <a:latin typeface="Calibri"/>
                <a:ea typeface="Calibri"/>
                <a:cs typeface="Calibri"/>
                <a:sym typeface="Calibri"/>
              </a:defRPr>
            </a:lvl7pPr>
            <a:lvl8pPr marL="0" lvl="7" indent="0" algn="l" rtl="0">
              <a:spcBef>
                <a:spcPts val="0"/>
              </a:spcBef>
              <a:buNone/>
              <a:defRPr sz="1600">
                <a:solidFill>
                  <a:schemeClr val="lt1"/>
                </a:solidFill>
                <a:latin typeface="Calibri"/>
                <a:ea typeface="Calibri"/>
                <a:cs typeface="Calibri"/>
                <a:sym typeface="Calibri"/>
              </a:defRPr>
            </a:lvl8pPr>
            <a:lvl9pPr marL="0" lvl="8" indent="0" algn="l" rtl="0">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217"/>
        <p:cNvGrpSpPr/>
        <p:nvPr/>
      </p:nvGrpSpPr>
      <p:grpSpPr>
        <a:xfrm>
          <a:off x="0" y="0"/>
          <a:ext cx="0" cy="0"/>
          <a:chOff x="0" y="0"/>
          <a:chExt cx="0" cy="0"/>
        </a:xfrm>
      </p:grpSpPr>
      <p:sp>
        <p:nvSpPr>
          <p:cNvPr id="218" name="Google Shape;21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2">
    <p:spTree>
      <p:nvGrpSpPr>
        <p:cNvPr id="1" name="Shape 219"/>
        <p:cNvGrpSpPr/>
        <p:nvPr/>
      </p:nvGrpSpPr>
      <p:grpSpPr>
        <a:xfrm>
          <a:off x="0" y="0"/>
          <a:ext cx="0" cy="0"/>
          <a:chOff x="0" y="0"/>
          <a:chExt cx="0" cy="0"/>
        </a:xfrm>
      </p:grpSpPr>
      <p:pic>
        <p:nvPicPr>
          <p:cNvPr id="220" name="Google Shape;220;p3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21" name="Google Shape;221;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22" name="Google Shape;222;p36"/>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23" name="Google Shape;223;p3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24" name="Google Shape;224;p3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25" name="Google Shape;225;p3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image space - blue 1">
  <p:cSld name="TITLE_ONLY_2">
    <p:spTree>
      <p:nvGrpSpPr>
        <p:cNvPr id="1" name="Shape 226"/>
        <p:cNvGrpSpPr/>
        <p:nvPr/>
      </p:nvGrpSpPr>
      <p:grpSpPr>
        <a:xfrm>
          <a:off x="0" y="0"/>
          <a:ext cx="0" cy="0"/>
          <a:chOff x="0" y="0"/>
          <a:chExt cx="0" cy="0"/>
        </a:xfrm>
      </p:grpSpPr>
      <p:sp>
        <p:nvSpPr>
          <p:cNvPr id="227" name="Google Shape;227;p3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3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29" name="Google Shape;229;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30" name="Google Shape;230;p3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31" name="Google Shape;231;p3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232" name="Google Shape;232;p3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33" name="Google Shape;233;p3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37"/>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vider slide-blue 1">
  <p:cSld name="TITLE_2_1">
    <p:spTree>
      <p:nvGrpSpPr>
        <p:cNvPr id="1" name="Shape 235"/>
        <p:cNvGrpSpPr/>
        <p:nvPr/>
      </p:nvGrpSpPr>
      <p:grpSpPr>
        <a:xfrm>
          <a:off x="0" y="0"/>
          <a:ext cx="0" cy="0"/>
          <a:chOff x="0" y="0"/>
          <a:chExt cx="0" cy="0"/>
        </a:xfrm>
      </p:grpSpPr>
      <p:sp>
        <p:nvSpPr>
          <p:cNvPr id="236" name="Google Shape;23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8"/>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38" name="Google Shape;238;p3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uip/uip101" TargetMode="External"/><Relationship Id="rId7" Type="http://schemas.openxmlformats.org/officeDocument/2006/relationships/hyperlink" Target="https://www.cde.state.co.us/uip/fishbonediagra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cde.state.co.us/uip/five-whys" TargetMode="External"/><Relationship Id="rId5" Type="http://schemas.openxmlformats.org/officeDocument/2006/relationships/hyperlink" Target="https://www.cde.state.co.us/uip/circlemap" TargetMode="External"/><Relationship Id="rId4" Type="http://schemas.openxmlformats.org/officeDocument/2006/relationships/hyperlink" Target="https://www.cde.state.co.us/uip/root-cause-analysis-task-li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cde.state.co.us/uip/uip101" TargetMode="External"/><Relationship Id="rId3" Type="http://schemas.openxmlformats.org/officeDocument/2006/relationships/hyperlink" Target="https://www.cde.state.co.us/uip/strategyguides" TargetMode="External"/><Relationship Id="rId7" Type="http://schemas.openxmlformats.org/officeDocument/2006/relationships/hyperlink" Target="https://www.cde.state.co.us/uip/strategyguide-mts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cde.state.co.us/uip/strategyguide-coachingv2" TargetMode="External"/><Relationship Id="rId5" Type="http://schemas.openxmlformats.org/officeDocument/2006/relationships/hyperlink" Target="https://www.cde.state.co.us/uip/strategyguide-datadrivenv2" TargetMode="External"/><Relationship Id="rId4" Type="http://schemas.openxmlformats.org/officeDocument/2006/relationships/hyperlink" Target="https://www.cde.state.co.us/uip/strategyguide-missionvis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uip/uip10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uip/implementation-benchmarks-resource-2021"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cde.state.co.us/uip/uip1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uip/uip101"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hyperlink" Target="http://www.cde.state.co.us/uip/resourc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accountability/performanceturnaround"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www.cde.state.co.us/uip/school_qc" TargetMode="External"/><Relationship Id="rId4" Type="http://schemas.openxmlformats.org/officeDocument/2006/relationships/hyperlink" Target="https://www.cde.state.co.us/uip/district_qcrubri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cde.state.co.us/uip/nationalstandardsgoalsandindicator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sites/default/files/docs/uip/FSCP_Strategy%20Guide%202.0.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cde.state.co.us/familyengagement/promising" TargetMode="External"/><Relationship Id="rId4" Type="http://schemas.openxmlformats.org/officeDocument/2006/relationships/hyperlink" Target="https://www.cde.state.co.us/familyengagement/p12fscpframeworkusersguid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5.xml"/><Relationship Id="rId5" Type="http://schemas.openxmlformats.org/officeDocument/2006/relationships/hyperlink" Target="https://www.cde.state.co.us/dropoutprevention/ngsgfactsheet2023" TargetMode="External"/><Relationship Id="rId4" Type="http://schemas.openxmlformats.org/officeDocument/2006/relationships/hyperlink" Target="http://www.cde.state.co.us/communications/hb23-1231-fact-shee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early/elnahandbook-why#quality" TargetMode="External"/><Relationship Id="rId7"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early/elna"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www.cde.state.co.us/early/elnadatasourceaguide" TargetMode="External"/><Relationship Id="rId4" Type="http://schemas.openxmlformats.org/officeDocument/2006/relationships/hyperlink" Target="https://www.cde.state.co.us/early/elnahandbook"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uip/parent_notification_fact_sheet"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uip/implementation-guide"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vbDvwhKG6_uEhusDIU61OYHL1wRLSoc_X_r9mA6dESI/edit?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uip/implementation-guide"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https://docs.google.com/document/d/1bWuOhOWURUF58oHPNmAGZWCAwI5FpwVzBkdvTxBlXnI/copy" TargetMode="External"/><Relationship Id="rId4" Type="http://schemas.openxmlformats.org/officeDocument/2006/relationships/hyperlink" Target="https://www.cde.state.co.us/uip/implementation-guide-worksheet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accountability/cde-advisory-list-of-providers"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mailto:hesse_l@cde.state.co.u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cde.state.co.us/accountability/performanceturnaround" TargetMode="External"/><Relationship Id="rId3" Type="http://schemas.openxmlformats.org/officeDocument/2006/relationships/hyperlink" Target="https://www.cde.state.co.us/uip/strategyguides" TargetMode="External"/><Relationship Id="rId7" Type="http://schemas.openxmlformats.org/officeDocument/2006/relationships/hyperlink" Target="https://www.cde.state.co.us/uip/parent_notification_fact_sheet"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www.cde.state.co.us/accountability/2023_accountability_handbook" TargetMode="External"/><Relationship Id="rId5" Type="http://schemas.openxmlformats.org/officeDocument/2006/relationships/hyperlink" Target="https://docs.google.com/document/d/1bWuOhOWURUF58oHPNmAGZWCAwI5FpwVzBkdvTxBlXnI/copy" TargetMode="External"/><Relationship Id="rId4" Type="http://schemas.openxmlformats.org/officeDocument/2006/relationships/hyperlink" Target="https://www.cde.state.co.us/uip/uip101"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tinyurl.com/ACIWebinarSurvey" TargetMode="External"/><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uip/parent_notification_fact_shee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e.state.co.us/accountability/performanceturnaroun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ctrTitle"/>
          </p:nvPr>
        </p:nvSpPr>
        <p:spPr>
          <a:xfrm>
            <a:off x="685800" y="2274773"/>
            <a:ext cx="7772400" cy="1319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a:latin typeface="Rockwell"/>
                <a:ea typeface="Rockwell"/>
                <a:cs typeface="Rockwell"/>
                <a:sym typeface="Rockwell"/>
              </a:rPr>
              <a:t>UIP Support Webinar:</a:t>
            </a:r>
            <a:endParaRPr>
              <a:latin typeface="Rockwell"/>
              <a:ea typeface="Rockwell"/>
              <a:cs typeface="Rockwell"/>
              <a:sym typeface="Rockwell"/>
            </a:endParaRPr>
          </a:p>
          <a:p>
            <a:pPr marL="0" lvl="0" indent="0" algn="ctr" rtl="0">
              <a:spcBef>
                <a:spcPts val="0"/>
              </a:spcBef>
              <a:spcAft>
                <a:spcPts val="0"/>
              </a:spcAft>
              <a:buNone/>
            </a:pPr>
            <a:r>
              <a:rPr lang="en" sz="3000">
                <a:latin typeface="Rockwell"/>
                <a:ea typeface="Rockwell"/>
                <a:cs typeface="Rockwell"/>
                <a:sym typeface="Rockwell"/>
              </a:rPr>
              <a:t>Priority Improvement / Turnaround</a:t>
            </a:r>
            <a:endParaRPr sz="2100">
              <a:latin typeface="Rockwell"/>
              <a:ea typeface="Rockwell"/>
              <a:cs typeface="Rockwell"/>
              <a:sym typeface="Rockwell"/>
            </a:endParaRPr>
          </a:p>
        </p:txBody>
      </p:sp>
      <p:sp>
        <p:nvSpPr>
          <p:cNvPr id="244" name="Google Shape;244;p39"/>
          <p:cNvSpPr txBox="1">
            <a:spLocks noGrp="1"/>
          </p:cNvSpPr>
          <p:nvPr>
            <p:ph type="subTitle" idx="1"/>
          </p:nvPr>
        </p:nvSpPr>
        <p:spPr>
          <a:xfrm>
            <a:off x="685800" y="3960777"/>
            <a:ext cx="7772400" cy="6438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
              <a:t>September 5,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Best Practices </a:t>
            </a:r>
            <a:endParaRPr/>
          </a:p>
          <a:p>
            <a:pPr marL="0" lvl="0" indent="0" algn="ctr" rtl="0">
              <a:spcBef>
                <a:spcPts val="0"/>
              </a:spcBef>
              <a:spcAft>
                <a:spcPts val="0"/>
              </a:spcAft>
              <a:buNone/>
            </a:pPr>
            <a:r>
              <a:rPr lang="en"/>
              <a:t>&amp; Key Strategies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Foundations of the UIP: The “Big Five” Questions</a:t>
            </a:r>
            <a:endParaRPr/>
          </a:p>
        </p:txBody>
      </p:sp>
      <p:sp>
        <p:nvSpPr>
          <p:cNvPr id="316" name="Google Shape;316;p49"/>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17" name="Google Shape;317;p49"/>
          <p:cNvSpPr/>
          <p:nvPr/>
        </p:nvSpPr>
        <p:spPr>
          <a:xfrm>
            <a:off x="1838325" y="1189775"/>
            <a:ext cx="2064000" cy="669000"/>
          </a:xfrm>
          <a:prstGeom prst="chevron">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sp>
        <p:nvSpPr>
          <p:cNvPr id="318" name="Google Shape;318;p49"/>
          <p:cNvSpPr/>
          <p:nvPr/>
        </p:nvSpPr>
        <p:spPr>
          <a:xfrm>
            <a:off x="3516750" y="1189775"/>
            <a:ext cx="2064000" cy="669000"/>
          </a:xfrm>
          <a:prstGeom prst="chevron">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319" name="Google Shape;319;p49"/>
          <p:cNvSpPr/>
          <p:nvPr/>
        </p:nvSpPr>
        <p:spPr>
          <a:xfrm>
            <a:off x="6874025" y="1189775"/>
            <a:ext cx="2064000" cy="669000"/>
          </a:xfrm>
          <a:prstGeom prst="chevron">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320" name="Google Shape;320;p49"/>
          <p:cNvSpPr/>
          <p:nvPr/>
        </p:nvSpPr>
        <p:spPr>
          <a:xfrm>
            <a:off x="5195350" y="1189775"/>
            <a:ext cx="2064000" cy="669000"/>
          </a:xfrm>
          <a:prstGeom prst="chevron">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Action Plans</a:t>
            </a:r>
            <a:endParaRPr>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Foundations of the UIP: The “Big Five” Questions</a:t>
            </a:r>
            <a:endParaRPr/>
          </a:p>
        </p:txBody>
      </p:sp>
      <p:grpSp>
        <p:nvGrpSpPr>
          <p:cNvPr id="326" name="Google Shape;326;p50"/>
          <p:cNvGrpSpPr/>
          <p:nvPr/>
        </p:nvGrpSpPr>
        <p:grpSpPr>
          <a:xfrm>
            <a:off x="0" y="1189989"/>
            <a:ext cx="2214600" cy="3217636"/>
            <a:chOff x="0" y="1189989"/>
            <a:chExt cx="2214600" cy="3217636"/>
          </a:xfrm>
        </p:grpSpPr>
        <p:sp>
          <p:nvSpPr>
            <p:cNvPr id="327" name="Google Shape;327;p50"/>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28" name="Google Shape;328;p50"/>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Does the plan investigate the most critical performance areas and prioritize the most urgent </a:t>
              </a:r>
              <a:r>
                <a:rPr lang="en" b="1">
                  <a:solidFill>
                    <a:srgbClr val="0B5394"/>
                  </a:solidFill>
                  <a:latin typeface="Calibri"/>
                  <a:ea typeface="Calibri"/>
                  <a:cs typeface="Calibri"/>
                  <a:sym typeface="Calibri"/>
                </a:rPr>
                <a:t>performance challenges</a:t>
              </a:r>
              <a:r>
                <a:rPr lang="en">
                  <a:solidFill>
                    <a:schemeClr val="dk1"/>
                  </a:solidFill>
                  <a:latin typeface="Calibri"/>
                  <a:ea typeface="Calibri"/>
                  <a:cs typeface="Calibri"/>
                  <a:sym typeface="Calibri"/>
                </a:rPr>
                <a:t>?</a:t>
              </a:r>
              <a:endParaRPr>
                <a:latin typeface="Roboto"/>
                <a:ea typeface="Roboto"/>
                <a:cs typeface="Roboto"/>
                <a:sym typeface="Roboto"/>
              </a:endParaRPr>
            </a:p>
          </p:txBody>
        </p:sp>
      </p:grpSp>
      <p:grpSp>
        <p:nvGrpSpPr>
          <p:cNvPr id="329" name="Google Shape;329;p50"/>
          <p:cNvGrpSpPr/>
          <p:nvPr/>
        </p:nvGrpSpPr>
        <p:grpSpPr>
          <a:xfrm>
            <a:off x="1838325" y="1189775"/>
            <a:ext cx="2064000" cy="3217850"/>
            <a:chOff x="1838325" y="1189775"/>
            <a:chExt cx="2064000" cy="3217850"/>
          </a:xfrm>
        </p:grpSpPr>
        <p:sp>
          <p:nvSpPr>
            <p:cNvPr id="330" name="Google Shape;330;p50"/>
            <p:cNvSpPr/>
            <p:nvPr/>
          </p:nvSpPr>
          <p:spPr>
            <a:xfrm>
              <a:off x="1838325" y="1189775"/>
              <a:ext cx="2064000" cy="669000"/>
            </a:xfrm>
            <a:prstGeom prst="chevron">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sp>
          <p:nvSpPr>
            <p:cNvPr id="331" name="Google Shape;331;p50"/>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Does the plan identify </a:t>
              </a:r>
              <a:r>
                <a:rPr lang="en" b="1">
                  <a:solidFill>
                    <a:srgbClr val="38761D"/>
                  </a:solidFill>
                  <a:latin typeface="Calibri"/>
                  <a:ea typeface="Calibri"/>
                  <a:cs typeface="Calibri"/>
                  <a:sym typeface="Calibri"/>
                </a:rPr>
                <a:t>root causes</a:t>
              </a:r>
              <a:r>
                <a:rPr lang="en">
                  <a:solidFill>
                    <a:schemeClr val="dk1"/>
                  </a:solidFill>
                  <a:latin typeface="Calibri"/>
                  <a:ea typeface="Calibri"/>
                  <a:cs typeface="Calibri"/>
                  <a:sym typeface="Calibri"/>
                </a:rPr>
                <a:t> that explain the magnitude of the performance challenges?</a:t>
              </a:r>
              <a:endParaRPr>
                <a:latin typeface="Roboto"/>
                <a:ea typeface="Roboto"/>
                <a:cs typeface="Roboto"/>
                <a:sym typeface="Roboto"/>
              </a:endParaRPr>
            </a:p>
          </p:txBody>
        </p:sp>
      </p:grpSp>
      <p:grpSp>
        <p:nvGrpSpPr>
          <p:cNvPr id="332" name="Google Shape;332;p50"/>
          <p:cNvGrpSpPr/>
          <p:nvPr/>
        </p:nvGrpSpPr>
        <p:grpSpPr>
          <a:xfrm>
            <a:off x="3516750" y="1189775"/>
            <a:ext cx="2064000" cy="3217850"/>
            <a:chOff x="3516750" y="1189775"/>
            <a:chExt cx="2064000" cy="3217850"/>
          </a:xfrm>
        </p:grpSpPr>
        <p:sp>
          <p:nvSpPr>
            <p:cNvPr id="333" name="Google Shape;333;p50"/>
            <p:cNvSpPr/>
            <p:nvPr/>
          </p:nvSpPr>
          <p:spPr>
            <a:xfrm>
              <a:off x="3516750" y="1189775"/>
              <a:ext cx="2064000" cy="669000"/>
            </a:xfrm>
            <a:prstGeom prst="chevron">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334" name="Google Shape;334;p50"/>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Does the plan identify evidence- based </a:t>
              </a:r>
              <a:r>
                <a:rPr lang="en" b="1">
                  <a:solidFill>
                    <a:srgbClr val="351C75"/>
                  </a:solidFill>
                  <a:latin typeface="Calibri"/>
                  <a:ea typeface="Calibri"/>
                  <a:cs typeface="Calibri"/>
                  <a:sym typeface="Calibri"/>
                </a:rPr>
                <a:t>major improvement strategies</a:t>
              </a:r>
              <a:r>
                <a:rPr lang="en">
                  <a:solidFill>
                    <a:schemeClr val="dk1"/>
                  </a:solidFill>
                  <a:latin typeface="Calibri"/>
                  <a:ea typeface="Calibri"/>
                  <a:cs typeface="Calibri"/>
                  <a:sym typeface="Calibri"/>
                </a:rPr>
                <a:t> that have a likelihood of eliminating the root causes?</a:t>
              </a:r>
              <a:endParaRPr>
                <a:latin typeface="Roboto"/>
                <a:ea typeface="Roboto"/>
                <a:cs typeface="Roboto"/>
                <a:sym typeface="Roboto"/>
              </a:endParaRPr>
            </a:p>
          </p:txBody>
        </p:sp>
      </p:grpSp>
      <p:grpSp>
        <p:nvGrpSpPr>
          <p:cNvPr id="335" name="Google Shape;335;p50"/>
          <p:cNvGrpSpPr/>
          <p:nvPr/>
        </p:nvGrpSpPr>
        <p:grpSpPr>
          <a:xfrm>
            <a:off x="6874025" y="1189775"/>
            <a:ext cx="2064000" cy="3217850"/>
            <a:chOff x="6874025" y="1189775"/>
            <a:chExt cx="2064000" cy="3217850"/>
          </a:xfrm>
        </p:grpSpPr>
        <p:sp>
          <p:nvSpPr>
            <p:cNvPr id="336" name="Google Shape;336;p50"/>
            <p:cNvSpPr/>
            <p:nvPr/>
          </p:nvSpPr>
          <p:spPr>
            <a:xfrm>
              <a:off x="6874025" y="1189775"/>
              <a:ext cx="2064000" cy="669000"/>
            </a:xfrm>
            <a:prstGeom prst="chevron">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337" name="Google Shape;337;p50"/>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Does the plan include elements that effectively </a:t>
              </a:r>
              <a:r>
                <a:rPr lang="en" b="1">
                  <a:solidFill>
                    <a:srgbClr val="85200C"/>
                  </a:solidFill>
                  <a:latin typeface="Calibri"/>
                  <a:ea typeface="Calibri"/>
                  <a:cs typeface="Calibri"/>
                  <a:sym typeface="Calibri"/>
                </a:rPr>
                <a:t>monitor the impact and progress</a:t>
              </a:r>
              <a:r>
                <a:rPr lang="en">
                  <a:solidFill>
                    <a:schemeClr val="dk1"/>
                  </a:solidFill>
                  <a:latin typeface="Calibri"/>
                  <a:ea typeface="Calibri"/>
                  <a:cs typeface="Calibri"/>
                  <a:sym typeface="Calibri"/>
                </a:rPr>
                <a:t> of the action plan?</a:t>
              </a:r>
              <a:endParaRPr>
                <a:latin typeface="Roboto"/>
                <a:ea typeface="Roboto"/>
                <a:cs typeface="Roboto"/>
                <a:sym typeface="Roboto"/>
              </a:endParaRPr>
            </a:p>
          </p:txBody>
        </p:sp>
      </p:grpSp>
      <p:grpSp>
        <p:nvGrpSpPr>
          <p:cNvPr id="338" name="Google Shape;338;p50"/>
          <p:cNvGrpSpPr/>
          <p:nvPr/>
        </p:nvGrpSpPr>
        <p:grpSpPr>
          <a:xfrm>
            <a:off x="5195350" y="1189775"/>
            <a:ext cx="2064000" cy="3217850"/>
            <a:chOff x="5195350" y="1189775"/>
            <a:chExt cx="2064000" cy="3217850"/>
          </a:xfrm>
        </p:grpSpPr>
        <p:sp>
          <p:nvSpPr>
            <p:cNvPr id="339" name="Google Shape;339;p50"/>
            <p:cNvSpPr/>
            <p:nvPr/>
          </p:nvSpPr>
          <p:spPr>
            <a:xfrm>
              <a:off x="5195350" y="1189775"/>
              <a:ext cx="2064000" cy="669000"/>
            </a:xfrm>
            <a:prstGeom prst="chevron">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Action Plans</a:t>
              </a:r>
              <a:endParaRPr>
                <a:solidFill>
                  <a:srgbClr val="FFFFFF"/>
                </a:solidFill>
                <a:latin typeface="Roboto"/>
                <a:ea typeface="Roboto"/>
                <a:cs typeface="Roboto"/>
                <a:sym typeface="Roboto"/>
              </a:endParaRPr>
            </a:p>
          </p:txBody>
        </p:sp>
        <p:sp>
          <p:nvSpPr>
            <p:cNvPr id="340" name="Google Shape;340;p50"/>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Does the plan present a well- designed </a:t>
              </a:r>
              <a:r>
                <a:rPr lang="en" b="1">
                  <a:solidFill>
                    <a:srgbClr val="B45F06"/>
                  </a:solidFill>
                  <a:latin typeface="Calibri"/>
                  <a:ea typeface="Calibri"/>
                  <a:cs typeface="Calibri"/>
                  <a:sym typeface="Calibri"/>
                </a:rPr>
                <a:t>action plan </a:t>
              </a:r>
              <a:r>
                <a:rPr lang="en">
                  <a:solidFill>
                    <a:schemeClr val="dk1"/>
                  </a:solidFill>
                  <a:latin typeface="Calibri"/>
                  <a:ea typeface="Calibri"/>
                  <a:cs typeface="Calibri"/>
                  <a:sym typeface="Calibri"/>
                </a:rPr>
                <a:t>to implement the major improvement strategies and bring about dramatic improvement?</a:t>
              </a:r>
              <a:endParaRPr>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endParaRPr/>
          </a:p>
        </p:txBody>
      </p:sp>
      <p:grpSp>
        <p:nvGrpSpPr>
          <p:cNvPr id="346" name="Google Shape;346;p51"/>
          <p:cNvGrpSpPr/>
          <p:nvPr/>
        </p:nvGrpSpPr>
        <p:grpSpPr>
          <a:xfrm>
            <a:off x="0" y="1189989"/>
            <a:ext cx="2214600" cy="3217636"/>
            <a:chOff x="0" y="1189989"/>
            <a:chExt cx="2214600" cy="3217636"/>
          </a:xfrm>
        </p:grpSpPr>
        <p:sp>
          <p:nvSpPr>
            <p:cNvPr id="347" name="Google Shape;347;p51"/>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48" name="Google Shape;348;p51"/>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Data Narrative should show how your priority challenges align to the most urgent needs reflected in the data analysis.</a:t>
              </a:r>
              <a:endParaRPr>
                <a:latin typeface="Roboto"/>
                <a:ea typeface="Roboto"/>
                <a:cs typeface="Roboto"/>
                <a:sym typeface="Roboto"/>
              </a:endParaRPr>
            </a:p>
          </p:txBody>
        </p:sp>
      </p:grpSp>
      <p:grpSp>
        <p:nvGrpSpPr>
          <p:cNvPr id="349" name="Google Shape;349;p51"/>
          <p:cNvGrpSpPr/>
          <p:nvPr/>
        </p:nvGrpSpPr>
        <p:grpSpPr>
          <a:xfrm>
            <a:off x="1838325" y="1189775"/>
            <a:ext cx="2064000" cy="3217850"/>
            <a:chOff x="1838325" y="1189775"/>
            <a:chExt cx="2064000" cy="3217850"/>
          </a:xfrm>
        </p:grpSpPr>
        <p:sp>
          <p:nvSpPr>
            <p:cNvPr id="350" name="Google Shape;350;p51"/>
            <p:cNvSpPr/>
            <p:nvPr/>
          </p:nvSpPr>
          <p:spPr>
            <a:xfrm>
              <a:off x="1838325" y="1189775"/>
              <a:ext cx="2064000" cy="669000"/>
            </a:xfrm>
            <a:prstGeom prst="chevron">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sp>
          <p:nvSpPr>
            <p:cNvPr id="351" name="Google Shape;351;p51"/>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root causes should focus on factors in the control of the school (systems, adult behaviors) that are likely contributing to the identified challenges.</a:t>
              </a:r>
              <a:endParaRPr>
                <a:latin typeface="Roboto"/>
                <a:ea typeface="Roboto"/>
                <a:cs typeface="Roboto"/>
                <a:sym typeface="Roboto"/>
              </a:endParaRPr>
            </a:p>
          </p:txBody>
        </p:sp>
      </p:grpSp>
      <p:grpSp>
        <p:nvGrpSpPr>
          <p:cNvPr id="352" name="Google Shape;352;p51"/>
          <p:cNvGrpSpPr/>
          <p:nvPr/>
        </p:nvGrpSpPr>
        <p:grpSpPr>
          <a:xfrm>
            <a:off x="3516750" y="1189775"/>
            <a:ext cx="2064000" cy="3217850"/>
            <a:chOff x="3516750" y="1189775"/>
            <a:chExt cx="2064000" cy="3217850"/>
          </a:xfrm>
        </p:grpSpPr>
        <p:sp>
          <p:nvSpPr>
            <p:cNvPr id="353" name="Google Shape;353;p51"/>
            <p:cNvSpPr/>
            <p:nvPr/>
          </p:nvSpPr>
          <p:spPr>
            <a:xfrm>
              <a:off x="3516750" y="1189775"/>
              <a:ext cx="2064000" cy="669000"/>
            </a:xfrm>
            <a:prstGeom prst="chevron">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354" name="Google Shape;354;p51"/>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Your strategies should be clearly defined and focused enough to be accomplished in the plan period. Your current plan may focus on developing key elements of a larger strategy.</a:t>
              </a:r>
              <a:endParaRPr>
                <a:latin typeface="Roboto"/>
                <a:ea typeface="Roboto"/>
                <a:cs typeface="Roboto"/>
                <a:sym typeface="Roboto"/>
              </a:endParaRPr>
            </a:p>
          </p:txBody>
        </p:sp>
      </p:grpSp>
      <p:grpSp>
        <p:nvGrpSpPr>
          <p:cNvPr id="355" name="Google Shape;355;p51"/>
          <p:cNvGrpSpPr/>
          <p:nvPr/>
        </p:nvGrpSpPr>
        <p:grpSpPr>
          <a:xfrm>
            <a:off x="6874025" y="1189775"/>
            <a:ext cx="2064000" cy="3217850"/>
            <a:chOff x="6874025" y="1189775"/>
            <a:chExt cx="2064000" cy="3217850"/>
          </a:xfrm>
        </p:grpSpPr>
        <p:sp>
          <p:nvSpPr>
            <p:cNvPr id="356" name="Google Shape;356;p51"/>
            <p:cNvSpPr/>
            <p:nvPr/>
          </p:nvSpPr>
          <p:spPr>
            <a:xfrm>
              <a:off x="6874025" y="1189775"/>
              <a:ext cx="2064000" cy="669000"/>
            </a:xfrm>
            <a:prstGeom prst="chevron">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357" name="Google Shape;357;p51"/>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latin typeface="Roboto"/>
                <a:ea typeface="Roboto"/>
                <a:cs typeface="Roboto"/>
                <a:sym typeface="Roboto"/>
              </a:endParaRPr>
            </a:p>
          </p:txBody>
        </p:sp>
      </p:grpSp>
      <p:grpSp>
        <p:nvGrpSpPr>
          <p:cNvPr id="358" name="Google Shape;358;p51"/>
          <p:cNvGrpSpPr/>
          <p:nvPr/>
        </p:nvGrpSpPr>
        <p:grpSpPr>
          <a:xfrm>
            <a:off x="5195350" y="1189775"/>
            <a:ext cx="2064000" cy="3217850"/>
            <a:chOff x="5195350" y="1189775"/>
            <a:chExt cx="2064000" cy="3217850"/>
          </a:xfrm>
        </p:grpSpPr>
        <p:sp>
          <p:nvSpPr>
            <p:cNvPr id="359" name="Google Shape;359;p51"/>
            <p:cNvSpPr/>
            <p:nvPr/>
          </p:nvSpPr>
          <p:spPr>
            <a:xfrm>
              <a:off x="5195350" y="1189775"/>
              <a:ext cx="2064000" cy="669000"/>
            </a:xfrm>
            <a:prstGeom prst="chevron">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Action Plans</a:t>
              </a:r>
              <a:endParaRPr>
                <a:solidFill>
                  <a:srgbClr val="FFFFFF"/>
                </a:solidFill>
                <a:latin typeface="Roboto"/>
                <a:ea typeface="Roboto"/>
                <a:cs typeface="Roboto"/>
                <a:sym typeface="Roboto"/>
              </a:endParaRPr>
            </a:p>
          </p:txBody>
        </p:sp>
        <p:sp>
          <p:nvSpPr>
            <p:cNvPr id="360" name="Google Shape;360;p51"/>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a:solidFill>
                    <a:schemeClr val="dk1"/>
                  </a:solidFill>
                  <a:latin typeface="Calibri"/>
                  <a:ea typeface="Calibri"/>
                  <a:cs typeface="Calibri"/>
                  <a:sym typeface="Calibri"/>
                </a:rPr>
                <a:t>Your action plan should align to your strategies, naming the key actions that must be taken to implement them, target dates for completing them, and persons responsible for each step.</a:t>
              </a:r>
              <a:endParaRPr>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 Data Narrative Tab</a:t>
            </a:r>
            <a:endParaRPr/>
          </a:p>
        </p:txBody>
      </p:sp>
      <p:grpSp>
        <p:nvGrpSpPr>
          <p:cNvPr id="366" name="Google Shape;366;p52"/>
          <p:cNvGrpSpPr/>
          <p:nvPr/>
        </p:nvGrpSpPr>
        <p:grpSpPr>
          <a:xfrm>
            <a:off x="0" y="1189989"/>
            <a:ext cx="2214600" cy="3217636"/>
            <a:chOff x="0" y="1189989"/>
            <a:chExt cx="2214600" cy="3217636"/>
          </a:xfrm>
        </p:grpSpPr>
        <p:sp>
          <p:nvSpPr>
            <p:cNvPr id="367" name="Google Shape;367;p52"/>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68" name="Google Shape;368;p52"/>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Data Narrative should show how your priority challenges align to the most urgent needs reflected in the data analysis.</a:t>
              </a:r>
              <a:endParaRPr>
                <a:latin typeface="Roboto"/>
                <a:ea typeface="Roboto"/>
                <a:cs typeface="Roboto"/>
                <a:sym typeface="Roboto"/>
              </a:endParaRPr>
            </a:p>
          </p:txBody>
        </p:sp>
      </p:grpSp>
      <p:sp>
        <p:nvSpPr>
          <p:cNvPr id="369" name="Google Shape;369;p52"/>
          <p:cNvSpPr txBox="1">
            <a:spLocks noGrp="1"/>
          </p:cNvSpPr>
          <p:nvPr>
            <p:ph type="body" idx="1"/>
          </p:nvPr>
        </p:nvSpPr>
        <p:spPr>
          <a:xfrm>
            <a:off x="2467075" y="1143000"/>
            <a:ext cx="6266700" cy="31917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Prior Year Targets and Current Performance sections should include </a:t>
            </a:r>
            <a:r>
              <a:rPr lang="en" b="1"/>
              <a:t>the data that has led you to prioritize specific challenges</a:t>
            </a:r>
            <a:r>
              <a:rPr lang="en"/>
              <a:t>.</a:t>
            </a:r>
            <a:endParaRPr/>
          </a:p>
          <a:p>
            <a:pPr marL="914400" lvl="0" indent="-311150" algn="l" rtl="0">
              <a:spcBef>
                <a:spcPts val="0"/>
              </a:spcBef>
              <a:spcAft>
                <a:spcPts val="0"/>
              </a:spcAft>
              <a:buSzPts val="1300"/>
              <a:buChar char="●"/>
            </a:pPr>
            <a:r>
              <a:rPr lang="en" sz="1500"/>
              <a:t>State assessment data</a:t>
            </a:r>
            <a:endParaRPr sz="1500"/>
          </a:p>
          <a:p>
            <a:pPr marL="914400" lvl="0" indent="-311150" algn="l" rtl="0">
              <a:spcBef>
                <a:spcPts val="0"/>
              </a:spcBef>
              <a:spcAft>
                <a:spcPts val="0"/>
              </a:spcAft>
              <a:buSzPts val="1300"/>
              <a:buChar char="●"/>
            </a:pPr>
            <a:r>
              <a:rPr lang="en" sz="1500"/>
              <a:t>Local assessment data</a:t>
            </a:r>
            <a:endParaRPr sz="1500"/>
          </a:p>
          <a:p>
            <a:pPr marL="914400" lvl="0" indent="-311150" algn="l" rtl="0">
              <a:spcBef>
                <a:spcPts val="0"/>
              </a:spcBef>
              <a:spcAft>
                <a:spcPts val="0"/>
              </a:spcAft>
              <a:buSzPts val="1300"/>
              <a:buChar char="●"/>
            </a:pPr>
            <a:r>
              <a:rPr lang="en" sz="1500"/>
              <a:t>Non-assessment data</a:t>
            </a:r>
            <a:endParaRPr sz="1500"/>
          </a:p>
          <a:p>
            <a:pPr marL="457200" lvl="0" indent="0" algn="l" rtl="0">
              <a:spcBef>
                <a:spcPts val="1200"/>
              </a:spcBef>
              <a:spcAft>
                <a:spcPts val="0"/>
              </a:spcAft>
              <a:buClr>
                <a:schemeClr val="dk1"/>
              </a:buClr>
              <a:buSzPts val="1100"/>
              <a:buFont typeface="Arial"/>
              <a:buNone/>
            </a:pPr>
            <a:endParaRPr sz="1591" b="1" i="1"/>
          </a:p>
          <a:p>
            <a:pPr marL="0" lvl="0" indent="0" algn="l" rtl="0">
              <a:spcBef>
                <a:spcPts val="1200"/>
              </a:spcBef>
              <a:spcAft>
                <a:spcPts val="1200"/>
              </a:spcAft>
              <a:buNone/>
            </a:pPr>
            <a:endParaRPr/>
          </a:p>
        </p:txBody>
      </p:sp>
      <p:pic>
        <p:nvPicPr>
          <p:cNvPr id="370" name="Google Shape;370;p52"/>
          <p:cNvPicPr preferRelativeResize="0"/>
          <p:nvPr/>
        </p:nvPicPr>
        <p:blipFill>
          <a:blip r:embed="rId3">
            <a:alphaModFix/>
          </a:blip>
          <a:stretch>
            <a:fillRect/>
          </a:stretch>
        </p:blipFill>
        <p:spPr>
          <a:xfrm>
            <a:off x="4085575" y="3376200"/>
            <a:ext cx="4040175" cy="650976"/>
          </a:xfrm>
          <a:prstGeom prst="rect">
            <a:avLst/>
          </a:prstGeom>
          <a:noFill/>
          <a:ln>
            <a:noFill/>
          </a:ln>
        </p:spPr>
      </p:pic>
      <p:sp>
        <p:nvSpPr>
          <p:cNvPr id="371" name="Google Shape;371;p52"/>
          <p:cNvSpPr/>
          <p:nvPr/>
        </p:nvSpPr>
        <p:spPr>
          <a:xfrm rot="10800000" flipH="1">
            <a:off x="3399475" y="3376203"/>
            <a:ext cx="686100" cy="519000"/>
          </a:xfrm>
          <a:prstGeom prst="bentArrow">
            <a:avLst>
              <a:gd name="adj1" fmla="val 26002"/>
              <a:gd name="adj2" fmla="val 31474"/>
              <a:gd name="adj3" fmla="val 34412"/>
              <a:gd name="adj4" fmla="val 63625"/>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2"/>
          <p:cNvSpPr/>
          <p:nvPr/>
        </p:nvSpPr>
        <p:spPr>
          <a:xfrm>
            <a:off x="2331300" y="2695225"/>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2"/>
          <p:cNvSpPr txBox="1"/>
          <p:nvPr/>
        </p:nvSpPr>
        <p:spPr>
          <a:xfrm>
            <a:off x="2877300" y="2695225"/>
            <a:ext cx="6266700" cy="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91" b="1" i="1">
                <a:solidFill>
                  <a:schemeClr val="dk1"/>
                </a:solidFill>
                <a:latin typeface="Calibri"/>
                <a:ea typeface="Calibri"/>
                <a:cs typeface="Calibri"/>
                <a:sym typeface="Calibri"/>
              </a:rPr>
              <a:t>Including this reflection on your prior year targets and current performance will address requirements for “Sustained Improvement”</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Data Narrative Tab</a:t>
            </a:r>
            <a:endParaRPr/>
          </a:p>
        </p:txBody>
      </p:sp>
      <p:grpSp>
        <p:nvGrpSpPr>
          <p:cNvPr id="379" name="Google Shape;379;p53"/>
          <p:cNvGrpSpPr/>
          <p:nvPr/>
        </p:nvGrpSpPr>
        <p:grpSpPr>
          <a:xfrm>
            <a:off x="0" y="1189989"/>
            <a:ext cx="2214600" cy="3217636"/>
            <a:chOff x="0" y="1189989"/>
            <a:chExt cx="2214600" cy="3217636"/>
          </a:xfrm>
        </p:grpSpPr>
        <p:sp>
          <p:nvSpPr>
            <p:cNvPr id="380" name="Google Shape;380;p53"/>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81" name="Google Shape;381;p53"/>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Data Narrative should show how your priority challenges align to the most urgent needs reflected in the data analysis.</a:t>
              </a:r>
              <a:endParaRPr>
                <a:latin typeface="Roboto"/>
                <a:ea typeface="Roboto"/>
                <a:cs typeface="Roboto"/>
                <a:sym typeface="Roboto"/>
              </a:endParaRPr>
            </a:p>
          </p:txBody>
        </p:sp>
      </p:grpSp>
      <p:sp>
        <p:nvSpPr>
          <p:cNvPr id="382" name="Google Shape;382;p53"/>
          <p:cNvSpPr txBox="1">
            <a:spLocks noGrp="1"/>
          </p:cNvSpPr>
          <p:nvPr>
            <p:ph type="body" idx="1"/>
          </p:nvPr>
        </p:nvSpPr>
        <p:spPr>
          <a:xfrm>
            <a:off x="2467075" y="1190000"/>
            <a:ext cx="4440000" cy="33003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Clr>
                <a:schemeClr val="dk1"/>
              </a:buClr>
              <a:buSzPts val="1100"/>
              <a:buFont typeface="Arial"/>
              <a:buNone/>
            </a:pPr>
            <a:r>
              <a:rPr lang="en" sz="1600" b="1"/>
              <a:t>Example: Prior Year Targets</a:t>
            </a:r>
            <a:endParaRPr sz="1600"/>
          </a:p>
          <a:p>
            <a:pPr marL="0" lvl="0" indent="0" algn="l" rtl="0">
              <a:spcBef>
                <a:spcPts val="1200"/>
              </a:spcBef>
              <a:spcAft>
                <a:spcPts val="0"/>
              </a:spcAft>
              <a:buNone/>
            </a:pPr>
            <a:r>
              <a:rPr lang="en" sz="1050" b="1">
                <a:highlight>
                  <a:srgbClr val="FFFFFF"/>
                </a:highlight>
                <a:latin typeface="Trebuchet MS"/>
                <a:ea typeface="Trebuchet MS"/>
                <a:cs typeface="Trebuchet MS"/>
                <a:sym typeface="Trebuchet MS"/>
              </a:rPr>
              <a:t>Major Improvement Strategy: </a:t>
            </a:r>
            <a:r>
              <a:rPr lang="en" sz="1050">
                <a:highlight>
                  <a:srgbClr val="FFFFFF"/>
                </a:highlight>
                <a:latin typeface="Trebuchet MS"/>
                <a:ea typeface="Trebuchet MS"/>
                <a:cs typeface="Trebuchet MS"/>
                <a:sym typeface="Trebuchet MS"/>
              </a:rPr>
              <a:t>Sheltered Instruction and Small Group Instruction</a:t>
            </a:r>
            <a:endParaRPr sz="1050">
              <a:highlight>
                <a:srgbClr val="FFFFFF"/>
              </a:highlight>
              <a:latin typeface="Trebuchet MS"/>
              <a:ea typeface="Trebuchet MS"/>
              <a:cs typeface="Trebuchet MS"/>
              <a:sym typeface="Trebuchet MS"/>
            </a:endParaRPr>
          </a:p>
          <a:p>
            <a:pPr marL="0" lvl="0" indent="0" algn="l" rtl="0">
              <a:spcBef>
                <a:spcPts val="1200"/>
              </a:spcBef>
              <a:spcAft>
                <a:spcPts val="1200"/>
              </a:spcAft>
              <a:buNone/>
            </a:pPr>
            <a:r>
              <a:rPr lang="en" sz="1050" b="1">
                <a:highlight>
                  <a:srgbClr val="FFFFFF"/>
                </a:highlight>
                <a:latin typeface="Trebuchet MS"/>
                <a:ea typeface="Trebuchet MS"/>
                <a:cs typeface="Trebuchet MS"/>
                <a:sym typeface="Trebuchet MS"/>
              </a:rPr>
              <a:t>Reflection: </a:t>
            </a:r>
            <a:r>
              <a:rPr lang="en" sz="1050">
                <a:solidFill>
                  <a:srgbClr val="38761D"/>
                </a:solidFill>
                <a:highlight>
                  <a:srgbClr val="FFFFFF"/>
                </a:highlight>
                <a:latin typeface="Trebuchet MS"/>
                <a:ea typeface="Trebuchet MS"/>
                <a:cs typeface="Trebuchet MS"/>
                <a:sym typeface="Trebuchet MS"/>
              </a:rPr>
              <a:t>The results of the 2023 CMAS assessment in ELA and Math, the 2023 ACCESS for ELLs assessment, and the results of the Spring 2023 PALS assessment in grades k-3 showed little to no increase in achievement, MGPs, overall school percentiles, and Mean Scale Scores. </a:t>
            </a:r>
            <a:r>
              <a:rPr lang="en" sz="1050">
                <a:highlight>
                  <a:srgbClr val="FFFFFF"/>
                </a:highlight>
                <a:latin typeface="Trebuchet MS"/>
                <a:ea typeface="Trebuchet MS"/>
                <a:cs typeface="Trebuchet MS"/>
                <a:sym typeface="Trebuchet MS"/>
              </a:rPr>
              <a:t> This, unfortunately, </a:t>
            </a:r>
            <a:r>
              <a:rPr lang="en" sz="1050">
                <a:solidFill>
                  <a:srgbClr val="85200C"/>
                </a:solidFill>
                <a:highlight>
                  <a:srgbClr val="FFFFFF"/>
                </a:highlight>
                <a:latin typeface="Trebuchet MS"/>
                <a:ea typeface="Trebuchet MS"/>
                <a:cs typeface="Trebuchet MS"/>
                <a:sym typeface="Trebuchet MS"/>
              </a:rPr>
              <a:t>points to the lack of success from the implementation of the Major Improvement Strategies in the areas of sheltered instruction and meeting all students’ needs in the classroom through small-group instruction.</a:t>
            </a:r>
            <a:r>
              <a:rPr lang="en" sz="1050">
                <a:highlight>
                  <a:srgbClr val="FFFFFF"/>
                </a:highlight>
                <a:latin typeface="Trebuchet MS"/>
                <a:ea typeface="Trebuchet MS"/>
                <a:cs typeface="Trebuchet MS"/>
                <a:sym typeface="Trebuchet MS"/>
              </a:rPr>
              <a:t> </a:t>
            </a:r>
            <a:r>
              <a:rPr lang="en" sz="1050">
                <a:solidFill>
                  <a:srgbClr val="85200C"/>
                </a:solidFill>
                <a:highlight>
                  <a:srgbClr val="FFFFFF"/>
                </a:highlight>
                <a:latin typeface="Trebuchet MS"/>
                <a:ea typeface="Trebuchet MS"/>
                <a:cs typeface="Trebuchet MS"/>
                <a:sym typeface="Trebuchet MS"/>
              </a:rPr>
              <a:t> The lack of results in all areas points to deficiencies in instruction that spans all content areas including math, ELA, and instruction for ELLs both in the general education and pull-out setting.</a:t>
            </a:r>
            <a:r>
              <a:rPr lang="en" sz="1050">
                <a:highlight>
                  <a:srgbClr val="FFFFFF"/>
                </a:highlight>
                <a:latin typeface="Trebuchet MS"/>
                <a:ea typeface="Trebuchet MS"/>
                <a:cs typeface="Trebuchet MS"/>
                <a:sym typeface="Trebuchet MS"/>
              </a:rPr>
              <a:t>  </a:t>
            </a:r>
            <a:r>
              <a:rPr lang="en" sz="1050">
                <a:solidFill>
                  <a:srgbClr val="351C75"/>
                </a:solidFill>
                <a:highlight>
                  <a:srgbClr val="FFFFFF"/>
                </a:highlight>
                <a:latin typeface="Trebuchet MS"/>
                <a:ea typeface="Trebuchet MS"/>
                <a:cs typeface="Trebuchet MS"/>
                <a:sym typeface="Trebuchet MS"/>
              </a:rPr>
              <a:t>The Major Improvement Strategies of improving sheltered instruction should continue and be modified to address particular instructional deficiencies that are appearing in observations and data.  The strategy continues to be relevant with approximately 80% of the students being ELLs.</a:t>
            </a:r>
            <a:endParaRPr sz="1200" i="1">
              <a:solidFill>
                <a:srgbClr val="351C75"/>
              </a:solidFill>
            </a:endParaRPr>
          </a:p>
        </p:txBody>
      </p:sp>
      <p:sp>
        <p:nvSpPr>
          <p:cNvPr id="383" name="Google Shape;383;p53"/>
          <p:cNvSpPr/>
          <p:nvPr/>
        </p:nvSpPr>
        <p:spPr>
          <a:xfrm>
            <a:off x="7090325" y="1071300"/>
            <a:ext cx="1830600" cy="33753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228600" lvl="0" indent="-171450" algn="l" rtl="0">
              <a:spcBef>
                <a:spcPts val="0"/>
              </a:spcBef>
              <a:spcAft>
                <a:spcPts val="0"/>
              </a:spcAft>
              <a:buNone/>
            </a:pPr>
            <a:r>
              <a:rPr lang="en" sz="2000" b="1">
                <a:latin typeface="Calibri"/>
                <a:ea typeface="Calibri"/>
                <a:cs typeface="Calibri"/>
                <a:sym typeface="Calibri"/>
              </a:rPr>
              <a:t>✔ </a:t>
            </a:r>
            <a:r>
              <a:rPr lang="en" sz="1500">
                <a:solidFill>
                  <a:srgbClr val="38761D"/>
                </a:solidFill>
                <a:latin typeface="Calibri"/>
                <a:ea typeface="Calibri"/>
                <a:cs typeface="Calibri"/>
                <a:sym typeface="Calibri"/>
              </a:rPr>
              <a:t>Specifies results of key assessments.</a:t>
            </a:r>
            <a:endParaRPr sz="1500">
              <a:solidFill>
                <a:srgbClr val="38761D"/>
              </a:solidFill>
              <a:latin typeface="Calibri"/>
              <a:ea typeface="Calibri"/>
              <a:cs typeface="Calibri"/>
              <a:sym typeface="Calibri"/>
            </a:endParaRPr>
          </a:p>
          <a:p>
            <a:pPr marL="228600" lvl="0" indent="-171450" algn="l" rtl="0">
              <a:spcBef>
                <a:spcPts val="0"/>
              </a:spcBef>
              <a:spcAft>
                <a:spcPts val="0"/>
              </a:spcAft>
              <a:buNone/>
            </a:pPr>
            <a:r>
              <a:rPr lang="en" sz="2000" b="1">
                <a:solidFill>
                  <a:schemeClr val="dk1"/>
                </a:solidFill>
                <a:latin typeface="Calibri"/>
                <a:ea typeface="Calibri"/>
                <a:cs typeface="Calibri"/>
                <a:sym typeface="Calibri"/>
              </a:rPr>
              <a:t>✔ </a:t>
            </a:r>
            <a:r>
              <a:rPr lang="en" sz="1500">
                <a:solidFill>
                  <a:srgbClr val="85200C"/>
                </a:solidFill>
                <a:latin typeface="Calibri"/>
                <a:ea typeface="Calibri"/>
                <a:cs typeface="Calibri"/>
                <a:sym typeface="Calibri"/>
              </a:rPr>
              <a:t>Indicates what results suggest about success of strategy last year.</a:t>
            </a:r>
            <a:endParaRPr sz="1500">
              <a:solidFill>
                <a:srgbClr val="85200C"/>
              </a:solidFill>
              <a:latin typeface="Calibri"/>
              <a:ea typeface="Calibri"/>
              <a:cs typeface="Calibri"/>
              <a:sym typeface="Calibri"/>
            </a:endParaRPr>
          </a:p>
          <a:p>
            <a:pPr marL="228600" lvl="0" indent="-171450" algn="l" rtl="0">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 </a:t>
            </a:r>
            <a:r>
              <a:rPr lang="en" sz="1500">
                <a:solidFill>
                  <a:srgbClr val="351C75"/>
                </a:solidFill>
                <a:latin typeface="Calibri"/>
                <a:ea typeface="Calibri"/>
                <a:cs typeface="Calibri"/>
                <a:sym typeface="Calibri"/>
              </a:rPr>
              <a:t>Names implications for planning in current year.</a:t>
            </a:r>
            <a:endParaRPr sz="1500">
              <a:solidFill>
                <a:srgbClr val="351C7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 Data Narrative Tab</a:t>
            </a:r>
            <a:endParaRPr/>
          </a:p>
        </p:txBody>
      </p:sp>
      <p:grpSp>
        <p:nvGrpSpPr>
          <p:cNvPr id="389" name="Google Shape;389;p54"/>
          <p:cNvGrpSpPr/>
          <p:nvPr/>
        </p:nvGrpSpPr>
        <p:grpSpPr>
          <a:xfrm>
            <a:off x="0" y="1189989"/>
            <a:ext cx="2214600" cy="3217636"/>
            <a:chOff x="0" y="1189989"/>
            <a:chExt cx="2214600" cy="3217636"/>
          </a:xfrm>
        </p:grpSpPr>
        <p:sp>
          <p:nvSpPr>
            <p:cNvPr id="390" name="Google Shape;390;p54"/>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391" name="Google Shape;391;p54"/>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Data Narrative should show how your priority challenges align to the most urgent needs reflected in the data analysis.</a:t>
              </a:r>
              <a:endParaRPr>
                <a:latin typeface="Roboto"/>
                <a:ea typeface="Roboto"/>
                <a:cs typeface="Roboto"/>
                <a:sym typeface="Roboto"/>
              </a:endParaRPr>
            </a:p>
          </p:txBody>
        </p:sp>
      </p:grpSp>
      <p:sp>
        <p:nvSpPr>
          <p:cNvPr id="392" name="Google Shape;392;p54"/>
          <p:cNvSpPr txBox="1">
            <a:spLocks noGrp="1"/>
          </p:cNvSpPr>
          <p:nvPr>
            <p:ph type="body" idx="1"/>
          </p:nvPr>
        </p:nvSpPr>
        <p:spPr>
          <a:xfrm>
            <a:off x="2467075" y="1143000"/>
            <a:ext cx="6266700" cy="31917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b="1"/>
              <a:t>Priority Performance Challenges</a:t>
            </a:r>
            <a:r>
              <a:rPr lang="en"/>
              <a:t> (PPCs) are aspects of </a:t>
            </a:r>
            <a:r>
              <a:rPr lang="en" i="1"/>
              <a:t>student performance</a:t>
            </a:r>
            <a:r>
              <a:rPr lang="en"/>
              <a:t> that your plan focuses on improving this year. </a:t>
            </a:r>
            <a:endParaRPr/>
          </a:p>
          <a:p>
            <a:pPr marL="0" lvl="0" indent="0" algn="l" rtl="0">
              <a:spcBef>
                <a:spcPts val="1200"/>
              </a:spcBef>
              <a:spcAft>
                <a:spcPts val="0"/>
              </a:spcAft>
              <a:buClr>
                <a:schemeClr val="dk1"/>
              </a:buClr>
              <a:buSzPts val="1100"/>
              <a:buFont typeface="Arial"/>
              <a:buNone/>
            </a:pPr>
            <a:r>
              <a:rPr lang="en"/>
              <a:t>PPCs…</a:t>
            </a:r>
            <a:endParaRPr/>
          </a:p>
          <a:p>
            <a:pPr marL="914400" lvl="0" indent="-330200" algn="l" rtl="0">
              <a:spcBef>
                <a:spcPts val="1200"/>
              </a:spcBef>
              <a:spcAft>
                <a:spcPts val="0"/>
              </a:spcAft>
              <a:buSzPts val="1600"/>
              <a:buChar char="❏"/>
            </a:pPr>
            <a:r>
              <a:rPr lang="en"/>
              <a:t>should clearly follow from the data analysis and trends identified. </a:t>
            </a:r>
            <a:endParaRPr/>
          </a:p>
          <a:p>
            <a:pPr marL="914400" lvl="0" indent="-330200" algn="l" rtl="0">
              <a:spcBef>
                <a:spcPts val="0"/>
              </a:spcBef>
              <a:spcAft>
                <a:spcPts val="0"/>
              </a:spcAft>
              <a:buSzPts val="1600"/>
              <a:buChar char="❏"/>
            </a:pPr>
            <a:r>
              <a:rPr lang="en"/>
              <a:t>are the </a:t>
            </a:r>
            <a:r>
              <a:rPr lang="en" b="1"/>
              <a:t>prioritized</a:t>
            </a:r>
            <a:r>
              <a:rPr lang="en"/>
              <a:t> challenges for this year. </a:t>
            </a:r>
            <a:r>
              <a:rPr lang="en" i="1"/>
              <a:t>Not every challenge indicated by the data should be a PPC.</a:t>
            </a:r>
            <a:endParaRPr i="1"/>
          </a:p>
          <a:p>
            <a:pPr marL="914400" lvl="0" indent="-330200" algn="l" rtl="0">
              <a:spcBef>
                <a:spcPts val="0"/>
              </a:spcBef>
              <a:spcAft>
                <a:spcPts val="0"/>
              </a:spcAft>
              <a:buSzPts val="1600"/>
              <a:buChar char="❏"/>
            </a:pPr>
            <a:r>
              <a:rPr lang="en"/>
              <a:t>are the challenges that your Major Improvement Strategies will aim to address.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5"/>
          <p:cNvSpPr txBox="1">
            <a:spLocks noGrp="1"/>
          </p:cNvSpPr>
          <p:nvPr>
            <p:ph type="body" idx="1"/>
          </p:nvPr>
        </p:nvSpPr>
        <p:spPr>
          <a:xfrm>
            <a:off x="2467075" y="1190000"/>
            <a:ext cx="3987000" cy="31449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600" b="1"/>
              <a:t>Examples: Priority Performance Challenges</a:t>
            </a:r>
            <a:endParaRPr sz="1600"/>
          </a:p>
          <a:p>
            <a:pPr marL="0" lvl="0" indent="0" algn="l" rtl="0">
              <a:lnSpc>
                <a:spcPct val="100000"/>
              </a:lnSpc>
              <a:spcBef>
                <a:spcPts val="1200"/>
              </a:spcBef>
              <a:spcAft>
                <a:spcPts val="0"/>
              </a:spcAft>
              <a:buNone/>
            </a:pPr>
            <a:r>
              <a:rPr lang="en" sz="1400" i="1"/>
              <a:t>Elementary School level: </a:t>
            </a:r>
            <a:r>
              <a:rPr lang="en" sz="1400" b="1"/>
              <a:t>Low growth in CMAS ELA</a:t>
            </a:r>
            <a:endParaRPr sz="1400" b="1"/>
          </a:p>
          <a:p>
            <a:pPr marL="228600" lvl="0" indent="0" algn="l" rtl="0">
              <a:lnSpc>
                <a:spcPct val="100000"/>
              </a:lnSpc>
              <a:spcBef>
                <a:spcPts val="1200"/>
              </a:spcBef>
              <a:spcAft>
                <a:spcPts val="0"/>
              </a:spcAft>
              <a:buNone/>
            </a:pPr>
            <a:r>
              <a:rPr lang="en" sz="1400"/>
              <a:t>Students in grade 3-5 are not yet meeting state expectations in ELA on CMAS.</a:t>
            </a:r>
            <a:endParaRPr sz="1400" i="1"/>
          </a:p>
          <a:p>
            <a:pPr marL="0" lvl="0" indent="0" algn="l" rtl="0">
              <a:lnSpc>
                <a:spcPct val="100000"/>
              </a:lnSpc>
              <a:spcBef>
                <a:spcPts val="1200"/>
              </a:spcBef>
              <a:spcAft>
                <a:spcPts val="0"/>
              </a:spcAft>
              <a:buNone/>
            </a:pPr>
            <a:r>
              <a:rPr lang="en" sz="1400" i="1"/>
              <a:t>High School level PPC:</a:t>
            </a:r>
            <a:r>
              <a:rPr lang="en" sz="1400" b="1" i="1"/>
              <a:t> </a:t>
            </a:r>
            <a:r>
              <a:rPr lang="en" sz="1400" b="1"/>
              <a:t>Achievement shows gaps across disaggregated groups</a:t>
            </a:r>
            <a:endParaRPr sz="1400" b="1"/>
          </a:p>
          <a:p>
            <a:pPr marL="228600" lvl="0" indent="0" algn="l" rtl="0">
              <a:lnSpc>
                <a:spcPct val="100000"/>
              </a:lnSpc>
              <a:spcBef>
                <a:spcPts val="1200"/>
              </a:spcBef>
              <a:spcAft>
                <a:spcPts val="1200"/>
              </a:spcAft>
              <a:buNone/>
            </a:pPr>
            <a:r>
              <a:rPr lang="en" sz="1400"/>
              <a:t>Disaggregated groups, including Students of Color, ELLs, FRL, and SPED have not yet met the benchmarks for both remediation-free status and SAT suite at the same rate as their peers.</a:t>
            </a:r>
            <a:endParaRPr sz="1400" b="1"/>
          </a:p>
        </p:txBody>
      </p:sp>
      <p:sp>
        <p:nvSpPr>
          <p:cNvPr id="398" name="Google Shape;398;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Data Narrative Tab</a:t>
            </a:r>
            <a:endParaRPr/>
          </a:p>
        </p:txBody>
      </p:sp>
      <p:grpSp>
        <p:nvGrpSpPr>
          <p:cNvPr id="399" name="Google Shape;399;p55"/>
          <p:cNvGrpSpPr/>
          <p:nvPr/>
        </p:nvGrpSpPr>
        <p:grpSpPr>
          <a:xfrm>
            <a:off x="0" y="1189989"/>
            <a:ext cx="2214600" cy="3217636"/>
            <a:chOff x="0" y="1189989"/>
            <a:chExt cx="2214600" cy="3217636"/>
          </a:xfrm>
        </p:grpSpPr>
        <p:sp>
          <p:nvSpPr>
            <p:cNvPr id="400" name="Google Shape;400;p55"/>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401" name="Google Shape;401;p55"/>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Your Data Narrative should show how your priority challenges align to the most urgent needs reflected in the data analysis.</a:t>
              </a:r>
              <a:endParaRPr>
                <a:latin typeface="Roboto"/>
                <a:ea typeface="Roboto"/>
                <a:cs typeface="Roboto"/>
                <a:sym typeface="Roboto"/>
              </a:endParaRPr>
            </a:p>
          </p:txBody>
        </p:sp>
      </p:grpSp>
      <p:sp>
        <p:nvSpPr>
          <p:cNvPr id="402" name="Google Shape;402;p55"/>
          <p:cNvSpPr/>
          <p:nvPr/>
        </p:nvSpPr>
        <p:spPr>
          <a:xfrm>
            <a:off x="6659400" y="1071300"/>
            <a:ext cx="2261400" cy="33753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457200" lvl="0" indent="-285750" algn="l" rtl="0">
              <a:spcBef>
                <a:spcPts val="0"/>
              </a:spcBef>
              <a:spcAft>
                <a:spcPts val="0"/>
              </a:spcAft>
              <a:buNone/>
            </a:pPr>
            <a:r>
              <a:rPr lang="en" sz="2300" b="1">
                <a:latin typeface="Calibri"/>
                <a:ea typeface="Calibri"/>
                <a:cs typeface="Calibri"/>
                <a:sym typeface="Calibri"/>
              </a:rPr>
              <a:t>✔</a:t>
            </a:r>
            <a:r>
              <a:rPr lang="en" sz="1600" b="1">
                <a:latin typeface="Calibri"/>
                <a:ea typeface="Calibri"/>
                <a:cs typeface="Calibri"/>
                <a:sym typeface="Calibri"/>
              </a:rPr>
              <a:t> </a:t>
            </a:r>
            <a:r>
              <a:rPr lang="en" sz="1600">
                <a:latin typeface="Calibri"/>
                <a:ea typeface="Calibri"/>
                <a:cs typeface="Calibri"/>
                <a:sym typeface="Calibri"/>
              </a:rPr>
              <a:t>Focus on student performance outcomes.</a:t>
            </a:r>
            <a:endParaRPr sz="1600">
              <a:latin typeface="Calibri"/>
              <a:ea typeface="Calibri"/>
              <a:cs typeface="Calibri"/>
              <a:sym typeface="Calibri"/>
            </a:endParaRPr>
          </a:p>
          <a:p>
            <a:pPr marL="457200" lvl="0" indent="-285750" algn="l" rtl="0">
              <a:spcBef>
                <a:spcPts val="0"/>
              </a:spcBef>
              <a:spcAft>
                <a:spcPts val="0"/>
              </a:spcAft>
              <a:buClr>
                <a:schemeClr val="dk1"/>
              </a:buClr>
              <a:buSzPts val="1100"/>
              <a:buFont typeface="Arial"/>
              <a:buNone/>
            </a:pPr>
            <a:r>
              <a:rPr lang="en" sz="2300" b="1">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Focus on areas where expectations are being met OR where inequities are identified in student performance data.</a:t>
            </a:r>
            <a:endParaRPr sz="1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Data Narrative Tab</a:t>
            </a:r>
            <a:endParaRPr/>
          </a:p>
        </p:txBody>
      </p:sp>
      <p:grpSp>
        <p:nvGrpSpPr>
          <p:cNvPr id="408" name="Google Shape;408;p56"/>
          <p:cNvGrpSpPr/>
          <p:nvPr/>
        </p:nvGrpSpPr>
        <p:grpSpPr>
          <a:xfrm>
            <a:off x="0" y="1189989"/>
            <a:ext cx="2214600" cy="3217636"/>
            <a:chOff x="0" y="1189989"/>
            <a:chExt cx="2214600" cy="3217636"/>
          </a:xfrm>
        </p:grpSpPr>
        <p:sp>
          <p:nvSpPr>
            <p:cNvPr id="409" name="Google Shape;409;p56"/>
            <p:cNvSpPr/>
            <p:nvPr/>
          </p:nvSpPr>
          <p:spPr>
            <a:xfrm>
              <a:off x="0" y="1189989"/>
              <a:ext cx="2214600" cy="669000"/>
            </a:xfrm>
            <a:prstGeom prst="homePlate">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sp>
          <p:nvSpPr>
            <p:cNvPr id="410" name="Google Shape;410;p56"/>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Your root causes should focus on factors in the control of the school (systems, adult behaviors) that are likely contributing to the identified challenges.</a:t>
              </a:r>
              <a:endParaRPr>
                <a:solidFill>
                  <a:schemeClr val="dk1"/>
                </a:solidFill>
                <a:latin typeface="Calibri"/>
                <a:ea typeface="Calibri"/>
                <a:cs typeface="Calibri"/>
                <a:sym typeface="Calibri"/>
              </a:endParaRPr>
            </a:p>
          </p:txBody>
        </p:sp>
      </p:grpSp>
      <p:pic>
        <p:nvPicPr>
          <p:cNvPr id="411" name="Google Shape;411;p56"/>
          <p:cNvPicPr preferRelativeResize="0"/>
          <p:nvPr/>
        </p:nvPicPr>
        <p:blipFill>
          <a:blip r:embed="rId3">
            <a:alphaModFix/>
          </a:blip>
          <a:stretch>
            <a:fillRect/>
          </a:stretch>
        </p:blipFill>
        <p:spPr>
          <a:xfrm>
            <a:off x="3966375" y="1143000"/>
            <a:ext cx="3020250" cy="3020250"/>
          </a:xfrm>
          <a:prstGeom prst="rect">
            <a:avLst/>
          </a:prstGeom>
          <a:noFill/>
          <a:ln>
            <a:noFill/>
          </a:ln>
        </p:spPr>
      </p:pic>
      <p:sp>
        <p:nvSpPr>
          <p:cNvPr id="412" name="Google Shape;412;p56"/>
          <p:cNvSpPr txBox="1"/>
          <p:nvPr/>
        </p:nvSpPr>
        <p:spPr>
          <a:xfrm>
            <a:off x="2467075" y="1143000"/>
            <a:ext cx="1909800" cy="11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Priority Performance Challenge(s): </a:t>
            </a:r>
            <a:br>
              <a:rPr lang="en">
                <a:latin typeface="Calibri"/>
                <a:ea typeface="Calibri"/>
                <a:cs typeface="Calibri"/>
                <a:sym typeface="Calibri"/>
              </a:rPr>
            </a:br>
            <a:r>
              <a:rPr lang="en" sz="1100">
                <a:latin typeface="Calibri"/>
                <a:ea typeface="Calibri"/>
                <a:cs typeface="Calibri"/>
                <a:sym typeface="Calibri"/>
              </a:rPr>
              <a:t>the student performance concerns that are reflected in the data</a:t>
            </a:r>
            <a:endParaRPr sz="1100">
              <a:latin typeface="Calibri"/>
              <a:ea typeface="Calibri"/>
              <a:cs typeface="Calibri"/>
              <a:sym typeface="Calibri"/>
            </a:endParaRPr>
          </a:p>
        </p:txBody>
      </p:sp>
      <p:sp>
        <p:nvSpPr>
          <p:cNvPr id="413" name="Google Shape;413;p56"/>
          <p:cNvSpPr txBox="1"/>
          <p:nvPr/>
        </p:nvSpPr>
        <p:spPr>
          <a:xfrm>
            <a:off x="6841550" y="3306850"/>
            <a:ext cx="17439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Root Causes: </a:t>
            </a:r>
            <a:br>
              <a:rPr lang="en">
                <a:latin typeface="Calibri"/>
                <a:ea typeface="Calibri"/>
                <a:cs typeface="Calibri"/>
                <a:sym typeface="Calibri"/>
              </a:rPr>
            </a:br>
            <a:r>
              <a:rPr lang="en" sz="1100">
                <a:latin typeface="Calibri"/>
                <a:ea typeface="Calibri"/>
                <a:cs typeface="Calibri"/>
                <a:sym typeface="Calibri"/>
              </a:rPr>
              <a:t>What is feeding into those challenges? What is driving them or making them “grow”?</a:t>
            </a:r>
            <a:endParaRPr sz="1100">
              <a:latin typeface="Calibri"/>
              <a:ea typeface="Calibri"/>
              <a:cs typeface="Calibri"/>
              <a:sym typeface="Calibri"/>
            </a:endParaRPr>
          </a:p>
        </p:txBody>
      </p:sp>
      <p:sp>
        <p:nvSpPr>
          <p:cNvPr id="414" name="Google Shape;414;p56"/>
          <p:cNvSpPr/>
          <p:nvPr/>
        </p:nvSpPr>
        <p:spPr>
          <a:xfrm rot="9121652" flipH="1">
            <a:off x="3530932" y="2034144"/>
            <a:ext cx="879443" cy="908031"/>
          </a:xfrm>
          <a:prstGeom prst="bentArrow">
            <a:avLst>
              <a:gd name="adj1" fmla="val 17519"/>
              <a:gd name="adj2" fmla="val 25000"/>
              <a:gd name="adj3" fmla="val 35112"/>
              <a:gd name="adj4" fmla="val 63625"/>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6"/>
          <p:cNvSpPr/>
          <p:nvPr/>
        </p:nvSpPr>
        <p:spPr>
          <a:xfrm rot="-2823583" flipH="1">
            <a:off x="6142122" y="2748918"/>
            <a:ext cx="879431" cy="908089"/>
          </a:xfrm>
          <a:prstGeom prst="bentArrow">
            <a:avLst>
              <a:gd name="adj1" fmla="val 17519"/>
              <a:gd name="adj2" fmla="val 25000"/>
              <a:gd name="adj3" fmla="val 35112"/>
              <a:gd name="adj4" fmla="val 63625"/>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Data Narrative Tab</a:t>
            </a:r>
            <a:endParaRPr/>
          </a:p>
        </p:txBody>
      </p:sp>
      <p:grpSp>
        <p:nvGrpSpPr>
          <p:cNvPr id="421" name="Google Shape;421;p57"/>
          <p:cNvGrpSpPr/>
          <p:nvPr/>
        </p:nvGrpSpPr>
        <p:grpSpPr>
          <a:xfrm>
            <a:off x="0" y="1189989"/>
            <a:ext cx="2214600" cy="3217636"/>
            <a:chOff x="0" y="1189989"/>
            <a:chExt cx="2214600" cy="3217636"/>
          </a:xfrm>
        </p:grpSpPr>
        <p:sp>
          <p:nvSpPr>
            <p:cNvPr id="422" name="Google Shape;422;p57"/>
            <p:cNvSpPr/>
            <p:nvPr/>
          </p:nvSpPr>
          <p:spPr>
            <a:xfrm>
              <a:off x="0" y="1189989"/>
              <a:ext cx="2214600" cy="669000"/>
            </a:xfrm>
            <a:prstGeom prst="homePlate">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sp>
          <p:nvSpPr>
            <p:cNvPr id="423" name="Google Shape;423;p57"/>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Your root causes should focus on factors in the control of the school (systems, adult behaviors) that are likely contributing to the identified challenges.</a:t>
              </a:r>
              <a:endParaRPr>
                <a:solidFill>
                  <a:schemeClr val="dk1"/>
                </a:solidFill>
                <a:latin typeface="Calibri"/>
                <a:ea typeface="Calibri"/>
                <a:cs typeface="Calibri"/>
                <a:sym typeface="Calibri"/>
              </a:endParaRPr>
            </a:p>
          </p:txBody>
        </p:sp>
      </p:grpSp>
      <p:sp>
        <p:nvSpPr>
          <p:cNvPr id="424" name="Google Shape;424;p57"/>
          <p:cNvSpPr txBox="1"/>
          <p:nvPr/>
        </p:nvSpPr>
        <p:spPr>
          <a:xfrm>
            <a:off x="2402113" y="1159463"/>
            <a:ext cx="48585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Calibri"/>
                <a:ea typeface="Calibri"/>
                <a:cs typeface="Calibri"/>
                <a:sym typeface="Calibri"/>
              </a:rPr>
              <a:t>Root Cause Reflection Questions</a:t>
            </a:r>
            <a:endParaRPr sz="1300" b="1">
              <a:solidFill>
                <a:schemeClr val="dk1"/>
              </a:solidFill>
              <a:latin typeface="Calibri"/>
              <a:ea typeface="Calibri"/>
              <a:cs typeface="Calibri"/>
              <a:sym typeface="Calibri"/>
            </a:endParaRPr>
          </a:p>
          <a:p>
            <a:pPr marL="457200" lvl="0" indent="-311150" algn="l" rtl="0">
              <a:spcBef>
                <a:spcPts val="6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What are we doing (or not doing) as adults in the building that is driving these performance challenges?</a:t>
            </a:r>
            <a:endParaRPr sz="1300">
              <a:solidFill>
                <a:schemeClr val="dk1"/>
              </a:solidFill>
              <a:latin typeface="Calibri"/>
              <a:ea typeface="Calibri"/>
              <a:cs typeface="Calibri"/>
              <a:sym typeface="Calibri"/>
            </a:endParaRPr>
          </a:p>
          <a:p>
            <a:pPr marL="457200" lvl="0" indent="-311150" algn="l" rtl="0">
              <a:spcBef>
                <a:spcPts val="6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Are there student needs we haven’t yet met?</a:t>
            </a:r>
            <a:endParaRPr sz="1300">
              <a:solidFill>
                <a:schemeClr val="dk1"/>
              </a:solidFill>
              <a:latin typeface="Calibri"/>
              <a:ea typeface="Calibri"/>
              <a:cs typeface="Calibri"/>
              <a:sym typeface="Calibri"/>
            </a:endParaRPr>
          </a:p>
          <a:p>
            <a:pPr marL="457200" lvl="0" indent="-311150" algn="l" rtl="0">
              <a:spcBef>
                <a:spcPts val="6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Are there missing (or malfunctioning) systems or practices we need to address?</a:t>
            </a:r>
            <a:endParaRPr sz="1300">
              <a:solidFill>
                <a:schemeClr val="dk1"/>
              </a:solidFill>
              <a:latin typeface="Calibri"/>
              <a:ea typeface="Calibri"/>
              <a:cs typeface="Calibri"/>
              <a:sym typeface="Calibri"/>
            </a:endParaRPr>
          </a:p>
          <a:p>
            <a:pPr marL="0" lvl="0" indent="0" algn="l" rtl="0">
              <a:spcBef>
                <a:spcPts val="600"/>
              </a:spcBef>
              <a:spcAft>
                <a:spcPts val="0"/>
              </a:spcAft>
              <a:buNone/>
            </a:pPr>
            <a:endParaRPr sz="1300" b="1">
              <a:latin typeface="Calibri"/>
              <a:ea typeface="Calibri"/>
              <a:cs typeface="Calibri"/>
              <a:sym typeface="Calibri"/>
            </a:endParaRPr>
          </a:p>
          <a:p>
            <a:pPr marL="0" lvl="0" indent="0" algn="l" rtl="0">
              <a:spcBef>
                <a:spcPts val="600"/>
              </a:spcBef>
              <a:spcAft>
                <a:spcPts val="0"/>
              </a:spcAft>
              <a:buNone/>
            </a:pPr>
            <a:r>
              <a:rPr lang="en" sz="1800" b="1">
                <a:latin typeface="Calibri"/>
                <a:ea typeface="Calibri"/>
                <a:cs typeface="Calibri"/>
                <a:sym typeface="Calibri"/>
              </a:rPr>
              <a:t>Examples: Root Causes</a:t>
            </a:r>
            <a:endParaRPr sz="1300">
              <a:latin typeface="Calibri"/>
              <a:ea typeface="Calibri"/>
              <a:cs typeface="Calibri"/>
              <a:sym typeface="Calibri"/>
            </a:endParaRPr>
          </a:p>
          <a:p>
            <a:pPr marL="457200" lvl="0" indent="-311150" algn="l" rtl="0">
              <a:spcBef>
                <a:spcPts val="600"/>
              </a:spcBef>
              <a:spcAft>
                <a:spcPts val="0"/>
              </a:spcAft>
              <a:buSzPts val="1300"/>
              <a:buFont typeface="Calibri"/>
              <a:buChar char="●"/>
            </a:pPr>
            <a:r>
              <a:rPr lang="en" sz="1300">
                <a:latin typeface="Calibri"/>
                <a:ea typeface="Calibri"/>
                <a:cs typeface="Calibri"/>
                <a:sym typeface="Calibri"/>
              </a:rPr>
              <a:t>New instructional practices are not yet being implemented consistently in all classrooms</a:t>
            </a:r>
            <a:endParaRPr sz="1300">
              <a:latin typeface="Calibri"/>
              <a:ea typeface="Calibri"/>
              <a:cs typeface="Calibri"/>
              <a:sym typeface="Calibri"/>
            </a:endParaRPr>
          </a:p>
          <a:p>
            <a:pPr marL="457200" lvl="0" indent="-311150" algn="l" rtl="0">
              <a:spcBef>
                <a:spcPts val="600"/>
              </a:spcBef>
              <a:spcAft>
                <a:spcPts val="600"/>
              </a:spcAft>
              <a:buSzPts val="1300"/>
              <a:buFont typeface="Calibri"/>
              <a:buChar char="●"/>
            </a:pPr>
            <a:r>
              <a:rPr lang="en" sz="1300">
                <a:latin typeface="Calibri"/>
                <a:ea typeface="Calibri"/>
                <a:cs typeface="Calibri"/>
                <a:sym typeface="Calibri"/>
              </a:rPr>
              <a:t>We lack an approach to understanding and addressing the particular learning needs of individual students.</a:t>
            </a:r>
            <a:endParaRPr sz="1300">
              <a:latin typeface="Calibri"/>
              <a:ea typeface="Calibri"/>
              <a:cs typeface="Calibri"/>
              <a:sym typeface="Calibri"/>
            </a:endParaRPr>
          </a:p>
        </p:txBody>
      </p:sp>
      <p:sp>
        <p:nvSpPr>
          <p:cNvPr id="425" name="Google Shape;425;p57"/>
          <p:cNvSpPr/>
          <p:nvPr/>
        </p:nvSpPr>
        <p:spPr>
          <a:xfrm>
            <a:off x="7448125" y="926525"/>
            <a:ext cx="16959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3"/>
              </a:rPr>
              <a:t>UIP 101</a:t>
            </a:r>
            <a:r>
              <a:rPr lang="en">
                <a:solidFill>
                  <a:schemeClr val="dk1"/>
                </a:solidFill>
                <a:latin typeface="Calibri"/>
                <a:ea typeface="Calibri"/>
                <a:cs typeface="Calibri"/>
                <a:sym typeface="Calibri"/>
              </a:rPr>
              <a:t>: Root Causes video</a:t>
            </a:r>
            <a:endParaRPr>
              <a:solidFill>
                <a:schemeClr val="dk1"/>
              </a:solidFill>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4"/>
              </a:rPr>
              <a:t>Root Cause Analysis Task List</a:t>
            </a:r>
            <a:endParaRPr>
              <a:solidFill>
                <a:schemeClr val="dk1"/>
              </a:solidFill>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Protocols</a:t>
            </a:r>
            <a:endParaRPr>
              <a:solidFill>
                <a:schemeClr val="dk1"/>
              </a:solidFill>
              <a:latin typeface="Calibri"/>
              <a:ea typeface="Calibri"/>
              <a:cs typeface="Calibri"/>
              <a:sym typeface="Calibri"/>
            </a:endParaRPr>
          </a:p>
          <a:p>
            <a:pPr marL="685800" lvl="1" indent="-3175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5"/>
              </a:rPr>
              <a:t>Circle Map</a:t>
            </a:r>
            <a:endParaRPr>
              <a:solidFill>
                <a:schemeClr val="dk1"/>
              </a:solidFill>
              <a:latin typeface="Calibri"/>
              <a:ea typeface="Calibri"/>
              <a:cs typeface="Calibri"/>
              <a:sym typeface="Calibri"/>
            </a:endParaRPr>
          </a:p>
          <a:p>
            <a:pPr marL="685800" lvl="1" indent="-3175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6"/>
              </a:rPr>
              <a:t>Five Whys</a:t>
            </a:r>
            <a:endParaRPr>
              <a:solidFill>
                <a:schemeClr val="dk1"/>
              </a:solidFill>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7"/>
              </a:rPr>
              <a:t>Fishbone diagram</a:t>
            </a: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Welcome</a:t>
            </a:r>
            <a:endParaRPr/>
          </a:p>
        </p:txBody>
      </p:sp>
      <p:sp>
        <p:nvSpPr>
          <p:cNvPr id="250" name="Google Shape;250;p4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 the chat, please introduce yourself:</a:t>
            </a:r>
            <a:endParaRPr/>
          </a:p>
          <a:p>
            <a:pPr marL="457200" lvl="0" indent="-330200" algn="l" rtl="0">
              <a:spcBef>
                <a:spcPts val="1200"/>
              </a:spcBef>
              <a:spcAft>
                <a:spcPts val="0"/>
              </a:spcAft>
              <a:buSzPts val="1600"/>
              <a:buChar char="●"/>
            </a:pPr>
            <a:r>
              <a:rPr lang="en"/>
              <a:t>Your name</a:t>
            </a:r>
            <a:endParaRPr/>
          </a:p>
          <a:p>
            <a:pPr marL="457200" lvl="0" indent="-330200" algn="l" rtl="0">
              <a:spcBef>
                <a:spcPts val="0"/>
              </a:spcBef>
              <a:spcAft>
                <a:spcPts val="0"/>
              </a:spcAft>
              <a:buSzPts val="1600"/>
              <a:buChar char="●"/>
            </a:pPr>
            <a:r>
              <a:rPr lang="en"/>
              <a:t>Your School &amp; District</a:t>
            </a:r>
            <a:endParaRPr/>
          </a:p>
          <a:p>
            <a:pPr marL="457200" lvl="0" indent="-330200" algn="l" rtl="0">
              <a:spcBef>
                <a:spcPts val="0"/>
              </a:spcBef>
              <a:spcAft>
                <a:spcPts val="0"/>
              </a:spcAft>
              <a:buSzPts val="1600"/>
              <a:buChar char="●"/>
            </a:pPr>
            <a:r>
              <a:rPr lang="en"/>
              <a:t>Where are you in the process of creating your UIP?  (Still planning? Making adjustments? Getting it into the Online System? Etc.?)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8"/>
          <p:cNvSpPr txBox="1">
            <a:spLocks noGrp="1"/>
          </p:cNvSpPr>
          <p:nvPr>
            <p:ph type="body" idx="1"/>
          </p:nvPr>
        </p:nvSpPr>
        <p:spPr>
          <a:xfrm>
            <a:off x="2467075" y="1143000"/>
            <a:ext cx="62667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Major Improvement Strategies </a:t>
            </a:r>
            <a:r>
              <a:rPr lang="en"/>
              <a:t>(MISs) are the primary initiatives you will be focused on implementing this year. They should…</a:t>
            </a:r>
            <a:endParaRPr/>
          </a:p>
          <a:p>
            <a:pPr marL="914400" lvl="0" indent="-330200" algn="l" rtl="0">
              <a:spcBef>
                <a:spcPts val="1200"/>
              </a:spcBef>
              <a:spcAft>
                <a:spcPts val="0"/>
              </a:spcAft>
              <a:buSzPts val="1600"/>
              <a:buChar char="❏"/>
            </a:pPr>
            <a:r>
              <a:rPr lang="en"/>
              <a:t>Address and resolve identified root causes</a:t>
            </a:r>
            <a:endParaRPr/>
          </a:p>
          <a:p>
            <a:pPr marL="914400" lvl="0" indent="-330200" algn="l" rtl="0">
              <a:spcBef>
                <a:spcPts val="0"/>
              </a:spcBef>
              <a:spcAft>
                <a:spcPts val="0"/>
              </a:spcAft>
              <a:buSzPts val="1600"/>
              <a:buChar char="❏"/>
            </a:pPr>
            <a:r>
              <a:rPr lang="en"/>
              <a:t>Have a likelihood of improving identified PPCs</a:t>
            </a:r>
            <a:endParaRPr/>
          </a:p>
        </p:txBody>
      </p:sp>
      <p:sp>
        <p:nvSpPr>
          <p:cNvPr id="431" name="Google Shape;431;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 Action Plans Tab</a:t>
            </a:r>
            <a:endParaRPr/>
          </a:p>
        </p:txBody>
      </p:sp>
      <p:grpSp>
        <p:nvGrpSpPr>
          <p:cNvPr id="432" name="Google Shape;432;p58"/>
          <p:cNvGrpSpPr/>
          <p:nvPr/>
        </p:nvGrpSpPr>
        <p:grpSpPr>
          <a:xfrm>
            <a:off x="0" y="1189989"/>
            <a:ext cx="2214600" cy="3217636"/>
            <a:chOff x="0" y="1189989"/>
            <a:chExt cx="2214600" cy="3217636"/>
          </a:xfrm>
        </p:grpSpPr>
        <p:sp>
          <p:nvSpPr>
            <p:cNvPr id="433" name="Google Shape;433;p58"/>
            <p:cNvSpPr/>
            <p:nvPr/>
          </p:nvSpPr>
          <p:spPr>
            <a:xfrm>
              <a:off x="0" y="1189989"/>
              <a:ext cx="2214600" cy="669000"/>
            </a:xfrm>
            <a:prstGeom prst="homePlate">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434" name="Google Shape;434;p58"/>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Your strategies should be clearly defined and focused enough to be accomplished in the plan period. Your current plan may focus on developing key elements of a larger strategy.</a:t>
              </a:r>
              <a:endParaRPr>
                <a:solidFill>
                  <a:schemeClr val="dk1"/>
                </a:solidFill>
                <a:latin typeface="Calibri"/>
                <a:ea typeface="Calibri"/>
                <a:cs typeface="Calibri"/>
                <a:sym typeface="Calibri"/>
              </a:endParaRPr>
            </a:p>
          </p:txBody>
        </p:sp>
      </p:grpSp>
      <p:sp>
        <p:nvSpPr>
          <p:cNvPr id="435" name="Google Shape;435;p58"/>
          <p:cNvSpPr txBox="1"/>
          <p:nvPr/>
        </p:nvSpPr>
        <p:spPr>
          <a:xfrm>
            <a:off x="2488325" y="2574675"/>
            <a:ext cx="6599100" cy="195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alibri"/>
                <a:ea typeface="Calibri"/>
                <a:cs typeface="Calibri"/>
                <a:sym typeface="Calibri"/>
              </a:rPr>
              <a:t>Your UIP should…</a:t>
            </a:r>
            <a:endParaRPr sz="1800" b="1">
              <a:solidFill>
                <a:schemeClr val="dk1"/>
              </a:solidFill>
              <a:latin typeface="Calibri"/>
              <a:ea typeface="Calibri"/>
              <a:cs typeface="Calibri"/>
              <a:sym typeface="Calibri"/>
            </a:endParaRPr>
          </a:p>
          <a:p>
            <a:pPr marL="914400" lvl="0" indent="-330200" algn="l" rtl="0">
              <a:lnSpc>
                <a:spcPct val="115000"/>
              </a:lnSpc>
              <a:spcBef>
                <a:spcPts val="1200"/>
              </a:spcBef>
              <a:spcAft>
                <a:spcPts val="0"/>
              </a:spcAft>
              <a:buClr>
                <a:schemeClr val="dk1"/>
              </a:buClr>
              <a:buSzPts val="1600"/>
              <a:buFont typeface="Calibri"/>
              <a:buChar char="❏"/>
            </a:pPr>
            <a:r>
              <a:rPr lang="en" sz="1800">
                <a:solidFill>
                  <a:schemeClr val="dk1"/>
                </a:solidFill>
                <a:latin typeface="Calibri"/>
                <a:ea typeface="Calibri"/>
                <a:cs typeface="Calibri"/>
                <a:sym typeface="Calibri"/>
              </a:rPr>
              <a:t>Clearly define and describe each strategy</a:t>
            </a:r>
            <a:endParaRPr sz="1800">
              <a:solidFill>
                <a:schemeClr val="dk1"/>
              </a:solidFill>
              <a:latin typeface="Calibri"/>
              <a:ea typeface="Calibri"/>
              <a:cs typeface="Calibri"/>
              <a:sym typeface="Calibri"/>
            </a:endParaRPr>
          </a:p>
          <a:p>
            <a:pPr marL="914400" lvl="0" indent="-330200" algn="l" rtl="0">
              <a:lnSpc>
                <a:spcPct val="115000"/>
              </a:lnSpc>
              <a:spcBef>
                <a:spcPts val="0"/>
              </a:spcBef>
              <a:spcAft>
                <a:spcPts val="0"/>
              </a:spcAft>
              <a:buClr>
                <a:schemeClr val="dk1"/>
              </a:buClr>
              <a:buSzPts val="1600"/>
              <a:buFont typeface="Calibri"/>
              <a:buChar char="❏"/>
            </a:pPr>
            <a:r>
              <a:rPr lang="en" sz="1800">
                <a:solidFill>
                  <a:schemeClr val="dk1"/>
                </a:solidFill>
                <a:latin typeface="Calibri"/>
                <a:ea typeface="Calibri"/>
                <a:cs typeface="Calibri"/>
                <a:sym typeface="Calibri"/>
              </a:rPr>
              <a:t>Include a rationale for each strategy</a:t>
            </a:r>
            <a:endParaRPr sz="1800">
              <a:solidFill>
                <a:schemeClr val="dk1"/>
              </a:solidFill>
              <a:latin typeface="Calibri"/>
              <a:ea typeface="Calibri"/>
              <a:cs typeface="Calibri"/>
              <a:sym typeface="Calibri"/>
            </a:endParaRPr>
          </a:p>
          <a:p>
            <a:pPr marL="914400" lvl="0" indent="-330200" algn="l" rtl="0">
              <a:lnSpc>
                <a:spcPct val="115000"/>
              </a:lnSpc>
              <a:spcBef>
                <a:spcPts val="0"/>
              </a:spcBef>
              <a:spcAft>
                <a:spcPts val="0"/>
              </a:spcAft>
              <a:buClr>
                <a:schemeClr val="dk1"/>
              </a:buClr>
              <a:buSzPts val="1600"/>
              <a:buFont typeface="Calibri"/>
              <a:buChar char="❏"/>
            </a:pPr>
            <a:r>
              <a:rPr lang="en" sz="1800">
                <a:solidFill>
                  <a:schemeClr val="dk1"/>
                </a:solidFill>
                <a:latin typeface="Calibri"/>
                <a:ea typeface="Calibri"/>
                <a:cs typeface="Calibri"/>
                <a:sym typeface="Calibri"/>
              </a:rPr>
              <a:t>Include an evidence-base for each strategy</a:t>
            </a:r>
            <a:endParaRPr sz="1800">
              <a:solidFill>
                <a:schemeClr val="dk1"/>
              </a:solidFill>
              <a:latin typeface="Calibri"/>
              <a:ea typeface="Calibri"/>
              <a:cs typeface="Calibri"/>
              <a:sym typeface="Calibri"/>
            </a:endParaRPr>
          </a:p>
          <a:p>
            <a:pPr marL="914400" lvl="0" indent="-330200" algn="l" rtl="0">
              <a:lnSpc>
                <a:spcPct val="115000"/>
              </a:lnSpc>
              <a:spcBef>
                <a:spcPts val="0"/>
              </a:spcBef>
              <a:spcAft>
                <a:spcPts val="0"/>
              </a:spcAft>
              <a:buClr>
                <a:schemeClr val="dk1"/>
              </a:buClr>
              <a:buSzPts val="1600"/>
              <a:buFont typeface="Calibri"/>
              <a:buChar char="❏"/>
            </a:pPr>
            <a:r>
              <a:rPr lang="en" sz="1800">
                <a:solidFill>
                  <a:schemeClr val="dk1"/>
                </a:solidFill>
                <a:latin typeface="Calibri"/>
                <a:ea typeface="Calibri"/>
                <a:cs typeface="Calibri"/>
                <a:sym typeface="Calibri"/>
              </a:rPr>
              <a:t>Explain why each strategy is a good fit for the school</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9"/>
          <p:cNvSpPr txBox="1">
            <a:spLocks noGrp="1"/>
          </p:cNvSpPr>
          <p:nvPr>
            <p:ph type="body" idx="1"/>
          </p:nvPr>
        </p:nvSpPr>
        <p:spPr>
          <a:xfrm>
            <a:off x="2467075" y="1143000"/>
            <a:ext cx="6266700" cy="3345600"/>
          </a:xfrm>
          <a:prstGeom prst="rect">
            <a:avLst/>
          </a:prstGeom>
        </p:spPr>
        <p:txBody>
          <a:bodyPr spcFirstLastPara="1" wrap="square" lIns="0" tIns="0" rIns="0" bIns="0" anchor="t" anchorCtr="0">
            <a:normAutofit fontScale="85000"/>
          </a:bodyPr>
          <a:lstStyle/>
          <a:p>
            <a:pPr marL="0" lvl="0" indent="0" algn="l" rtl="0">
              <a:spcBef>
                <a:spcPts val="0"/>
              </a:spcBef>
              <a:spcAft>
                <a:spcPts val="0"/>
              </a:spcAft>
              <a:buNone/>
            </a:pPr>
            <a:r>
              <a:rPr lang="en" b="1"/>
              <a:t>In addition, schools and districts with a Turnaround plan type are required to include a state-required turnaround strategy. </a:t>
            </a:r>
            <a:r>
              <a:rPr lang="en"/>
              <a:t>These strategies include:</a:t>
            </a:r>
            <a:endParaRPr/>
          </a:p>
          <a:p>
            <a:pPr marL="457200" lvl="0" indent="-314960" algn="l" rtl="0">
              <a:spcBef>
                <a:spcPts val="1200"/>
              </a:spcBef>
              <a:spcAft>
                <a:spcPts val="0"/>
              </a:spcAft>
              <a:buSzPct val="88888"/>
              <a:buChar char="●"/>
            </a:pPr>
            <a:r>
              <a:rPr lang="en"/>
              <a:t>Employing a lead turnaround partner</a:t>
            </a:r>
            <a:endParaRPr/>
          </a:p>
          <a:p>
            <a:pPr marL="457200" lvl="0" indent="-314960" algn="l" rtl="0">
              <a:spcBef>
                <a:spcPts val="0"/>
              </a:spcBef>
              <a:spcAft>
                <a:spcPts val="0"/>
              </a:spcAft>
              <a:buSzPct val="88888"/>
              <a:buChar char="●"/>
            </a:pPr>
            <a:r>
              <a:rPr lang="en"/>
              <a:t>Reorganizing the oversight and management structure in the district</a:t>
            </a:r>
            <a:endParaRPr/>
          </a:p>
          <a:p>
            <a:pPr marL="457200" lvl="0" indent="-314960" algn="l" rtl="0">
              <a:spcBef>
                <a:spcPts val="0"/>
              </a:spcBef>
              <a:spcAft>
                <a:spcPts val="0"/>
              </a:spcAft>
              <a:buSzPct val="88888"/>
              <a:buChar char="●"/>
            </a:pPr>
            <a:r>
              <a:rPr lang="en"/>
              <a:t>Converting to an innovation school or school zone</a:t>
            </a:r>
            <a:endParaRPr/>
          </a:p>
          <a:p>
            <a:pPr marL="457200" lvl="0" indent="-314960" algn="l" rtl="0">
              <a:spcBef>
                <a:spcPts val="0"/>
              </a:spcBef>
              <a:spcAft>
                <a:spcPts val="0"/>
              </a:spcAft>
              <a:buSzPct val="88888"/>
              <a:buChar char="●"/>
            </a:pPr>
            <a:r>
              <a:rPr lang="en"/>
              <a:t>Converting to a charter school</a:t>
            </a:r>
            <a:endParaRPr/>
          </a:p>
          <a:p>
            <a:pPr marL="457200" lvl="0" indent="-314960" algn="l" rtl="0">
              <a:spcBef>
                <a:spcPts val="0"/>
              </a:spcBef>
              <a:spcAft>
                <a:spcPts val="0"/>
              </a:spcAft>
              <a:buSzPct val="88888"/>
              <a:buChar char="●"/>
            </a:pPr>
            <a:r>
              <a:rPr lang="en"/>
              <a:t>Renegotiating or restructuring a charter contract</a:t>
            </a:r>
            <a:endParaRPr/>
          </a:p>
          <a:p>
            <a:pPr marL="457200" lvl="0" indent="-314960" algn="l" rtl="0">
              <a:spcBef>
                <a:spcPts val="0"/>
              </a:spcBef>
              <a:spcAft>
                <a:spcPts val="0"/>
              </a:spcAft>
              <a:buSzPct val="88888"/>
              <a:buChar char="●"/>
            </a:pPr>
            <a:r>
              <a:rPr lang="en"/>
              <a:t>Research-based strategies focused on early learning and development</a:t>
            </a:r>
            <a:endParaRPr/>
          </a:p>
          <a:p>
            <a:pPr marL="457200" lvl="0" indent="-314960" algn="l" rtl="0">
              <a:spcBef>
                <a:spcPts val="0"/>
              </a:spcBef>
              <a:spcAft>
                <a:spcPts val="0"/>
              </a:spcAft>
              <a:buSzPct val="88888"/>
              <a:buChar char="●"/>
            </a:pPr>
            <a:r>
              <a:rPr lang="en" b="1"/>
              <a:t>Other actions of comparable or greater significance or effect.</a:t>
            </a:r>
            <a:endParaRPr b="1"/>
          </a:p>
          <a:p>
            <a:pPr marL="0" lvl="0" indent="0" algn="l" rtl="0">
              <a:spcBef>
                <a:spcPts val="1200"/>
              </a:spcBef>
              <a:spcAft>
                <a:spcPts val="1200"/>
              </a:spcAft>
              <a:buNone/>
            </a:pPr>
            <a:r>
              <a:rPr lang="en" b="1"/>
              <a:t>For additional information, refer to EASI grant application process that includes options aligned to these turnaround strategies.  </a:t>
            </a:r>
            <a:endParaRPr b="1" i="1"/>
          </a:p>
        </p:txBody>
      </p:sp>
      <p:sp>
        <p:nvSpPr>
          <p:cNvPr id="441" name="Google Shape;441;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 Action Plans Tab</a:t>
            </a:r>
            <a:endParaRPr/>
          </a:p>
        </p:txBody>
      </p:sp>
      <p:grpSp>
        <p:nvGrpSpPr>
          <p:cNvPr id="442" name="Google Shape;442;p59"/>
          <p:cNvGrpSpPr/>
          <p:nvPr/>
        </p:nvGrpSpPr>
        <p:grpSpPr>
          <a:xfrm>
            <a:off x="0" y="1189989"/>
            <a:ext cx="2214600" cy="3217636"/>
            <a:chOff x="0" y="1189989"/>
            <a:chExt cx="2214600" cy="3217636"/>
          </a:xfrm>
        </p:grpSpPr>
        <p:sp>
          <p:nvSpPr>
            <p:cNvPr id="443" name="Google Shape;443;p59"/>
            <p:cNvSpPr/>
            <p:nvPr/>
          </p:nvSpPr>
          <p:spPr>
            <a:xfrm>
              <a:off x="0" y="1189989"/>
              <a:ext cx="2214600" cy="669000"/>
            </a:xfrm>
            <a:prstGeom prst="homePlate">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444" name="Google Shape;444;p59"/>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Your strategies should be clearly defined and focused enough to be accomplished in the plan period. Your current plan may focus on developing key elements of a larger strategy.</a:t>
              </a:r>
              <a:endParaRPr>
                <a:solidFill>
                  <a:schemeClr val="dk1"/>
                </a:solidFill>
                <a:latin typeface="Calibri"/>
                <a:ea typeface="Calibri"/>
                <a:cs typeface="Calibri"/>
                <a:sym typeface="Calibri"/>
              </a:endParaRPr>
            </a:p>
          </p:txBody>
        </p:sp>
      </p:grpSp>
      <p:sp>
        <p:nvSpPr>
          <p:cNvPr id="445" name="Google Shape;445;p59"/>
          <p:cNvSpPr/>
          <p:nvPr/>
        </p:nvSpPr>
        <p:spPr>
          <a:xfrm>
            <a:off x="8523375" y="78100"/>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451" name="Google Shape;451;p60"/>
          <p:cNvGrpSpPr/>
          <p:nvPr/>
        </p:nvGrpSpPr>
        <p:grpSpPr>
          <a:xfrm>
            <a:off x="0" y="1189989"/>
            <a:ext cx="2214600" cy="3217636"/>
            <a:chOff x="0" y="1189989"/>
            <a:chExt cx="2214600" cy="3217636"/>
          </a:xfrm>
        </p:grpSpPr>
        <p:sp>
          <p:nvSpPr>
            <p:cNvPr id="452" name="Google Shape;452;p60"/>
            <p:cNvSpPr/>
            <p:nvPr/>
          </p:nvSpPr>
          <p:spPr>
            <a:xfrm>
              <a:off x="0" y="1189989"/>
              <a:ext cx="2214600" cy="669000"/>
            </a:xfrm>
            <a:prstGeom prst="homePlate">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453" name="Google Shape;453;p60"/>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Your strategies should be clearly defined and focused enough to be accomplished in the plan period. Your current plan may focus on developing key elements of a larger strategy.</a:t>
              </a:r>
              <a:endParaRPr>
                <a:solidFill>
                  <a:schemeClr val="dk1"/>
                </a:solidFill>
                <a:latin typeface="Calibri"/>
                <a:ea typeface="Calibri"/>
                <a:cs typeface="Calibri"/>
                <a:sym typeface="Calibri"/>
              </a:endParaRPr>
            </a:p>
          </p:txBody>
        </p:sp>
      </p:grpSp>
      <p:sp>
        <p:nvSpPr>
          <p:cNvPr id="454" name="Google Shape;454;p60"/>
          <p:cNvSpPr txBox="1">
            <a:spLocks noGrp="1"/>
          </p:cNvSpPr>
          <p:nvPr>
            <p:ph type="body" idx="1"/>
          </p:nvPr>
        </p:nvSpPr>
        <p:spPr>
          <a:xfrm>
            <a:off x="2566775" y="1143000"/>
            <a:ext cx="39885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700" b="1"/>
              <a:t>Foundational Major Improvement Strategies</a:t>
            </a:r>
            <a:endParaRPr sz="1700" b="1"/>
          </a:p>
          <a:p>
            <a:pPr marL="457200" lvl="0" indent="-323850" algn="l" rtl="0">
              <a:spcBef>
                <a:spcPts val="1200"/>
              </a:spcBef>
              <a:spcAft>
                <a:spcPts val="0"/>
              </a:spcAft>
              <a:buSzPts val="1500"/>
              <a:buAutoNum type="arabicPeriod"/>
            </a:pPr>
            <a:r>
              <a:rPr lang="en" sz="1700"/>
              <a:t>Clear Mission and Vision</a:t>
            </a:r>
            <a:endParaRPr sz="1700"/>
          </a:p>
          <a:p>
            <a:pPr marL="457200" lvl="0" indent="-323850" algn="l" rtl="0">
              <a:spcBef>
                <a:spcPts val="0"/>
              </a:spcBef>
              <a:spcAft>
                <a:spcPts val="0"/>
              </a:spcAft>
              <a:buSzPts val="1500"/>
              <a:buAutoNum type="arabicPeriod"/>
            </a:pPr>
            <a:r>
              <a:rPr lang="en" sz="1700"/>
              <a:t>Coherent Vision for Instruction</a:t>
            </a:r>
            <a:endParaRPr sz="1700"/>
          </a:p>
          <a:p>
            <a:pPr marL="457200" lvl="0" indent="-323850" algn="l" rtl="0">
              <a:spcBef>
                <a:spcPts val="0"/>
              </a:spcBef>
              <a:spcAft>
                <a:spcPts val="0"/>
              </a:spcAft>
              <a:buSzPts val="1500"/>
              <a:buAutoNum type="arabicPeriod"/>
            </a:pPr>
            <a:r>
              <a:rPr lang="en" sz="1700"/>
              <a:t>Assessment Systems and Data Culture</a:t>
            </a:r>
            <a:endParaRPr sz="1700"/>
          </a:p>
          <a:p>
            <a:pPr marL="457200" lvl="0" indent="-323850" algn="l" rtl="0">
              <a:spcBef>
                <a:spcPts val="0"/>
              </a:spcBef>
              <a:spcAft>
                <a:spcPts val="0"/>
              </a:spcAft>
              <a:buSzPts val="1500"/>
              <a:buAutoNum type="arabicPeriod"/>
            </a:pPr>
            <a:r>
              <a:rPr lang="en" sz="1700"/>
              <a:t>Talent Development: Coaching and Feedback</a:t>
            </a:r>
            <a:endParaRPr sz="1700"/>
          </a:p>
          <a:p>
            <a:pPr marL="457200" lvl="0" indent="-323850" algn="l" rtl="0">
              <a:spcBef>
                <a:spcPts val="0"/>
              </a:spcBef>
              <a:spcAft>
                <a:spcPts val="0"/>
              </a:spcAft>
              <a:buSzPts val="1500"/>
              <a:buAutoNum type="arabicPeriod"/>
            </a:pPr>
            <a:r>
              <a:rPr lang="en" sz="1700"/>
              <a:t>MTSS / Systems of Student Support</a:t>
            </a:r>
            <a:endParaRPr sz="1700"/>
          </a:p>
          <a:p>
            <a:pPr marL="457200" lvl="0" indent="-323850" algn="l" rtl="0">
              <a:spcBef>
                <a:spcPts val="0"/>
              </a:spcBef>
              <a:spcAft>
                <a:spcPts val="0"/>
              </a:spcAft>
              <a:buSzPts val="1500"/>
              <a:buAutoNum type="arabicPeriod"/>
            </a:pPr>
            <a:r>
              <a:rPr lang="en" sz="1700"/>
              <a:t>Engaging Learning Environment</a:t>
            </a:r>
            <a:endParaRPr sz="1700"/>
          </a:p>
          <a:p>
            <a:pPr marL="457200" lvl="0" indent="-323850" algn="l" rtl="0">
              <a:spcBef>
                <a:spcPts val="0"/>
              </a:spcBef>
              <a:spcAft>
                <a:spcPts val="0"/>
              </a:spcAft>
              <a:buSzPts val="1500"/>
              <a:buAutoNum type="arabicPeriod"/>
            </a:pPr>
            <a:r>
              <a:rPr lang="en" sz="1700"/>
              <a:t>Effective Student Supports and Cultures</a:t>
            </a:r>
            <a:endParaRPr sz="1700"/>
          </a:p>
        </p:txBody>
      </p:sp>
      <p:sp>
        <p:nvSpPr>
          <p:cNvPr id="455" name="Google Shape;455;p60"/>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b="1" i="1">
              <a:latin typeface="Calibri"/>
              <a:ea typeface="Calibri"/>
              <a:cs typeface="Calibri"/>
              <a:sym typeface="Calibri"/>
            </a:endParaRPr>
          </a:p>
          <a:p>
            <a:pPr marL="0" lvl="0" indent="0" algn="l" rtl="0">
              <a:lnSpc>
                <a:spcPct val="115000"/>
              </a:lnSpc>
              <a:spcBef>
                <a:spcPts val="0"/>
              </a:spcBef>
              <a:spcAft>
                <a:spcPts val="0"/>
              </a:spcAft>
              <a:buNone/>
            </a:pPr>
            <a:r>
              <a:rPr lang="en" b="1" i="1" u="sng">
                <a:solidFill>
                  <a:schemeClr val="hlink"/>
                </a:solidFill>
                <a:latin typeface="Calibri"/>
                <a:ea typeface="Calibri"/>
                <a:cs typeface="Calibri"/>
                <a:sym typeface="Calibri"/>
                <a:hlinkClick r:id="rId3"/>
              </a:rPr>
              <a:t>Strategy Guides</a:t>
            </a:r>
            <a:endParaRPr b="1">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Common Mission &amp; Vision</a:t>
            </a:r>
            <a:endParaRPr>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5"/>
              </a:rPr>
              <a:t>Data-Informed Instruction</a:t>
            </a:r>
            <a:endParaRPr>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6"/>
              </a:rPr>
              <a:t>Coaching</a:t>
            </a:r>
            <a:endParaRPr>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7"/>
              </a:rPr>
              <a:t>MTSS</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 b="1" i="1">
                <a:latin typeface="Calibri"/>
                <a:ea typeface="Calibri"/>
                <a:cs typeface="Calibri"/>
                <a:sym typeface="Calibri"/>
              </a:rPr>
              <a:t>Other Resources:</a:t>
            </a:r>
            <a:endParaRPr b="1" i="1">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8"/>
              </a:rPr>
              <a:t>UIP 101</a:t>
            </a:r>
            <a:r>
              <a:rPr lang="en">
                <a:solidFill>
                  <a:schemeClr val="dk1"/>
                </a:solidFill>
                <a:latin typeface="Calibri"/>
                <a:ea typeface="Calibri"/>
                <a:cs typeface="Calibri"/>
                <a:sym typeface="Calibri"/>
              </a:rPr>
              <a:t>: Major Improvement Strategies</a:t>
            </a:r>
            <a:endParaRPr b="1" i="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a:t>
            </a:r>
            <a:endParaRPr/>
          </a:p>
        </p:txBody>
      </p:sp>
      <p:sp>
        <p:nvSpPr>
          <p:cNvPr id="461" name="Google Shape;461;p61"/>
          <p:cNvSpPr txBox="1">
            <a:spLocks noGrp="1"/>
          </p:cNvSpPr>
          <p:nvPr>
            <p:ph type="body" idx="1"/>
          </p:nvPr>
        </p:nvSpPr>
        <p:spPr>
          <a:xfrm>
            <a:off x="457200" y="2106550"/>
            <a:ext cx="8520600" cy="2228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Consider your own UIP. Take a moment to do one of the following, depending on where you are in the process:</a:t>
            </a:r>
            <a:endParaRPr/>
          </a:p>
          <a:p>
            <a:pPr marL="457200" lvl="0" indent="-330200" algn="l" rtl="0">
              <a:spcBef>
                <a:spcPts val="1200"/>
              </a:spcBef>
              <a:spcAft>
                <a:spcPts val="0"/>
              </a:spcAft>
              <a:buSzPts val="1600"/>
              <a:buAutoNum type="alphaLcParenR"/>
            </a:pPr>
            <a:r>
              <a:rPr lang="en"/>
              <a:t>Write a new PPC, RC, or MIS</a:t>
            </a:r>
            <a:endParaRPr/>
          </a:p>
          <a:p>
            <a:pPr marL="457200" lvl="0" indent="-330200" algn="l" rtl="0">
              <a:spcBef>
                <a:spcPts val="0"/>
              </a:spcBef>
              <a:spcAft>
                <a:spcPts val="0"/>
              </a:spcAft>
              <a:buSzPts val="1600"/>
              <a:buAutoNum type="alphaLcParenR"/>
            </a:pPr>
            <a:r>
              <a:rPr lang="en"/>
              <a:t>Review and revise one of your current PPCs, RCs, or MISs </a:t>
            </a:r>
            <a:endParaRPr/>
          </a:p>
          <a:p>
            <a:pPr marL="457200" lvl="0" indent="-330200" algn="l" rtl="0">
              <a:spcBef>
                <a:spcPts val="0"/>
              </a:spcBef>
              <a:spcAft>
                <a:spcPts val="0"/>
              </a:spcAft>
              <a:buSzPts val="1600"/>
              <a:buAutoNum type="alphaLcParenR"/>
            </a:pPr>
            <a:r>
              <a:rPr lang="en"/>
              <a:t>Make a plan for revising them (what work needs to be done and by whom)</a:t>
            </a:r>
            <a:endParaRPr/>
          </a:p>
        </p:txBody>
      </p:sp>
      <p:sp>
        <p:nvSpPr>
          <p:cNvPr id="462" name="Google Shape;462;p61"/>
          <p:cNvSpPr/>
          <p:nvPr/>
        </p:nvSpPr>
        <p:spPr>
          <a:xfrm>
            <a:off x="0" y="1189989"/>
            <a:ext cx="22146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Priority Performance Challenges</a:t>
            </a:r>
            <a:endParaRPr>
              <a:solidFill>
                <a:srgbClr val="FFFFFF"/>
              </a:solidFill>
              <a:latin typeface="Roboto"/>
              <a:ea typeface="Roboto"/>
              <a:cs typeface="Roboto"/>
              <a:sym typeface="Roboto"/>
            </a:endParaRPr>
          </a:p>
        </p:txBody>
      </p:sp>
      <p:sp>
        <p:nvSpPr>
          <p:cNvPr id="463" name="Google Shape;463;p61"/>
          <p:cNvSpPr/>
          <p:nvPr/>
        </p:nvSpPr>
        <p:spPr>
          <a:xfrm>
            <a:off x="3516750" y="1189775"/>
            <a:ext cx="2064000" cy="669000"/>
          </a:xfrm>
          <a:prstGeom prst="chevron">
            <a:avLst>
              <a:gd name="adj" fmla="val 50000"/>
            </a:avLst>
          </a:prstGeom>
          <a:solidFill>
            <a:srgbClr val="20124D"/>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rgbClr val="FFFFFF"/>
                </a:solidFill>
                <a:latin typeface="Roboto"/>
                <a:ea typeface="Roboto"/>
                <a:cs typeface="Roboto"/>
                <a:sym typeface="Roboto"/>
              </a:rPr>
              <a:t>Major Improvement Strategies</a:t>
            </a:r>
            <a:endParaRPr>
              <a:solidFill>
                <a:srgbClr val="FFFFFF"/>
              </a:solidFill>
              <a:latin typeface="Roboto"/>
              <a:ea typeface="Roboto"/>
              <a:cs typeface="Roboto"/>
              <a:sym typeface="Roboto"/>
            </a:endParaRPr>
          </a:p>
        </p:txBody>
      </p:sp>
      <p:sp>
        <p:nvSpPr>
          <p:cNvPr id="464" name="Google Shape;464;p61"/>
          <p:cNvSpPr/>
          <p:nvPr/>
        </p:nvSpPr>
        <p:spPr>
          <a:xfrm>
            <a:off x="1838325" y="1189775"/>
            <a:ext cx="2064000" cy="669000"/>
          </a:xfrm>
          <a:prstGeom prst="chevron">
            <a:avLst>
              <a:gd name="adj" fmla="val 50000"/>
            </a:avLst>
          </a:prstGeom>
          <a:solidFill>
            <a:srgbClr val="274E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Root Causes</a:t>
            </a:r>
            <a:endParaRPr>
              <a:solidFill>
                <a:srgbClr val="FFFFFF"/>
              </a:solidFill>
              <a:latin typeface="Roboto"/>
              <a:ea typeface="Roboto"/>
              <a:cs typeface="Roboto"/>
              <a:sym typeface="Roboto"/>
            </a:endParaRPr>
          </a:p>
        </p:txBody>
      </p:sp>
      <p:pic>
        <p:nvPicPr>
          <p:cNvPr id="465" name="Google Shape;465;p61" descr="Magnifying glass with solid fill"/>
          <p:cNvPicPr preferRelativeResize="0"/>
          <p:nvPr/>
        </p:nvPicPr>
        <p:blipFill>
          <a:blip r:embed="rId3">
            <a:alphaModFix/>
          </a:blip>
          <a:stretch>
            <a:fillRect/>
          </a:stretch>
        </p:blipFill>
        <p:spPr>
          <a:xfrm>
            <a:off x="8520600" y="1189775"/>
            <a:ext cx="457200" cy="457200"/>
          </a:xfrm>
          <a:prstGeom prst="rect">
            <a:avLst/>
          </a:prstGeom>
          <a:noFill/>
          <a:ln>
            <a:noFill/>
          </a:ln>
        </p:spPr>
      </p:pic>
      <p:sp>
        <p:nvSpPr>
          <p:cNvPr id="466" name="Google Shape;466;p6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2"/>
          <p:cNvSpPr txBox="1">
            <a:spLocks noGrp="1"/>
          </p:cNvSpPr>
          <p:nvPr>
            <p:ph type="body" idx="1"/>
          </p:nvPr>
        </p:nvSpPr>
        <p:spPr>
          <a:xfrm>
            <a:off x="2467075" y="1143000"/>
            <a:ext cx="6266700" cy="31917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b="1"/>
              <a:t>Action Plans </a:t>
            </a:r>
            <a:r>
              <a:rPr lang="en"/>
              <a:t>detail and sequence the key actions needed to put Major Improvement Strategies into practice. They should include…</a:t>
            </a:r>
            <a:endParaRPr/>
          </a:p>
          <a:p>
            <a:pPr marL="914400" lvl="0" indent="-330200" algn="l" rtl="0">
              <a:spcBef>
                <a:spcPts val="1200"/>
              </a:spcBef>
              <a:spcAft>
                <a:spcPts val="0"/>
              </a:spcAft>
              <a:buSzPts val="1600"/>
              <a:buChar char="❏"/>
            </a:pPr>
            <a:r>
              <a:rPr lang="en"/>
              <a:t>A </a:t>
            </a:r>
            <a:r>
              <a:rPr lang="en" b="1"/>
              <a:t>description </a:t>
            </a:r>
            <a:r>
              <a:rPr lang="en"/>
              <a:t>of the action needed</a:t>
            </a:r>
            <a:endParaRPr/>
          </a:p>
          <a:p>
            <a:pPr marL="914400" lvl="0" indent="-330200" algn="l" rtl="0">
              <a:spcBef>
                <a:spcPts val="0"/>
              </a:spcBef>
              <a:spcAft>
                <a:spcPts val="0"/>
              </a:spcAft>
              <a:buSzPts val="1600"/>
              <a:buChar char="❏"/>
            </a:pPr>
            <a:r>
              <a:rPr lang="en"/>
              <a:t>The </a:t>
            </a:r>
            <a:r>
              <a:rPr lang="en" b="1"/>
              <a:t>owner or responsible person </a:t>
            </a:r>
            <a:r>
              <a:rPr lang="en"/>
              <a:t>for each action</a:t>
            </a:r>
            <a:endParaRPr/>
          </a:p>
          <a:p>
            <a:pPr marL="914400" lvl="0" indent="-330200" algn="l" rtl="0">
              <a:spcBef>
                <a:spcPts val="0"/>
              </a:spcBef>
              <a:spcAft>
                <a:spcPts val="0"/>
              </a:spcAft>
              <a:buSzPts val="1600"/>
              <a:buChar char="❏"/>
            </a:pPr>
            <a:r>
              <a:rPr lang="en"/>
              <a:t>The </a:t>
            </a:r>
            <a:r>
              <a:rPr lang="en" b="1"/>
              <a:t>deadline </a:t>
            </a:r>
            <a:r>
              <a:rPr lang="en"/>
              <a:t>for each action (or cadence of repeated actions like coaching sessions or team meetings)</a:t>
            </a:r>
            <a:endParaRPr/>
          </a:p>
          <a:p>
            <a:pPr marL="914400" lvl="0" indent="-330200" algn="l" rtl="0">
              <a:spcBef>
                <a:spcPts val="0"/>
              </a:spcBef>
              <a:spcAft>
                <a:spcPts val="0"/>
              </a:spcAft>
              <a:buSzPts val="1600"/>
              <a:buChar char="❏"/>
            </a:pPr>
            <a:r>
              <a:rPr lang="en"/>
              <a:t>Any </a:t>
            </a:r>
            <a:r>
              <a:rPr lang="en" b="1"/>
              <a:t>resources </a:t>
            </a:r>
            <a:r>
              <a:rPr lang="en"/>
              <a:t>needed to support that action (e.g., budget for PD, data trackers for observation walks, etc.)</a:t>
            </a:r>
            <a:endParaRPr/>
          </a:p>
        </p:txBody>
      </p:sp>
      <p:sp>
        <p:nvSpPr>
          <p:cNvPr id="472" name="Google Shape;472;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473" name="Google Shape;473;p62"/>
          <p:cNvGrpSpPr/>
          <p:nvPr/>
        </p:nvGrpSpPr>
        <p:grpSpPr>
          <a:xfrm>
            <a:off x="0" y="1189989"/>
            <a:ext cx="2214600" cy="3217636"/>
            <a:chOff x="0" y="1189989"/>
            <a:chExt cx="2214600" cy="3217636"/>
          </a:xfrm>
        </p:grpSpPr>
        <p:sp>
          <p:nvSpPr>
            <p:cNvPr id="474" name="Google Shape;474;p62"/>
            <p:cNvSpPr/>
            <p:nvPr/>
          </p:nvSpPr>
          <p:spPr>
            <a:xfrm>
              <a:off x="0" y="1189989"/>
              <a:ext cx="2214600" cy="669000"/>
            </a:xfrm>
            <a:prstGeom prst="homePlate">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Action Plans</a:t>
              </a:r>
              <a:endParaRPr>
                <a:solidFill>
                  <a:srgbClr val="FFFFFF"/>
                </a:solidFill>
                <a:latin typeface="Roboto"/>
                <a:ea typeface="Roboto"/>
                <a:cs typeface="Roboto"/>
                <a:sym typeface="Roboto"/>
              </a:endParaRPr>
            </a:p>
          </p:txBody>
        </p:sp>
        <p:sp>
          <p:nvSpPr>
            <p:cNvPr id="475" name="Google Shape;475;p62"/>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Your action plan should align to your strategies, naming the key actions that must be taken to implement them, target dates for completing them, and persons responsible for each step.</a:t>
              </a:r>
              <a:endParaRPr>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481" name="Google Shape;481;p63"/>
          <p:cNvGrpSpPr/>
          <p:nvPr/>
        </p:nvGrpSpPr>
        <p:grpSpPr>
          <a:xfrm>
            <a:off x="0" y="1189989"/>
            <a:ext cx="2214600" cy="3217636"/>
            <a:chOff x="0" y="1189989"/>
            <a:chExt cx="2214600" cy="3217636"/>
          </a:xfrm>
        </p:grpSpPr>
        <p:sp>
          <p:nvSpPr>
            <p:cNvPr id="482" name="Google Shape;482;p63"/>
            <p:cNvSpPr/>
            <p:nvPr/>
          </p:nvSpPr>
          <p:spPr>
            <a:xfrm>
              <a:off x="0" y="1189989"/>
              <a:ext cx="2214600" cy="669000"/>
            </a:xfrm>
            <a:prstGeom prst="homePlate">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Action Plans</a:t>
              </a:r>
              <a:endParaRPr>
                <a:solidFill>
                  <a:srgbClr val="FFFFFF"/>
                </a:solidFill>
                <a:latin typeface="Roboto"/>
                <a:ea typeface="Roboto"/>
                <a:cs typeface="Roboto"/>
                <a:sym typeface="Roboto"/>
              </a:endParaRPr>
            </a:p>
          </p:txBody>
        </p:sp>
        <p:sp>
          <p:nvSpPr>
            <p:cNvPr id="483" name="Google Shape;483;p63"/>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Your action plan should align to your strategies, naming the key actions that must be taken to implement them, target dates for completing them, and persons responsible for each step.</a:t>
              </a:r>
              <a:endParaRPr>
                <a:solidFill>
                  <a:schemeClr val="dk1"/>
                </a:solidFill>
                <a:latin typeface="Calibri"/>
                <a:ea typeface="Calibri"/>
                <a:cs typeface="Calibri"/>
                <a:sym typeface="Calibri"/>
              </a:endParaRPr>
            </a:p>
          </p:txBody>
        </p:sp>
      </p:grpSp>
      <p:sp>
        <p:nvSpPr>
          <p:cNvPr id="484" name="Google Shape;484;p63"/>
          <p:cNvSpPr/>
          <p:nvPr/>
        </p:nvSpPr>
        <p:spPr>
          <a:xfrm>
            <a:off x="2467075" y="3486150"/>
            <a:ext cx="6453600" cy="9606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457200" lvl="0" indent="-285750" algn="l" rtl="0">
              <a:spcBef>
                <a:spcPts val="0"/>
              </a:spcBef>
              <a:spcAft>
                <a:spcPts val="0"/>
              </a:spcAft>
              <a:buNone/>
            </a:pPr>
            <a:r>
              <a:rPr lang="en" sz="2100" b="1">
                <a:latin typeface="Calibri"/>
                <a:ea typeface="Calibri"/>
                <a:cs typeface="Calibri"/>
                <a:sym typeface="Calibri"/>
              </a:rPr>
              <a:t>✔</a:t>
            </a:r>
            <a:r>
              <a:rPr lang="en" b="1">
                <a:latin typeface="Calibri"/>
                <a:ea typeface="Calibri"/>
                <a:cs typeface="Calibri"/>
                <a:sym typeface="Calibri"/>
              </a:rPr>
              <a:t> </a:t>
            </a:r>
            <a:r>
              <a:rPr lang="en">
                <a:latin typeface="Calibri"/>
                <a:ea typeface="Calibri"/>
                <a:cs typeface="Calibri"/>
                <a:sym typeface="Calibri"/>
              </a:rPr>
              <a:t>Identifies concrete action step, timeline, persons responsible/involved, and resources needed</a:t>
            </a:r>
            <a:endParaRPr>
              <a:latin typeface="Calibri"/>
              <a:ea typeface="Calibri"/>
              <a:cs typeface="Calibri"/>
              <a:sym typeface="Calibri"/>
            </a:endParaRPr>
          </a:p>
        </p:txBody>
      </p:sp>
      <p:sp>
        <p:nvSpPr>
          <p:cNvPr id="485" name="Google Shape;485;p63"/>
          <p:cNvSpPr txBox="1">
            <a:spLocks noGrp="1"/>
          </p:cNvSpPr>
          <p:nvPr>
            <p:ph type="body" idx="1"/>
          </p:nvPr>
        </p:nvSpPr>
        <p:spPr>
          <a:xfrm>
            <a:off x="2467075" y="1143000"/>
            <a:ext cx="6453600" cy="415200"/>
          </a:xfrm>
          <a:prstGeom prst="rect">
            <a:avLst/>
          </a:prstGeom>
        </p:spPr>
        <p:txBody>
          <a:bodyPr spcFirstLastPara="1" wrap="square" lIns="0" tIns="0" rIns="0" bIns="0" anchor="t" anchorCtr="0">
            <a:normAutofit/>
          </a:bodyPr>
          <a:lstStyle/>
          <a:p>
            <a:pPr marL="0" lvl="0" indent="0" algn="l" rtl="0">
              <a:spcBef>
                <a:spcPts val="0"/>
              </a:spcBef>
              <a:spcAft>
                <a:spcPts val="1200"/>
              </a:spcAft>
              <a:buClr>
                <a:schemeClr val="dk1"/>
              </a:buClr>
              <a:buSzPts val="1100"/>
              <a:buFont typeface="Arial"/>
              <a:buNone/>
            </a:pPr>
            <a:r>
              <a:rPr lang="en" b="1"/>
              <a:t>Example Action Steps:</a:t>
            </a:r>
            <a:endParaRPr sz="1400"/>
          </a:p>
        </p:txBody>
      </p:sp>
      <p:graphicFrame>
        <p:nvGraphicFramePr>
          <p:cNvPr id="486" name="Google Shape;486;p63"/>
          <p:cNvGraphicFramePr/>
          <p:nvPr/>
        </p:nvGraphicFramePr>
        <p:xfrm>
          <a:off x="2467075" y="1558075"/>
          <a:ext cx="3000000" cy="3000000"/>
        </p:xfrm>
        <a:graphic>
          <a:graphicData uri="http://schemas.openxmlformats.org/drawingml/2006/table">
            <a:tbl>
              <a:tblPr>
                <a:noFill/>
                <a:tableStyleId>{475431AF-F8FA-4CFF-9410-76873D07D181}</a:tableStyleId>
              </a:tblPr>
              <a:tblGrid>
                <a:gridCol w="2039175">
                  <a:extLst>
                    <a:ext uri="{9D8B030D-6E8A-4147-A177-3AD203B41FA5}">
                      <a16:colId xmlns:a16="http://schemas.microsoft.com/office/drawing/2014/main" val="20000"/>
                    </a:ext>
                  </a:extLst>
                </a:gridCol>
                <a:gridCol w="1218475">
                  <a:extLst>
                    <a:ext uri="{9D8B030D-6E8A-4147-A177-3AD203B41FA5}">
                      <a16:colId xmlns:a16="http://schemas.microsoft.com/office/drawing/2014/main" val="20001"/>
                    </a:ext>
                  </a:extLst>
                </a:gridCol>
                <a:gridCol w="1442300">
                  <a:extLst>
                    <a:ext uri="{9D8B030D-6E8A-4147-A177-3AD203B41FA5}">
                      <a16:colId xmlns:a16="http://schemas.microsoft.com/office/drawing/2014/main" val="20002"/>
                    </a:ext>
                  </a:extLst>
                </a:gridCol>
                <a:gridCol w="1566650">
                  <a:extLst>
                    <a:ext uri="{9D8B030D-6E8A-4147-A177-3AD203B41FA5}">
                      <a16:colId xmlns:a16="http://schemas.microsoft.com/office/drawing/2014/main" val="20003"/>
                    </a:ext>
                  </a:extLst>
                </a:gridCol>
              </a:tblGrid>
              <a:tr h="273225">
                <a:tc>
                  <a:txBody>
                    <a:bodyPr/>
                    <a:lstStyle/>
                    <a:p>
                      <a:pPr marL="0" lvl="0" indent="0" algn="l" rtl="0">
                        <a:spcBef>
                          <a:spcPts val="0"/>
                        </a:spcBef>
                        <a:spcAft>
                          <a:spcPts val="0"/>
                        </a:spcAft>
                        <a:buNone/>
                      </a:pPr>
                      <a:r>
                        <a:rPr lang="en" sz="1100" b="1" i="1">
                          <a:latin typeface="Calibri"/>
                          <a:ea typeface="Calibri"/>
                          <a:cs typeface="Calibri"/>
                          <a:sym typeface="Calibri"/>
                        </a:rPr>
                        <a:t>Action Step</a:t>
                      </a:r>
                      <a:endParaRPr sz="1100" b="1" i="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100" b="1" i="1">
                          <a:latin typeface="Calibri"/>
                          <a:ea typeface="Calibri"/>
                          <a:cs typeface="Calibri"/>
                          <a:sym typeface="Calibri"/>
                        </a:rPr>
                        <a:t>Date </a:t>
                      </a:r>
                      <a:endParaRPr sz="1100" b="1" i="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100" b="1" i="1">
                          <a:latin typeface="Calibri"/>
                          <a:ea typeface="Calibri"/>
                          <a:cs typeface="Calibri"/>
                          <a:sym typeface="Calibri"/>
                        </a:rPr>
                        <a:t>Personnel</a:t>
                      </a:r>
                      <a:endParaRPr sz="1100" b="1" i="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100" b="1" i="1">
                          <a:latin typeface="Calibri"/>
                          <a:ea typeface="Calibri"/>
                          <a:cs typeface="Calibri"/>
                          <a:sym typeface="Calibri"/>
                        </a:rPr>
                        <a:t>Resources Needed</a:t>
                      </a:r>
                      <a:endParaRPr sz="1100" b="1" i="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latin typeface="Calibri"/>
                          <a:ea typeface="Calibri"/>
                          <a:cs typeface="Calibri"/>
                          <a:sym typeface="Calibri"/>
                        </a:rPr>
                        <a:t>Beginning of year PD introducing new ELA curriculum, by curriculum specialists.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August 15th (during BOY Orientation Sessions)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External curriculum specialist (provide PD); all ELA teachers and coaches (attend PD)</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Curriculum materials purchased and provided; Budget to pay for curriculum specialist.</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latin typeface="Calibri"/>
                          <a:ea typeface="Calibri"/>
                          <a:cs typeface="Calibri"/>
                          <a:sym typeface="Calibri"/>
                        </a:rPr>
                        <a:t>Coaches meet weekly with teachers to reinforce curriculum strategies &amp; approach.</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September - April (dates determined by coaching pairs)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ELA coaches, ELA teachers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Classroom Observations and Coaching Trackers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492" name="Google Shape;492;p64"/>
          <p:cNvGrpSpPr/>
          <p:nvPr/>
        </p:nvGrpSpPr>
        <p:grpSpPr>
          <a:xfrm>
            <a:off x="0" y="1189989"/>
            <a:ext cx="2214600" cy="3217636"/>
            <a:chOff x="0" y="1189989"/>
            <a:chExt cx="2214600" cy="3217636"/>
          </a:xfrm>
        </p:grpSpPr>
        <p:sp>
          <p:nvSpPr>
            <p:cNvPr id="493" name="Google Shape;493;p64"/>
            <p:cNvSpPr/>
            <p:nvPr/>
          </p:nvSpPr>
          <p:spPr>
            <a:xfrm>
              <a:off x="0" y="1189989"/>
              <a:ext cx="2214600" cy="669000"/>
            </a:xfrm>
            <a:prstGeom prst="homePlate">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494" name="Google Shape;494;p64"/>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solidFill>
                  <a:schemeClr val="dk1"/>
                </a:solidFill>
                <a:latin typeface="Calibri"/>
                <a:ea typeface="Calibri"/>
                <a:cs typeface="Calibri"/>
                <a:sym typeface="Calibri"/>
              </a:endParaRPr>
            </a:p>
          </p:txBody>
        </p:sp>
      </p:grpSp>
      <p:sp>
        <p:nvSpPr>
          <p:cNvPr id="495" name="Google Shape;495;p64"/>
          <p:cNvSpPr txBox="1">
            <a:spLocks noGrp="1"/>
          </p:cNvSpPr>
          <p:nvPr>
            <p:ph type="body" idx="1"/>
          </p:nvPr>
        </p:nvSpPr>
        <p:spPr>
          <a:xfrm>
            <a:off x="2467075" y="1143000"/>
            <a:ext cx="62667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b="1"/>
              <a:t>Progress Monitoring </a:t>
            </a:r>
            <a:r>
              <a:rPr lang="en"/>
              <a:t>includes three components in the UIP:</a:t>
            </a:r>
            <a:endParaRPr/>
          </a:p>
          <a:p>
            <a:pPr marL="914400" lvl="0" indent="-330200" algn="l" rtl="0">
              <a:spcBef>
                <a:spcPts val="1200"/>
              </a:spcBef>
              <a:spcAft>
                <a:spcPts val="0"/>
              </a:spcAft>
              <a:buSzPts val="1600"/>
              <a:buChar char="❏"/>
            </a:pPr>
            <a:r>
              <a:rPr lang="en" b="1"/>
              <a:t>Annual Targets</a:t>
            </a:r>
            <a:r>
              <a:rPr lang="en"/>
              <a:t> that name ambitious but attainable targets in student performance outcomes that will indicate progress on the identified priority challenges.</a:t>
            </a:r>
            <a:endParaRPr/>
          </a:p>
          <a:p>
            <a:pPr marL="914400" lvl="0" indent="-330200" algn="l" rtl="0">
              <a:spcBef>
                <a:spcPts val="0"/>
              </a:spcBef>
              <a:spcAft>
                <a:spcPts val="0"/>
              </a:spcAft>
              <a:buSzPts val="1600"/>
              <a:buChar char="❏"/>
            </a:pPr>
            <a:r>
              <a:rPr lang="en" b="1"/>
              <a:t>Implementation Benchmarks </a:t>
            </a:r>
            <a:r>
              <a:rPr lang="en"/>
              <a:t>that specify key milestones allowing the school to determine whether action plans are being implemented with fidelity</a:t>
            </a:r>
            <a:endParaRPr/>
          </a:p>
          <a:p>
            <a:pPr marL="914400" lvl="0" indent="-330200" algn="l" rtl="0">
              <a:spcBef>
                <a:spcPts val="0"/>
              </a:spcBef>
              <a:spcAft>
                <a:spcPts val="0"/>
              </a:spcAft>
              <a:buSzPts val="1600"/>
              <a:buChar char="❏"/>
            </a:pPr>
            <a:r>
              <a:rPr lang="en" b="1"/>
              <a:t>Interim Measures </a:t>
            </a:r>
            <a:r>
              <a:rPr lang="en"/>
              <a:t>that provide mid-year targets for student performance that indicate they are on track to meet Annual Targets.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501" name="Google Shape;501;p65"/>
          <p:cNvGrpSpPr/>
          <p:nvPr/>
        </p:nvGrpSpPr>
        <p:grpSpPr>
          <a:xfrm>
            <a:off x="0" y="1189989"/>
            <a:ext cx="2214600" cy="3217636"/>
            <a:chOff x="0" y="1189989"/>
            <a:chExt cx="2214600" cy="3217636"/>
          </a:xfrm>
        </p:grpSpPr>
        <p:sp>
          <p:nvSpPr>
            <p:cNvPr id="502" name="Google Shape;502;p65"/>
            <p:cNvSpPr/>
            <p:nvPr/>
          </p:nvSpPr>
          <p:spPr>
            <a:xfrm>
              <a:off x="0" y="1189989"/>
              <a:ext cx="2214600" cy="669000"/>
            </a:xfrm>
            <a:prstGeom prst="homePlate">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503" name="Google Shape;503;p65"/>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solidFill>
                  <a:schemeClr val="dk1"/>
                </a:solidFill>
                <a:latin typeface="Calibri"/>
                <a:ea typeface="Calibri"/>
                <a:cs typeface="Calibri"/>
                <a:sym typeface="Calibri"/>
              </a:endParaRPr>
            </a:p>
          </p:txBody>
        </p:sp>
      </p:grpSp>
      <p:sp>
        <p:nvSpPr>
          <p:cNvPr id="504" name="Google Shape;504;p65"/>
          <p:cNvSpPr txBox="1">
            <a:spLocks noGrp="1"/>
          </p:cNvSpPr>
          <p:nvPr>
            <p:ph type="body" idx="1"/>
          </p:nvPr>
        </p:nvSpPr>
        <p:spPr>
          <a:xfrm>
            <a:off x="2467075" y="1143000"/>
            <a:ext cx="4108200" cy="341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Annual Targets</a:t>
            </a:r>
            <a:r>
              <a:rPr lang="en"/>
              <a:t> name ambitious but attainable targets in student performance outcomes that will indicate progress on the identified priority challenges.</a:t>
            </a:r>
            <a:endParaRPr/>
          </a:p>
          <a:p>
            <a:pPr marL="0" lvl="0" indent="0" algn="l" rtl="0">
              <a:spcBef>
                <a:spcPts val="1200"/>
              </a:spcBef>
              <a:spcAft>
                <a:spcPts val="0"/>
              </a:spcAft>
              <a:buNone/>
            </a:pPr>
            <a:r>
              <a:rPr lang="en" b="1"/>
              <a:t>Example: Annual Targets</a:t>
            </a:r>
            <a:endParaRPr b="1"/>
          </a:p>
          <a:p>
            <a:pPr marL="0" lvl="0" indent="0" algn="l" rtl="0">
              <a:lnSpc>
                <a:spcPct val="100000"/>
              </a:lnSpc>
              <a:spcBef>
                <a:spcPts val="1200"/>
              </a:spcBef>
              <a:spcAft>
                <a:spcPts val="0"/>
              </a:spcAft>
              <a:buNone/>
            </a:pPr>
            <a:r>
              <a:rPr lang="en" sz="1300" b="1"/>
              <a:t>Current baseline for 2022-23: </a:t>
            </a:r>
            <a:r>
              <a:rPr lang="en" sz="1300"/>
              <a:t>25% of students earned a score of Meets or Exceeds on CMAS Literacy</a:t>
            </a:r>
            <a:endParaRPr sz="1300"/>
          </a:p>
          <a:p>
            <a:pPr marL="0" lvl="0" indent="0" algn="l" rtl="0">
              <a:lnSpc>
                <a:spcPct val="100000"/>
              </a:lnSpc>
              <a:spcBef>
                <a:spcPts val="600"/>
              </a:spcBef>
              <a:spcAft>
                <a:spcPts val="0"/>
              </a:spcAft>
              <a:buNone/>
            </a:pPr>
            <a:r>
              <a:rPr lang="en" sz="1300" b="1"/>
              <a:t>2023-2024: </a:t>
            </a:r>
            <a:r>
              <a:rPr lang="en" sz="1300"/>
              <a:t>30% of students will earn a score of Meets or Exceeds on CMAS Literacy.</a:t>
            </a:r>
            <a:endParaRPr sz="1300"/>
          </a:p>
          <a:p>
            <a:pPr marL="0" lvl="0" indent="0" algn="l" rtl="0">
              <a:lnSpc>
                <a:spcPct val="100000"/>
              </a:lnSpc>
              <a:spcBef>
                <a:spcPts val="600"/>
              </a:spcBef>
              <a:spcAft>
                <a:spcPts val="0"/>
              </a:spcAft>
              <a:buNone/>
            </a:pPr>
            <a:r>
              <a:rPr lang="en" sz="1300" b="1"/>
              <a:t>2024-2025:</a:t>
            </a:r>
            <a:r>
              <a:rPr lang="en" sz="1300"/>
              <a:t> 40% of students will earn a score of Meets or Exceeds on CMAS Literacy.</a:t>
            </a:r>
            <a:endParaRPr sz="2100" b="1"/>
          </a:p>
        </p:txBody>
      </p:sp>
      <p:sp>
        <p:nvSpPr>
          <p:cNvPr id="505" name="Google Shape;505;p65"/>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b="1" i="1">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3"/>
              </a:rPr>
              <a:t>UIP 101</a:t>
            </a:r>
            <a:r>
              <a:rPr lang="en">
                <a:solidFill>
                  <a:schemeClr val="dk1"/>
                </a:solidFill>
                <a:latin typeface="Calibri"/>
                <a:ea typeface="Calibri"/>
                <a:cs typeface="Calibri"/>
                <a:sym typeface="Calibri"/>
              </a:rPr>
              <a:t>: Target Setting and Interim Measures</a:t>
            </a:r>
            <a:endParaRPr b="1" i="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511" name="Google Shape;511;p66"/>
          <p:cNvGrpSpPr/>
          <p:nvPr/>
        </p:nvGrpSpPr>
        <p:grpSpPr>
          <a:xfrm>
            <a:off x="0" y="1189989"/>
            <a:ext cx="2214600" cy="3217636"/>
            <a:chOff x="0" y="1189989"/>
            <a:chExt cx="2214600" cy="3217636"/>
          </a:xfrm>
        </p:grpSpPr>
        <p:sp>
          <p:nvSpPr>
            <p:cNvPr id="512" name="Google Shape;512;p66"/>
            <p:cNvSpPr/>
            <p:nvPr/>
          </p:nvSpPr>
          <p:spPr>
            <a:xfrm>
              <a:off x="0" y="1189989"/>
              <a:ext cx="2214600" cy="669000"/>
            </a:xfrm>
            <a:prstGeom prst="homePlate">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513" name="Google Shape;513;p66"/>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solidFill>
                  <a:schemeClr val="dk1"/>
                </a:solidFill>
                <a:latin typeface="Calibri"/>
                <a:ea typeface="Calibri"/>
                <a:cs typeface="Calibri"/>
                <a:sym typeface="Calibri"/>
              </a:endParaRPr>
            </a:p>
          </p:txBody>
        </p:sp>
      </p:grpSp>
      <p:sp>
        <p:nvSpPr>
          <p:cNvPr id="514" name="Google Shape;514;p66"/>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b="1" i="1">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3"/>
              </a:rPr>
              <a:t>Implementation Benchmarks Guidance Document</a:t>
            </a:r>
            <a:endParaRPr>
              <a:latin typeface="Calibri"/>
              <a:ea typeface="Calibri"/>
              <a:cs typeface="Calibri"/>
              <a:sym typeface="Calibri"/>
            </a:endParaRPr>
          </a:p>
          <a:p>
            <a:pPr marL="0" lvl="0" indent="0" algn="l" rtl="0">
              <a:lnSpc>
                <a:spcPct val="115000"/>
              </a:lnSpc>
              <a:spcBef>
                <a:spcPts val="0"/>
              </a:spcBef>
              <a:spcAft>
                <a:spcPts val="0"/>
              </a:spcAft>
              <a:buNone/>
            </a:pPr>
            <a:endParaRPr b="1" i="1">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4"/>
              </a:rPr>
              <a:t>UIP 101</a:t>
            </a:r>
            <a:r>
              <a:rPr lang="en">
                <a:solidFill>
                  <a:schemeClr val="dk1"/>
                </a:solidFill>
                <a:latin typeface="Calibri"/>
                <a:ea typeface="Calibri"/>
                <a:cs typeface="Calibri"/>
                <a:sym typeface="Calibri"/>
              </a:rPr>
              <a:t>: Action Steps and Implementation Benchmarks</a:t>
            </a:r>
            <a:endParaRPr b="1" i="1">
              <a:latin typeface="Calibri"/>
              <a:ea typeface="Calibri"/>
              <a:cs typeface="Calibri"/>
              <a:sym typeface="Calibri"/>
            </a:endParaRPr>
          </a:p>
        </p:txBody>
      </p:sp>
      <p:sp>
        <p:nvSpPr>
          <p:cNvPr id="515" name="Google Shape;515;p66"/>
          <p:cNvSpPr txBox="1">
            <a:spLocks noGrp="1"/>
          </p:cNvSpPr>
          <p:nvPr>
            <p:ph type="body" idx="1"/>
          </p:nvPr>
        </p:nvSpPr>
        <p:spPr>
          <a:xfrm>
            <a:off x="2467075" y="1143000"/>
            <a:ext cx="39630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Implementation Benchmarks </a:t>
            </a:r>
            <a:r>
              <a:rPr lang="en"/>
              <a:t>specify key milestones allowing the school to determine whether action plans are being implemented with fidelity.</a:t>
            </a:r>
            <a:endParaRPr/>
          </a:p>
          <a:p>
            <a:pPr marL="0" lvl="0" indent="0" algn="l" rtl="0">
              <a:spcBef>
                <a:spcPts val="1200"/>
              </a:spcBef>
              <a:spcAft>
                <a:spcPts val="0"/>
              </a:spcAft>
              <a:buNone/>
            </a:pPr>
            <a:r>
              <a:rPr lang="en" b="1"/>
              <a:t>Example: Implementation Benchmark</a:t>
            </a:r>
            <a:endParaRPr b="1"/>
          </a:p>
          <a:p>
            <a:pPr marL="0" lvl="0" indent="0" algn="l" rtl="0">
              <a:lnSpc>
                <a:spcPct val="100000"/>
              </a:lnSpc>
              <a:spcBef>
                <a:spcPts val="1200"/>
              </a:spcBef>
              <a:spcAft>
                <a:spcPts val="600"/>
              </a:spcAft>
              <a:buClr>
                <a:schemeClr val="dk1"/>
              </a:buClr>
              <a:buSzPts val="1100"/>
              <a:buFont typeface="Arial"/>
              <a:buNone/>
            </a:pPr>
            <a:r>
              <a:rPr lang="en" sz="1400"/>
              <a:t>By October 15, an audit of daily lesson plans will show that 70% of teachers are incorporating language objectives into their daily lesson plans.</a:t>
            </a:r>
            <a:endParaRPr sz="22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to put in your UIP</a:t>
            </a:r>
            <a:r>
              <a:rPr lang="en">
                <a:solidFill>
                  <a:schemeClr val="lt1"/>
                </a:solidFill>
              </a:rPr>
              <a:t>: Action Plans Tab</a:t>
            </a:r>
            <a:endParaRPr/>
          </a:p>
        </p:txBody>
      </p:sp>
      <p:grpSp>
        <p:nvGrpSpPr>
          <p:cNvPr id="521" name="Google Shape;521;p67"/>
          <p:cNvGrpSpPr/>
          <p:nvPr/>
        </p:nvGrpSpPr>
        <p:grpSpPr>
          <a:xfrm>
            <a:off x="0" y="1189989"/>
            <a:ext cx="2214600" cy="3217636"/>
            <a:chOff x="0" y="1189989"/>
            <a:chExt cx="2214600" cy="3217636"/>
          </a:xfrm>
        </p:grpSpPr>
        <p:sp>
          <p:nvSpPr>
            <p:cNvPr id="522" name="Google Shape;522;p67"/>
            <p:cNvSpPr/>
            <p:nvPr/>
          </p:nvSpPr>
          <p:spPr>
            <a:xfrm>
              <a:off x="0" y="1189989"/>
              <a:ext cx="2214600" cy="669000"/>
            </a:xfrm>
            <a:prstGeom prst="homePlate">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523" name="Google Shape;523;p67"/>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solidFill>
                  <a:schemeClr val="dk1"/>
                </a:solidFill>
                <a:latin typeface="Calibri"/>
                <a:ea typeface="Calibri"/>
                <a:cs typeface="Calibri"/>
                <a:sym typeface="Calibri"/>
              </a:endParaRPr>
            </a:p>
          </p:txBody>
        </p:sp>
      </p:grpSp>
      <p:sp>
        <p:nvSpPr>
          <p:cNvPr id="524" name="Google Shape;524;p67"/>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228600" lvl="0" indent="-203200" algn="l"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3"/>
              </a:rPr>
              <a:t>UIP 101</a:t>
            </a:r>
            <a:r>
              <a:rPr lang="en">
                <a:solidFill>
                  <a:schemeClr val="dk1"/>
                </a:solidFill>
                <a:latin typeface="Calibri"/>
                <a:ea typeface="Calibri"/>
                <a:cs typeface="Calibri"/>
                <a:sym typeface="Calibri"/>
              </a:rPr>
              <a:t>: Target Setting and Interim Measures</a:t>
            </a:r>
            <a:endParaRPr b="1" i="1">
              <a:latin typeface="Calibri"/>
              <a:ea typeface="Calibri"/>
              <a:cs typeface="Calibri"/>
              <a:sym typeface="Calibri"/>
            </a:endParaRPr>
          </a:p>
        </p:txBody>
      </p:sp>
      <p:sp>
        <p:nvSpPr>
          <p:cNvPr id="525" name="Google Shape;525;p67"/>
          <p:cNvSpPr txBox="1">
            <a:spLocks noGrp="1"/>
          </p:cNvSpPr>
          <p:nvPr>
            <p:ph type="body" idx="1"/>
          </p:nvPr>
        </p:nvSpPr>
        <p:spPr>
          <a:xfrm>
            <a:off x="2467075" y="1143000"/>
            <a:ext cx="42270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Interim Measures </a:t>
            </a:r>
            <a:r>
              <a:rPr lang="en"/>
              <a:t>provide mid-year targets for student performance that indicate they are on track to meet Annual Targets.</a:t>
            </a:r>
            <a:endParaRPr/>
          </a:p>
          <a:p>
            <a:pPr marL="0" lvl="0" indent="0" algn="l" rtl="0">
              <a:spcBef>
                <a:spcPts val="1200"/>
              </a:spcBef>
              <a:spcAft>
                <a:spcPts val="0"/>
              </a:spcAft>
              <a:buNone/>
            </a:pPr>
            <a:r>
              <a:rPr lang="en" b="1"/>
              <a:t>Example: Interim Measure</a:t>
            </a:r>
            <a:endParaRPr b="1"/>
          </a:p>
          <a:p>
            <a:pPr marL="0" lvl="0" indent="0" algn="l" rtl="0">
              <a:lnSpc>
                <a:spcPct val="100000"/>
              </a:lnSpc>
              <a:spcBef>
                <a:spcPts val="1200"/>
              </a:spcBef>
              <a:spcAft>
                <a:spcPts val="600"/>
              </a:spcAft>
              <a:buClr>
                <a:schemeClr val="dk1"/>
              </a:buClr>
              <a:buSzPts val="1100"/>
              <a:buFont typeface="Arial"/>
              <a:buNone/>
            </a:pPr>
            <a:r>
              <a:rPr lang="en" sz="1400"/>
              <a:t>By December 15, student performance on the middle of year iReady Diagnostic will show that 35% of students who initially tested below grade level will have reached proficiency.</a:t>
            </a:r>
            <a:endParaRPr sz="2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Focus of this session</a:t>
            </a:r>
            <a:endParaRPr/>
          </a:p>
        </p:txBody>
      </p:sp>
      <p:sp>
        <p:nvSpPr>
          <p:cNvPr id="256" name="Google Shape;256;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257" name="Google Shape;257;p41"/>
          <p:cNvSpPr txBox="1"/>
          <p:nvPr/>
        </p:nvSpPr>
        <p:spPr>
          <a:xfrm>
            <a:off x="5716600" y="19243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This webinar is being recorded. Q&amp;A at the end of this session won’t be recorded.</a:t>
            </a:r>
            <a:endParaRPr i="1">
              <a:solidFill>
                <a:schemeClr val="dk1"/>
              </a:solidFill>
              <a:latin typeface="Calibri"/>
              <a:ea typeface="Calibri"/>
              <a:cs typeface="Calibri"/>
              <a:sym typeface="Calibri"/>
            </a:endParaRPr>
          </a:p>
        </p:txBody>
      </p:sp>
      <p:sp>
        <p:nvSpPr>
          <p:cNvPr id="258" name="Google Shape;258;p41"/>
          <p:cNvSpPr txBox="1">
            <a:spLocks noGrp="1"/>
          </p:cNvSpPr>
          <p:nvPr>
            <p:ph type="body" idx="4294967295"/>
          </p:nvPr>
        </p:nvSpPr>
        <p:spPr>
          <a:xfrm>
            <a:off x="213075" y="1149450"/>
            <a:ext cx="4780800" cy="31788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
                <a:solidFill>
                  <a:schemeClr val="dk1"/>
                </a:solidFill>
              </a:rPr>
              <a:t>This webinar will help schools and districts identified with a Priority Improvement or Turnaround plan type understand related requirements in their UIPs. The session will highlight some best practices and key strategies in improvement planning, explain additional requirements in these plan types, give suggestions for creating a strong UIP and share resources available to help in the UIP process.</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This webinar will </a:t>
            </a:r>
            <a:r>
              <a:rPr lang="en" b="1" i="1">
                <a:solidFill>
                  <a:schemeClr val="dk1"/>
                </a:solidFill>
              </a:rPr>
              <a:t>not </a:t>
            </a:r>
            <a:r>
              <a:rPr lang="en">
                <a:solidFill>
                  <a:schemeClr val="dk1"/>
                </a:solidFill>
              </a:rPr>
              <a:t>discuss:</a:t>
            </a:r>
            <a:endParaRPr>
              <a:solidFill>
                <a:schemeClr val="dk1"/>
              </a:solidFill>
            </a:endParaRPr>
          </a:p>
          <a:p>
            <a:pPr marL="457200" lvl="0" indent="-322580" algn="l" rtl="0">
              <a:spcBef>
                <a:spcPts val="1200"/>
              </a:spcBef>
              <a:spcAft>
                <a:spcPts val="0"/>
              </a:spcAft>
              <a:buClr>
                <a:schemeClr val="dk1"/>
              </a:buClr>
              <a:buSzPct val="88888"/>
              <a:buChar char="●"/>
            </a:pPr>
            <a:r>
              <a:rPr lang="en">
                <a:solidFill>
                  <a:schemeClr val="dk1"/>
                </a:solidFill>
              </a:rPr>
              <a:t>Frameworks, State or ESSA identification, Accountability Clock/Performance Watch</a:t>
            </a:r>
            <a:endParaRPr/>
          </a:p>
        </p:txBody>
      </p:sp>
      <p:pic>
        <p:nvPicPr>
          <p:cNvPr id="259" name="Google Shape;259;p41"/>
          <p:cNvPicPr preferRelativeResize="0">
            <a:picLocks noGrp="1"/>
          </p:cNvPicPr>
          <p:nvPr>
            <p:ph type="pic" idx="2"/>
          </p:nvPr>
        </p:nvPicPr>
        <p:blipFill rotWithShape="1">
          <a:blip r:embed="rId3">
            <a:alphaModFix/>
          </a:blip>
          <a:srcRect l="6926" r="6918"/>
          <a:stretch/>
        </p:blipFill>
        <p:spPr>
          <a:xfrm>
            <a:off x="6091577" y="1067225"/>
            <a:ext cx="647050" cy="751048"/>
          </a:xfrm>
          <a:prstGeom prst="rect">
            <a:avLst/>
          </a:prstGeom>
        </p:spPr>
      </p:pic>
      <p:sp>
        <p:nvSpPr>
          <p:cNvPr id="260" name="Google Shape;260;p41"/>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Norms</a:t>
            </a:r>
            <a:endParaRPr b="1">
              <a:latin typeface="Calibri"/>
              <a:ea typeface="Calibri"/>
              <a:cs typeface="Calibri"/>
              <a:sym typeface="Calibri"/>
            </a:endParaRPr>
          </a:p>
        </p:txBody>
      </p:sp>
      <p:sp>
        <p:nvSpPr>
          <p:cNvPr id="261" name="Google Shape;261;p41"/>
          <p:cNvSpPr txBox="1"/>
          <p:nvPr/>
        </p:nvSpPr>
        <p:spPr>
          <a:xfrm>
            <a:off x="5716600" y="25399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Please mute your sound if you are not speaking. </a:t>
            </a:r>
            <a:endParaRPr i="1">
              <a:solidFill>
                <a:schemeClr val="dk1"/>
              </a:solidFill>
              <a:latin typeface="Calibri"/>
              <a:ea typeface="Calibri"/>
              <a:cs typeface="Calibri"/>
              <a:sym typeface="Calibri"/>
            </a:endParaRPr>
          </a:p>
        </p:txBody>
      </p:sp>
      <p:sp>
        <p:nvSpPr>
          <p:cNvPr id="262" name="Google Shape;262;p41"/>
          <p:cNvSpPr txBox="1"/>
          <p:nvPr/>
        </p:nvSpPr>
        <p:spPr>
          <a:xfrm>
            <a:off x="5716600" y="3155563"/>
            <a:ext cx="337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Use the chat feature to ask questions throughout the presentation. I will take pause breaks to answer chat questions.</a:t>
            </a:r>
            <a:endParaRPr i="1">
              <a:solidFill>
                <a:schemeClr val="dk1"/>
              </a:solidFill>
              <a:latin typeface="Calibri"/>
              <a:ea typeface="Calibri"/>
              <a:cs typeface="Calibri"/>
              <a:sym typeface="Calibri"/>
            </a:endParaRPr>
          </a:p>
        </p:txBody>
      </p:sp>
      <p:sp>
        <p:nvSpPr>
          <p:cNvPr id="263" name="Google Shape;263;p41"/>
          <p:cNvSpPr txBox="1"/>
          <p:nvPr/>
        </p:nvSpPr>
        <p:spPr>
          <a:xfrm>
            <a:off x="5716600" y="4052700"/>
            <a:ext cx="32322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Slides and the recording will be posted to this </a:t>
            </a:r>
            <a:r>
              <a:rPr lang="en" i="1" u="sng">
                <a:solidFill>
                  <a:schemeClr val="hlink"/>
                </a:solidFill>
                <a:latin typeface="Calibri"/>
                <a:ea typeface="Calibri"/>
                <a:cs typeface="Calibri"/>
                <a:sym typeface="Calibri"/>
                <a:hlinkClick r:id="rId4"/>
              </a:rPr>
              <a:t>UIP resource webpage</a:t>
            </a:r>
            <a:r>
              <a:rPr lang="en" i="1">
                <a:solidFill>
                  <a:schemeClr val="dk1"/>
                </a:solidFill>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a:t>
            </a:r>
            <a:endParaRPr/>
          </a:p>
        </p:txBody>
      </p:sp>
      <p:sp>
        <p:nvSpPr>
          <p:cNvPr id="531" name="Google Shape;531;p68"/>
          <p:cNvSpPr txBox="1">
            <a:spLocks noGrp="1"/>
          </p:cNvSpPr>
          <p:nvPr>
            <p:ph type="body" idx="1"/>
          </p:nvPr>
        </p:nvSpPr>
        <p:spPr>
          <a:xfrm>
            <a:off x="2355375" y="1646975"/>
            <a:ext cx="6441300" cy="2244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Consider your own UIP. Take a moment to do one of the following:</a:t>
            </a:r>
            <a:endParaRPr/>
          </a:p>
          <a:p>
            <a:pPr marL="457200" lvl="0" indent="-330200" algn="l" rtl="0">
              <a:spcBef>
                <a:spcPts val="1200"/>
              </a:spcBef>
              <a:spcAft>
                <a:spcPts val="0"/>
              </a:spcAft>
              <a:buSzPts val="1600"/>
              <a:buAutoNum type="alphaLcParenR"/>
            </a:pPr>
            <a:r>
              <a:rPr lang="en"/>
              <a:t>Review one of your current Implementation Benchmarks or Interim Measures. Check to see if it fulfills these requirements, and revise if needed (or make a note of how you’ll do this later)</a:t>
            </a:r>
            <a:endParaRPr/>
          </a:p>
          <a:p>
            <a:pPr marL="457200" lvl="0" indent="-330200" algn="l" rtl="0">
              <a:spcBef>
                <a:spcPts val="0"/>
              </a:spcBef>
              <a:spcAft>
                <a:spcPts val="0"/>
              </a:spcAft>
              <a:buSzPts val="1600"/>
              <a:buAutoNum type="alphaLcParenR"/>
            </a:pPr>
            <a:r>
              <a:rPr lang="en"/>
              <a:t>Write a new Implementation Benchmark or Interim Measure</a:t>
            </a:r>
            <a:endParaRPr/>
          </a:p>
        </p:txBody>
      </p:sp>
      <p:grpSp>
        <p:nvGrpSpPr>
          <p:cNvPr id="532" name="Google Shape;532;p68"/>
          <p:cNvGrpSpPr/>
          <p:nvPr/>
        </p:nvGrpSpPr>
        <p:grpSpPr>
          <a:xfrm>
            <a:off x="0" y="1189989"/>
            <a:ext cx="2214600" cy="3217636"/>
            <a:chOff x="0" y="1189989"/>
            <a:chExt cx="2214600" cy="3217636"/>
          </a:xfrm>
        </p:grpSpPr>
        <p:sp>
          <p:nvSpPr>
            <p:cNvPr id="533" name="Google Shape;533;p68"/>
            <p:cNvSpPr/>
            <p:nvPr/>
          </p:nvSpPr>
          <p:spPr>
            <a:xfrm>
              <a:off x="0" y="1189989"/>
              <a:ext cx="2214600" cy="669000"/>
            </a:xfrm>
            <a:prstGeom prst="homePlate">
              <a:avLst>
                <a:gd name="adj" fmla="val 50000"/>
              </a:avLst>
            </a:prstGeom>
            <a:solidFill>
              <a:srgbClr val="8520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Progress Monitoring</a:t>
              </a:r>
              <a:endParaRPr>
                <a:solidFill>
                  <a:srgbClr val="FFFFFF"/>
                </a:solidFill>
                <a:latin typeface="Roboto"/>
                <a:ea typeface="Roboto"/>
                <a:cs typeface="Roboto"/>
                <a:sym typeface="Roboto"/>
              </a:endParaRPr>
            </a:p>
          </p:txBody>
        </p:sp>
        <p:sp>
          <p:nvSpPr>
            <p:cNvPr id="534" name="Google Shape;534;p68"/>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solidFill>
                    <a:schemeClr val="dk1"/>
                  </a:solidFill>
                  <a:latin typeface="Calibri"/>
                  <a:ea typeface="Calibri"/>
                  <a:cs typeface="Calibri"/>
                  <a:sym typeface="Calibri"/>
                </a:rPr>
                <a:t>Benchmarks should clearly align to action steps to track fidelity of implementation. Interim Measures specify assessment &amp; mid-year targets for student progress towards annual targets.</a:t>
              </a:r>
              <a:endParaRPr>
                <a:solidFill>
                  <a:schemeClr val="dk1"/>
                </a:solidFill>
                <a:latin typeface="Calibri"/>
                <a:ea typeface="Calibri"/>
                <a:cs typeface="Calibri"/>
                <a:sym typeface="Calibri"/>
              </a:endParaRPr>
            </a:p>
          </p:txBody>
        </p:sp>
      </p:grpSp>
      <p:pic>
        <p:nvPicPr>
          <p:cNvPr id="535" name="Google Shape;535;p68" descr="Magnifying glass with solid fill"/>
          <p:cNvPicPr preferRelativeResize="0"/>
          <p:nvPr/>
        </p:nvPicPr>
        <p:blipFill>
          <a:blip r:embed="rId3">
            <a:alphaModFix/>
          </a:blip>
          <a:stretch>
            <a:fillRect/>
          </a:stretch>
        </p:blipFill>
        <p:spPr>
          <a:xfrm>
            <a:off x="8520600" y="1189775"/>
            <a:ext cx="457200" cy="45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9"/>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Satisfying Program-Specific Requirements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UIP Requirements by category</a:t>
            </a:r>
            <a:endParaRPr/>
          </a:p>
        </p:txBody>
      </p:sp>
      <p:sp>
        <p:nvSpPr>
          <p:cNvPr id="546" name="Google Shape;546;p70"/>
          <p:cNvSpPr txBox="1">
            <a:spLocks noGrp="1"/>
          </p:cNvSpPr>
          <p:nvPr>
            <p:ph type="body" idx="1"/>
          </p:nvPr>
        </p:nvSpPr>
        <p:spPr>
          <a:xfrm>
            <a:off x="457200" y="1143000"/>
            <a:ext cx="5946300" cy="3439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Today’s Focus: </a:t>
            </a:r>
            <a:endParaRPr b="1"/>
          </a:p>
          <a:p>
            <a:pPr marL="914400" lvl="0" indent="-330200" algn="l" rtl="0">
              <a:spcBef>
                <a:spcPts val="1200"/>
              </a:spcBef>
              <a:spcAft>
                <a:spcPts val="0"/>
              </a:spcAft>
              <a:buSzPts val="1600"/>
              <a:buChar char="❏"/>
            </a:pPr>
            <a:r>
              <a:rPr lang="en"/>
              <a:t>Family Engagement Strategies </a:t>
            </a:r>
            <a:endParaRPr i="1"/>
          </a:p>
          <a:p>
            <a:pPr marL="914400" lvl="0" indent="-330200" algn="l" rtl="0">
              <a:spcBef>
                <a:spcPts val="0"/>
              </a:spcBef>
              <a:spcAft>
                <a:spcPts val="0"/>
              </a:spcAft>
              <a:buSzPts val="1600"/>
              <a:buChar char="❏"/>
            </a:pPr>
            <a:r>
              <a:rPr lang="en"/>
              <a:t>READ Act </a:t>
            </a:r>
            <a:endParaRPr sz="1400" i="1"/>
          </a:p>
          <a:p>
            <a:pPr marL="914400" lvl="0" indent="-330200" algn="l" rtl="0">
              <a:spcBef>
                <a:spcPts val="0"/>
              </a:spcBef>
              <a:spcAft>
                <a:spcPts val="0"/>
              </a:spcAft>
              <a:buSzPts val="1600"/>
              <a:buChar char="❏"/>
            </a:pPr>
            <a:r>
              <a:rPr lang="en" i="1"/>
              <a:t>New</a:t>
            </a:r>
            <a:r>
              <a:rPr lang="en"/>
              <a:t> Math Acceleration Planning Requirements</a:t>
            </a:r>
            <a:endParaRPr sz="1400" i="1"/>
          </a:p>
          <a:p>
            <a:pPr marL="914400" lvl="0" indent="-330200" algn="l" rtl="0">
              <a:spcBef>
                <a:spcPts val="0"/>
              </a:spcBef>
              <a:spcAft>
                <a:spcPts val="0"/>
              </a:spcAft>
              <a:buSzPts val="1600"/>
              <a:buChar char="❏"/>
            </a:pPr>
            <a:r>
              <a:rPr lang="en"/>
              <a:t>Early Learning Needs Assessment (ELNA)</a:t>
            </a:r>
            <a:endParaRPr sz="1400" i="1"/>
          </a:p>
          <a:p>
            <a:pPr marL="0" lvl="0" indent="0" algn="l" rtl="0">
              <a:spcBef>
                <a:spcPts val="0"/>
              </a:spcBef>
              <a:spcAft>
                <a:spcPts val="0"/>
              </a:spcAft>
              <a:buNone/>
            </a:pPr>
            <a:endParaRPr sz="1600" b="1" i="1"/>
          </a:p>
          <a:p>
            <a:pPr marL="0" lvl="0" indent="0" algn="l" rtl="0">
              <a:spcBef>
                <a:spcPts val="0"/>
              </a:spcBef>
              <a:spcAft>
                <a:spcPts val="1200"/>
              </a:spcAft>
              <a:buNone/>
            </a:pPr>
            <a:r>
              <a:rPr lang="en" sz="1600" b="1" i="1"/>
              <a:t>Reminder – other categories have additional UIP requirements </a:t>
            </a:r>
            <a:r>
              <a:rPr lang="en" sz="1600" b="1" i="1" u="sng"/>
              <a:t>not</a:t>
            </a:r>
            <a:r>
              <a:rPr lang="en" sz="1600" b="1" i="1"/>
              <a:t> covered in this session:</a:t>
            </a:r>
            <a:r>
              <a:rPr lang="en" sz="1600" i="1"/>
              <a:t> e.g., ESSA Identification (CS, TS, A-TS), Comprehensive Early Literacy Grant (ELG), EASI Grant, Title I (if satisfying through UIP)</a:t>
            </a:r>
            <a:endParaRPr sz="1300" i="1"/>
          </a:p>
        </p:txBody>
      </p:sp>
      <p:sp>
        <p:nvSpPr>
          <p:cNvPr id="547" name="Google Shape;547;p70"/>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3"/>
              </a:rPr>
              <a:t>Performance Watch Expectations </a:t>
            </a:r>
            <a:r>
              <a:rPr lang="en">
                <a:solidFill>
                  <a:schemeClr val="dk1"/>
                </a:solidFill>
                <a:latin typeface="Calibri"/>
                <a:ea typeface="Calibri"/>
                <a:cs typeface="Calibri"/>
                <a:sym typeface="Calibri"/>
              </a:rPr>
              <a:t>(webpage)</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District Quality Criteria (</a:t>
            </a:r>
            <a:r>
              <a:rPr lang="en" u="sng">
                <a:solidFill>
                  <a:schemeClr val="hlink"/>
                </a:solidFill>
                <a:latin typeface="Calibri"/>
                <a:ea typeface="Calibri"/>
                <a:cs typeface="Calibri"/>
                <a:sym typeface="Calibri"/>
                <a:hlinkClick r:id="rId4"/>
              </a:rPr>
              <a:t>PDF</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School Quality Criteria (</a:t>
            </a:r>
            <a:r>
              <a:rPr lang="en" u="sng">
                <a:solidFill>
                  <a:schemeClr val="hlink"/>
                </a:solidFill>
                <a:latin typeface="Calibri"/>
                <a:ea typeface="Calibri"/>
                <a:cs typeface="Calibri"/>
                <a:sym typeface="Calibri"/>
                <a:hlinkClick r:id="rId5"/>
              </a:rPr>
              <a:t>PDF</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1"/>
          <p:cNvSpPr txBox="1">
            <a:spLocks noGrp="1"/>
          </p:cNvSpPr>
          <p:nvPr>
            <p:ph type="body" idx="1"/>
          </p:nvPr>
        </p:nvSpPr>
        <p:spPr>
          <a:xfrm>
            <a:off x="311700" y="1152475"/>
            <a:ext cx="6267900" cy="3178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800" b="1"/>
              <a:t>Who: </a:t>
            </a:r>
            <a:r>
              <a:rPr lang="en" sz="1800"/>
              <a:t>All schools with Priority Improvement or Turnaround plans</a:t>
            </a:r>
            <a:endParaRPr sz="1800"/>
          </a:p>
          <a:p>
            <a:pPr marL="0" lvl="0" indent="0" algn="l" rtl="0">
              <a:spcBef>
                <a:spcPts val="0"/>
              </a:spcBef>
              <a:spcAft>
                <a:spcPts val="0"/>
              </a:spcAft>
              <a:buNone/>
            </a:pPr>
            <a:endParaRPr sz="1800" b="1"/>
          </a:p>
          <a:p>
            <a:pPr marL="0" lvl="0" indent="0" algn="l" rtl="0">
              <a:spcBef>
                <a:spcPts val="0"/>
              </a:spcBef>
              <a:spcAft>
                <a:spcPts val="0"/>
              </a:spcAft>
              <a:buNone/>
            </a:pPr>
            <a:r>
              <a:rPr lang="en" sz="1800" b="1"/>
              <a:t>Requirement:</a:t>
            </a: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Where to include this in your UIP:</a:t>
            </a:r>
            <a:endParaRPr sz="1800" b="1"/>
          </a:p>
          <a:p>
            <a:pPr marL="457200" lvl="0" indent="-342900" algn="l" rtl="0">
              <a:spcBef>
                <a:spcPts val="0"/>
              </a:spcBef>
              <a:spcAft>
                <a:spcPts val="0"/>
              </a:spcAft>
              <a:buSzPts val="1800"/>
              <a:buChar char="●"/>
            </a:pPr>
            <a:r>
              <a:rPr lang="en" sz="1800"/>
              <a:t>Action Plans</a:t>
            </a:r>
            <a:endParaRPr sz="1800"/>
          </a:p>
        </p:txBody>
      </p:sp>
      <p:sp>
        <p:nvSpPr>
          <p:cNvPr id="553" name="Google Shape;553;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All PI/T Schools: Family Engagement Activities</a:t>
            </a:r>
            <a:endParaRPr>
              <a:solidFill>
                <a:schemeClr val="lt1"/>
              </a:solidFill>
            </a:endParaRPr>
          </a:p>
        </p:txBody>
      </p:sp>
      <p:pic>
        <p:nvPicPr>
          <p:cNvPr id="554" name="Google Shape;554;p71"/>
          <p:cNvPicPr preferRelativeResize="0"/>
          <p:nvPr/>
        </p:nvPicPr>
        <p:blipFill>
          <a:blip r:embed="rId3">
            <a:alphaModFix/>
          </a:blip>
          <a:stretch>
            <a:fillRect/>
          </a:stretch>
        </p:blipFill>
        <p:spPr>
          <a:xfrm>
            <a:off x="311700" y="2153962"/>
            <a:ext cx="4260300" cy="835587"/>
          </a:xfrm>
          <a:prstGeom prst="rect">
            <a:avLst/>
          </a:prstGeom>
          <a:noFill/>
          <a:ln w="28575" cap="flat" cmpd="sng">
            <a:solidFill>
              <a:schemeClr val="dk2"/>
            </a:solidFill>
            <a:prstDash val="solid"/>
            <a:round/>
            <a:headEnd type="none" w="sm" len="sm"/>
            <a:tailEnd type="none" w="sm" len="sm"/>
          </a:ln>
        </p:spPr>
      </p:pic>
      <p:sp>
        <p:nvSpPr>
          <p:cNvPr id="555" name="Google Shape;555;p71"/>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228600" lvl="0" indent="-203200" algn="l"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Family, School, and Community Partnering Standards</a:t>
            </a:r>
            <a:endParaRPr>
              <a:latin typeface="Calibri"/>
              <a:ea typeface="Calibri"/>
              <a:cs typeface="Calibri"/>
              <a:sym typeface="Calibri"/>
            </a:endParaRPr>
          </a:p>
        </p:txBody>
      </p:sp>
      <p:sp>
        <p:nvSpPr>
          <p:cNvPr id="556" name="Google Shape;556;p71"/>
          <p:cNvSpPr/>
          <p:nvPr/>
        </p:nvSpPr>
        <p:spPr>
          <a:xfrm>
            <a:off x="8523375" y="78100"/>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Family &amp; Community Engagement</a:t>
            </a:r>
            <a:endParaRPr/>
          </a:p>
        </p:txBody>
      </p:sp>
      <p:pic>
        <p:nvPicPr>
          <p:cNvPr id="562" name="Google Shape;562;p72"/>
          <p:cNvPicPr preferRelativeResize="0"/>
          <p:nvPr/>
        </p:nvPicPr>
        <p:blipFill rotWithShape="1">
          <a:blip r:embed="rId3">
            <a:alphaModFix/>
          </a:blip>
          <a:srcRect t="8076" b="15871"/>
          <a:stretch/>
        </p:blipFill>
        <p:spPr>
          <a:xfrm>
            <a:off x="834613" y="1035250"/>
            <a:ext cx="7474775" cy="3444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Family &amp; Community Engagement</a:t>
            </a:r>
            <a:endParaRPr/>
          </a:p>
        </p:txBody>
      </p:sp>
      <p:sp>
        <p:nvSpPr>
          <p:cNvPr id="568" name="Google Shape;568;p73"/>
          <p:cNvSpPr txBox="1"/>
          <p:nvPr/>
        </p:nvSpPr>
        <p:spPr>
          <a:xfrm>
            <a:off x="311700" y="1613800"/>
            <a:ext cx="8520600" cy="2801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u="sng">
                <a:solidFill>
                  <a:schemeClr val="hlink"/>
                </a:solidFill>
                <a:latin typeface="Calibri"/>
                <a:ea typeface="Calibri"/>
                <a:cs typeface="Calibri"/>
                <a:sym typeface="Calibri"/>
                <a:hlinkClick r:id="rId3"/>
              </a:rPr>
              <a:t>S</a:t>
            </a:r>
            <a:r>
              <a:rPr lang="en" sz="1600" u="sng">
                <a:solidFill>
                  <a:schemeClr val="hlink"/>
                </a:solidFill>
                <a:latin typeface="Calibri"/>
                <a:ea typeface="Calibri"/>
                <a:cs typeface="Calibri"/>
                <a:sym typeface="Calibri"/>
                <a:hlinkClick r:id="rId3"/>
              </a:rPr>
              <a:t>trategy Guide</a:t>
            </a:r>
            <a:r>
              <a:rPr lang="en" sz="1600">
                <a:latin typeface="Calibri"/>
                <a:ea typeface="Calibri"/>
                <a:cs typeface="Calibri"/>
                <a:sym typeface="Calibri"/>
              </a:rPr>
              <a:t>: For schools that are interested in making Family, School, and Community Partnerships (FSCP) one of their Major Improvement Strategies, this Strategy Guide outlines the core components and key resources needed for a successful implementation.</a:t>
            </a:r>
            <a:endParaRPr sz="1600">
              <a:latin typeface="Calibri"/>
              <a:ea typeface="Calibri"/>
              <a:cs typeface="Calibri"/>
              <a:sym typeface="Calibri"/>
            </a:endParaRPr>
          </a:p>
          <a:p>
            <a:pPr marL="457200" lvl="0" indent="-330200" algn="l" rtl="0">
              <a:spcBef>
                <a:spcPts val="600"/>
              </a:spcBef>
              <a:spcAft>
                <a:spcPts val="0"/>
              </a:spcAft>
              <a:buSzPts val="1600"/>
              <a:buFont typeface="Calibri"/>
              <a:buChar char="●"/>
            </a:pPr>
            <a:r>
              <a:rPr lang="en" sz="1600" u="sng">
                <a:solidFill>
                  <a:schemeClr val="hlink"/>
                </a:solidFill>
                <a:latin typeface="Calibri"/>
                <a:ea typeface="Calibri"/>
                <a:cs typeface="Calibri"/>
                <a:sym typeface="Calibri"/>
                <a:hlinkClick r:id="rId4"/>
              </a:rPr>
              <a:t>P-12 Framework</a:t>
            </a:r>
            <a:r>
              <a:rPr lang="en" sz="1600">
                <a:latin typeface="Calibri"/>
                <a:ea typeface="Calibri"/>
                <a:cs typeface="Calibri"/>
                <a:sym typeface="Calibri"/>
              </a:rPr>
              <a:t>: Schools and districts who are interested in strengthening their FSCP work can use this framework to audit the current state of their systems and practices, in order to determine priorities for improvement.</a:t>
            </a:r>
            <a:endParaRPr sz="1600">
              <a:latin typeface="Calibri"/>
              <a:ea typeface="Calibri"/>
              <a:cs typeface="Calibri"/>
              <a:sym typeface="Calibri"/>
            </a:endParaRPr>
          </a:p>
          <a:p>
            <a:pPr marL="457200" lvl="0" indent="-330200" algn="l" rtl="0">
              <a:spcBef>
                <a:spcPts val="600"/>
              </a:spcBef>
              <a:spcAft>
                <a:spcPts val="600"/>
              </a:spcAft>
              <a:buSzPts val="1600"/>
              <a:buFont typeface="Calibri"/>
              <a:buChar char="●"/>
            </a:pPr>
            <a:r>
              <a:rPr lang="en" sz="1600" u="sng">
                <a:solidFill>
                  <a:schemeClr val="hlink"/>
                </a:solidFill>
                <a:latin typeface="Calibri"/>
                <a:ea typeface="Calibri"/>
                <a:cs typeface="Calibri"/>
                <a:sym typeface="Calibri"/>
                <a:hlinkClick r:id="rId5"/>
              </a:rPr>
              <a:t>Promising Partnership Practices</a:t>
            </a:r>
            <a:r>
              <a:rPr lang="en" sz="1600">
                <a:latin typeface="Calibri"/>
                <a:ea typeface="Calibri"/>
                <a:cs typeface="Calibri"/>
                <a:sym typeface="Calibri"/>
              </a:rPr>
              <a:t>: CDE’s FSCP Office has collected accounts of successful family-school partnership practices from schools and districts throughout Colorado. These provide useful illustrations for schools and districts seeking ideas for how to more effectively engage their families and communities.</a:t>
            </a:r>
            <a:endParaRPr sz="1600">
              <a:latin typeface="Calibri"/>
              <a:ea typeface="Calibri"/>
              <a:cs typeface="Calibri"/>
              <a:sym typeface="Calibri"/>
            </a:endParaRPr>
          </a:p>
        </p:txBody>
      </p:sp>
      <p:sp>
        <p:nvSpPr>
          <p:cNvPr id="569" name="Google Shape;569;p73"/>
          <p:cNvSpPr txBox="1"/>
          <p:nvPr/>
        </p:nvSpPr>
        <p:spPr>
          <a:xfrm>
            <a:off x="255000" y="1125875"/>
            <a:ext cx="863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 sz="2100" b="1">
                <a:solidFill>
                  <a:schemeClr val="dk1"/>
                </a:solidFill>
                <a:latin typeface="Calibri"/>
                <a:ea typeface="Calibri"/>
                <a:cs typeface="Calibri"/>
                <a:sym typeface="Calibri"/>
              </a:rPr>
              <a:t>Additional Resources Available:</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a:t>
            </a:r>
            <a:endParaRPr/>
          </a:p>
        </p:txBody>
      </p:sp>
      <p:sp>
        <p:nvSpPr>
          <p:cNvPr id="575" name="Google Shape;575;p74"/>
          <p:cNvSpPr txBox="1">
            <a:spLocks noGrp="1"/>
          </p:cNvSpPr>
          <p:nvPr>
            <p:ph type="body" idx="1"/>
          </p:nvPr>
        </p:nvSpPr>
        <p:spPr>
          <a:xfrm>
            <a:off x="457200" y="1646975"/>
            <a:ext cx="8520600" cy="2153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If you don’t yet have family engagement activities in your UIP, </a:t>
            </a:r>
            <a:r>
              <a:rPr lang="en"/>
              <a:t>using the “Continuum of Impact” graphic or one of the other Family Engagement resources, brainstorm 1-3 Action Steps to incorporate family engagement activities into your UIP.</a:t>
            </a:r>
            <a:endParaRPr/>
          </a:p>
          <a:p>
            <a:pPr marL="0" lvl="0" indent="0" algn="l" rtl="0">
              <a:spcBef>
                <a:spcPts val="1200"/>
              </a:spcBef>
              <a:spcAft>
                <a:spcPts val="1200"/>
              </a:spcAft>
              <a:buNone/>
            </a:pPr>
            <a:r>
              <a:rPr lang="en" b="1"/>
              <a:t>If you’ve already included family engagement activities,</a:t>
            </a:r>
            <a:r>
              <a:rPr lang="en"/>
              <a:t> use the Continuum of Impact graphic to audit the activities you’ve identified. Including a blend of school-wide and individualized activities can help build strong family-school partnerships.</a:t>
            </a:r>
            <a:endParaRPr/>
          </a:p>
        </p:txBody>
      </p:sp>
      <p:pic>
        <p:nvPicPr>
          <p:cNvPr id="576" name="Google Shape;576;p74" descr="Magnifying glass with solid fill"/>
          <p:cNvPicPr preferRelativeResize="0"/>
          <p:nvPr/>
        </p:nvPicPr>
        <p:blipFill>
          <a:blip r:embed="rId3">
            <a:alphaModFix/>
          </a:blip>
          <a:stretch>
            <a:fillRect/>
          </a:stretch>
        </p:blipFill>
        <p:spPr>
          <a:xfrm>
            <a:off x="8520600" y="1189775"/>
            <a:ext cx="457200" cy="457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All Schools serving K-3: READ Act </a:t>
            </a:r>
            <a:endParaRPr/>
          </a:p>
        </p:txBody>
      </p:sp>
      <p:sp>
        <p:nvSpPr>
          <p:cNvPr id="582" name="Google Shape;582;p75"/>
          <p:cNvSpPr txBox="1">
            <a:spLocks noGrp="1"/>
          </p:cNvSpPr>
          <p:nvPr>
            <p:ph type="body" idx="1"/>
          </p:nvPr>
        </p:nvSpPr>
        <p:spPr>
          <a:xfrm>
            <a:off x="457200" y="1020325"/>
            <a:ext cx="8276400" cy="3461700"/>
          </a:xfrm>
          <a:prstGeom prst="rect">
            <a:avLst/>
          </a:prstGeom>
        </p:spPr>
        <p:txBody>
          <a:bodyPr spcFirstLastPara="1" wrap="square" lIns="0" tIns="0" rIns="0" bIns="0" anchor="t" anchorCtr="0">
            <a:normAutofit lnSpcReduction="20000"/>
          </a:bodyPr>
          <a:lstStyle/>
          <a:p>
            <a:pPr marL="0" lvl="0" indent="0" algn="l" rtl="0">
              <a:lnSpc>
                <a:spcPct val="115000"/>
              </a:lnSpc>
              <a:spcBef>
                <a:spcPts val="1000"/>
              </a:spcBef>
              <a:spcAft>
                <a:spcPts val="0"/>
              </a:spcAft>
              <a:buNone/>
            </a:pPr>
            <a:r>
              <a:rPr lang="en" sz="2350" b="1"/>
              <a:t>What are the Early Literacy Requirements in the UIP?</a:t>
            </a:r>
            <a:endParaRPr sz="2350" b="1"/>
          </a:p>
          <a:p>
            <a:pPr marL="457200" lvl="0" indent="0" algn="l" rtl="0">
              <a:lnSpc>
                <a:spcPct val="115000"/>
              </a:lnSpc>
              <a:spcBef>
                <a:spcPts val="1000"/>
              </a:spcBef>
              <a:spcAft>
                <a:spcPts val="0"/>
              </a:spcAft>
              <a:buClr>
                <a:schemeClr val="dk1"/>
              </a:buClr>
              <a:buSzPts val="1100"/>
              <a:buFont typeface="Arial"/>
              <a:buNone/>
            </a:pPr>
            <a:r>
              <a:rPr lang="en" sz="2100" b="1"/>
              <a:t>Data Narrative</a:t>
            </a:r>
            <a:endParaRPr sz="2100" b="1"/>
          </a:p>
          <a:p>
            <a:pPr marL="914400" lvl="0" indent="-355600" algn="l" rtl="0">
              <a:lnSpc>
                <a:spcPct val="115000"/>
              </a:lnSpc>
              <a:spcBef>
                <a:spcPts val="0"/>
              </a:spcBef>
              <a:spcAft>
                <a:spcPts val="0"/>
              </a:spcAft>
              <a:buSzPts val="2000"/>
              <a:buFont typeface="Arial"/>
              <a:buChar char="•"/>
            </a:pPr>
            <a:r>
              <a:rPr lang="en" sz="1900"/>
              <a:t>Data and trends from a READ interim assessment for grades K-3.</a:t>
            </a:r>
            <a:endParaRPr sz="1900"/>
          </a:p>
          <a:p>
            <a:pPr marL="457200" lvl="0" indent="0" algn="l" rtl="0">
              <a:lnSpc>
                <a:spcPct val="115000"/>
              </a:lnSpc>
              <a:spcBef>
                <a:spcPts val="1000"/>
              </a:spcBef>
              <a:spcAft>
                <a:spcPts val="0"/>
              </a:spcAft>
              <a:buClr>
                <a:schemeClr val="dk1"/>
              </a:buClr>
              <a:buSzPts val="1100"/>
              <a:buFont typeface="Arial"/>
              <a:buNone/>
            </a:pPr>
            <a:r>
              <a:rPr lang="en" sz="2100" b="1"/>
              <a:t>Strategies (in Action Plans tab)</a:t>
            </a:r>
            <a:endParaRPr sz="2100" b="1"/>
          </a:p>
          <a:p>
            <a:pPr marL="914400" lvl="0" indent="-355600" algn="l" rtl="0">
              <a:lnSpc>
                <a:spcPct val="115000"/>
              </a:lnSpc>
              <a:spcBef>
                <a:spcPts val="0"/>
              </a:spcBef>
              <a:spcAft>
                <a:spcPts val="0"/>
              </a:spcAft>
              <a:buSzPts val="2000"/>
              <a:buFont typeface="Arial"/>
              <a:buChar char="•"/>
            </a:pPr>
            <a:r>
              <a:rPr lang="en" sz="1900"/>
              <a:t>Specific actions to support students who are identified as having a significant reading deficiency (SRD) and students who are not yet reaching grade level expectations. </a:t>
            </a:r>
            <a:endParaRPr sz="1900"/>
          </a:p>
          <a:p>
            <a:pPr marL="457200" lvl="0" indent="0" algn="l" rtl="0">
              <a:lnSpc>
                <a:spcPct val="115000"/>
              </a:lnSpc>
              <a:spcBef>
                <a:spcPts val="1000"/>
              </a:spcBef>
              <a:spcAft>
                <a:spcPts val="0"/>
              </a:spcAft>
              <a:buClr>
                <a:schemeClr val="dk1"/>
              </a:buClr>
              <a:buSzPts val="1100"/>
              <a:buFont typeface="Arial"/>
              <a:buNone/>
            </a:pPr>
            <a:r>
              <a:rPr lang="en" sz="2100" b="1"/>
              <a:t>Target Setting (in Action Plans tab)</a:t>
            </a:r>
            <a:endParaRPr sz="2100" b="1"/>
          </a:p>
          <a:p>
            <a:pPr marL="914400" lvl="0" indent="-355600" algn="l" rtl="0">
              <a:lnSpc>
                <a:spcPct val="115000"/>
              </a:lnSpc>
              <a:spcBef>
                <a:spcPts val="0"/>
              </a:spcBef>
              <a:spcAft>
                <a:spcPts val="0"/>
              </a:spcAft>
              <a:buSzPts val="2000"/>
              <a:buFont typeface="Arial"/>
              <a:buChar char="•"/>
            </a:pPr>
            <a:r>
              <a:rPr lang="en" sz="1900"/>
              <a:t>Set targets to improve reading outcomes for students as measured by a READ interim assessment. </a:t>
            </a:r>
            <a:endParaRPr sz="13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 Act in the Data Narrative</a:t>
            </a:r>
            <a:endParaRPr/>
          </a:p>
        </p:txBody>
      </p:sp>
      <p:graphicFrame>
        <p:nvGraphicFramePr>
          <p:cNvPr id="588" name="Google Shape;588;p76"/>
          <p:cNvGraphicFramePr/>
          <p:nvPr/>
        </p:nvGraphicFramePr>
        <p:xfrm>
          <a:off x="372175" y="1698775"/>
          <a:ext cx="3000000" cy="3000000"/>
        </p:xfrm>
        <a:graphic>
          <a:graphicData uri="http://schemas.openxmlformats.org/drawingml/2006/table">
            <a:tbl>
              <a:tblPr>
                <a:noFill/>
                <a:tableStyleId>{475431AF-F8FA-4CFF-9410-76873D07D181}</a:tableStyleId>
              </a:tblPr>
              <a:tblGrid>
                <a:gridCol w="1278300">
                  <a:extLst>
                    <a:ext uri="{9D8B030D-6E8A-4147-A177-3AD203B41FA5}">
                      <a16:colId xmlns:a16="http://schemas.microsoft.com/office/drawing/2014/main" val="20000"/>
                    </a:ext>
                  </a:extLst>
                </a:gridCol>
                <a:gridCol w="1149325">
                  <a:extLst>
                    <a:ext uri="{9D8B030D-6E8A-4147-A177-3AD203B41FA5}">
                      <a16:colId xmlns:a16="http://schemas.microsoft.com/office/drawing/2014/main" val="20001"/>
                    </a:ext>
                  </a:extLst>
                </a:gridCol>
                <a:gridCol w="988975">
                  <a:extLst>
                    <a:ext uri="{9D8B030D-6E8A-4147-A177-3AD203B41FA5}">
                      <a16:colId xmlns:a16="http://schemas.microsoft.com/office/drawing/2014/main" val="20002"/>
                    </a:ext>
                  </a:extLst>
                </a:gridCol>
                <a:gridCol w="1297400">
                  <a:extLst>
                    <a:ext uri="{9D8B030D-6E8A-4147-A177-3AD203B41FA5}">
                      <a16:colId xmlns:a16="http://schemas.microsoft.com/office/drawing/2014/main" val="20003"/>
                    </a:ext>
                  </a:extLst>
                </a:gridCol>
                <a:gridCol w="1198725">
                  <a:extLst>
                    <a:ext uri="{9D8B030D-6E8A-4147-A177-3AD203B41FA5}">
                      <a16:colId xmlns:a16="http://schemas.microsoft.com/office/drawing/2014/main" val="20004"/>
                    </a:ext>
                  </a:extLst>
                </a:gridCol>
              </a:tblGrid>
              <a:tr h="642675">
                <a:tc>
                  <a:txBody>
                    <a:bodyPr/>
                    <a:lstStyle/>
                    <a:p>
                      <a:pPr marL="0" lvl="0" indent="0" algn="ctr" rtl="0">
                        <a:spcBef>
                          <a:spcPts val="0"/>
                        </a:spcBef>
                        <a:spcAft>
                          <a:spcPts val="0"/>
                        </a:spcAft>
                        <a:buNone/>
                      </a:pPr>
                      <a:r>
                        <a:rPr lang="en"/>
                        <a:t>Student Grade</a:t>
                      </a:r>
                      <a:endParaRPr/>
                    </a:p>
                  </a:txBody>
                  <a:tcPr marL="91425" marR="91425" marT="91425" marB="91425">
                    <a:solidFill>
                      <a:srgbClr val="8FC6E8"/>
                    </a:solidFill>
                  </a:tcPr>
                </a:tc>
                <a:tc gridSpan="2">
                  <a:txBody>
                    <a:bodyPr/>
                    <a:lstStyle/>
                    <a:p>
                      <a:pPr marL="0" lvl="0" indent="0" algn="ctr" rtl="0">
                        <a:spcBef>
                          <a:spcPts val="0"/>
                        </a:spcBef>
                        <a:spcAft>
                          <a:spcPts val="0"/>
                        </a:spcAft>
                        <a:buNone/>
                      </a:pPr>
                      <a:r>
                        <a:rPr lang="en"/>
                        <a:t>Percent On </a:t>
                      </a:r>
                      <a:endParaRPr/>
                    </a:p>
                    <a:p>
                      <a:pPr marL="0" lvl="0" indent="0" algn="ctr" rtl="0">
                        <a:spcBef>
                          <a:spcPts val="0"/>
                        </a:spcBef>
                        <a:spcAft>
                          <a:spcPts val="0"/>
                        </a:spcAft>
                        <a:buNone/>
                      </a:pPr>
                      <a:r>
                        <a:rPr lang="en"/>
                        <a:t>Grade Level</a:t>
                      </a:r>
                      <a:endParaRPr/>
                    </a:p>
                  </a:txBody>
                  <a:tcPr marL="91425" marR="91425" marT="91425" marB="91425">
                    <a:solidFill>
                      <a:srgbClr val="8FC6E8"/>
                    </a:solidFill>
                  </a:tcPr>
                </a:tc>
                <a:tc hMerge="1">
                  <a:txBody>
                    <a:bodyPr/>
                    <a:lstStyle/>
                    <a:p>
                      <a:endParaRPr lang="en-US"/>
                    </a:p>
                  </a:txBody>
                  <a:tcPr/>
                </a:tc>
                <a:tc gridSpan="2">
                  <a:txBody>
                    <a:bodyPr/>
                    <a:lstStyle/>
                    <a:p>
                      <a:pPr marL="0" lvl="0" indent="0" algn="ctr" rtl="0">
                        <a:spcBef>
                          <a:spcPts val="0"/>
                        </a:spcBef>
                        <a:spcAft>
                          <a:spcPts val="0"/>
                        </a:spcAft>
                        <a:buNone/>
                      </a:pPr>
                      <a:r>
                        <a:rPr lang="en"/>
                        <a:t>Percent Significantly Below Grade Level (i.e., SRD)</a:t>
                      </a:r>
                      <a:endParaRPr/>
                    </a:p>
                  </a:txBody>
                  <a:tcPr marL="91425" marR="91425" marT="91425" marB="91425">
                    <a:lnB w="9525" cap="flat" cmpd="sng">
                      <a:solidFill>
                        <a:srgbClr val="9E9E9E"/>
                      </a:solidFill>
                      <a:prstDash val="solid"/>
                      <a:round/>
                      <a:headEnd type="none" w="sm" len="sm"/>
                      <a:tailEnd type="none" w="sm" len="sm"/>
                    </a:lnB>
                    <a:solidFill>
                      <a:srgbClr val="8FC6E8"/>
                    </a:solidFill>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solidFill>
                      <a:srgbClr val="8FC6E8"/>
                    </a:solidFill>
                  </a:tcPr>
                </a:tc>
                <a:tc>
                  <a:txBody>
                    <a:bodyPr/>
                    <a:lstStyle/>
                    <a:p>
                      <a:pPr marL="0" lvl="0" indent="0" algn="ctr" rtl="0">
                        <a:spcBef>
                          <a:spcPts val="0"/>
                        </a:spcBef>
                        <a:spcAft>
                          <a:spcPts val="0"/>
                        </a:spcAft>
                        <a:buNone/>
                      </a:pPr>
                      <a:r>
                        <a:rPr lang="en" i="1"/>
                        <a:t>2022</a:t>
                      </a:r>
                      <a:endParaRPr i="1"/>
                    </a:p>
                  </a:txBody>
                  <a:tcPr marL="91425" marR="91425" marT="91425" marB="91425">
                    <a:solidFill>
                      <a:srgbClr val="8FC6E8"/>
                    </a:solidFill>
                  </a:tcPr>
                </a:tc>
                <a:tc>
                  <a:txBody>
                    <a:bodyPr/>
                    <a:lstStyle/>
                    <a:p>
                      <a:pPr marL="0" lvl="0" indent="0" algn="ctr" rtl="0">
                        <a:spcBef>
                          <a:spcPts val="0"/>
                        </a:spcBef>
                        <a:spcAft>
                          <a:spcPts val="0"/>
                        </a:spcAft>
                        <a:buNone/>
                      </a:pPr>
                      <a:r>
                        <a:rPr lang="en" i="1"/>
                        <a:t>2023</a:t>
                      </a:r>
                      <a:endParaRPr i="1"/>
                    </a:p>
                  </a:txBody>
                  <a:tcPr marL="91425" marR="91425" marT="91425" marB="91425">
                    <a:lnR w="9525" cap="flat" cmpd="sng">
                      <a:solidFill>
                        <a:srgbClr val="9E9E9E"/>
                      </a:solidFill>
                      <a:prstDash val="solid"/>
                      <a:round/>
                      <a:headEnd type="none" w="sm" len="sm"/>
                      <a:tailEnd type="none" w="sm" len="sm"/>
                    </a:lnR>
                    <a:solidFill>
                      <a:srgbClr val="8FC6E8"/>
                    </a:solidFill>
                  </a:tcPr>
                </a:tc>
                <a:tc>
                  <a:txBody>
                    <a:bodyPr/>
                    <a:lstStyle/>
                    <a:p>
                      <a:pPr marL="0" lvl="0" indent="0" algn="ctr" rtl="0">
                        <a:spcBef>
                          <a:spcPts val="0"/>
                        </a:spcBef>
                        <a:spcAft>
                          <a:spcPts val="0"/>
                        </a:spcAft>
                        <a:buNone/>
                      </a:pPr>
                      <a:r>
                        <a:rPr lang="en" i="1"/>
                        <a:t>2022</a:t>
                      </a:r>
                      <a:endParaRPr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8FC6E8"/>
                    </a:solidFill>
                  </a:tcPr>
                </a:tc>
                <a:tc>
                  <a:txBody>
                    <a:bodyPr/>
                    <a:lstStyle/>
                    <a:p>
                      <a:pPr marL="0" lvl="0" indent="0" algn="ctr" rtl="0">
                        <a:spcBef>
                          <a:spcPts val="0"/>
                        </a:spcBef>
                        <a:spcAft>
                          <a:spcPts val="0"/>
                        </a:spcAft>
                        <a:buNone/>
                      </a:pPr>
                      <a:r>
                        <a:rPr lang="en" i="1"/>
                        <a:t>2023</a:t>
                      </a:r>
                      <a:endParaRPr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8FC6E8"/>
                    </a:solidFill>
                  </a:tcPr>
                </a:tc>
                <a:extLst>
                  <a:ext uri="{0D108BD9-81ED-4DB2-BD59-A6C34878D82A}">
                    <a16:rowId xmlns:a16="http://schemas.microsoft.com/office/drawing/2014/main" val="10001"/>
                  </a:ext>
                </a:extLst>
              </a:tr>
              <a:tr h="495075">
                <a:tc>
                  <a:txBody>
                    <a:bodyPr/>
                    <a:lstStyle/>
                    <a:p>
                      <a:pPr marL="0" lvl="0" indent="0" algn="l" rtl="0">
                        <a:spcBef>
                          <a:spcPts val="0"/>
                        </a:spcBef>
                        <a:spcAft>
                          <a:spcPts val="0"/>
                        </a:spcAft>
                        <a:buNone/>
                      </a:pPr>
                      <a:r>
                        <a:rPr lang="en"/>
                        <a:t>Kindergarten</a:t>
                      </a:r>
                      <a:endParaRPr/>
                    </a:p>
                  </a:txBody>
                  <a:tcPr marL="91425" marR="91425" marT="91425" marB="91425"/>
                </a:tc>
                <a:tc>
                  <a:txBody>
                    <a:bodyPr/>
                    <a:lstStyle/>
                    <a:p>
                      <a:pPr marL="0" lvl="0" indent="0" algn="ctr" rtl="0">
                        <a:spcBef>
                          <a:spcPts val="0"/>
                        </a:spcBef>
                        <a:spcAft>
                          <a:spcPts val="0"/>
                        </a:spcAft>
                        <a:buNone/>
                      </a:pPr>
                      <a:r>
                        <a:rPr lang="en"/>
                        <a:t>56%</a:t>
                      </a:r>
                      <a:endParaRPr/>
                    </a:p>
                  </a:txBody>
                  <a:tcPr marL="91425" marR="91425" marT="91425" marB="91425"/>
                </a:tc>
                <a:tc>
                  <a:txBody>
                    <a:bodyPr/>
                    <a:lstStyle/>
                    <a:p>
                      <a:pPr marL="0" lvl="0" indent="0" algn="ctr" rtl="0">
                        <a:spcBef>
                          <a:spcPts val="0"/>
                        </a:spcBef>
                        <a:spcAft>
                          <a:spcPts val="0"/>
                        </a:spcAft>
                        <a:buNone/>
                      </a:pPr>
                      <a:r>
                        <a:rPr lang="en"/>
                        <a:t>25%</a:t>
                      </a:r>
                      <a:endParaRPr/>
                    </a:p>
                  </a:txBody>
                  <a:tcPr marL="91425" marR="91425" marT="91425" marB="91425"/>
                </a:tc>
                <a:tc>
                  <a:txBody>
                    <a:bodyPr/>
                    <a:lstStyle/>
                    <a:p>
                      <a:pPr marL="0" lvl="0" indent="0" algn="ctr" rtl="0">
                        <a:spcBef>
                          <a:spcPts val="0"/>
                        </a:spcBef>
                        <a:spcAft>
                          <a:spcPts val="0"/>
                        </a:spcAft>
                        <a:buNone/>
                      </a:pPr>
                      <a:r>
                        <a:rPr lang="en"/>
                        <a:t>24%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t>44%</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437625">
                <a:tc>
                  <a:txBody>
                    <a:bodyPr/>
                    <a:lstStyle/>
                    <a:p>
                      <a:pPr marL="0" lvl="0" indent="0" algn="l" rtl="0">
                        <a:spcBef>
                          <a:spcPts val="0"/>
                        </a:spcBef>
                        <a:spcAft>
                          <a:spcPts val="0"/>
                        </a:spcAft>
                        <a:buNone/>
                      </a:pPr>
                      <a:r>
                        <a:rPr lang="en"/>
                        <a:t>1st Grade</a:t>
                      </a:r>
                      <a:endParaRPr/>
                    </a:p>
                  </a:txBody>
                  <a:tcPr marL="91425" marR="91425" marT="91425" marB="91425"/>
                </a:tc>
                <a:tc>
                  <a:txBody>
                    <a:bodyPr/>
                    <a:lstStyle/>
                    <a:p>
                      <a:pPr marL="0" lvl="0" indent="0" algn="ctr" rtl="0">
                        <a:spcBef>
                          <a:spcPts val="0"/>
                        </a:spcBef>
                        <a:spcAft>
                          <a:spcPts val="0"/>
                        </a:spcAft>
                        <a:buNone/>
                      </a:pPr>
                      <a:r>
                        <a:rPr lang="en"/>
                        <a:t>70%</a:t>
                      </a:r>
                      <a:endParaRPr/>
                    </a:p>
                  </a:txBody>
                  <a:tcPr marL="91425" marR="91425" marT="91425" marB="91425"/>
                </a:tc>
                <a:tc>
                  <a:txBody>
                    <a:bodyPr/>
                    <a:lstStyle/>
                    <a:p>
                      <a:pPr marL="0" lvl="0" indent="0" algn="ctr" rtl="0">
                        <a:spcBef>
                          <a:spcPts val="0"/>
                        </a:spcBef>
                        <a:spcAft>
                          <a:spcPts val="0"/>
                        </a:spcAft>
                        <a:buNone/>
                      </a:pPr>
                      <a:r>
                        <a:rPr lang="en"/>
                        <a:t>45%</a:t>
                      </a:r>
                      <a:endParaRPr/>
                    </a:p>
                  </a:txBody>
                  <a:tcPr marL="91425" marR="91425" marT="91425" marB="91425"/>
                </a:tc>
                <a:tc>
                  <a:txBody>
                    <a:bodyPr/>
                    <a:lstStyle/>
                    <a:p>
                      <a:pPr marL="0" lvl="0" indent="0" algn="ctr" rtl="0">
                        <a:spcBef>
                          <a:spcPts val="0"/>
                        </a:spcBef>
                        <a:spcAft>
                          <a:spcPts val="0"/>
                        </a:spcAft>
                        <a:buNone/>
                      </a:pPr>
                      <a:r>
                        <a:rPr lang="en"/>
                        <a:t>20%</a:t>
                      </a:r>
                      <a:endParaRPr/>
                    </a:p>
                  </a:txBody>
                  <a:tcPr marL="91425" marR="91425" marT="91425" marB="91425"/>
                </a:tc>
                <a:tc>
                  <a:txBody>
                    <a:bodyPr/>
                    <a:lstStyle/>
                    <a:p>
                      <a:pPr marL="0" lvl="0" indent="0" algn="ctr" rtl="0">
                        <a:spcBef>
                          <a:spcPts val="0"/>
                        </a:spcBef>
                        <a:spcAft>
                          <a:spcPts val="0"/>
                        </a:spcAft>
                        <a:buNone/>
                      </a:pPr>
                      <a:r>
                        <a:rPr lang="en"/>
                        <a:t>18%</a:t>
                      </a:r>
                      <a:endParaRPr/>
                    </a:p>
                  </a:txBody>
                  <a:tcPr marL="91425" marR="91425" marT="91425" marB="91425"/>
                </a:tc>
                <a:extLst>
                  <a:ext uri="{0D108BD9-81ED-4DB2-BD59-A6C34878D82A}">
                    <a16:rowId xmlns:a16="http://schemas.microsoft.com/office/drawing/2014/main" val="10003"/>
                  </a:ext>
                </a:extLst>
              </a:tr>
              <a:tr h="465350">
                <a:tc>
                  <a:txBody>
                    <a:bodyPr/>
                    <a:lstStyle/>
                    <a:p>
                      <a:pPr marL="0" lvl="0" indent="0" algn="l" rtl="0">
                        <a:spcBef>
                          <a:spcPts val="0"/>
                        </a:spcBef>
                        <a:spcAft>
                          <a:spcPts val="0"/>
                        </a:spcAft>
                        <a:buNone/>
                      </a:pPr>
                      <a:r>
                        <a:rPr lang="en"/>
                        <a:t>2nd Grade</a:t>
                      </a:r>
                      <a:endParaRPr/>
                    </a:p>
                  </a:txBody>
                  <a:tcPr marL="91425" marR="91425" marT="91425" marB="91425"/>
                </a:tc>
                <a:tc>
                  <a:txBody>
                    <a:bodyPr/>
                    <a:lstStyle/>
                    <a:p>
                      <a:pPr marL="0" lvl="0" indent="0" algn="ctr" rtl="0">
                        <a:spcBef>
                          <a:spcPts val="0"/>
                        </a:spcBef>
                        <a:spcAft>
                          <a:spcPts val="0"/>
                        </a:spcAft>
                        <a:buNone/>
                      </a:pPr>
                      <a:r>
                        <a:rPr lang="en"/>
                        <a:t>75%</a:t>
                      </a:r>
                      <a:endParaRPr/>
                    </a:p>
                  </a:txBody>
                  <a:tcPr marL="91425" marR="91425" marT="91425" marB="91425"/>
                </a:tc>
                <a:tc>
                  <a:txBody>
                    <a:bodyPr/>
                    <a:lstStyle/>
                    <a:p>
                      <a:pPr marL="0" lvl="0" indent="0" algn="ctr" rtl="0">
                        <a:spcBef>
                          <a:spcPts val="0"/>
                        </a:spcBef>
                        <a:spcAft>
                          <a:spcPts val="0"/>
                        </a:spcAft>
                        <a:buNone/>
                      </a:pPr>
                      <a:r>
                        <a:rPr lang="en"/>
                        <a:t>72%</a:t>
                      </a:r>
                      <a:endParaRPr/>
                    </a:p>
                  </a:txBody>
                  <a:tcPr marL="91425" marR="91425" marT="91425" marB="91425"/>
                </a:tc>
                <a:tc>
                  <a:txBody>
                    <a:bodyPr/>
                    <a:lstStyle/>
                    <a:p>
                      <a:pPr marL="0" lvl="0" indent="0" algn="ctr" rtl="0">
                        <a:spcBef>
                          <a:spcPts val="0"/>
                        </a:spcBef>
                        <a:spcAft>
                          <a:spcPts val="0"/>
                        </a:spcAft>
                        <a:buNone/>
                      </a:pPr>
                      <a:r>
                        <a:rPr lang="en"/>
                        <a:t>13%</a:t>
                      </a:r>
                      <a:endParaRPr/>
                    </a:p>
                  </a:txBody>
                  <a:tcPr marL="91425" marR="91425" marT="91425" marB="91425"/>
                </a:tc>
                <a:tc>
                  <a:txBody>
                    <a:bodyPr/>
                    <a:lstStyle/>
                    <a:p>
                      <a:pPr marL="0" lvl="0" indent="0" algn="ctr" rtl="0">
                        <a:spcBef>
                          <a:spcPts val="0"/>
                        </a:spcBef>
                        <a:spcAft>
                          <a:spcPts val="0"/>
                        </a:spcAft>
                        <a:buNone/>
                      </a:pPr>
                      <a:r>
                        <a:rPr lang="en"/>
                        <a:t>10%</a:t>
                      </a:r>
                      <a:endParaRPr/>
                    </a:p>
                  </a:txBody>
                  <a:tcPr marL="91425" marR="91425" marT="91425" marB="91425"/>
                </a:tc>
                <a:extLst>
                  <a:ext uri="{0D108BD9-81ED-4DB2-BD59-A6C34878D82A}">
                    <a16:rowId xmlns:a16="http://schemas.microsoft.com/office/drawing/2014/main" val="10004"/>
                  </a:ext>
                </a:extLst>
              </a:tr>
              <a:tr h="413600">
                <a:tc>
                  <a:txBody>
                    <a:bodyPr/>
                    <a:lstStyle/>
                    <a:p>
                      <a:pPr marL="0" lvl="0" indent="0" algn="l" rtl="0">
                        <a:spcBef>
                          <a:spcPts val="0"/>
                        </a:spcBef>
                        <a:spcAft>
                          <a:spcPts val="0"/>
                        </a:spcAft>
                        <a:buNone/>
                      </a:pPr>
                      <a:r>
                        <a:rPr lang="en"/>
                        <a:t>3rd Grade</a:t>
                      </a:r>
                      <a:endParaRPr/>
                    </a:p>
                  </a:txBody>
                  <a:tcPr marL="91425" marR="91425" marT="91425" marB="91425"/>
                </a:tc>
                <a:tc>
                  <a:txBody>
                    <a:bodyPr/>
                    <a:lstStyle/>
                    <a:p>
                      <a:pPr marL="0" lvl="0" indent="0" algn="ctr" rtl="0">
                        <a:spcBef>
                          <a:spcPts val="0"/>
                        </a:spcBef>
                        <a:spcAft>
                          <a:spcPts val="0"/>
                        </a:spcAft>
                        <a:buNone/>
                      </a:pPr>
                      <a:r>
                        <a:rPr lang="en"/>
                        <a:t>67%</a:t>
                      </a:r>
                      <a:endParaRPr/>
                    </a:p>
                  </a:txBody>
                  <a:tcPr marL="91425" marR="91425" marT="91425" marB="91425"/>
                </a:tc>
                <a:tc>
                  <a:txBody>
                    <a:bodyPr/>
                    <a:lstStyle/>
                    <a:p>
                      <a:pPr marL="0" lvl="0" indent="0" algn="ctr" rtl="0">
                        <a:spcBef>
                          <a:spcPts val="0"/>
                        </a:spcBef>
                        <a:spcAft>
                          <a:spcPts val="0"/>
                        </a:spcAft>
                        <a:buNone/>
                      </a:pPr>
                      <a:r>
                        <a:rPr lang="en"/>
                        <a:t>55%</a:t>
                      </a:r>
                      <a:endParaRPr/>
                    </a:p>
                  </a:txBody>
                  <a:tcPr marL="91425" marR="91425" marT="91425" marB="91425"/>
                </a:tc>
                <a:tc>
                  <a:txBody>
                    <a:bodyPr/>
                    <a:lstStyle/>
                    <a:p>
                      <a:pPr marL="0" lvl="0" indent="0" algn="ctr" rtl="0">
                        <a:spcBef>
                          <a:spcPts val="0"/>
                        </a:spcBef>
                        <a:spcAft>
                          <a:spcPts val="0"/>
                        </a:spcAft>
                        <a:buNone/>
                      </a:pPr>
                      <a:r>
                        <a:rPr lang="en"/>
                        <a:t>13%</a:t>
                      </a:r>
                      <a:endParaRPr/>
                    </a:p>
                  </a:txBody>
                  <a:tcPr marL="91425" marR="91425" marT="91425" marB="91425"/>
                </a:tc>
                <a:tc>
                  <a:txBody>
                    <a:bodyPr/>
                    <a:lstStyle/>
                    <a:p>
                      <a:pPr marL="0" lvl="0" indent="0" algn="ctr" rtl="0">
                        <a:spcBef>
                          <a:spcPts val="0"/>
                        </a:spcBef>
                        <a:spcAft>
                          <a:spcPts val="0"/>
                        </a:spcAft>
                        <a:buNone/>
                      </a:pPr>
                      <a:r>
                        <a:rPr lang="en"/>
                        <a:t>21%</a:t>
                      </a:r>
                      <a:endParaRPr/>
                    </a:p>
                  </a:txBody>
                  <a:tcPr marL="91425" marR="91425" marT="91425" marB="91425"/>
                </a:tc>
                <a:extLst>
                  <a:ext uri="{0D108BD9-81ED-4DB2-BD59-A6C34878D82A}">
                    <a16:rowId xmlns:a16="http://schemas.microsoft.com/office/drawing/2014/main" val="10005"/>
                  </a:ext>
                </a:extLst>
              </a:tr>
            </a:tbl>
          </a:graphicData>
        </a:graphic>
      </p:graphicFrame>
      <p:sp>
        <p:nvSpPr>
          <p:cNvPr id="589" name="Google Shape;589;p76"/>
          <p:cNvSpPr/>
          <p:nvPr/>
        </p:nvSpPr>
        <p:spPr>
          <a:xfrm>
            <a:off x="6659400" y="1071300"/>
            <a:ext cx="2261400" cy="33753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457200" lvl="0" indent="-285750" algn="l" rtl="0">
              <a:spcBef>
                <a:spcPts val="0"/>
              </a:spcBef>
              <a:spcAft>
                <a:spcPts val="0"/>
              </a:spcAft>
              <a:buNone/>
            </a:pPr>
            <a:r>
              <a:rPr lang="en" sz="2300" b="1">
                <a:latin typeface="Calibri"/>
                <a:ea typeface="Calibri"/>
                <a:cs typeface="Calibri"/>
                <a:sym typeface="Calibri"/>
              </a:rPr>
              <a:t>✔ </a:t>
            </a:r>
            <a:r>
              <a:rPr lang="en" sz="1800">
                <a:latin typeface="Calibri"/>
                <a:ea typeface="Calibri"/>
                <a:cs typeface="Calibri"/>
                <a:sym typeface="Calibri"/>
              </a:rPr>
              <a:t>Data reflects percent of students on grade level and students who are SRD</a:t>
            </a:r>
            <a:endParaRPr sz="1800">
              <a:latin typeface="Calibri"/>
              <a:ea typeface="Calibri"/>
              <a:cs typeface="Calibri"/>
              <a:sym typeface="Calibri"/>
            </a:endParaRPr>
          </a:p>
          <a:p>
            <a:pPr marL="457200" lvl="0" indent="-285750" algn="l" rtl="0">
              <a:spcBef>
                <a:spcPts val="0"/>
              </a:spcBef>
              <a:spcAft>
                <a:spcPts val="0"/>
              </a:spcAft>
              <a:buNone/>
            </a:pPr>
            <a:r>
              <a:rPr lang="en" sz="2300" b="1">
                <a:latin typeface="Calibri"/>
                <a:ea typeface="Calibri"/>
                <a:cs typeface="Calibri"/>
                <a:sym typeface="Calibri"/>
              </a:rPr>
              <a:t>✔</a:t>
            </a:r>
            <a:r>
              <a:rPr lang="en" sz="2300" b="1">
                <a:solidFill>
                  <a:srgbClr val="000000"/>
                </a:solidFill>
                <a:latin typeface="Calibri"/>
                <a:ea typeface="Calibri"/>
                <a:cs typeface="Calibri"/>
                <a:sym typeface="Calibri"/>
              </a:rPr>
              <a:t> </a:t>
            </a:r>
            <a:r>
              <a:rPr lang="en" sz="1800">
                <a:solidFill>
                  <a:srgbClr val="000000"/>
                </a:solidFill>
                <a:latin typeface="Calibri"/>
                <a:ea typeface="Calibri"/>
                <a:cs typeface="Calibri"/>
                <a:sym typeface="Calibri"/>
              </a:rPr>
              <a:t>Identifies a trend over time, per READ Act </a:t>
            </a:r>
            <a:endParaRPr sz="1600" b="1">
              <a:latin typeface="Calibri"/>
              <a:ea typeface="Calibri"/>
              <a:cs typeface="Calibri"/>
              <a:sym typeface="Calibri"/>
            </a:endParaRPr>
          </a:p>
        </p:txBody>
      </p:sp>
      <p:sp>
        <p:nvSpPr>
          <p:cNvPr id="590" name="Google Shape;590;p76"/>
          <p:cNvSpPr txBox="1">
            <a:spLocks noGrp="1"/>
          </p:cNvSpPr>
          <p:nvPr>
            <p:ph type="body" idx="2"/>
          </p:nvPr>
        </p:nvSpPr>
        <p:spPr>
          <a:xfrm>
            <a:off x="457200" y="1143000"/>
            <a:ext cx="5827800" cy="4674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2200" b="1"/>
              <a:t>Example of Early Literacy Data in a UIP</a:t>
            </a:r>
            <a:endParaRPr sz="22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 Act in the Action Plan</a:t>
            </a:r>
            <a:endParaRPr/>
          </a:p>
        </p:txBody>
      </p:sp>
      <p:sp>
        <p:nvSpPr>
          <p:cNvPr id="596" name="Google Shape;596;p77"/>
          <p:cNvSpPr/>
          <p:nvPr/>
        </p:nvSpPr>
        <p:spPr>
          <a:xfrm>
            <a:off x="6659400" y="1071300"/>
            <a:ext cx="2261400" cy="33753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457200" lvl="0" indent="-285750" algn="l" rtl="0">
              <a:spcBef>
                <a:spcPts val="0"/>
              </a:spcBef>
              <a:spcAft>
                <a:spcPts val="0"/>
              </a:spcAft>
              <a:buNone/>
            </a:pPr>
            <a:r>
              <a:rPr lang="en" sz="2100" b="1">
                <a:latin typeface="Calibri"/>
                <a:ea typeface="Calibri"/>
                <a:cs typeface="Calibri"/>
                <a:sym typeface="Calibri"/>
              </a:rPr>
              <a:t>✔</a:t>
            </a:r>
            <a:r>
              <a:rPr lang="en" sz="23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Reflect a plan to target the needs of students who are not yet on grade-level</a:t>
            </a:r>
            <a:endParaRPr sz="1800">
              <a:solidFill>
                <a:schemeClr val="dk1"/>
              </a:solidFill>
              <a:latin typeface="Calibri"/>
              <a:ea typeface="Calibri"/>
              <a:cs typeface="Calibri"/>
              <a:sym typeface="Calibri"/>
            </a:endParaRPr>
          </a:p>
          <a:p>
            <a:pPr marL="457200" lvl="0" indent="-285750" algn="l" rtl="0">
              <a:spcBef>
                <a:spcPts val="0"/>
              </a:spcBef>
              <a:spcAft>
                <a:spcPts val="0"/>
              </a:spcAft>
              <a:buClr>
                <a:schemeClr val="dk1"/>
              </a:buClr>
              <a:buSzPts val="1100"/>
              <a:buFont typeface="Arial"/>
              <a:buNone/>
            </a:pPr>
            <a:r>
              <a:rPr lang="en" sz="2100" b="1">
                <a:solidFill>
                  <a:schemeClr val="dk1"/>
                </a:solidFill>
                <a:latin typeface="Calibri"/>
                <a:ea typeface="Calibri"/>
                <a:cs typeface="Calibri"/>
                <a:sym typeface="Calibri"/>
              </a:rPr>
              <a:t>✔</a:t>
            </a:r>
            <a:r>
              <a:rPr lang="en" sz="23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Scientifically and evidence-based actions</a:t>
            </a:r>
            <a:endParaRPr sz="1600">
              <a:solidFill>
                <a:schemeClr val="dk1"/>
              </a:solidFill>
              <a:latin typeface="Calibri"/>
              <a:ea typeface="Calibri"/>
              <a:cs typeface="Calibri"/>
              <a:sym typeface="Calibri"/>
            </a:endParaRPr>
          </a:p>
        </p:txBody>
      </p:sp>
      <p:sp>
        <p:nvSpPr>
          <p:cNvPr id="597" name="Google Shape;597;p77"/>
          <p:cNvSpPr txBox="1">
            <a:spLocks noGrp="1"/>
          </p:cNvSpPr>
          <p:nvPr>
            <p:ph type="body" idx="2"/>
          </p:nvPr>
        </p:nvSpPr>
        <p:spPr>
          <a:xfrm>
            <a:off x="400675" y="1071300"/>
            <a:ext cx="5984100" cy="3501600"/>
          </a:xfrm>
          <a:prstGeom prst="rect">
            <a:avLst/>
          </a:prstGeom>
          <a:noFill/>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sz="2416" b="1"/>
              <a:t>Example of an Early Literacy Strategy</a:t>
            </a:r>
            <a:endParaRPr sz="2416" b="1"/>
          </a:p>
          <a:p>
            <a:pPr marL="0" lvl="0" indent="0" algn="l" rtl="0">
              <a:spcBef>
                <a:spcPts val="1200"/>
              </a:spcBef>
              <a:spcAft>
                <a:spcPts val="0"/>
              </a:spcAft>
              <a:buClr>
                <a:schemeClr val="dk1"/>
              </a:buClr>
              <a:buSzPct val="78571"/>
              <a:buFont typeface="Arial"/>
              <a:buNone/>
            </a:pPr>
            <a:r>
              <a:rPr lang="en" b="1"/>
              <a:t>Implement Early Literacy Instruction</a:t>
            </a:r>
            <a:endParaRPr b="1"/>
          </a:p>
          <a:p>
            <a:pPr marL="0" lvl="0" indent="0" algn="l" rtl="0">
              <a:spcBef>
                <a:spcPts val="800"/>
              </a:spcBef>
              <a:spcAft>
                <a:spcPts val="0"/>
              </a:spcAft>
              <a:buClr>
                <a:schemeClr val="dk1"/>
              </a:buClr>
              <a:buSzPct val="78571"/>
              <a:buFont typeface="Arial"/>
              <a:buNone/>
            </a:pPr>
            <a:r>
              <a:rPr lang="en"/>
              <a:t>In order to effectively support Early Literacy, we will implement instructional systems that have coherence and focus on foundational skills. K-3rd classes will have a dedicated daily phonics block that follows the Science of Reading methodology as supported by the CDE Modules, Heggerty curriculum and Orton Gillingham methodology. </a:t>
            </a:r>
            <a:endParaRPr/>
          </a:p>
          <a:p>
            <a:pPr marL="0" lvl="0" indent="0" algn="l" rtl="0">
              <a:spcBef>
                <a:spcPts val="800"/>
              </a:spcBef>
              <a:spcAft>
                <a:spcPts val="0"/>
              </a:spcAft>
              <a:buClr>
                <a:schemeClr val="dk1"/>
              </a:buClr>
              <a:buSzPct val="78571"/>
              <a:buFont typeface="Arial"/>
              <a:buNone/>
            </a:pPr>
            <a:r>
              <a:rPr lang="en"/>
              <a:t>Teachers will receive coaching to have a deeper understanding of foundational skills. Success will be measured by decreasing the amount of students significantly below grade level by 15% and increasing the amount of students on grade level by 10% (especially Black, Multilingual/MLL, and Black MLL students). </a:t>
            </a:r>
            <a:endParaRPr/>
          </a:p>
          <a:p>
            <a:pPr marL="0" lvl="0" indent="0" algn="l" rtl="0">
              <a:spcBef>
                <a:spcPts val="800"/>
              </a:spcBef>
              <a:spcAft>
                <a:spcPts val="0"/>
              </a:spcAft>
              <a:buNone/>
            </a:pPr>
            <a:r>
              <a:rPr lang="en"/>
              <a:t>This aligns to district priorities around Early Literacy and phonics to provide a high-quality literacy program that incorporates research and evidence-based principles for instruction, fosters independence and confidence, and leverages assessment practices that give teachers and leaders actionable feedback on how to best serve the needs of diverse learners across all classrooms.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 &amp; Objectives</a:t>
            </a:r>
            <a:endParaRPr/>
          </a:p>
        </p:txBody>
      </p:sp>
      <p:graphicFrame>
        <p:nvGraphicFramePr>
          <p:cNvPr id="269" name="Google Shape;269;p42"/>
          <p:cNvGraphicFramePr/>
          <p:nvPr/>
        </p:nvGraphicFramePr>
        <p:xfrm>
          <a:off x="263975" y="801300"/>
          <a:ext cx="3000000" cy="3000000"/>
        </p:xfrm>
        <a:graphic>
          <a:graphicData uri="http://schemas.openxmlformats.org/drawingml/2006/table">
            <a:tbl>
              <a:tblPr>
                <a:noFill/>
                <a:tableStyleId>{475431AF-F8FA-4CFF-9410-76873D07D181}</a:tableStyleId>
              </a:tblPr>
              <a:tblGrid>
                <a:gridCol w="2754700">
                  <a:extLst>
                    <a:ext uri="{9D8B030D-6E8A-4147-A177-3AD203B41FA5}">
                      <a16:colId xmlns:a16="http://schemas.microsoft.com/office/drawing/2014/main" val="20000"/>
                    </a:ext>
                  </a:extLst>
                </a:gridCol>
                <a:gridCol w="58413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latin typeface="Calibri"/>
                          <a:ea typeface="Calibri"/>
                          <a:cs typeface="Calibri"/>
                          <a:sym typeface="Calibri"/>
                        </a:rPr>
                        <a:t>Agenda</a:t>
                      </a:r>
                      <a:endParaRPr sz="16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600" b="1">
                          <a:latin typeface="Calibri"/>
                          <a:ea typeface="Calibri"/>
                          <a:cs typeface="Calibri"/>
                          <a:sym typeface="Calibri"/>
                        </a:rPr>
                        <a:t>What we will do…</a:t>
                      </a:r>
                      <a:endParaRPr sz="16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rgbClr val="EAD1D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Understanding PI/T Plan Type UIP Requirements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3302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Identify differences in UIP process for district &amp;/or schools with Performance Improvement / Turnaround (PI/T) plan types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Best Practices &amp; Key Strategies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457200" lvl="0" indent="-330200" algn="l" rtl="0">
                        <a:lnSpc>
                          <a:spcPct val="115000"/>
                        </a:lnSpc>
                        <a:spcBef>
                          <a:spcPts val="0"/>
                        </a:spcBef>
                        <a:spcAft>
                          <a:spcPts val="0"/>
                        </a:spcAft>
                        <a:buClr>
                          <a:schemeClr val="dk1"/>
                        </a:buClr>
                        <a:buSzPts val="1600"/>
                        <a:buFont typeface="Calibri"/>
                        <a:buChar char="★"/>
                      </a:pPr>
                      <a:r>
                        <a:rPr lang="en" sz="1600">
                          <a:latin typeface="Calibri"/>
                          <a:ea typeface="Calibri"/>
                          <a:cs typeface="Calibri"/>
                          <a:sym typeface="Calibri"/>
                        </a:rPr>
                        <a:t>Review the foundations of a strong UIP</a:t>
                      </a:r>
                      <a:endParaRPr sz="16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Satisfying Program-Specific Requirements</a:t>
                      </a:r>
                      <a:endParaRPr/>
                    </a:p>
                  </a:txBody>
                  <a:tcPr marL="91425" marR="91425" marT="91425" marB="91425"/>
                </a:tc>
                <a:tc>
                  <a:txBody>
                    <a:bodyPr/>
                    <a:lstStyle/>
                    <a:p>
                      <a:pPr marL="457200" lvl="0" indent="-330200" algn="l" rtl="0">
                        <a:lnSpc>
                          <a:spcPct val="115000"/>
                        </a:lnSpc>
                        <a:spcBef>
                          <a:spcPts val="0"/>
                        </a:spcBef>
                        <a:spcAft>
                          <a:spcPts val="0"/>
                        </a:spcAft>
                        <a:buClr>
                          <a:schemeClr val="dk1"/>
                        </a:buClr>
                        <a:buSzPts val="1600"/>
                        <a:buFont typeface="Calibri"/>
                        <a:buChar char="★"/>
                      </a:pPr>
                      <a:r>
                        <a:rPr lang="en" sz="1600">
                          <a:latin typeface="Calibri"/>
                          <a:ea typeface="Calibri"/>
                          <a:cs typeface="Calibri"/>
                          <a:sym typeface="Calibri"/>
                        </a:rPr>
                        <a:t>Review the program-specific requirements and how to satisfy them</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Capacity-Building</a:t>
                      </a:r>
                      <a:endParaRPr/>
                    </a:p>
                  </a:txBody>
                  <a:tcPr marL="91425" marR="91425" marT="91425" marB="91425"/>
                </a:tc>
                <a:tc>
                  <a:txBody>
                    <a:bodyPr/>
                    <a:lstStyle/>
                    <a:p>
                      <a:pPr marL="457200" lvl="0" indent="-330200" algn="l" rtl="0">
                        <a:lnSpc>
                          <a:spcPct val="115000"/>
                        </a:lnSpc>
                        <a:spcBef>
                          <a:spcPts val="0"/>
                        </a:spcBef>
                        <a:spcAft>
                          <a:spcPts val="0"/>
                        </a:spcAft>
                        <a:buClr>
                          <a:schemeClr val="dk1"/>
                        </a:buClr>
                        <a:buSzPts val="1600"/>
                        <a:buFont typeface="Calibri"/>
                        <a:buChar char="★"/>
                      </a:pPr>
                      <a:r>
                        <a:rPr lang="en" sz="1600">
                          <a:latin typeface="Calibri"/>
                          <a:ea typeface="Calibri"/>
                          <a:cs typeface="Calibri"/>
                          <a:sym typeface="Calibri"/>
                        </a:rPr>
                        <a:t>How to leveraging teams to create &amp; implement plans </a:t>
                      </a:r>
                      <a:endParaRPr sz="1600">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 sz="1600">
                          <a:latin typeface="Calibri"/>
                          <a:ea typeface="Calibri"/>
                          <a:cs typeface="Calibri"/>
                          <a:sym typeface="Calibri"/>
                        </a:rPr>
                        <a:t>Opportunities for external support (e.g., EASI).</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Resources Available</a:t>
                      </a:r>
                      <a:endParaRPr/>
                    </a:p>
                  </a:txBody>
                  <a:tcPr marL="91425" marR="91425" marT="91425" marB="91425"/>
                </a:tc>
                <a:tc>
                  <a:txBody>
                    <a:bodyPr/>
                    <a:lstStyle/>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Learn about some of the resources available to help you with your UIP planning and creation.</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READ Act in the Annual Targets</a:t>
            </a:r>
            <a:endParaRPr/>
          </a:p>
        </p:txBody>
      </p:sp>
      <p:sp>
        <p:nvSpPr>
          <p:cNvPr id="603" name="Google Shape;603;p78"/>
          <p:cNvSpPr/>
          <p:nvPr/>
        </p:nvSpPr>
        <p:spPr>
          <a:xfrm>
            <a:off x="6659400" y="1071300"/>
            <a:ext cx="2261400" cy="33753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Strengths:</a:t>
            </a:r>
            <a:endParaRPr sz="1600" b="1">
              <a:latin typeface="Calibri"/>
              <a:ea typeface="Calibri"/>
              <a:cs typeface="Calibri"/>
              <a:sym typeface="Calibri"/>
            </a:endParaRPr>
          </a:p>
          <a:p>
            <a:pPr marL="457200" lvl="0" indent="-285750" algn="l" rtl="0">
              <a:spcBef>
                <a:spcPts val="0"/>
              </a:spcBef>
              <a:spcAft>
                <a:spcPts val="0"/>
              </a:spcAft>
              <a:buNone/>
            </a:pPr>
            <a:r>
              <a:rPr lang="en" sz="2300" b="1">
                <a:latin typeface="Calibri"/>
                <a:ea typeface="Calibri"/>
                <a:cs typeface="Calibri"/>
                <a:sym typeface="Calibri"/>
              </a:rPr>
              <a:t>✔</a:t>
            </a:r>
            <a:r>
              <a:rPr lang="en" sz="25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The targets explicitly focus on </a:t>
            </a:r>
            <a:r>
              <a:rPr lang="en" sz="1800" i="1">
                <a:solidFill>
                  <a:schemeClr val="dk1"/>
                </a:solidFill>
                <a:latin typeface="Calibri"/>
                <a:ea typeface="Calibri"/>
                <a:cs typeface="Calibri"/>
                <a:sym typeface="Calibri"/>
              </a:rPr>
              <a:t>increasing</a:t>
            </a:r>
            <a:r>
              <a:rPr lang="en" sz="1800">
                <a:solidFill>
                  <a:schemeClr val="dk1"/>
                </a:solidFill>
                <a:latin typeface="Calibri"/>
                <a:ea typeface="Calibri"/>
                <a:cs typeface="Calibri"/>
                <a:sym typeface="Calibri"/>
              </a:rPr>
              <a:t> the percentage of students reading on grade level and </a:t>
            </a:r>
            <a:r>
              <a:rPr lang="en" sz="1800" i="1">
                <a:solidFill>
                  <a:schemeClr val="dk1"/>
                </a:solidFill>
                <a:latin typeface="Calibri"/>
                <a:ea typeface="Calibri"/>
                <a:cs typeface="Calibri"/>
                <a:sym typeface="Calibri"/>
              </a:rPr>
              <a:t>decreasing</a:t>
            </a:r>
            <a:r>
              <a:rPr lang="en" sz="1800">
                <a:solidFill>
                  <a:schemeClr val="dk1"/>
                </a:solidFill>
                <a:latin typeface="Calibri"/>
                <a:ea typeface="Calibri"/>
                <a:cs typeface="Calibri"/>
                <a:sym typeface="Calibri"/>
              </a:rPr>
              <a:t> the percentage of students identified as SRD</a:t>
            </a:r>
            <a:endParaRPr b="1">
              <a:latin typeface="Calibri"/>
              <a:ea typeface="Calibri"/>
              <a:cs typeface="Calibri"/>
              <a:sym typeface="Calibri"/>
            </a:endParaRPr>
          </a:p>
        </p:txBody>
      </p:sp>
      <p:sp>
        <p:nvSpPr>
          <p:cNvPr id="604" name="Google Shape;604;p78"/>
          <p:cNvSpPr txBox="1">
            <a:spLocks noGrp="1"/>
          </p:cNvSpPr>
          <p:nvPr>
            <p:ph type="body" idx="2"/>
          </p:nvPr>
        </p:nvSpPr>
        <p:spPr>
          <a:xfrm>
            <a:off x="457200" y="1143000"/>
            <a:ext cx="5827800" cy="4674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2200" b="1"/>
              <a:t>Example of Early Literacy Targets</a:t>
            </a:r>
            <a:endParaRPr sz="2200" b="1"/>
          </a:p>
        </p:txBody>
      </p:sp>
      <p:sp>
        <p:nvSpPr>
          <p:cNvPr id="605" name="Google Shape;605;p78"/>
          <p:cNvSpPr txBox="1"/>
          <p:nvPr/>
        </p:nvSpPr>
        <p:spPr>
          <a:xfrm>
            <a:off x="377575" y="1610400"/>
            <a:ext cx="5907300" cy="1127100"/>
          </a:xfrm>
          <a:prstGeom prst="rect">
            <a:avLst/>
          </a:prstGeom>
          <a:noFill/>
          <a:ln w="9525" cap="flat" cmpd="sng">
            <a:solidFill>
              <a:srgbClr val="38761D"/>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 sz="1300" b="1">
                <a:solidFill>
                  <a:srgbClr val="000000"/>
                </a:solidFill>
                <a:latin typeface="Calibri"/>
                <a:ea typeface="Calibri"/>
                <a:cs typeface="Calibri"/>
                <a:sym typeface="Calibri"/>
              </a:rPr>
              <a:t>Performance Indicator: Academic Achievement</a:t>
            </a:r>
            <a:br>
              <a:rPr lang="en" sz="1300" b="1">
                <a:latin typeface="Calibri"/>
                <a:ea typeface="Calibri"/>
                <a:cs typeface="Calibri"/>
                <a:sym typeface="Calibri"/>
              </a:rPr>
            </a:br>
            <a:r>
              <a:rPr lang="en" sz="1300" i="1">
                <a:solidFill>
                  <a:srgbClr val="000000"/>
                </a:solidFill>
                <a:latin typeface="Calibri"/>
                <a:ea typeface="Calibri"/>
                <a:cs typeface="Calibri"/>
                <a:sym typeface="Calibri"/>
              </a:rPr>
              <a:t>Measure/Metric: Reading</a:t>
            </a:r>
            <a:endParaRPr sz="1300"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 sz="1300" b="1">
                <a:solidFill>
                  <a:srgbClr val="000000"/>
                </a:solidFill>
                <a:latin typeface="Calibri"/>
                <a:ea typeface="Calibri"/>
                <a:cs typeface="Calibri"/>
                <a:sym typeface="Calibri"/>
              </a:rPr>
              <a:t>202</a:t>
            </a:r>
            <a:r>
              <a:rPr lang="en" sz="1300" b="1">
                <a:latin typeface="Calibri"/>
                <a:ea typeface="Calibri"/>
                <a:cs typeface="Calibri"/>
                <a:sym typeface="Calibri"/>
              </a:rPr>
              <a:t>3</a:t>
            </a:r>
            <a:r>
              <a:rPr lang="en" sz="1300" b="1">
                <a:solidFill>
                  <a:srgbClr val="000000"/>
                </a:solidFill>
                <a:latin typeface="Calibri"/>
                <a:ea typeface="Calibri"/>
                <a:cs typeface="Calibri"/>
                <a:sym typeface="Calibri"/>
              </a:rPr>
              <a:t>-2</a:t>
            </a:r>
            <a:r>
              <a:rPr lang="en" sz="1300" b="1">
                <a:latin typeface="Calibri"/>
                <a:ea typeface="Calibri"/>
                <a:cs typeface="Calibri"/>
                <a:sym typeface="Calibri"/>
              </a:rPr>
              <a:t>4</a:t>
            </a:r>
            <a:r>
              <a:rPr lang="en" sz="1300" b="1">
                <a:solidFill>
                  <a:srgbClr val="000000"/>
                </a:solidFill>
                <a:latin typeface="Calibri"/>
                <a:ea typeface="Calibri"/>
                <a:cs typeface="Calibri"/>
                <a:sym typeface="Calibri"/>
              </a:rPr>
              <a:t>:</a:t>
            </a:r>
            <a:r>
              <a:rPr lang="en" sz="1300">
                <a:solidFill>
                  <a:srgbClr val="000000"/>
                </a:solidFill>
                <a:latin typeface="Calibri"/>
                <a:ea typeface="Calibri"/>
                <a:cs typeface="Calibri"/>
                <a:sym typeface="Calibri"/>
              </a:rPr>
              <a:t> Students on grade level will increase by 10% as measured by iStation</a:t>
            </a:r>
            <a:endParaRPr sz="1300">
              <a:solidFill>
                <a:srgbClr val="000000"/>
              </a:solidFill>
              <a:latin typeface="Calibri"/>
              <a:ea typeface="Calibri"/>
              <a:cs typeface="Calibri"/>
              <a:sym typeface="Calibri"/>
            </a:endParaRPr>
          </a:p>
          <a:p>
            <a:pPr marL="0" lvl="0" indent="0" algn="l" rtl="0">
              <a:lnSpc>
                <a:spcPct val="90000"/>
              </a:lnSpc>
              <a:spcBef>
                <a:spcPts val="1000"/>
              </a:spcBef>
              <a:spcAft>
                <a:spcPts val="1000"/>
              </a:spcAft>
              <a:buNone/>
            </a:pPr>
            <a:r>
              <a:rPr lang="en" sz="1300" b="1">
                <a:solidFill>
                  <a:srgbClr val="000000"/>
                </a:solidFill>
                <a:latin typeface="Calibri"/>
                <a:ea typeface="Calibri"/>
                <a:cs typeface="Calibri"/>
                <a:sym typeface="Calibri"/>
              </a:rPr>
              <a:t>202</a:t>
            </a:r>
            <a:r>
              <a:rPr lang="en" sz="1300" b="1">
                <a:latin typeface="Calibri"/>
                <a:ea typeface="Calibri"/>
                <a:cs typeface="Calibri"/>
                <a:sym typeface="Calibri"/>
              </a:rPr>
              <a:t>4</a:t>
            </a:r>
            <a:r>
              <a:rPr lang="en" sz="1300" b="1">
                <a:solidFill>
                  <a:srgbClr val="000000"/>
                </a:solidFill>
                <a:latin typeface="Calibri"/>
                <a:ea typeface="Calibri"/>
                <a:cs typeface="Calibri"/>
                <a:sym typeface="Calibri"/>
              </a:rPr>
              <a:t>-2</a:t>
            </a:r>
            <a:r>
              <a:rPr lang="en" sz="1300" b="1">
                <a:latin typeface="Calibri"/>
                <a:ea typeface="Calibri"/>
                <a:cs typeface="Calibri"/>
                <a:sym typeface="Calibri"/>
              </a:rPr>
              <a:t>5</a:t>
            </a:r>
            <a:r>
              <a:rPr lang="en" sz="1300" b="1">
                <a:solidFill>
                  <a:srgbClr val="000000"/>
                </a:solidFill>
                <a:latin typeface="Calibri"/>
                <a:ea typeface="Calibri"/>
                <a:cs typeface="Calibri"/>
                <a:sym typeface="Calibri"/>
              </a:rPr>
              <a:t>:</a:t>
            </a:r>
            <a:r>
              <a:rPr lang="en" sz="1300">
                <a:solidFill>
                  <a:srgbClr val="000000"/>
                </a:solidFill>
                <a:latin typeface="Calibri"/>
                <a:ea typeface="Calibri"/>
                <a:cs typeface="Calibri"/>
                <a:sym typeface="Calibri"/>
              </a:rPr>
              <a:t> Students on grade level will increase by 13% as measured by iStation</a:t>
            </a:r>
            <a:endParaRPr sz="2300">
              <a:solidFill>
                <a:srgbClr val="000000"/>
              </a:solidFill>
              <a:latin typeface="Calibri"/>
              <a:ea typeface="Calibri"/>
              <a:cs typeface="Calibri"/>
              <a:sym typeface="Calibri"/>
            </a:endParaRPr>
          </a:p>
        </p:txBody>
      </p:sp>
      <p:sp>
        <p:nvSpPr>
          <p:cNvPr id="606" name="Google Shape;606;p78"/>
          <p:cNvSpPr txBox="1"/>
          <p:nvPr/>
        </p:nvSpPr>
        <p:spPr>
          <a:xfrm>
            <a:off x="377575" y="2889425"/>
            <a:ext cx="5907300" cy="1557300"/>
          </a:xfrm>
          <a:prstGeom prst="rect">
            <a:avLst/>
          </a:prstGeom>
          <a:noFill/>
          <a:ln w="9525" cap="flat" cmpd="sng">
            <a:solidFill>
              <a:srgbClr val="38761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sz="1300" b="1">
                <a:solidFill>
                  <a:srgbClr val="000000"/>
                </a:solidFill>
                <a:latin typeface="Calibri"/>
                <a:ea typeface="Calibri"/>
                <a:cs typeface="Calibri"/>
                <a:sym typeface="Calibri"/>
              </a:rPr>
              <a:t>Performance Indicator: Academic Achievement</a:t>
            </a:r>
            <a:br>
              <a:rPr lang="en" sz="1300" b="1">
                <a:latin typeface="Calibri"/>
                <a:ea typeface="Calibri"/>
                <a:cs typeface="Calibri"/>
                <a:sym typeface="Calibri"/>
              </a:rPr>
            </a:br>
            <a:r>
              <a:rPr lang="en" sz="1300" i="1">
                <a:solidFill>
                  <a:srgbClr val="000000"/>
                </a:solidFill>
                <a:latin typeface="Calibri"/>
                <a:ea typeface="Calibri"/>
                <a:cs typeface="Calibri"/>
                <a:sym typeface="Calibri"/>
              </a:rPr>
              <a:t>Measure/Metric: Reading</a:t>
            </a:r>
            <a:endParaRPr sz="1300" i="1">
              <a:solidFill>
                <a:srgbClr val="000000"/>
              </a:solidFill>
              <a:latin typeface="Calibri"/>
              <a:ea typeface="Calibri"/>
              <a:cs typeface="Calibri"/>
              <a:sym typeface="Calibri"/>
            </a:endParaRPr>
          </a:p>
          <a:p>
            <a:pPr marL="0" lvl="0" indent="0" algn="l" rtl="0">
              <a:spcBef>
                <a:spcPts val="1000"/>
              </a:spcBef>
              <a:spcAft>
                <a:spcPts val="0"/>
              </a:spcAft>
              <a:buNone/>
            </a:pPr>
            <a:r>
              <a:rPr lang="en" sz="1300" b="1">
                <a:solidFill>
                  <a:srgbClr val="000000"/>
                </a:solidFill>
                <a:latin typeface="Calibri"/>
                <a:ea typeface="Calibri"/>
                <a:cs typeface="Calibri"/>
                <a:sym typeface="Calibri"/>
              </a:rPr>
              <a:t>202</a:t>
            </a:r>
            <a:r>
              <a:rPr lang="en" sz="1300" b="1">
                <a:latin typeface="Calibri"/>
                <a:ea typeface="Calibri"/>
                <a:cs typeface="Calibri"/>
                <a:sym typeface="Calibri"/>
              </a:rPr>
              <a:t>3</a:t>
            </a:r>
            <a:r>
              <a:rPr lang="en" sz="1300" b="1">
                <a:solidFill>
                  <a:srgbClr val="000000"/>
                </a:solidFill>
                <a:latin typeface="Calibri"/>
                <a:ea typeface="Calibri"/>
                <a:cs typeface="Calibri"/>
                <a:sym typeface="Calibri"/>
              </a:rPr>
              <a:t>-2</a:t>
            </a:r>
            <a:r>
              <a:rPr lang="en" sz="1300" b="1">
                <a:latin typeface="Calibri"/>
                <a:ea typeface="Calibri"/>
                <a:cs typeface="Calibri"/>
                <a:sym typeface="Calibri"/>
              </a:rPr>
              <a:t>4</a:t>
            </a:r>
            <a:r>
              <a:rPr lang="en" sz="1300" b="1">
                <a:solidFill>
                  <a:srgbClr val="000000"/>
                </a:solidFill>
                <a:latin typeface="Calibri"/>
                <a:ea typeface="Calibri"/>
                <a:cs typeface="Calibri"/>
                <a:sym typeface="Calibri"/>
              </a:rPr>
              <a:t>:</a:t>
            </a:r>
            <a:r>
              <a:rPr lang="en" sz="1300">
                <a:solidFill>
                  <a:srgbClr val="000000"/>
                </a:solidFill>
                <a:latin typeface="Calibri"/>
                <a:ea typeface="Calibri"/>
                <a:cs typeface="Calibri"/>
                <a:sym typeface="Calibri"/>
              </a:rPr>
              <a:t> There will be a 15% decrease in students S</a:t>
            </a:r>
            <a:r>
              <a:rPr lang="en" sz="1300">
                <a:latin typeface="Calibri"/>
                <a:ea typeface="Calibri"/>
                <a:cs typeface="Calibri"/>
                <a:sym typeface="Calibri"/>
              </a:rPr>
              <a:t>BG</a:t>
            </a:r>
            <a:r>
              <a:rPr lang="en" sz="1300">
                <a:solidFill>
                  <a:srgbClr val="000000"/>
                </a:solidFill>
                <a:latin typeface="Calibri"/>
                <a:ea typeface="Calibri"/>
                <a:cs typeface="Calibri"/>
                <a:sym typeface="Calibri"/>
              </a:rPr>
              <a:t>L (</a:t>
            </a:r>
            <a:r>
              <a:rPr lang="en" sz="1300" i="1">
                <a:solidFill>
                  <a:srgbClr val="000000"/>
                </a:solidFill>
                <a:latin typeface="Calibri"/>
                <a:ea typeface="Calibri"/>
                <a:cs typeface="Calibri"/>
                <a:sym typeface="Calibri"/>
              </a:rPr>
              <a:t>i.e., SRD)</a:t>
            </a:r>
            <a:r>
              <a:rPr lang="en" sz="1300">
                <a:solidFill>
                  <a:srgbClr val="000000"/>
                </a:solidFill>
                <a:latin typeface="Calibri"/>
                <a:ea typeface="Calibri"/>
                <a:cs typeface="Calibri"/>
                <a:sym typeface="Calibri"/>
              </a:rPr>
              <a:t> as measured by iStation</a:t>
            </a:r>
            <a:endParaRPr sz="1300">
              <a:solidFill>
                <a:srgbClr val="000000"/>
              </a:solidFill>
              <a:latin typeface="Calibri"/>
              <a:ea typeface="Calibri"/>
              <a:cs typeface="Calibri"/>
              <a:sym typeface="Calibri"/>
            </a:endParaRPr>
          </a:p>
          <a:p>
            <a:pPr marL="0" lvl="0" indent="0" algn="l" rtl="0">
              <a:spcBef>
                <a:spcPts val="1000"/>
              </a:spcBef>
              <a:spcAft>
                <a:spcPts val="1000"/>
              </a:spcAft>
              <a:buNone/>
            </a:pPr>
            <a:r>
              <a:rPr lang="en" sz="1300" b="1">
                <a:solidFill>
                  <a:srgbClr val="000000"/>
                </a:solidFill>
                <a:latin typeface="Calibri"/>
                <a:ea typeface="Calibri"/>
                <a:cs typeface="Calibri"/>
                <a:sym typeface="Calibri"/>
              </a:rPr>
              <a:t>202</a:t>
            </a:r>
            <a:r>
              <a:rPr lang="en" sz="1300" b="1">
                <a:latin typeface="Calibri"/>
                <a:ea typeface="Calibri"/>
                <a:cs typeface="Calibri"/>
                <a:sym typeface="Calibri"/>
              </a:rPr>
              <a:t>4</a:t>
            </a:r>
            <a:r>
              <a:rPr lang="en" sz="1300" b="1">
                <a:solidFill>
                  <a:srgbClr val="000000"/>
                </a:solidFill>
                <a:latin typeface="Calibri"/>
                <a:ea typeface="Calibri"/>
                <a:cs typeface="Calibri"/>
                <a:sym typeface="Calibri"/>
              </a:rPr>
              <a:t>-2</a:t>
            </a:r>
            <a:r>
              <a:rPr lang="en" sz="1300" b="1">
                <a:latin typeface="Calibri"/>
                <a:ea typeface="Calibri"/>
                <a:cs typeface="Calibri"/>
                <a:sym typeface="Calibri"/>
              </a:rPr>
              <a:t>5</a:t>
            </a:r>
            <a:r>
              <a:rPr lang="en" sz="1300" b="1">
                <a:solidFill>
                  <a:srgbClr val="000000"/>
                </a:solidFill>
                <a:latin typeface="Calibri"/>
                <a:ea typeface="Calibri"/>
                <a:cs typeface="Calibri"/>
                <a:sym typeface="Calibri"/>
              </a:rPr>
              <a:t>:</a:t>
            </a:r>
            <a:r>
              <a:rPr lang="en" sz="1300">
                <a:solidFill>
                  <a:srgbClr val="000000"/>
                </a:solidFill>
                <a:latin typeface="Calibri"/>
                <a:ea typeface="Calibri"/>
                <a:cs typeface="Calibri"/>
                <a:sym typeface="Calibri"/>
              </a:rPr>
              <a:t> There will be a 15% decrease in students S</a:t>
            </a:r>
            <a:r>
              <a:rPr lang="en" sz="1300">
                <a:latin typeface="Calibri"/>
                <a:ea typeface="Calibri"/>
                <a:cs typeface="Calibri"/>
                <a:sym typeface="Calibri"/>
              </a:rPr>
              <a:t>BG</a:t>
            </a:r>
            <a:r>
              <a:rPr lang="en" sz="1300">
                <a:solidFill>
                  <a:srgbClr val="000000"/>
                </a:solidFill>
                <a:latin typeface="Calibri"/>
                <a:ea typeface="Calibri"/>
                <a:cs typeface="Calibri"/>
                <a:sym typeface="Calibri"/>
              </a:rPr>
              <a:t>L (</a:t>
            </a:r>
            <a:r>
              <a:rPr lang="en" sz="1300" i="1">
                <a:solidFill>
                  <a:srgbClr val="000000"/>
                </a:solidFill>
                <a:latin typeface="Calibri"/>
                <a:ea typeface="Calibri"/>
                <a:cs typeface="Calibri"/>
                <a:sym typeface="Calibri"/>
              </a:rPr>
              <a:t>i.e., SRD)</a:t>
            </a:r>
            <a:r>
              <a:rPr lang="en" sz="1300">
                <a:solidFill>
                  <a:srgbClr val="000000"/>
                </a:solidFill>
                <a:latin typeface="Calibri"/>
                <a:ea typeface="Calibri"/>
                <a:cs typeface="Calibri"/>
                <a:sym typeface="Calibri"/>
              </a:rPr>
              <a:t> as measured by iStation</a:t>
            </a:r>
            <a:endParaRPr sz="13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a:t>
            </a:r>
            <a:endParaRPr/>
          </a:p>
        </p:txBody>
      </p:sp>
      <p:sp>
        <p:nvSpPr>
          <p:cNvPr id="612" name="Google Shape;612;p79"/>
          <p:cNvSpPr txBox="1">
            <a:spLocks noGrp="1"/>
          </p:cNvSpPr>
          <p:nvPr>
            <p:ph type="body" idx="1"/>
          </p:nvPr>
        </p:nvSpPr>
        <p:spPr>
          <a:xfrm>
            <a:off x="393450" y="1189775"/>
            <a:ext cx="8357100" cy="31542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 b="1"/>
              <a:t>If your school serves K-3,</a:t>
            </a:r>
            <a:r>
              <a:rPr lang="en"/>
              <a:t> consider your own UIP. Take a moment and consider the following:</a:t>
            </a:r>
            <a:endParaRPr/>
          </a:p>
          <a:p>
            <a:pPr marL="457200" lvl="0" indent="-330200" algn="l" rtl="0">
              <a:spcBef>
                <a:spcPts val="1200"/>
              </a:spcBef>
              <a:spcAft>
                <a:spcPts val="0"/>
              </a:spcAft>
              <a:buSzPts val="1600"/>
              <a:buChar char="➔"/>
            </a:pPr>
            <a:r>
              <a:rPr lang="en"/>
              <a:t>In your </a:t>
            </a:r>
            <a:r>
              <a:rPr lang="en" i="1"/>
              <a:t>Data Narrative</a:t>
            </a:r>
            <a:r>
              <a:rPr lang="en"/>
              <a:t> or </a:t>
            </a:r>
            <a:r>
              <a:rPr lang="en" i="1"/>
              <a:t>Action Plans</a:t>
            </a:r>
            <a:r>
              <a:rPr lang="en"/>
              <a:t> (strategies or targets), identify elements that satisfy READ Act/Early Literacy requirements. </a:t>
            </a:r>
            <a:endParaRPr/>
          </a:p>
          <a:p>
            <a:pPr marL="457200" lvl="0" indent="-330200" algn="l" rtl="0">
              <a:spcBef>
                <a:spcPts val="0"/>
              </a:spcBef>
              <a:spcAft>
                <a:spcPts val="0"/>
              </a:spcAft>
              <a:buSzPts val="1600"/>
              <a:buChar char="➔"/>
            </a:pPr>
            <a:r>
              <a:rPr lang="en"/>
              <a:t>Add elements if they are missing and plan for how you will make these revisions, or revise the contents to meet these requirements.</a:t>
            </a:r>
            <a:endParaRPr/>
          </a:p>
          <a:p>
            <a:pPr marL="0" lvl="0" indent="0" algn="l" rtl="0">
              <a:spcBef>
                <a:spcPts val="1200"/>
              </a:spcBef>
              <a:spcAft>
                <a:spcPts val="0"/>
              </a:spcAft>
              <a:buNone/>
            </a:pPr>
            <a:r>
              <a:rPr lang="en" b="1"/>
              <a:t>If your school doesn’t serve K-3, </a:t>
            </a:r>
            <a:r>
              <a:rPr lang="en"/>
              <a:t>reflect on your school / district’s focus to monitor students in grades 4 through high school who are still on Read Plans. </a:t>
            </a:r>
            <a:endParaRPr/>
          </a:p>
          <a:p>
            <a:pPr marL="457200" lvl="0" indent="-330200" algn="l" rtl="0">
              <a:spcBef>
                <a:spcPts val="1200"/>
              </a:spcBef>
              <a:spcAft>
                <a:spcPts val="0"/>
              </a:spcAft>
              <a:buSzPts val="1600"/>
              <a:buChar char="➔"/>
            </a:pPr>
            <a:r>
              <a:rPr lang="en"/>
              <a:t>What efforts are you making or need to make, and how might that connect to your Action Plan?</a:t>
            </a:r>
            <a:endParaRPr/>
          </a:p>
        </p:txBody>
      </p:sp>
      <p:pic>
        <p:nvPicPr>
          <p:cNvPr id="613" name="Google Shape;613;p79" descr="Magnifying glass with solid fill"/>
          <p:cNvPicPr preferRelativeResize="0"/>
          <p:nvPr/>
        </p:nvPicPr>
        <p:blipFill>
          <a:blip r:embed="rId3">
            <a:alphaModFix/>
          </a:blip>
          <a:stretch>
            <a:fillRect/>
          </a:stretch>
        </p:blipFill>
        <p:spPr>
          <a:xfrm>
            <a:off x="8520600" y="1189775"/>
            <a:ext cx="457200" cy="457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Math Acceleration- Planning Requirements (HB 23-1231) </a:t>
            </a:r>
            <a:endParaRPr/>
          </a:p>
        </p:txBody>
      </p:sp>
      <p:sp>
        <p:nvSpPr>
          <p:cNvPr id="619" name="Google Shape;619;p80"/>
          <p:cNvSpPr txBox="1">
            <a:spLocks noGrp="1"/>
          </p:cNvSpPr>
          <p:nvPr>
            <p:ph type="body" idx="1"/>
          </p:nvPr>
        </p:nvSpPr>
        <p:spPr>
          <a:xfrm>
            <a:off x="213075" y="1011700"/>
            <a:ext cx="7945800" cy="34890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0"/>
              </a:spcBef>
              <a:spcAft>
                <a:spcPts val="0"/>
              </a:spcAft>
              <a:buSzPts val="1600"/>
              <a:buNone/>
            </a:pPr>
            <a:r>
              <a:rPr lang="en" sz="1900" b="1">
                <a:solidFill>
                  <a:srgbClr val="FF9900"/>
                </a:solidFill>
              </a:rPr>
              <a:t>New requirements </a:t>
            </a:r>
            <a:r>
              <a:rPr lang="en" sz="1900"/>
              <a:t>for those </a:t>
            </a:r>
            <a:r>
              <a:rPr lang="en" sz="1900" i="1"/>
              <a:t>districts </a:t>
            </a:r>
            <a:r>
              <a:rPr lang="en" sz="1900"/>
              <a:t>and </a:t>
            </a:r>
            <a:r>
              <a:rPr lang="en" sz="1900" i="1"/>
              <a:t>schools</a:t>
            </a:r>
            <a:r>
              <a:rPr lang="en" sz="1900"/>
              <a:t> with </a:t>
            </a:r>
            <a:endParaRPr sz="1900"/>
          </a:p>
          <a:p>
            <a:pPr marL="0" lvl="0" indent="0" algn="l" rtl="0">
              <a:lnSpc>
                <a:spcPct val="115000"/>
              </a:lnSpc>
              <a:spcBef>
                <a:spcPts val="0"/>
              </a:spcBef>
              <a:spcAft>
                <a:spcPts val="0"/>
              </a:spcAft>
              <a:buSzPts val="1600"/>
              <a:buNone/>
            </a:pPr>
            <a:r>
              <a:rPr lang="en" sz="1900"/>
              <a:t>Improvement, Priority Improvement and Turnaround ratings</a:t>
            </a:r>
            <a:endParaRPr sz="1900"/>
          </a:p>
          <a:p>
            <a:pPr marL="0" lvl="0" indent="0" algn="l" rtl="0">
              <a:lnSpc>
                <a:spcPct val="115000"/>
              </a:lnSpc>
              <a:spcBef>
                <a:spcPts val="0"/>
              </a:spcBef>
              <a:spcAft>
                <a:spcPts val="0"/>
              </a:spcAft>
              <a:buSzPts val="1600"/>
              <a:buNone/>
            </a:pPr>
            <a:r>
              <a:rPr lang="en" sz="1900"/>
              <a:t> 23-24 UIP</a:t>
            </a:r>
            <a:endParaRPr sz="1700"/>
          </a:p>
          <a:p>
            <a:pPr marL="457200" lvl="0" indent="-336550" algn="l" rtl="0">
              <a:lnSpc>
                <a:spcPct val="115000"/>
              </a:lnSpc>
              <a:spcBef>
                <a:spcPts val="400"/>
              </a:spcBef>
              <a:spcAft>
                <a:spcPts val="0"/>
              </a:spcAft>
              <a:buSzPts val="1700"/>
              <a:buChar char="●"/>
            </a:pPr>
            <a:r>
              <a:rPr lang="en" sz="1700" b="1"/>
              <a:t>UIP Assurance for Data Analysis</a:t>
            </a:r>
            <a:r>
              <a:rPr lang="en" sz="1700"/>
              <a:t> – analyze at least two years of math assessment data disaggregated by grade level, performance levels, and student demographics (e.g, FRL, IEP, ML)</a:t>
            </a:r>
            <a:endParaRPr sz="1700"/>
          </a:p>
          <a:p>
            <a:pPr marL="457200" lvl="0" indent="-336550" algn="l" rtl="0">
              <a:lnSpc>
                <a:spcPct val="115000"/>
              </a:lnSpc>
              <a:spcBef>
                <a:spcPts val="400"/>
              </a:spcBef>
              <a:spcAft>
                <a:spcPts val="0"/>
              </a:spcAft>
              <a:buSzPts val="1700"/>
              <a:buChar char="●"/>
            </a:pPr>
            <a:r>
              <a:rPr lang="en" sz="1700" b="1"/>
              <a:t>Priority Performance Challenges</a:t>
            </a:r>
            <a:r>
              <a:rPr lang="en" sz="1700"/>
              <a:t> – describe rationale for performance patterns that led to prioritizing math;  If the data analysis does not support prioritizing math, then include rationale to document the school wide direction.</a:t>
            </a:r>
            <a:endParaRPr sz="1700"/>
          </a:p>
          <a:p>
            <a:pPr marL="0" lvl="0" indent="0" algn="l" rtl="0">
              <a:lnSpc>
                <a:spcPct val="115000"/>
              </a:lnSpc>
              <a:spcBef>
                <a:spcPts val="400"/>
              </a:spcBef>
              <a:spcAft>
                <a:spcPts val="0"/>
              </a:spcAft>
              <a:buNone/>
            </a:pPr>
            <a:r>
              <a:rPr lang="en" sz="1700" b="1"/>
              <a:t>Future requirements</a:t>
            </a:r>
            <a:r>
              <a:rPr lang="en" sz="1700"/>
              <a:t> will be connected to Strategies, Action Planning and Target Setting </a:t>
            </a:r>
            <a:endParaRPr sz="1700"/>
          </a:p>
          <a:p>
            <a:pPr marL="0" lvl="0" indent="0" algn="l" rtl="0">
              <a:lnSpc>
                <a:spcPct val="115000"/>
              </a:lnSpc>
              <a:spcBef>
                <a:spcPts val="400"/>
              </a:spcBef>
              <a:spcAft>
                <a:spcPts val="0"/>
              </a:spcAft>
              <a:buNone/>
            </a:pPr>
            <a:endParaRPr sz="1900"/>
          </a:p>
        </p:txBody>
      </p:sp>
      <p:sp>
        <p:nvSpPr>
          <p:cNvPr id="620" name="Google Shape;620;p8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42</a:t>
            </a:fld>
            <a:endParaRPr/>
          </a:p>
        </p:txBody>
      </p:sp>
      <p:pic>
        <p:nvPicPr>
          <p:cNvPr id="621" name="Google Shape;621;p80"/>
          <p:cNvPicPr preferRelativeResize="0"/>
          <p:nvPr/>
        </p:nvPicPr>
        <p:blipFill rotWithShape="1">
          <a:blip r:embed="rId3">
            <a:alphaModFix/>
          </a:blip>
          <a:srcRect/>
          <a:stretch/>
        </p:blipFill>
        <p:spPr>
          <a:xfrm>
            <a:off x="6881900" y="179325"/>
            <a:ext cx="1958500" cy="1379025"/>
          </a:xfrm>
          <a:prstGeom prst="rect">
            <a:avLst/>
          </a:prstGeom>
          <a:noFill/>
          <a:ln>
            <a:noFill/>
          </a:ln>
        </p:spPr>
      </p:pic>
      <p:sp>
        <p:nvSpPr>
          <p:cNvPr id="622" name="Google Shape;622;p80"/>
          <p:cNvSpPr/>
          <p:nvPr/>
        </p:nvSpPr>
        <p:spPr>
          <a:xfrm>
            <a:off x="8523375" y="78100"/>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0"/>
          <p:cNvSpPr txBox="1"/>
          <p:nvPr/>
        </p:nvSpPr>
        <p:spPr>
          <a:xfrm>
            <a:off x="0" y="4040925"/>
            <a:ext cx="9144000" cy="652500"/>
          </a:xfrm>
          <a:prstGeom prst="rect">
            <a:avLst/>
          </a:prstGeom>
          <a:solidFill>
            <a:srgbClr val="8FC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For more information – HB 23-1231 Fact Sheet: </a:t>
            </a:r>
            <a:r>
              <a:rPr lang="en"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Improving Mathematics Outcomes in K-12th Grade Education</a:t>
            </a:r>
            <a:endParaRPr>
              <a:solidFill>
                <a:srgbClr val="1155CC"/>
              </a:solidFill>
              <a:latin typeface="Calibri"/>
              <a:ea typeface="Calibri"/>
              <a:cs typeface="Calibri"/>
              <a:sym typeface="Calibri"/>
            </a:endParaRPr>
          </a:p>
          <a:p>
            <a:pPr marL="0" lvl="0" indent="0" algn="ctr" rtl="0">
              <a:lnSpc>
                <a:spcPct val="115000"/>
              </a:lnSpc>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23-24 Grant opportunity connected to Math Acceleration in 9th Grade – </a:t>
            </a:r>
            <a:r>
              <a:rPr lang="en" b="1"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Ninth Grade Success Grant</a:t>
            </a:r>
            <a:endParaRPr b="1">
              <a:solidFill>
                <a:srgbClr val="1155CC"/>
              </a:solidFill>
              <a:latin typeface="Calibri"/>
              <a:ea typeface="Calibri"/>
              <a:cs typeface="Calibri"/>
              <a:sym typeface="Calibri"/>
            </a:endParaRPr>
          </a:p>
        </p:txBody>
      </p:sp>
      <p:sp>
        <p:nvSpPr>
          <p:cNvPr id="624" name="Google Shape;624;p80"/>
          <p:cNvSpPr/>
          <p:nvPr/>
        </p:nvSpPr>
        <p:spPr>
          <a:xfrm>
            <a:off x="579950" y="4358700"/>
            <a:ext cx="272400" cy="281400"/>
          </a:xfrm>
          <a:prstGeom prst="star5">
            <a:avLst>
              <a:gd name="adj" fmla="val 19098"/>
              <a:gd name="hf" fmla="val 105146"/>
              <a:gd name="vf" fmla="val 110557"/>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0"/>
          <p:cNvSpPr/>
          <p:nvPr/>
        </p:nvSpPr>
        <p:spPr>
          <a:xfrm>
            <a:off x="8289550" y="4358700"/>
            <a:ext cx="272400" cy="281400"/>
          </a:xfrm>
          <a:prstGeom prst="star5">
            <a:avLst>
              <a:gd name="adj" fmla="val 19098"/>
              <a:gd name="hf" fmla="val 105146"/>
              <a:gd name="vf" fmla="val 110557"/>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1"/>
          <p:cNvSpPr txBox="1">
            <a:spLocks noGrp="1"/>
          </p:cNvSpPr>
          <p:nvPr>
            <p:ph type="body" idx="1"/>
          </p:nvPr>
        </p:nvSpPr>
        <p:spPr>
          <a:xfrm>
            <a:off x="311700" y="1152475"/>
            <a:ext cx="8421900" cy="3178800"/>
          </a:xfrm>
          <a:prstGeom prst="rect">
            <a:avLst/>
          </a:prstGeom>
        </p:spPr>
        <p:txBody>
          <a:bodyPr spcFirstLastPara="1" wrap="square" lIns="0" tIns="0" rIns="0" bIns="0" anchor="t" anchorCtr="0">
            <a:normAutofit lnSpcReduction="20000"/>
          </a:bodyPr>
          <a:lstStyle/>
          <a:p>
            <a:pPr marL="0" marR="16342" lvl="0" indent="0" algn="l" rtl="0">
              <a:spcBef>
                <a:spcPts val="0"/>
              </a:spcBef>
              <a:spcAft>
                <a:spcPts val="0"/>
              </a:spcAft>
              <a:buNone/>
            </a:pPr>
            <a:r>
              <a:rPr lang="en" sz="1800"/>
              <a:t>The </a:t>
            </a:r>
            <a:r>
              <a:rPr lang="en" sz="1800" b="1"/>
              <a:t>Early Learning Needs Assessment </a:t>
            </a:r>
            <a:r>
              <a:rPr lang="en" sz="1800"/>
              <a:t>supports schools and districts in analyzing the needs and learning of children from birth through age 8. This process can strengthen relationships between schools, districts and early childhood partners to more accurately identify needs within the community, monitor trends, and inform the implementation of preventative strategies.</a:t>
            </a:r>
            <a:endParaRPr sz="1800"/>
          </a:p>
          <a:p>
            <a:pPr marL="457200" lvl="0" indent="-342900" algn="l" rtl="0">
              <a:spcBef>
                <a:spcPts val="1200"/>
              </a:spcBef>
              <a:spcAft>
                <a:spcPts val="0"/>
              </a:spcAft>
              <a:buSzPts val="1800"/>
              <a:buChar char="★"/>
            </a:pPr>
            <a:r>
              <a:rPr lang="en" sz="1800" i="1"/>
              <a:t>Applies to schools with a Priority Improvement or Turnaround plan type that serve students in K-3.</a:t>
            </a:r>
            <a:endParaRPr sz="1800" i="1"/>
          </a:p>
          <a:p>
            <a:pPr marL="457200" lvl="0" indent="-342900" algn="l" rtl="0">
              <a:spcBef>
                <a:spcPts val="0"/>
              </a:spcBef>
              <a:spcAft>
                <a:spcPts val="0"/>
              </a:spcAft>
              <a:buSzPts val="1800"/>
              <a:buChar char="★"/>
            </a:pPr>
            <a:r>
              <a:rPr lang="en" sz="1800" i="1"/>
              <a:t>Also applies to Districts with a PI/Turnaround Rating </a:t>
            </a:r>
            <a:r>
              <a:rPr lang="en" sz="1800" i="1" u="sng"/>
              <a:t>and</a:t>
            </a:r>
            <a:r>
              <a:rPr lang="en" sz="1800" i="1"/>
              <a:t> that have a school serving students in grades K-3 operating under a priority improvement or turnaround plan. </a:t>
            </a:r>
            <a:endParaRPr sz="1800" i="1"/>
          </a:p>
          <a:p>
            <a:pPr marL="0" lvl="0" indent="0" algn="l" rtl="0">
              <a:spcBef>
                <a:spcPts val="1200"/>
              </a:spcBef>
              <a:spcAft>
                <a:spcPts val="1200"/>
              </a:spcAft>
              <a:buNone/>
            </a:pPr>
            <a:br>
              <a:rPr lang="en" sz="1700" b="1" i="1"/>
            </a:br>
            <a:r>
              <a:rPr lang="en" sz="1700" b="1" i="1"/>
              <a:t>Note</a:t>
            </a:r>
            <a:r>
              <a:rPr lang="en" sz="1700" i="1"/>
              <a:t>: The ELNA is frequently conflated with the Early Literacy Grant – these are separate things.</a:t>
            </a:r>
            <a:endParaRPr sz="1700" i="1"/>
          </a:p>
        </p:txBody>
      </p:sp>
      <p:sp>
        <p:nvSpPr>
          <p:cNvPr id="631" name="Google Shape;631;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Schools serving K-3: Early Learning Needs Assessment (ELNA)</a:t>
            </a:r>
            <a:endParaRPr/>
          </a:p>
        </p:txBody>
      </p:sp>
      <p:sp>
        <p:nvSpPr>
          <p:cNvPr id="632" name="Google Shape;632;p81"/>
          <p:cNvSpPr/>
          <p:nvPr/>
        </p:nvSpPr>
        <p:spPr>
          <a:xfrm>
            <a:off x="8523375" y="78100"/>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2"/>
          <p:cNvSpPr txBox="1">
            <a:spLocks noGrp="1"/>
          </p:cNvSpPr>
          <p:nvPr>
            <p:ph type="body" idx="1"/>
          </p:nvPr>
        </p:nvSpPr>
        <p:spPr>
          <a:xfrm>
            <a:off x="311700" y="1152475"/>
            <a:ext cx="8181300" cy="3178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u="sng">
                <a:solidFill>
                  <a:schemeClr val="hlink"/>
                </a:solidFill>
                <a:hlinkClick r:id="rId3"/>
              </a:rPr>
              <a:t>Principles of an Early Learning Needs Assessment</a:t>
            </a:r>
            <a:r>
              <a:rPr lang="en" sz="2400"/>
              <a:t> (ELNA)</a:t>
            </a:r>
            <a:endParaRPr sz="2400"/>
          </a:p>
          <a:p>
            <a:pPr marL="0" lvl="0" indent="0" algn="l" rtl="0">
              <a:spcBef>
                <a:spcPts val="1200"/>
              </a:spcBef>
              <a:spcAft>
                <a:spcPts val="0"/>
              </a:spcAft>
              <a:buNone/>
            </a:pPr>
            <a:endParaRPr sz="2400"/>
          </a:p>
          <a:p>
            <a:pPr marL="0" lvl="0" indent="0" algn="l" rtl="0">
              <a:spcBef>
                <a:spcPts val="1200"/>
              </a:spcBef>
              <a:spcAft>
                <a:spcPts val="1200"/>
              </a:spcAft>
              <a:buNone/>
            </a:pPr>
            <a:endParaRPr sz="2400"/>
          </a:p>
        </p:txBody>
      </p:sp>
      <p:sp>
        <p:nvSpPr>
          <p:cNvPr id="638" name="Google Shape;638;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Why is an Early Learning Needs Assessment Important?</a:t>
            </a:r>
            <a:endParaRPr/>
          </a:p>
        </p:txBody>
      </p:sp>
      <p:pic>
        <p:nvPicPr>
          <p:cNvPr id="639" name="Google Shape;639;p82"/>
          <p:cNvPicPr preferRelativeResize="0"/>
          <p:nvPr/>
        </p:nvPicPr>
        <p:blipFill>
          <a:blip r:embed="rId4">
            <a:alphaModFix/>
          </a:blip>
          <a:stretch>
            <a:fillRect/>
          </a:stretch>
        </p:blipFill>
        <p:spPr>
          <a:xfrm>
            <a:off x="1023288" y="1893138"/>
            <a:ext cx="2333625" cy="942975"/>
          </a:xfrm>
          <a:prstGeom prst="rect">
            <a:avLst/>
          </a:prstGeom>
          <a:noFill/>
          <a:ln>
            <a:noFill/>
          </a:ln>
        </p:spPr>
      </p:pic>
      <p:pic>
        <p:nvPicPr>
          <p:cNvPr id="640" name="Google Shape;640;p82"/>
          <p:cNvPicPr preferRelativeResize="0"/>
          <p:nvPr/>
        </p:nvPicPr>
        <p:blipFill>
          <a:blip r:embed="rId5">
            <a:alphaModFix/>
          </a:blip>
          <a:stretch>
            <a:fillRect/>
          </a:stretch>
        </p:blipFill>
        <p:spPr>
          <a:xfrm>
            <a:off x="3960625" y="1893138"/>
            <a:ext cx="3276600" cy="942975"/>
          </a:xfrm>
          <a:prstGeom prst="rect">
            <a:avLst/>
          </a:prstGeom>
          <a:noFill/>
          <a:ln>
            <a:noFill/>
          </a:ln>
        </p:spPr>
      </p:pic>
      <p:pic>
        <p:nvPicPr>
          <p:cNvPr id="641" name="Google Shape;641;p82"/>
          <p:cNvPicPr preferRelativeResize="0"/>
          <p:nvPr/>
        </p:nvPicPr>
        <p:blipFill>
          <a:blip r:embed="rId6">
            <a:alphaModFix/>
          </a:blip>
          <a:stretch>
            <a:fillRect/>
          </a:stretch>
        </p:blipFill>
        <p:spPr>
          <a:xfrm>
            <a:off x="761363" y="3152988"/>
            <a:ext cx="2857500" cy="942975"/>
          </a:xfrm>
          <a:prstGeom prst="rect">
            <a:avLst/>
          </a:prstGeom>
          <a:noFill/>
          <a:ln>
            <a:noFill/>
          </a:ln>
        </p:spPr>
      </p:pic>
      <p:pic>
        <p:nvPicPr>
          <p:cNvPr id="642" name="Google Shape;642;p82"/>
          <p:cNvPicPr preferRelativeResize="0"/>
          <p:nvPr/>
        </p:nvPicPr>
        <p:blipFill>
          <a:blip r:embed="rId7">
            <a:alphaModFix/>
          </a:blip>
          <a:stretch>
            <a:fillRect/>
          </a:stretch>
        </p:blipFill>
        <p:spPr>
          <a:xfrm>
            <a:off x="4141588" y="3152988"/>
            <a:ext cx="3095625" cy="94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3"/>
          <p:cNvSpPr txBox="1">
            <a:spLocks noGrp="1"/>
          </p:cNvSpPr>
          <p:nvPr>
            <p:ph type="body" idx="1"/>
          </p:nvPr>
        </p:nvSpPr>
        <p:spPr>
          <a:xfrm>
            <a:off x="311700" y="985125"/>
            <a:ext cx="8658600" cy="3504900"/>
          </a:xfrm>
          <a:prstGeom prst="rect">
            <a:avLst/>
          </a:prstGeom>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 sz="1800"/>
              <a:t>Indicate in your 2023-24 UIP any steps taken to assess the needs of and resources available for children eight and under across your community.</a:t>
            </a:r>
            <a:endParaRPr sz="1800"/>
          </a:p>
          <a:p>
            <a:pPr marL="457200" lvl="0" indent="-342900" algn="l" rtl="0">
              <a:lnSpc>
                <a:spcPct val="115000"/>
              </a:lnSpc>
              <a:spcBef>
                <a:spcPts val="0"/>
              </a:spcBef>
              <a:spcAft>
                <a:spcPts val="0"/>
              </a:spcAft>
              <a:buSzPts val="1800"/>
              <a:buChar char="❏"/>
            </a:pPr>
            <a:r>
              <a:rPr lang="en" sz="1800"/>
              <a:t>Take advantage of the resources available on the </a:t>
            </a:r>
            <a:r>
              <a:rPr lang="en" sz="1800" u="sng">
                <a:solidFill>
                  <a:schemeClr val="hlink"/>
                </a:solidFill>
                <a:hlinkClick r:id="rId3"/>
              </a:rPr>
              <a:t>Improvement Planning and Early Learning website</a:t>
            </a:r>
            <a:r>
              <a:rPr lang="en" sz="1800"/>
              <a:t> to learn about and plan this year to conduct and report on an Early Learning Needs Assessment in your 2024-25 UIP.</a:t>
            </a:r>
            <a:endParaRPr sz="1800"/>
          </a:p>
          <a:p>
            <a:pPr marL="457200" lvl="0" indent="-342900" algn="l" rtl="0">
              <a:lnSpc>
                <a:spcPct val="115000"/>
              </a:lnSpc>
              <a:spcBef>
                <a:spcPts val="0"/>
              </a:spcBef>
              <a:spcAft>
                <a:spcPts val="0"/>
              </a:spcAft>
              <a:buSzPts val="1800"/>
              <a:buChar char="❏"/>
            </a:pPr>
            <a:r>
              <a:rPr lang="en" sz="1800"/>
              <a:t>Ideally, districts with identified schools will initiate the ELNA process to coordinate across sites, as needed. </a:t>
            </a:r>
            <a:endParaRPr sz="1700"/>
          </a:p>
        </p:txBody>
      </p:sp>
      <p:sp>
        <p:nvSpPr>
          <p:cNvPr id="648" name="Google Shape;648;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ELNA Plan Requirements for Priority Improvement &amp; Turnaround</a:t>
            </a:r>
            <a:endParaRPr/>
          </a:p>
        </p:txBody>
      </p:sp>
      <p:sp>
        <p:nvSpPr>
          <p:cNvPr id="649" name="Google Shape;649;p83"/>
          <p:cNvSpPr txBox="1"/>
          <p:nvPr/>
        </p:nvSpPr>
        <p:spPr>
          <a:xfrm>
            <a:off x="308225" y="3217100"/>
            <a:ext cx="8688000" cy="128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alibri"/>
                <a:ea typeface="Calibri"/>
                <a:cs typeface="Calibri"/>
                <a:sym typeface="Calibri"/>
              </a:rPr>
              <a:t>Key resources: </a:t>
            </a:r>
            <a:endParaRPr sz="175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The </a:t>
            </a:r>
            <a:r>
              <a:rPr lang="en" sz="17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Early Learning Needs Assessment Handbook</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For a deeper dive, the </a:t>
            </a:r>
            <a:r>
              <a:rPr lang="en" sz="17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Early Learning Needs Assessment Data Sources Guide</a:t>
            </a:r>
            <a:r>
              <a:rPr lang="en" sz="1700">
                <a:solidFill>
                  <a:schemeClr val="dk1"/>
                </a:solidFill>
                <a:latin typeface="Calibri"/>
                <a:ea typeface="Calibri"/>
                <a:cs typeface="Calibri"/>
                <a:sym typeface="Calibri"/>
              </a:rPr>
              <a:t> contains information on data sources that may be helpful in completing this assessment.</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4"/>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Capacity Building </a:t>
            </a:r>
            <a:br>
              <a:rPr lang="en"/>
            </a:br>
            <a:r>
              <a:rPr lang="en"/>
              <a:t>Opportunities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Leveraging a team to create the UIP</a:t>
            </a:r>
            <a:endParaRPr/>
          </a:p>
        </p:txBody>
      </p:sp>
      <p:sp>
        <p:nvSpPr>
          <p:cNvPr id="660" name="Google Shape;660;p85"/>
          <p:cNvSpPr txBox="1">
            <a:spLocks noGrp="1"/>
          </p:cNvSpPr>
          <p:nvPr>
            <p:ph type="body" idx="1"/>
          </p:nvPr>
        </p:nvSpPr>
        <p:spPr>
          <a:xfrm>
            <a:off x="457200" y="1054850"/>
            <a:ext cx="8520600" cy="34632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 b="1"/>
              <a:t>Use a team to </a:t>
            </a:r>
            <a:r>
              <a:rPr lang="en" b="1" u="sng"/>
              <a:t>create</a:t>
            </a:r>
            <a:r>
              <a:rPr lang="en" b="1"/>
              <a:t> the the plans:</a:t>
            </a:r>
            <a:endParaRPr b="1"/>
          </a:p>
          <a:p>
            <a:pPr marL="914400" lvl="0" indent="-330200" algn="l" rtl="0">
              <a:spcBef>
                <a:spcPts val="1200"/>
              </a:spcBef>
              <a:spcAft>
                <a:spcPts val="0"/>
              </a:spcAft>
              <a:buSzPts val="1600"/>
              <a:buChar char="❏"/>
            </a:pPr>
            <a:r>
              <a:rPr lang="en"/>
              <a:t>Draw on your leadership team to help create your improvement plans:</a:t>
            </a:r>
            <a:endParaRPr/>
          </a:p>
          <a:p>
            <a:pPr marL="1371600" lvl="0" indent="-330200" algn="l" rtl="0">
              <a:spcBef>
                <a:spcPts val="0"/>
              </a:spcBef>
              <a:spcAft>
                <a:spcPts val="0"/>
              </a:spcAft>
              <a:buSzPts val="1600"/>
              <a:buAutoNum type="alphaLcParenR"/>
            </a:pPr>
            <a:r>
              <a:rPr lang="en"/>
              <a:t>Data analysis and reflection</a:t>
            </a:r>
            <a:endParaRPr/>
          </a:p>
          <a:p>
            <a:pPr marL="1371600" lvl="0" indent="-330200" algn="l" rtl="0">
              <a:spcBef>
                <a:spcPts val="0"/>
              </a:spcBef>
              <a:spcAft>
                <a:spcPts val="0"/>
              </a:spcAft>
              <a:buSzPts val="1600"/>
              <a:buAutoNum type="alphaLcParenR"/>
            </a:pPr>
            <a:r>
              <a:rPr lang="en"/>
              <a:t>Root Cause analysis</a:t>
            </a:r>
            <a:endParaRPr/>
          </a:p>
          <a:p>
            <a:pPr marL="1371600" lvl="0" indent="-330200" algn="l" rtl="0">
              <a:spcBef>
                <a:spcPts val="0"/>
              </a:spcBef>
              <a:spcAft>
                <a:spcPts val="0"/>
              </a:spcAft>
              <a:buSzPts val="1600"/>
              <a:buAutoNum type="alphaLcParenR"/>
            </a:pPr>
            <a:r>
              <a:rPr lang="en"/>
              <a:t>Strategy selection</a:t>
            </a:r>
            <a:endParaRPr/>
          </a:p>
          <a:p>
            <a:pPr marL="1371600" lvl="0" indent="-330200" algn="l" rtl="0">
              <a:spcBef>
                <a:spcPts val="0"/>
              </a:spcBef>
              <a:spcAft>
                <a:spcPts val="0"/>
              </a:spcAft>
              <a:buSzPts val="1600"/>
              <a:buAutoNum type="alphaLcParenR"/>
            </a:pPr>
            <a:r>
              <a:rPr lang="en"/>
              <a:t>Progress Monitoring measures</a:t>
            </a:r>
            <a:endParaRPr/>
          </a:p>
          <a:p>
            <a:pPr marL="914400" lvl="0" indent="-330200" algn="l" rtl="0">
              <a:spcBef>
                <a:spcPts val="0"/>
              </a:spcBef>
              <a:spcAft>
                <a:spcPts val="0"/>
              </a:spcAft>
              <a:buSzPts val="1600"/>
              <a:buChar char="❏"/>
            </a:pPr>
            <a:r>
              <a:rPr lang="en"/>
              <a:t>Identify key areas for getting stakeholder input </a:t>
            </a:r>
            <a:endParaRPr/>
          </a:p>
          <a:p>
            <a:pPr marL="914400" lvl="0" indent="-330200" algn="l" rtl="0">
              <a:spcBef>
                <a:spcPts val="0"/>
              </a:spcBef>
              <a:spcAft>
                <a:spcPts val="0"/>
              </a:spcAft>
              <a:buSzPts val="1600"/>
              <a:buChar char="❏"/>
            </a:pPr>
            <a:r>
              <a:rPr lang="en"/>
              <a:t>Share your UIP with your SAC</a:t>
            </a:r>
            <a:endParaRPr/>
          </a:p>
          <a:p>
            <a:pPr marL="0" lvl="0" indent="0" algn="l" rtl="0">
              <a:spcBef>
                <a:spcPts val="1200"/>
              </a:spcBef>
              <a:spcAft>
                <a:spcPts val="0"/>
              </a:spcAft>
              <a:buNone/>
            </a:pPr>
            <a:r>
              <a:rPr lang="en" b="1"/>
              <a:t>Designate one or two people to </a:t>
            </a:r>
            <a:r>
              <a:rPr lang="en" b="1" u="sng"/>
              <a:t>write</a:t>
            </a:r>
            <a:r>
              <a:rPr lang="en" b="1"/>
              <a:t> the UIP: </a:t>
            </a:r>
            <a:r>
              <a:rPr lang="en"/>
              <a:t>Designate someone to translate the UIP creation process and ideas into the written UIP.</a:t>
            </a:r>
            <a:endParaRPr/>
          </a:p>
          <a:p>
            <a:pPr marL="0" lvl="0" indent="0" algn="l" rtl="0">
              <a:spcBef>
                <a:spcPts val="1200"/>
              </a:spcBef>
              <a:spcAft>
                <a:spcPts val="1200"/>
              </a:spcAft>
              <a:buNone/>
            </a:pPr>
            <a:r>
              <a:rPr lang="en" b="1"/>
              <a:t>Reminder:</a:t>
            </a:r>
            <a:r>
              <a:rPr lang="en"/>
              <a:t> </a:t>
            </a:r>
            <a:r>
              <a:rPr lang="en" sz="1750" u="sng">
                <a:solidFill>
                  <a:schemeClr val="accent5"/>
                </a:solidFill>
                <a:hlinkClick r:id="rId3">
                  <a:extLst>
                    <a:ext uri="{A12FA001-AC4F-418D-AE19-62706E023703}">
                      <ahyp:hlinkClr xmlns:ahyp="http://schemas.microsoft.com/office/drawing/2018/hyperlinkcolor" val="tx"/>
                    </a:ext>
                  </a:extLst>
                </a:hlinkClick>
              </a:rPr>
              <a:t>Parent Notification and Public Hearing Requirements (2023-24)</a:t>
            </a:r>
            <a:r>
              <a:rPr lang="en" sz="1750"/>
              <a:t> </a:t>
            </a:r>
            <a:endParaRPr sz="175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Implementation Teams to support plan implementation </a:t>
            </a:r>
            <a:endParaRPr/>
          </a:p>
        </p:txBody>
      </p:sp>
      <p:sp>
        <p:nvSpPr>
          <p:cNvPr id="666" name="Google Shape;666;p86"/>
          <p:cNvSpPr txBox="1">
            <a:spLocks noGrp="1"/>
          </p:cNvSpPr>
          <p:nvPr>
            <p:ph type="body" idx="1"/>
          </p:nvPr>
        </p:nvSpPr>
        <p:spPr>
          <a:xfrm>
            <a:off x="457200" y="1143000"/>
            <a:ext cx="8520600" cy="34044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sz="1600" b="1"/>
              <a:t>A strong implementation team can mean the difference between an initiative that persists and gets refined through difficulty and one that gets dropped when challenges arise.</a:t>
            </a:r>
            <a:r>
              <a:rPr lang="en" sz="1400" b="1"/>
              <a:t> </a:t>
            </a:r>
            <a:r>
              <a:rPr lang="en" sz="1600"/>
              <a:t>Having a team in place before the implementation begins will help you remain nimble and responsive as the plan progresses and the context evolves. </a:t>
            </a:r>
            <a:endParaRPr sz="1600"/>
          </a:p>
          <a:p>
            <a:pPr marL="457200" lvl="0" indent="-317500" algn="l" rtl="0">
              <a:spcBef>
                <a:spcPts val="1200"/>
              </a:spcBef>
              <a:spcAft>
                <a:spcPts val="0"/>
              </a:spcAft>
              <a:buSzPts val="1400"/>
              <a:buChar char="❏"/>
            </a:pPr>
            <a:r>
              <a:rPr lang="en" sz="1400" b="1"/>
              <a:t>Size: </a:t>
            </a:r>
            <a:r>
              <a:rPr lang="en" sz="1400"/>
              <a:t>Small enough to be nimble, but with enough capacity to address implementation issues as they arise.</a:t>
            </a:r>
            <a:endParaRPr sz="1400"/>
          </a:p>
          <a:p>
            <a:pPr marL="457200" lvl="0" indent="-317500" algn="l" rtl="0">
              <a:spcBef>
                <a:spcPts val="0"/>
              </a:spcBef>
              <a:spcAft>
                <a:spcPts val="0"/>
              </a:spcAft>
              <a:buSzPts val="1400"/>
              <a:buChar char="❏"/>
            </a:pPr>
            <a:r>
              <a:rPr lang="en" sz="1400" b="1"/>
              <a:t>Competencies: </a:t>
            </a:r>
            <a:r>
              <a:rPr lang="en" sz="1400"/>
              <a:t>Team members should be…</a:t>
            </a:r>
            <a:endParaRPr sz="1400"/>
          </a:p>
          <a:p>
            <a:pPr marL="914400" lvl="1" indent="-317500" algn="l" rtl="0">
              <a:spcBef>
                <a:spcPts val="0"/>
              </a:spcBef>
              <a:spcAft>
                <a:spcPts val="0"/>
              </a:spcAft>
              <a:buSzPts val="1400"/>
              <a:buChar char="❏"/>
            </a:pPr>
            <a:r>
              <a:rPr lang="en" sz="1400"/>
              <a:t>deeply invested in the strategy, collaborative, and able to communicate very clearly</a:t>
            </a:r>
            <a:endParaRPr sz="1400"/>
          </a:p>
          <a:p>
            <a:pPr marL="914400" lvl="1" indent="-317500" algn="l" rtl="0">
              <a:spcBef>
                <a:spcPts val="0"/>
              </a:spcBef>
              <a:spcAft>
                <a:spcPts val="0"/>
              </a:spcAft>
              <a:buSzPts val="1400"/>
              <a:buChar char="❏"/>
            </a:pPr>
            <a:r>
              <a:rPr lang="en" sz="1400"/>
              <a:t>able to weigh different needs, competing interests, trade-offs</a:t>
            </a:r>
            <a:endParaRPr sz="1400"/>
          </a:p>
          <a:p>
            <a:pPr marL="914400" lvl="1" indent="-317500" algn="l" rtl="0">
              <a:spcBef>
                <a:spcPts val="0"/>
              </a:spcBef>
              <a:spcAft>
                <a:spcPts val="0"/>
              </a:spcAft>
              <a:buSzPts val="1400"/>
              <a:buChar char="❏"/>
            </a:pPr>
            <a:r>
              <a:rPr lang="en" sz="1400"/>
              <a:t>decisive and able to act quickly to clear implementation obstacles</a:t>
            </a:r>
            <a:endParaRPr sz="1400"/>
          </a:p>
          <a:p>
            <a:pPr marL="457200" lvl="0" indent="-317500" algn="l" rtl="0">
              <a:spcBef>
                <a:spcPts val="0"/>
              </a:spcBef>
              <a:spcAft>
                <a:spcPts val="0"/>
              </a:spcAft>
              <a:buSzPts val="1400"/>
              <a:buChar char="❏"/>
            </a:pPr>
            <a:r>
              <a:rPr lang="en" sz="1400" b="1"/>
              <a:t>Supporting the Implementation Team: </a:t>
            </a:r>
            <a:r>
              <a:rPr lang="en" sz="1400"/>
              <a:t>You may need to free up capacity of Implementation Team members, so they are able to prioritize strategy implementation. Make sure they also have clear access to leadership so they can get additional support or resources needed to strengthen implementation.</a:t>
            </a:r>
            <a:endParaRPr sz="1400"/>
          </a:p>
          <a:p>
            <a:pPr marL="0" lvl="0" indent="0" algn="l" rtl="0">
              <a:spcBef>
                <a:spcPts val="1200"/>
              </a:spcBef>
              <a:spcAft>
                <a:spcPts val="1200"/>
              </a:spcAft>
              <a:buNone/>
            </a:pPr>
            <a:r>
              <a:rPr lang="en" sz="1400"/>
              <a:t>For additional information on Implementation Teams, see the </a:t>
            </a:r>
            <a:r>
              <a:rPr lang="en" sz="1400" b="1" u="sng">
                <a:solidFill>
                  <a:schemeClr val="hlink"/>
                </a:solidFill>
                <a:hlinkClick r:id="rId3"/>
              </a:rPr>
              <a:t>Implementation Guide</a:t>
            </a:r>
            <a:r>
              <a:rPr lang="en" sz="1400"/>
              <a:t>.</a:t>
            </a:r>
            <a:endParaRPr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Planning Resource: Implementation Guide</a:t>
            </a:r>
            <a:endParaRPr/>
          </a:p>
        </p:txBody>
      </p:sp>
      <p:sp>
        <p:nvSpPr>
          <p:cNvPr id="672" name="Google Shape;672;p87"/>
          <p:cNvSpPr/>
          <p:nvPr/>
        </p:nvSpPr>
        <p:spPr>
          <a:xfrm>
            <a:off x="5488500" y="916500"/>
            <a:ext cx="3655500" cy="42270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3" name="Google Shape;673;p87"/>
          <p:cNvPicPr preferRelativeResize="0"/>
          <p:nvPr/>
        </p:nvPicPr>
        <p:blipFill>
          <a:blip r:embed="rId3">
            <a:alphaModFix/>
          </a:blip>
          <a:stretch>
            <a:fillRect/>
          </a:stretch>
        </p:blipFill>
        <p:spPr>
          <a:xfrm>
            <a:off x="5692241" y="995175"/>
            <a:ext cx="3248008" cy="4037400"/>
          </a:xfrm>
          <a:prstGeom prst="rect">
            <a:avLst/>
          </a:prstGeom>
          <a:noFill/>
          <a:ln>
            <a:noFill/>
          </a:ln>
        </p:spPr>
      </p:pic>
      <p:sp>
        <p:nvSpPr>
          <p:cNvPr id="674" name="Google Shape;674;p87"/>
          <p:cNvSpPr txBox="1">
            <a:spLocks noGrp="1"/>
          </p:cNvSpPr>
          <p:nvPr>
            <p:ph type="body" idx="1"/>
          </p:nvPr>
        </p:nvSpPr>
        <p:spPr>
          <a:xfrm>
            <a:off x="457200" y="1143000"/>
            <a:ext cx="4515000" cy="33405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600" b="1"/>
              <a:t>What is the Implementation Guide?</a:t>
            </a:r>
            <a:endParaRPr sz="1600" b="1"/>
          </a:p>
          <a:p>
            <a:pPr marL="457200" lvl="0" indent="0" algn="l" rtl="0">
              <a:lnSpc>
                <a:spcPct val="100000"/>
              </a:lnSpc>
              <a:spcBef>
                <a:spcPts val="600"/>
              </a:spcBef>
              <a:spcAft>
                <a:spcPts val="0"/>
              </a:spcAft>
              <a:buNone/>
            </a:pPr>
            <a:r>
              <a:rPr lang="en" sz="1400"/>
              <a:t>Guidance to support the creation of site-specific implementation plans for any clearly defined strategy. </a:t>
            </a:r>
            <a:r>
              <a:rPr lang="en" sz="1400" i="1"/>
              <a:t>(Based on findings of Implementation Science.)</a:t>
            </a:r>
            <a:endParaRPr sz="1400" i="1"/>
          </a:p>
          <a:p>
            <a:pPr marL="0" lvl="0" indent="0" algn="l" rtl="0">
              <a:lnSpc>
                <a:spcPct val="100000"/>
              </a:lnSpc>
              <a:spcBef>
                <a:spcPts val="600"/>
              </a:spcBef>
              <a:spcAft>
                <a:spcPts val="0"/>
              </a:spcAft>
              <a:buClr>
                <a:schemeClr val="dk1"/>
              </a:buClr>
              <a:buSzPts val="1100"/>
              <a:buFont typeface="Arial"/>
              <a:buNone/>
            </a:pPr>
            <a:r>
              <a:rPr lang="en" sz="1600" b="1"/>
              <a:t>What is the purpose of the Implementation Guide?</a:t>
            </a:r>
            <a:endParaRPr sz="1600" b="1"/>
          </a:p>
          <a:p>
            <a:pPr marL="457200" lvl="0" indent="0" algn="l" rtl="0">
              <a:lnSpc>
                <a:spcPct val="100000"/>
              </a:lnSpc>
              <a:spcBef>
                <a:spcPts val="600"/>
              </a:spcBef>
              <a:spcAft>
                <a:spcPts val="0"/>
              </a:spcAft>
              <a:buNone/>
            </a:pPr>
            <a:r>
              <a:rPr lang="en" sz="1400"/>
              <a:t>Puts a concise overview of </a:t>
            </a:r>
            <a:r>
              <a:rPr lang="en" sz="1400" b="1" i="1"/>
              <a:t>research-based implementation best practices</a:t>
            </a:r>
            <a:r>
              <a:rPr lang="en" sz="1400"/>
              <a:t> in the hands of schools and districts.</a:t>
            </a:r>
            <a:endParaRPr sz="1400"/>
          </a:p>
          <a:p>
            <a:pPr marL="0" lvl="0" indent="0" algn="l" rtl="0">
              <a:lnSpc>
                <a:spcPct val="100000"/>
              </a:lnSpc>
              <a:spcBef>
                <a:spcPts val="600"/>
              </a:spcBef>
              <a:spcAft>
                <a:spcPts val="0"/>
              </a:spcAft>
              <a:buNone/>
            </a:pPr>
            <a:r>
              <a:rPr lang="en" sz="1600" b="1"/>
              <a:t>What can it help you do?</a:t>
            </a:r>
            <a:endParaRPr sz="1600"/>
          </a:p>
          <a:p>
            <a:pPr marL="457200" lvl="0" indent="0" algn="l" rtl="0">
              <a:lnSpc>
                <a:spcPct val="100000"/>
              </a:lnSpc>
              <a:spcBef>
                <a:spcPts val="600"/>
              </a:spcBef>
              <a:spcAft>
                <a:spcPts val="600"/>
              </a:spcAft>
              <a:buNone/>
            </a:pPr>
            <a:r>
              <a:rPr lang="en" sz="1400"/>
              <a:t>Create Action Plans and establish Progress Monitoring measures using the guidance in the document and the </a:t>
            </a:r>
            <a:r>
              <a:rPr lang="en" sz="1400" b="1"/>
              <a:t>Planning Worksheets</a:t>
            </a:r>
            <a:r>
              <a:rPr lang="en" sz="1400"/>
              <a:t> in the Appendix.</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Engaging with your UIP and Information Packet</a:t>
            </a:r>
            <a:endParaRPr/>
          </a:p>
        </p:txBody>
      </p:sp>
      <p:sp>
        <p:nvSpPr>
          <p:cNvPr id="275" name="Google Shape;275;p43"/>
          <p:cNvSpPr txBox="1">
            <a:spLocks noGrp="1"/>
          </p:cNvSpPr>
          <p:nvPr>
            <p:ph type="body" idx="1"/>
          </p:nvPr>
        </p:nvSpPr>
        <p:spPr>
          <a:xfrm>
            <a:off x="457200" y="1266575"/>
            <a:ext cx="8520600" cy="30681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Have your own UIP handy, if possible.</a:t>
            </a:r>
            <a:endParaRPr/>
          </a:p>
          <a:p>
            <a:pPr marL="457200" lvl="0" indent="-330200" algn="l" rtl="0">
              <a:spcBef>
                <a:spcPts val="0"/>
              </a:spcBef>
              <a:spcAft>
                <a:spcPts val="0"/>
              </a:spcAft>
              <a:buSzPts val="1600"/>
              <a:buChar char="➔"/>
            </a:pPr>
            <a:r>
              <a:rPr lang="en"/>
              <a:t>Follow along in </a:t>
            </a:r>
            <a:r>
              <a:rPr lang="en" u="sng">
                <a:solidFill>
                  <a:schemeClr val="hlink"/>
                </a:solidFill>
                <a:hlinkClick r:id="rId3"/>
              </a:rPr>
              <a:t>the information packet</a:t>
            </a:r>
            <a:r>
              <a:rPr lang="en"/>
              <a:t> or make a copy to take notes</a:t>
            </a:r>
            <a:endParaRPr/>
          </a:p>
          <a:p>
            <a:pPr marL="0" lvl="0" indent="0" algn="l" rtl="0">
              <a:spcBef>
                <a:spcPts val="1200"/>
              </a:spcBef>
              <a:spcAft>
                <a:spcPts val="1200"/>
              </a:spcAft>
              <a:buClr>
                <a:schemeClr val="dk1"/>
              </a:buClr>
              <a:buSzPts val="1100"/>
              <a:buFont typeface="Arial"/>
              <a:buNone/>
            </a:pPr>
            <a:endParaRPr/>
          </a:p>
        </p:txBody>
      </p:sp>
      <p:sp>
        <p:nvSpPr>
          <p:cNvPr id="276" name="Google Shape;276;p43"/>
          <p:cNvSpPr txBox="1"/>
          <p:nvPr/>
        </p:nvSpPr>
        <p:spPr>
          <a:xfrm>
            <a:off x="0" y="2414575"/>
            <a:ext cx="9144000" cy="7596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en" sz="1800">
                <a:solidFill>
                  <a:schemeClr val="dk1"/>
                </a:solidFill>
                <a:latin typeface="Calibri"/>
                <a:ea typeface="Calibri"/>
                <a:cs typeface="Calibri"/>
                <a:sym typeface="Calibri"/>
              </a:rPr>
              <a:t>SELF-PACED. Once this is webinar is recorded, use the recording when you’re working on your plan. Consider pausing the recording after each section, as needed to work on your plan. </a:t>
            </a: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If you’d like stronger guidance on how to create action plans and progress monitoring plans for your identified strategies, use the </a:t>
            </a:r>
            <a:r>
              <a:rPr lang="en" b="1" u="sng">
                <a:solidFill>
                  <a:schemeClr val="hlink"/>
                </a:solidFill>
                <a:hlinkClick r:id="rId3"/>
              </a:rPr>
              <a:t>Implementation Guide</a:t>
            </a:r>
            <a:r>
              <a:rPr lang="en"/>
              <a:t> and its </a:t>
            </a:r>
            <a:r>
              <a:rPr lang="en" b="1" u="sng">
                <a:solidFill>
                  <a:schemeClr val="hlink"/>
                </a:solidFill>
                <a:hlinkClick r:id="rId4"/>
              </a:rPr>
              <a:t>Planning Worksheets</a:t>
            </a:r>
            <a:r>
              <a:rPr lang="en"/>
              <a:t> to pull together all the information you need to create these plans.</a:t>
            </a:r>
            <a:endParaRPr/>
          </a:p>
          <a:p>
            <a:pPr marL="0" lvl="0" indent="0" algn="l" rtl="0">
              <a:spcBef>
                <a:spcPts val="1200"/>
              </a:spcBef>
              <a:spcAft>
                <a:spcPts val="1200"/>
              </a:spcAft>
              <a:buNone/>
            </a:pPr>
            <a:r>
              <a:rPr lang="en"/>
              <a:t>If desired, you can also use the </a:t>
            </a:r>
            <a:r>
              <a:rPr lang="en" b="1" u="sng">
                <a:solidFill>
                  <a:schemeClr val="hlink"/>
                </a:solidFill>
                <a:hlinkClick r:id="rId5"/>
              </a:rPr>
              <a:t>UIP Working Document</a:t>
            </a:r>
            <a:r>
              <a:rPr lang="en"/>
              <a:t> (i.e., planning template) to draft UIP content based on those Planning Worksheets; you can then copy and paste this content into the UIP Online System. </a:t>
            </a:r>
            <a:endParaRPr/>
          </a:p>
        </p:txBody>
      </p:sp>
      <p:sp>
        <p:nvSpPr>
          <p:cNvPr id="680" name="Google Shape;680;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Moving from Strategy to Action Plans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External Partners</a:t>
            </a:r>
            <a:endParaRPr/>
          </a:p>
        </p:txBody>
      </p:sp>
      <p:sp>
        <p:nvSpPr>
          <p:cNvPr id="686" name="Google Shape;686;p89"/>
          <p:cNvSpPr txBox="1">
            <a:spLocks noGrp="1"/>
          </p:cNvSpPr>
          <p:nvPr>
            <p:ph type="body" idx="1"/>
          </p:nvPr>
        </p:nvSpPr>
        <p:spPr>
          <a:xfrm>
            <a:off x="457200" y="1143000"/>
            <a:ext cx="3515100" cy="32838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None/>
            </a:pPr>
            <a:r>
              <a:rPr lang="en"/>
              <a:t>The CDE publishes an </a:t>
            </a:r>
            <a:r>
              <a:rPr lang="en" u="sng">
                <a:solidFill>
                  <a:schemeClr val="hlink"/>
                </a:solidFill>
                <a:hlinkClick r:id="rId3"/>
              </a:rPr>
              <a:t>Advisory List</a:t>
            </a:r>
            <a:r>
              <a:rPr lang="en"/>
              <a:t> of external partners who are able to provide expertise and capacity to support school and district improvement efforts. </a:t>
            </a:r>
            <a:endParaRPr/>
          </a:p>
          <a:p>
            <a:pPr marL="457200" lvl="0" indent="-317500" algn="l" rtl="0">
              <a:lnSpc>
                <a:spcPct val="100000"/>
              </a:lnSpc>
              <a:spcBef>
                <a:spcPts val="1200"/>
              </a:spcBef>
              <a:spcAft>
                <a:spcPts val="0"/>
              </a:spcAft>
              <a:buSzPts val="1400"/>
              <a:buChar char="●"/>
            </a:pPr>
            <a:r>
              <a:rPr lang="en" sz="1400"/>
              <a:t>These providers have submitted information about their organizations, including services, expertise, areas of focus, evidence of impact, and authentic work products.</a:t>
            </a:r>
            <a:endParaRPr sz="1400"/>
          </a:p>
          <a:p>
            <a:pPr marL="457200" lvl="0" indent="-317500" algn="l" rtl="0">
              <a:lnSpc>
                <a:spcPct val="100000"/>
              </a:lnSpc>
              <a:spcBef>
                <a:spcPts val="0"/>
              </a:spcBef>
              <a:spcAft>
                <a:spcPts val="0"/>
              </a:spcAft>
              <a:buSzPts val="1400"/>
              <a:buChar char="●"/>
            </a:pPr>
            <a:r>
              <a:rPr lang="en" sz="1400"/>
              <a:t>View the Advisory List, which includes links to providers’ application materials and work products, to find a partner that meets your needs.</a:t>
            </a:r>
            <a:endParaRPr sz="1400"/>
          </a:p>
        </p:txBody>
      </p:sp>
      <p:sp>
        <p:nvSpPr>
          <p:cNvPr id="687" name="Google Shape;687;p89"/>
          <p:cNvSpPr txBox="1">
            <a:spLocks noGrp="1"/>
          </p:cNvSpPr>
          <p:nvPr>
            <p:ph type="body" idx="1"/>
          </p:nvPr>
        </p:nvSpPr>
        <p:spPr>
          <a:xfrm>
            <a:off x="4350950" y="1143000"/>
            <a:ext cx="2153100" cy="3191700"/>
          </a:xfrm>
          <a:prstGeom prst="rect">
            <a:avLst/>
          </a:prstGeom>
          <a:solidFill>
            <a:srgbClr val="D0E0E3"/>
          </a:solidFill>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400" b="1" u="sng">
                <a:solidFill>
                  <a:srgbClr val="333333"/>
                </a:solidFill>
              </a:rPr>
              <a:t>District-level supports</a:t>
            </a:r>
            <a:endParaRPr sz="1400" b="1" u="sng">
              <a:solidFill>
                <a:srgbClr val="333333"/>
              </a:solidFill>
            </a:endParaRPr>
          </a:p>
          <a:p>
            <a:pPr marL="457200" lvl="0" indent="-317500" algn="l" rtl="0">
              <a:spcBef>
                <a:spcPts val="800"/>
              </a:spcBef>
              <a:spcAft>
                <a:spcPts val="0"/>
              </a:spcAft>
              <a:buClr>
                <a:srgbClr val="333333"/>
              </a:buClr>
              <a:buSzPts val="1400"/>
              <a:buFont typeface="Calibri"/>
              <a:buChar char="●"/>
            </a:pPr>
            <a:r>
              <a:rPr lang="en" sz="1400">
                <a:solidFill>
                  <a:srgbClr val="333333"/>
                </a:solidFill>
              </a:rPr>
              <a:t>District-level Strategic Planning (holistic or targeted at one or more key district systems)</a:t>
            </a:r>
            <a:endParaRPr sz="1400">
              <a:solidFill>
                <a:srgbClr val="333333"/>
              </a:solidFill>
            </a:endParaRPr>
          </a:p>
          <a:p>
            <a:pPr marL="457200" lvl="0" indent="-317500" algn="l" rtl="0">
              <a:spcBef>
                <a:spcPts val="0"/>
              </a:spcBef>
              <a:spcAft>
                <a:spcPts val="0"/>
              </a:spcAft>
              <a:buClr>
                <a:srgbClr val="333333"/>
              </a:buClr>
              <a:buSzPts val="1400"/>
              <a:buFont typeface="Calibri"/>
              <a:buChar char="●"/>
            </a:pPr>
            <a:r>
              <a:rPr lang="en" sz="1400">
                <a:solidFill>
                  <a:srgbClr val="333333"/>
                </a:solidFill>
              </a:rPr>
              <a:t>District Improvement Implementation Support (including STLD)</a:t>
            </a:r>
            <a:endParaRPr sz="1400">
              <a:solidFill>
                <a:srgbClr val="333333"/>
              </a:solidFill>
            </a:endParaRPr>
          </a:p>
          <a:p>
            <a:pPr marL="457200" lvl="0" indent="-317500" algn="l" rtl="0">
              <a:spcBef>
                <a:spcPts val="0"/>
              </a:spcBef>
              <a:spcAft>
                <a:spcPts val="0"/>
              </a:spcAft>
              <a:buClr>
                <a:srgbClr val="333333"/>
              </a:buClr>
              <a:buSzPts val="1400"/>
              <a:buFont typeface="Calibri"/>
              <a:buChar char="●"/>
            </a:pPr>
            <a:r>
              <a:rPr lang="en" sz="1400">
                <a:solidFill>
                  <a:srgbClr val="333333"/>
                </a:solidFill>
              </a:rPr>
              <a:t>District Managers</a:t>
            </a:r>
            <a:endParaRPr sz="1400"/>
          </a:p>
        </p:txBody>
      </p:sp>
      <p:sp>
        <p:nvSpPr>
          <p:cNvPr id="688" name="Google Shape;688;p89"/>
          <p:cNvSpPr txBox="1">
            <a:spLocks noGrp="1"/>
          </p:cNvSpPr>
          <p:nvPr>
            <p:ph type="body" idx="1"/>
          </p:nvPr>
        </p:nvSpPr>
        <p:spPr>
          <a:xfrm>
            <a:off x="6808725" y="1143000"/>
            <a:ext cx="2005200" cy="3191700"/>
          </a:xfrm>
          <a:prstGeom prst="rect">
            <a:avLst/>
          </a:prstGeom>
          <a:solidFill>
            <a:srgbClr val="EAD1DC"/>
          </a:solidFill>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400" b="1" u="sng">
                <a:solidFill>
                  <a:srgbClr val="333333"/>
                </a:solidFill>
              </a:rPr>
              <a:t>School-level supports</a:t>
            </a:r>
            <a:endParaRPr sz="1400" b="1" u="sng">
              <a:solidFill>
                <a:srgbClr val="333333"/>
              </a:solidFill>
            </a:endParaRPr>
          </a:p>
          <a:p>
            <a:pPr marL="457200" lvl="0" indent="-317500" algn="l" rtl="0">
              <a:spcBef>
                <a:spcPts val="800"/>
              </a:spcBef>
              <a:spcAft>
                <a:spcPts val="0"/>
              </a:spcAft>
              <a:buClr>
                <a:srgbClr val="333333"/>
              </a:buClr>
              <a:buSzPts val="1400"/>
              <a:buFont typeface="Calibri"/>
              <a:buChar char="●"/>
            </a:pPr>
            <a:r>
              <a:rPr lang="en" sz="1400">
                <a:solidFill>
                  <a:srgbClr val="333333"/>
                </a:solidFill>
              </a:rPr>
              <a:t>School Holistic Diagnostic Reviews and Improvement Planning</a:t>
            </a:r>
            <a:endParaRPr sz="1400">
              <a:solidFill>
                <a:srgbClr val="333333"/>
              </a:solidFill>
            </a:endParaRPr>
          </a:p>
          <a:p>
            <a:pPr marL="457200" lvl="0" indent="-317500" algn="l" rtl="0">
              <a:spcBef>
                <a:spcPts val="0"/>
              </a:spcBef>
              <a:spcAft>
                <a:spcPts val="0"/>
              </a:spcAft>
              <a:buClr>
                <a:srgbClr val="333333"/>
              </a:buClr>
              <a:buSzPts val="1400"/>
              <a:buFont typeface="Calibri"/>
              <a:buChar char="●"/>
            </a:pPr>
            <a:r>
              <a:rPr lang="en" sz="1400">
                <a:solidFill>
                  <a:srgbClr val="333333"/>
                </a:solidFill>
              </a:rPr>
              <a:t>School Improvement Implementation Support (including STLD)</a:t>
            </a:r>
            <a:endParaRPr sz="1400">
              <a:solidFill>
                <a:srgbClr val="333333"/>
              </a:solidFill>
            </a:endParaRPr>
          </a:p>
          <a:p>
            <a:pPr marL="457200" lvl="0" indent="-317500" algn="l" rtl="0">
              <a:spcBef>
                <a:spcPts val="0"/>
              </a:spcBef>
              <a:spcAft>
                <a:spcPts val="0"/>
              </a:spcAft>
              <a:buClr>
                <a:srgbClr val="333333"/>
              </a:buClr>
              <a:buSzPts val="1400"/>
              <a:buFont typeface="Calibri"/>
              <a:buChar char="●"/>
            </a:pPr>
            <a:r>
              <a:rPr lang="en" sz="1400">
                <a:solidFill>
                  <a:srgbClr val="333333"/>
                </a:solidFill>
              </a:rPr>
              <a:t>School Managers</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EASI Grant Support Options</a:t>
            </a:r>
            <a:endParaRPr/>
          </a:p>
        </p:txBody>
      </p:sp>
      <p:sp>
        <p:nvSpPr>
          <p:cNvPr id="694" name="Google Shape;694;p9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700"/>
              <a:t>Schools and districts with a Priority Improvement or Turnaround plan type are </a:t>
            </a:r>
            <a:r>
              <a:rPr lang="en" sz="1700" b="1"/>
              <a:t>eligible to apply for school improvement funding</a:t>
            </a:r>
            <a:r>
              <a:rPr lang="en" sz="1700"/>
              <a:t> through the Empowering Action for School Improvement – or EASI – Grant.</a:t>
            </a:r>
            <a:endParaRPr sz="1700"/>
          </a:p>
          <a:p>
            <a:pPr marL="0" lvl="0" indent="0" algn="l" rtl="0">
              <a:spcBef>
                <a:spcPts val="1600"/>
              </a:spcBef>
              <a:spcAft>
                <a:spcPts val="0"/>
              </a:spcAft>
              <a:buNone/>
            </a:pPr>
            <a:r>
              <a:rPr lang="en" sz="1700"/>
              <a:t>There are a number of different support models, or “routes,” within EASI, providing options for schools in the diagnosis and planning phase, implementation phase, or end-of-clock phases of school improvement.</a:t>
            </a:r>
            <a:endParaRPr sz="1700"/>
          </a:p>
          <a:p>
            <a:pPr marL="0" lvl="0" indent="0" algn="l" rtl="0">
              <a:spcBef>
                <a:spcPts val="1600"/>
              </a:spcBef>
              <a:spcAft>
                <a:spcPts val="1600"/>
              </a:spcAft>
              <a:buNone/>
            </a:pPr>
            <a:r>
              <a:rPr lang="en" sz="1700"/>
              <a:t>For more information, visit the </a:t>
            </a:r>
            <a:r>
              <a:rPr lang="en" sz="1700" u="sng">
                <a:solidFill>
                  <a:schemeClr val="hlink"/>
                </a:solidFill>
                <a:hlinkClick r:id="rId3"/>
              </a:rPr>
              <a:t>Empowering Action for School Improvement (EASI) website</a:t>
            </a:r>
            <a:r>
              <a:rPr lang="en" sz="1700"/>
              <a:t>. You can also reach out to your Support Lead or to Lauren Hesse (</a:t>
            </a:r>
            <a:r>
              <a:rPr lang="en" sz="1700" u="sng">
                <a:solidFill>
                  <a:schemeClr val="hlink"/>
                </a:solidFill>
                <a:hlinkClick r:id="rId4"/>
              </a:rPr>
              <a:t>hesse_l@cde.state.co.us</a:t>
            </a:r>
            <a:r>
              <a:rPr lang="en" sz="1700"/>
              <a:t>). </a:t>
            </a:r>
            <a:endParaRPr sz="1700"/>
          </a:p>
        </p:txBody>
      </p:sp>
      <p:sp>
        <p:nvSpPr>
          <p:cNvPr id="695" name="Google Shape;695;p90"/>
          <p:cNvSpPr/>
          <p:nvPr/>
        </p:nvSpPr>
        <p:spPr>
          <a:xfrm>
            <a:off x="8523375" y="78100"/>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1"/>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Wrap-up</a:t>
            </a:r>
            <a:endParaRPr/>
          </a:p>
          <a:p>
            <a:pPr marL="0" lvl="0" indent="0" algn="ctr" rtl="0">
              <a:spcBef>
                <a:spcPts val="0"/>
              </a:spcBef>
              <a:spcAft>
                <a:spcPts val="0"/>
              </a:spcAft>
              <a:buNone/>
            </a:pPr>
            <a:r>
              <a:rPr lang="en" sz="3300"/>
              <a:t>Additional Resources Available</a:t>
            </a:r>
            <a:endParaRPr sz="33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92"/>
          <p:cNvSpPr txBox="1">
            <a:spLocks noGrp="1"/>
          </p:cNvSpPr>
          <p:nvPr>
            <p:ph type="body" idx="2"/>
          </p:nvPr>
        </p:nvSpPr>
        <p:spPr>
          <a:xfrm>
            <a:off x="4813150" y="1152475"/>
            <a:ext cx="3999900" cy="3178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200"/>
              <a:t>Planning</a:t>
            </a:r>
            <a:endParaRPr sz="2200"/>
          </a:p>
          <a:p>
            <a:pPr marL="457200" lvl="0" indent="-342900" algn="l" rtl="0">
              <a:spcBef>
                <a:spcPts val="1200"/>
              </a:spcBef>
              <a:spcAft>
                <a:spcPts val="0"/>
              </a:spcAft>
              <a:buSzPts val="1800"/>
              <a:buChar char="●"/>
            </a:pPr>
            <a:r>
              <a:rPr lang="en" sz="1800" u="sng">
                <a:solidFill>
                  <a:schemeClr val="hlink"/>
                </a:solidFill>
                <a:hlinkClick r:id="rId3"/>
              </a:rPr>
              <a:t>UIP webpage</a:t>
            </a:r>
            <a:r>
              <a:rPr lang="en" sz="1800"/>
              <a:t> to Strategy Guides, the Implementation Guide, and other resources</a:t>
            </a:r>
            <a:endParaRPr sz="1800"/>
          </a:p>
          <a:p>
            <a:pPr marL="457200" lvl="0" indent="-342900" algn="l" rtl="0">
              <a:spcBef>
                <a:spcPts val="0"/>
              </a:spcBef>
              <a:spcAft>
                <a:spcPts val="0"/>
              </a:spcAft>
              <a:buSzPts val="1800"/>
              <a:buChar char="●"/>
            </a:pPr>
            <a:r>
              <a:rPr lang="en" sz="1800" u="sng">
                <a:solidFill>
                  <a:schemeClr val="hlink"/>
                </a:solidFill>
                <a:hlinkClick r:id="rId4"/>
              </a:rPr>
              <a:t>UIP 101 Video Series</a:t>
            </a:r>
            <a:endParaRPr sz="1800"/>
          </a:p>
          <a:p>
            <a:pPr marL="457200" lvl="0" indent="-342900" algn="l" rtl="0">
              <a:spcBef>
                <a:spcPts val="0"/>
              </a:spcBef>
              <a:spcAft>
                <a:spcPts val="0"/>
              </a:spcAft>
              <a:buSzPts val="1800"/>
              <a:buChar char="●"/>
            </a:pPr>
            <a:r>
              <a:rPr lang="en" sz="1800" u="sng">
                <a:solidFill>
                  <a:schemeClr val="hlink"/>
                </a:solidFill>
                <a:hlinkClick r:id="rId5"/>
              </a:rPr>
              <a:t>UIP Working Document</a:t>
            </a:r>
            <a:r>
              <a:rPr lang="en" sz="1800"/>
              <a:t> </a:t>
            </a:r>
            <a:endParaRPr sz="1800"/>
          </a:p>
          <a:p>
            <a:pPr marL="914400" lvl="1" indent="-342900" algn="l" rtl="0">
              <a:spcBef>
                <a:spcPts val="0"/>
              </a:spcBef>
              <a:spcAft>
                <a:spcPts val="0"/>
              </a:spcAft>
              <a:buSzPts val="1800"/>
              <a:buChar char="○"/>
            </a:pPr>
            <a:r>
              <a:rPr lang="en" sz="1800" i="1"/>
              <a:t>This link will prompt you to make a copy, then open a planning document in Google Docs.</a:t>
            </a:r>
            <a:endParaRPr sz="1800" i="1"/>
          </a:p>
        </p:txBody>
      </p:sp>
      <p:sp>
        <p:nvSpPr>
          <p:cNvPr id="706" name="Google Shape;706;p92"/>
          <p:cNvSpPr txBox="1">
            <a:spLocks noGrp="1"/>
          </p:cNvSpPr>
          <p:nvPr>
            <p:ph type="body" idx="1"/>
          </p:nvPr>
        </p:nvSpPr>
        <p:spPr>
          <a:xfrm>
            <a:off x="292450" y="1152475"/>
            <a:ext cx="3999900" cy="3178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200"/>
              <a:t>Accountability</a:t>
            </a:r>
            <a:endParaRPr sz="2200"/>
          </a:p>
          <a:p>
            <a:pPr marL="457200" lvl="0" indent="-342900" algn="l" rtl="0">
              <a:spcBef>
                <a:spcPts val="1200"/>
              </a:spcBef>
              <a:spcAft>
                <a:spcPts val="0"/>
              </a:spcAft>
              <a:buSzPts val="1800"/>
              <a:buChar char="●"/>
            </a:pPr>
            <a:r>
              <a:rPr lang="en" sz="1800" u="sng">
                <a:solidFill>
                  <a:schemeClr val="hlink"/>
                </a:solidFill>
                <a:hlinkClick r:id="rId6"/>
              </a:rPr>
              <a:t>District </a:t>
            </a:r>
            <a:r>
              <a:rPr lang="en" sz="1800" u="sng">
                <a:solidFill>
                  <a:schemeClr val="hlink"/>
                </a:solidFill>
                <a:hlinkClick r:id="rId6"/>
              </a:rPr>
              <a:t>Accountability Handbook</a:t>
            </a:r>
            <a:r>
              <a:rPr lang="en" sz="1800"/>
              <a:t> </a:t>
            </a:r>
            <a:endParaRPr sz="1800"/>
          </a:p>
          <a:p>
            <a:pPr marL="457200" lvl="0" indent="-342900" algn="l" rtl="0">
              <a:spcBef>
                <a:spcPts val="0"/>
              </a:spcBef>
              <a:spcAft>
                <a:spcPts val="0"/>
              </a:spcAft>
              <a:buSzPts val="1800"/>
              <a:buChar char="●"/>
            </a:pPr>
            <a:r>
              <a:rPr lang="en" sz="1800" u="sng">
                <a:solidFill>
                  <a:schemeClr val="hlink"/>
                </a:solidFill>
                <a:hlinkClick r:id="rId7"/>
              </a:rPr>
              <a:t>Parent Notification and Public Hearing Requirements</a:t>
            </a:r>
            <a:endParaRPr sz="1800"/>
          </a:p>
          <a:p>
            <a:pPr marL="457200" lvl="0" indent="-342900" algn="l" rtl="0">
              <a:spcBef>
                <a:spcPts val="0"/>
              </a:spcBef>
              <a:spcAft>
                <a:spcPts val="0"/>
              </a:spcAft>
              <a:buSzPts val="1800"/>
              <a:buChar char="●"/>
            </a:pPr>
            <a:r>
              <a:rPr lang="en" sz="1800" u="sng">
                <a:solidFill>
                  <a:schemeClr val="hlink"/>
                </a:solidFill>
                <a:hlinkClick r:id="rId8"/>
              </a:rPr>
              <a:t>Performance Watch webpage</a:t>
            </a:r>
            <a:endParaRPr sz="1800"/>
          </a:p>
          <a:p>
            <a:pPr marL="914400" lvl="1" indent="-342900" algn="l" rtl="0">
              <a:spcBef>
                <a:spcPts val="0"/>
              </a:spcBef>
              <a:spcAft>
                <a:spcPts val="0"/>
              </a:spcAft>
              <a:buSzPts val="1800"/>
              <a:buChar char="○"/>
            </a:pPr>
            <a:r>
              <a:rPr lang="en" sz="1800"/>
              <a:t>2023 Priority Improvement and Turnaround Supplement </a:t>
            </a:r>
            <a:endParaRPr sz="1800"/>
          </a:p>
          <a:p>
            <a:pPr marL="914400" lvl="0" indent="0" algn="l" rtl="0">
              <a:spcBef>
                <a:spcPts val="0"/>
              </a:spcBef>
              <a:spcAft>
                <a:spcPts val="1200"/>
              </a:spcAft>
              <a:buNone/>
            </a:pPr>
            <a:r>
              <a:rPr lang="en" sz="1800" i="1"/>
              <a:t>(coming soon)</a:t>
            </a:r>
            <a:endParaRPr sz="2300" i="1"/>
          </a:p>
        </p:txBody>
      </p:sp>
      <p:sp>
        <p:nvSpPr>
          <p:cNvPr id="707" name="Google Shape;707;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3"/>
          <p:cNvSpPr txBox="1">
            <a:spLocks noGrp="1"/>
          </p:cNvSpPr>
          <p:nvPr>
            <p:ph type="body" idx="1"/>
          </p:nvPr>
        </p:nvSpPr>
        <p:spPr>
          <a:xfrm>
            <a:off x="311700" y="1152475"/>
            <a:ext cx="8520600" cy="31788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2000"/>
              <a:t>If you have additional questions, please reach out to </a:t>
            </a:r>
            <a:r>
              <a:rPr lang="en" sz="2000" u="sng">
                <a:solidFill>
                  <a:schemeClr val="hlink"/>
                </a:solidFill>
                <a:hlinkClick r:id="rId3"/>
              </a:rPr>
              <a:t>uiphelp@cde.state.co.us</a:t>
            </a:r>
            <a:r>
              <a:rPr lang="en" sz="2000"/>
              <a:t>.</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Clr>
                <a:schemeClr val="dk1"/>
              </a:buClr>
              <a:buSzPts val="1100"/>
              <a:buFont typeface="Arial"/>
              <a:buNone/>
            </a:pPr>
            <a:r>
              <a:rPr lang="en" sz="2000"/>
              <a:t>You will then be directed to your district’s UIP contact on the School Improvement and Planning Team. </a:t>
            </a:r>
            <a:endParaRPr sz="2800"/>
          </a:p>
          <a:p>
            <a:pPr marL="0" lvl="0" indent="0" algn="l" rtl="0">
              <a:spcBef>
                <a:spcPts val="0"/>
              </a:spcBef>
              <a:spcAft>
                <a:spcPts val="1200"/>
              </a:spcAft>
              <a:buNone/>
            </a:pPr>
            <a:endParaRPr/>
          </a:p>
        </p:txBody>
      </p:sp>
      <p:sp>
        <p:nvSpPr>
          <p:cNvPr id="713" name="Google Shape;713;p9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Us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
        <p:nvSpPr>
          <p:cNvPr id="719" name="Google Shape;719;p94"/>
          <p:cNvSpPr txBox="1">
            <a:spLocks noGrp="1"/>
          </p:cNvSpPr>
          <p:nvPr>
            <p:ph type="ctrTitle"/>
          </p:nvPr>
        </p:nvSpPr>
        <p:spPr>
          <a:xfrm>
            <a:off x="311700" y="1119825"/>
            <a:ext cx="8520600" cy="22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a:p>
            <a:pPr marL="0" lvl="0" indent="0" algn="ctr" rtl="0">
              <a:spcBef>
                <a:spcPts val="0"/>
              </a:spcBef>
              <a:spcAft>
                <a:spcPts val="0"/>
              </a:spcAft>
              <a:buNone/>
            </a:pPr>
            <a:r>
              <a:rPr lang="en" sz="2800" i="1"/>
              <a:t>(recording will stop here)</a:t>
            </a:r>
            <a:endParaRPr sz="2800" i="1"/>
          </a:p>
          <a:p>
            <a:pPr marL="0" lvl="0" indent="0" algn="ctr" rtl="0">
              <a:spcBef>
                <a:spcPts val="0"/>
              </a:spcBef>
              <a:spcAft>
                <a:spcPts val="0"/>
              </a:spcAft>
              <a:buNone/>
            </a:pPr>
            <a:r>
              <a:rPr lang="en" sz="2800"/>
              <a:t>and</a:t>
            </a:r>
            <a:endParaRPr sz="2800"/>
          </a:p>
          <a:p>
            <a:pPr marL="0" lvl="0" indent="0" algn="ctr" rtl="0">
              <a:spcBef>
                <a:spcPts val="0"/>
              </a:spcBef>
              <a:spcAft>
                <a:spcPts val="0"/>
              </a:spcAft>
              <a:buNone/>
            </a:pPr>
            <a:r>
              <a:rPr lang="en" sz="2800"/>
              <a:t>Please complete our feedback survey: </a:t>
            </a:r>
            <a:endParaRPr sz="3000">
              <a:solidFill>
                <a:schemeClr val="dk1"/>
              </a:solidFill>
              <a:latin typeface="Calibri"/>
              <a:ea typeface="Calibri"/>
              <a:cs typeface="Calibri"/>
              <a:sym typeface="Calibri"/>
            </a:endParaRPr>
          </a:p>
          <a:p>
            <a:pPr marL="0" lvl="0" indent="0" algn="ctr" rtl="0">
              <a:spcBef>
                <a:spcPts val="0"/>
              </a:spcBef>
              <a:spcAft>
                <a:spcPts val="0"/>
              </a:spcAft>
              <a:buNone/>
            </a:pPr>
            <a:r>
              <a:rPr lang="en" sz="3000" u="sng">
                <a:solidFill>
                  <a:srgbClr val="0944A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https://tinyurl.com/ACIWebinarSurvey</a:t>
            </a:r>
            <a:endParaRPr sz="2800" i="1">
              <a:solidFill>
                <a:srgbClr val="0944A1"/>
              </a:solidFill>
            </a:endParaRPr>
          </a:p>
          <a:p>
            <a:pPr marL="0" lvl="0" indent="0" algn="ctr" rtl="0">
              <a:spcBef>
                <a:spcPts val="0"/>
              </a:spcBef>
              <a:spcAft>
                <a:spcPts val="0"/>
              </a:spcAft>
              <a:buNone/>
            </a:pPr>
            <a:r>
              <a:rPr lang="en"/>
              <a:t>Thank you!!</a:t>
            </a:r>
            <a:endParaRPr sz="28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ctrTitle" idx="2"/>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Understanding PI/T Plan Type Requirements in the UIP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You’ve Been Assigned a Priority Improvement / Turnaround Plan Type</a:t>
            </a:r>
            <a:endParaRPr/>
          </a:p>
        </p:txBody>
      </p:sp>
      <p:sp>
        <p:nvSpPr>
          <p:cNvPr id="287" name="Google Shape;287;p45"/>
          <p:cNvSpPr txBox="1">
            <a:spLocks noGrp="1"/>
          </p:cNvSpPr>
          <p:nvPr>
            <p:ph type="body" idx="1"/>
          </p:nvPr>
        </p:nvSpPr>
        <p:spPr>
          <a:xfrm>
            <a:off x="457200" y="1143000"/>
            <a:ext cx="8371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200"/>
              <a:t>Now what?</a:t>
            </a:r>
            <a:endParaRPr sz="2200"/>
          </a:p>
          <a:p>
            <a:pPr marL="457200" lvl="0" indent="-330200" algn="l" rtl="0">
              <a:spcBef>
                <a:spcPts val="1200"/>
              </a:spcBef>
              <a:spcAft>
                <a:spcPts val="0"/>
              </a:spcAft>
              <a:buSzPts val="1600"/>
              <a:buChar char="●"/>
            </a:pPr>
            <a:r>
              <a:rPr lang="en"/>
              <a:t>Backwards Planning to submit your UIP by October </a:t>
            </a:r>
            <a:r>
              <a:rPr lang="en" u="sng"/>
              <a:t>16</a:t>
            </a:r>
            <a:r>
              <a:rPr lang="en"/>
              <a:t> for review and posting</a:t>
            </a:r>
            <a:endParaRPr/>
          </a:p>
          <a:p>
            <a:pPr marL="457200" lvl="0" indent="-330200" algn="l" rtl="0">
              <a:spcBef>
                <a:spcPts val="0"/>
              </a:spcBef>
              <a:spcAft>
                <a:spcPts val="0"/>
              </a:spcAft>
              <a:buSzPts val="1600"/>
              <a:buChar char="●"/>
            </a:pPr>
            <a:r>
              <a:rPr lang="en"/>
              <a:t>Flexibility for newly identified schools/districts </a:t>
            </a:r>
            <a:r>
              <a:rPr lang="en" i="1"/>
              <a:t>or </a:t>
            </a:r>
            <a:r>
              <a:rPr lang="en"/>
              <a:t>submitting a Request to Reconsider</a:t>
            </a:r>
            <a:endParaRPr sz="1400"/>
          </a:p>
          <a:p>
            <a:pPr marL="914400" lvl="1" indent="-292100" algn="l" rtl="0">
              <a:spcBef>
                <a:spcPts val="0"/>
              </a:spcBef>
              <a:spcAft>
                <a:spcPts val="0"/>
              </a:spcAft>
              <a:buSzPts val="1000"/>
              <a:buChar char="○"/>
            </a:pPr>
            <a:r>
              <a:rPr lang="en" sz="1400"/>
              <a:t>districts may select January submission date instead of October. </a:t>
            </a:r>
            <a:r>
              <a:rPr lang="en" sz="1400" b="1"/>
              <a:t>Due: </a:t>
            </a:r>
            <a:r>
              <a:rPr lang="en" sz="1400"/>
              <a:t>January 16, 2024</a:t>
            </a:r>
            <a:endParaRPr sz="1400"/>
          </a:p>
          <a:p>
            <a:pPr marL="914400" lvl="1" indent="-292100" algn="l" rtl="0">
              <a:spcBef>
                <a:spcPts val="0"/>
              </a:spcBef>
              <a:spcAft>
                <a:spcPts val="0"/>
              </a:spcAft>
              <a:buSzPts val="1000"/>
              <a:buChar char="○"/>
            </a:pPr>
            <a:r>
              <a:rPr lang="en" sz="1400"/>
              <a:t>The selection will present on the UIP’s landing page (NEW)</a:t>
            </a:r>
            <a:endParaRPr sz="1400"/>
          </a:p>
          <a:p>
            <a:pPr marL="0" lvl="0" indent="0" algn="l" rtl="0">
              <a:lnSpc>
                <a:spcPct val="100000"/>
              </a:lnSpc>
              <a:spcBef>
                <a:spcPts val="1200"/>
              </a:spcBef>
              <a:spcAft>
                <a:spcPts val="1200"/>
              </a:spcAft>
              <a:buNone/>
            </a:pPr>
            <a:endParaRPr sz="1400"/>
          </a:p>
        </p:txBody>
      </p:sp>
      <p:pic>
        <p:nvPicPr>
          <p:cNvPr id="288" name="Google Shape;288;p45"/>
          <p:cNvPicPr preferRelativeResize="0"/>
          <p:nvPr/>
        </p:nvPicPr>
        <p:blipFill rotWithShape="1">
          <a:blip r:embed="rId3">
            <a:alphaModFix/>
          </a:blip>
          <a:srcRect t="17518"/>
          <a:stretch/>
        </p:blipFill>
        <p:spPr>
          <a:xfrm>
            <a:off x="1654550" y="2867363"/>
            <a:ext cx="4811926" cy="1453175"/>
          </a:xfrm>
          <a:prstGeom prst="rect">
            <a:avLst/>
          </a:prstGeom>
          <a:noFill/>
          <a:ln w="19050" cap="flat" cmpd="sng">
            <a:solidFill>
              <a:srgbClr val="676E9B"/>
            </a:solidFill>
            <a:prstDash val="solid"/>
            <a:round/>
            <a:headEnd type="none" w="sm" len="sm"/>
            <a:tailEnd type="none" w="sm" len="sm"/>
          </a:ln>
        </p:spPr>
      </p:pic>
      <p:sp>
        <p:nvSpPr>
          <p:cNvPr id="289" name="Google Shape;289;p45"/>
          <p:cNvSpPr/>
          <p:nvPr/>
        </p:nvSpPr>
        <p:spPr>
          <a:xfrm>
            <a:off x="1703276" y="3744468"/>
            <a:ext cx="1920600" cy="227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Process Requirements </a:t>
            </a:r>
            <a:endParaRPr/>
          </a:p>
        </p:txBody>
      </p:sp>
      <p:sp>
        <p:nvSpPr>
          <p:cNvPr id="295" name="Google Shape;295;p46"/>
          <p:cNvSpPr txBox="1">
            <a:spLocks noGrp="1"/>
          </p:cNvSpPr>
          <p:nvPr>
            <p:ph type="body" idx="1"/>
          </p:nvPr>
        </p:nvSpPr>
        <p:spPr>
          <a:xfrm>
            <a:off x="309600" y="968775"/>
            <a:ext cx="6292200" cy="3525600"/>
          </a:xfrm>
          <a:prstGeom prst="rect">
            <a:avLst/>
          </a:prstGeom>
        </p:spPr>
        <p:txBody>
          <a:bodyPr spcFirstLastPara="1" wrap="square" lIns="0" tIns="0" rIns="0" bIns="0" anchor="t" anchorCtr="0">
            <a:normAutofit fontScale="77500" lnSpcReduction="10000"/>
          </a:bodyPr>
          <a:lstStyle/>
          <a:p>
            <a:pPr marL="457200" lvl="0" indent="-307340" algn="l" rtl="0">
              <a:spcBef>
                <a:spcPts val="0"/>
              </a:spcBef>
              <a:spcAft>
                <a:spcPts val="0"/>
              </a:spcAft>
              <a:buSzPct val="88888"/>
              <a:buChar char="❏"/>
            </a:pPr>
            <a:r>
              <a:rPr lang="en"/>
              <a:t>Parent Notification Letters</a:t>
            </a:r>
            <a:endParaRPr/>
          </a:p>
          <a:p>
            <a:pPr marL="457200" lvl="0" indent="0" algn="l" rtl="0">
              <a:lnSpc>
                <a:spcPct val="100000"/>
              </a:lnSpc>
              <a:spcBef>
                <a:spcPts val="1200"/>
              </a:spcBef>
              <a:spcAft>
                <a:spcPts val="0"/>
              </a:spcAft>
              <a:buNone/>
            </a:pPr>
            <a:r>
              <a:rPr lang="en" sz="1400"/>
              <a:t>For each school with a plan type of Priority Improvement or Turnaround, the district must notify families in the school of the school’s plan type, the reason for identification, ways to provide input into the school’s plans (e.g., School Accountability Committee meeting) and notification of the local board’s hearing prior to adopting the school’s plan.</a:t>
            </a:r>
            <a:endParaRPr sz="1400"/>
          </a:p>
          <a:p>
            <a:pPr marL="457200" lvl="0" indent="0" algn="l" rtl="0">
              <a:lnSpc>
                <a:spcPct val="100000"/>
              </a:lnSpc>
              <a:spcBef>
                <a:spcPts val="1200"/>
              </a:spcBef>
              <a:spcAft>
                <a:spcPts val="0"/>
              </a:spcAft>
              <a:buNone/>
            </a:pPr>
            <a:r>
              <a:rPr lang="en" sz="1400" b="1"/>
              <a:t>Target Date: </a:t>
            </a:r>
            <a:r>
              <a:rPr lang="en" sz="1400"/>
              <a:t>within 30 calendar days of receiving initial plan type assignment</a:t>
            </a:r>
            <a:endParaRPr sz="1400"/>
          </a:p>
          <a:p>
            <a:pPr marL="457200" lvl="0" indent="-307340" algn="l" rtl="0">
              <a:spcBef>
                <a:spcPts val="1200"/>
              </a:spcBef>
              <a:spcAft>
                <a:spcPts val="0"/>
              </a:spcAft>
              <a:buSzPct val="88888"/>
              <a:buChar char="❏"/>
            </a:pPr>
            <a:r>
              <a:rPr lang="en"/>
              <a:t>Public Hearing at Local School Board Meeting</a:t>
            </a:r>
            <a:endParaRPr/>
          </a:p>
          <a:p>
            <a:pPr marL="457200" lvl="0" indent="0" algn="l" rtl="0">
              <a:spcBef>
                <a:spcPts val="1200"/>
              </a:spcBef>
              <a:spcAft>
                <a:spcPts val="0"/>
              </a:spcAft>
              <a:buNone/>
            </a:pPr>
            <a:r>
              <a:rPr lang="en" sz="1400" b="1"/>
              <a:t>Target Date: </a:t>
            </a:r>
            <a:r>
              <a:rPr lang="en" sz="1350"/>
              <a:t>at least 30 calendar days after the date on which the district provides the written notice</a:t>
            </a:r>
            <a:endParaRPr sz="1350"/>
          </a:p>
          <a:p>
            <a:pPr marL="457200" lvl="0" indent="-307340" algn="l" rtl="0">
              <a:spcBef>
                <a:spcPts val="1200"/>
              </a:spcBef>
              <a:spcAft>
                <a:spcPts val="0"/>
              </a:spcAft>
              <a:buSzPct val="88888"/>
              <a:buChar char="❏"/>
            </a:pPr>
            <a:r>
              <a:rPr lang="en"/>
              <a:t>Local School Board Adopts the Plan</a:t>
            </a:r>
            <a:endParaRPr/>
          </a:p>
          <a:p>
            <a:pPr marL="457200" lvl="0" indent="0" algn="l" rtl="0">
              <a:lnSpc>
                <a:spcPct val="100000"/>
              </a:lnSpc>
              <a:spcBef>
                <a:spcPts val="1200"/>
              </a:spcBef>
              <a:spcAft>
                <a:spcPts val="0"/>
              </a:spcAft>
              <a:buClr>
                <a:schemeClr val="dk1"/>
              </a:buClr>
              <a:buSzPct val="78571"/>
              <a:buFont typeface="Arial"/>
              <a:buNone/>
            </a:pPr>
            <a:r>
              <a:rPr lang="en" sz="1400"/>
              <a:t>Your local board must approve your UIP before it is publicly posted either October 16th or January 16th; the latter is only available to newly identified schools and districts.</a:t>
            </a:r>
            <a:endParaRPr sz="1400"/>
          </a:p>
          <a:p>
            <a:pPr marL="457200" lvl="0" indent="0" algn="l" rtl="0">
              <a:lnSpc>
                <a:spcPct val="100000"/>
              </a:lnSpc>
              <a:spcBef>
                <a:spcPts val="1200"/>
              </a:spcBef>
              <a:spcAft>
                <a:spcPts val="0"/>
              </a:spcAft>
              <a:buNone/>
            </a:pPr>
            <a:r>
              <a:rPr lang="en" sz="1400" b="1"/>
              <a:t>DUE: </a:t>
            </a:r>
            <a:r>
              <a:rPr lang="en" sz="1400"/>
              <a:t>On or before the UIP is publicly posted (UIP submission date)</a:t>
            </a:r>
            <a:endParaRPr sz="1400"/>
          </a:p>
          <a:p>
            <a:pPr marL="457200" lvl="0" indent="0" algn="l" rtl="0">
              <a:lnSpc>
                <a:spcPct val="100000"/>
              </a:lnSpc>
              <a:spcBef>
                <a:spcPts val="1200"/>
              </a:spcBef>
              <a:spcAft>
                <a:spcPts val="1200"/>
              </a:spcAft>
              <a:buClr>
                <a:schemeClr val="dk1"/>
              </a:buClr>
              <a:buSzPct val="78571"/>
              <a:buFont typeface="Arial"/>
              <a:buNone/>
            </a:pPr>
            <a:r>
              <a:rPr lang="en" sz="1400">
                <a:solidFill>
                  <a:schemeClr val="lt1"/>
                </a:solidFill>
                <a:highlight>
                  <a:srgbClr val="488BC9"/>
                </a:highlight>
              </a:rPr>
              <a:t>Schedule these two Board Meeting dates now.</a:t>
            </a:r>
            <a:endParaRPr sz="1400">
              <a:solidFill>
                <a:schemeClr val="lt1"/>
              </a:solidFill>
              <a:highlight>
                <a:srgbClr val="488BC9"/>
              </a:highlight>
            </a:endParaRPr>
          </a:p>
        </p:txBody>
      </p:sp>
      <p:sp>
        <p:nvSpPr>
          <p:cNvPr id="296" name="Google Shape;296;p46"/>
          <p:cNvSpPr/>
          <p:nvPr/>
        </p:nvSpPr>
        <p:spPr>
          <a:xfrm>
            <a:off x="6805575" y="926525"/>
            <a:ext cx="2338500" cy="3633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UIP Assurance, </a:t>
            </a:r>
            <a:r>
              <a:rPr lang="en" b="1">
                <a:solidFill>
                  <a:srgbClr val="FF9900"/>
                </a:solidFill>
                <a:latin typeface="Calibri"/>
                <a:ea typeface="Calibri"/>
                <a:cs typeface="Calibri"/>
                <a:sym typeface="Calibri"/>
              </a:rPr>
              <a:t>NEW in 2023</a:t>
            </a:r>
            <a:r>
              <a:rPr lang="en" b="1">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Use the UIP assurances to demonstrate compliance of these requirements related to Parent Notification.  </a:t>
            </a:r>
            <a:endParaRPr>
              <a:solidFill>
                <a:schemeClr val="dk1"/>
              </a:solidFill>
              <a:latin typeface="Calibri"/>
              <a:ea typeface="Calibri"/>
              <a:cs typeface="Calibri"/>
              <a:sym typeface="Calibri"/>
            </a:endParaRPr>
          </a:p>
          <a:p>
            <a:pPr marL="0" lvl="0" indent="0" algn="ctr" rtl="0">
              <a:spcBef>
                <a:spcPts val="0"/>
              </a:spcBef>
              <a:spcAft>
                <a:spcPts val="0"/>
              </a:spcAft>
              <a:buNone/>
            </a:pP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Resources Available: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228600" lvl="0" indent="-203200" algn="l" rtl="0">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3"/>
              </a:rPr>
              <a:t>Parent Notification and Public Hearing Requirements (2023-24)</a:t>
            </a:r>
            <a:r>
              <a:rPr lang="en">
                <a:latin typeface="Calibri"/>
                <a:ea typeface="Calibri"/>
                <a:cs typeface="Calibri"/>
                <a:sym typeface="Calibri"/>
              </a:rPr>
              <a:t> (includes a sample Parent Notification Letter)</a:t>
            </a:r>
            <a:endParaRPr>
              <a:latin typeface="Calibri"/>
              <a:ea typeface="Calibri"/>
              <a:cs typeface="Calibri"/>
              <a:sym typeface="Calibri"/>
            </a:endParaRPr>
          </a:p>
          <a:p>
            <a:pPr marL="228600" lvl="0" indent="-203200" algn="l" rtl="0">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Performance Watch webpage</a:t>
            </a:r>
            <a:r>
              <a:rPr lang="en">
                <a:latin typeface="Calibri"/>
                <a:ea typeface="Calibri"/>
                <a:cs typeface="Calibri"/>
                <a:sym typeface="Calibri"/>
              </a:rPr>
              <a:t>, expectations</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UIP Requirements for PI/T Plan Types</a:t>
            </a:r>
            <a:endParaRPr/>
          </a:p>
        </p:txBody>
      </p:sp>
      <p:sp>
        <p:nvSpPr>
          <p:cNvPr id="302" name="Google Shape;302;p47"/>
          <p:cNvSpPr txBox="1">
            <a:spLocks noGrp="1"/>
          </p:cNvSpPr>
          <p:nvPr>
            <p:ph type="body" idx="1"/>
          </p:nvPr>
        </p:nvSpPr>
        <p:spPr>
          <a:xfrm>
            <a:off x="357325" y="1093350"/>
            <a:ext cx="6385200" cy="31254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i="1"/>
              <a:t>All Schools with PI/T plan type:</a:t>
            </a:r>
            <a:endParaRPr i="1"/>
          </a:p>
          <a:p>
            <a:pPr marL="914400" lvl="0" indent="-330200" algn="l" rtl="0">
              <a:spcBef>
                <a:spcPts val="0"/>
              </a:spcBef>
              <a:spcAft>
                <a:spcPts val="0"/>
              </a:spcAft>
              <a:buSzPts val="1600"/>
              <a:buChar char="❏"/>
            </a:pPr>
            <a:r>
              <a:rPr lang="en" sz="1600"/>
              <a:t>High leverage action steps to increase Family Engagement</a:t>
            </a:r>
            <a:endParaRPr sz="1600"/>
          </a:p>
          <a:p>
            <a:pPr marL="914400" lvl="0" indent="-330200" algn="l" rtl="0">
              <a:spcBef>
                <a:spcPts val="0"/>
              </a:spcBef>
              <a:spcAft>
                <a:spcPts val="0"/>
              </a:spcAft>
              <a:buSzPts val="1600"/>
              <a:buChar char="❏"/>
            </a:pPr>
            <a:r>
              <a:rPr lang="en" sz="1600"/>
              <a:t>Early Learning Needs Assessment </a:t>
            </a:r>
            <a:r>
              <a:rPr lang="en" sz="1600" i="1"/>
              <a:t>(identified schools serving K-3)</a:t>
            </a:r>
            <a:r>
              <a:rPr lang="en" sz="1600"/>
              <a:t> </a:t>
            </a:r>
            <a:endParaRPr sz="1600"/>
          </a:p>
          <a:p>
            <a:pPr marL="1371600" lvl="1" indent="-330200" algn="l" rtl="0">
              <a:spcBef>
                <a:spcPts val="0"/>
              </a:spcBef>
              <a:spcAft>
                <a:spcPts val="0"/>
              </a:spcAft>
              <a:buSzPts val="1600"/>
              <a:buChar char="❏"/>
            </a:pPr>
            <a:r>
              <a:rPr lang="en"/>
              <a:t>Applies to Districts accredited PI/T </a:t>
            </a:r>
            <a:r>
              <a:rPr lang="en" u="sng"/>
              <a:t>and</a:t>
            </a:r>
            <a:r>
              <a:rPr lang="en"/>
              <a:t> with schools operating under a Priority Improvement or Turnaround plan </a:t>
            </a:r>
            <a:endParaRPr sz="1600"/>
          </a:p>
          <a:p>
            <a:pPr marL="0" lvl="0" indent="0" algn="l" rtl="0">
              <a:spcBef>
                <a:spcPts val="1000"/>
              </a:spcBef>
              <a:spcAft>
                <a:spcPts val="0"/>
              </a:spcAft>
              <a:buNone/>
            </a:pPr>
            <a:r>
              <a:rPr lang="en" i="1"/>
              <a:t>All Schools and Districts with Turnaround plan type:</a:t>
            </a:r>
            <a:endParaRPr i="1"/>
          </a:p>
          <a:p>
            <a:pPr marL="914400" lvl="0" indent="-330200" algn="l" rtl="0">
              <a:spcBef>
                <a:spcPts val="0"/>
              </a:spcBef>
              <a:spcAft>
                <a:spcPts val="0"/>
              </a:spcAft>
              <a:buSzPts val="1600"/>
              <a:buChar char="❏"/>
            </a:pPr>
            <a:r>
              <a:rPr lang="en" sz="1600"/>
              <a:t>State-required turnaround strategies</a:t>
            </a:r>
            <a:endParaRPr sz="1600"/>
          </a:p>
          <a:p>
            <a:pPr marL="0" lvl="0" indent="0" algn="l" rtl="0">
              <a:spcBef>
                <a:spcPts val="1200"/>
              </a:spcBef>
              <a:spcAft>
                <a:spcPts val="0"/>
              </a:spcAft>
              <a:buNone/>
            </a:pPr>
            <a:r>
              <a:rPr lang="en" b="1" i="1">
                <a:solidFill>
                  <a:srgbClr val="FF9900"/>
                </a:solidFill>
              </a:rPr>
              <a:t>NEW </a:t>
            </a:r>
            <a:r>
              <a:rPr lang="en" i="1"/>
              <a:t>~ All Schools with PI/T </a:t>
            </a:r>
            <a:r>
              <a:rPr lang="en" i="1" u="sng"/>
              <a:t>or</a:t>
            </a:r>
            <a:r>
              <a:rPr lang="en" i="1"/>
              <a:t> an Improvement plan type:</a:t>
            </a:r>
            <a:endParaRPr i="1"/>
          </a:p>
          <a:p>
            <a:pPr marL="914400" lvl="0" indent="-330200" algn="l" rtl="0">
              <a:spcBef>
                <a:spcPts val="0"/>
              </a:spcBef>
              <a:spcAft>
                <a:spcPts val="0"/>
              </a:spcAft>
              <a:buSzPts val="1600"/>
              <a:buChar char="❏"/>
            </a:pPr>
            <a:r>
              <a:rPr lang="en" sz="1600"/>
              <a:t>Math Act (HB 23-1231)</a:t>
            </a:r>
            <a:endParaRPr/>
          </a:p>
        </p:txBody>
      </p:sp>
      <p:sp>
        <p:nvSpPr>
          <p:cNvPr id="303" name="Google Shape;303;p47"/>
          <p:cNvSpPr/>
          <p:nvPr/>
        </p:nvSpPr>
        <p:spPr>
          <a:xfrm>
            <a:off x="6821375" y="926525"/>
            <a:ext cx="2322600" cy="36339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Note that other categories have additional UIP requirements that are </a:t>
            </a:r>
            <a:r>
              <a:rPr lang="en" b="1" u="sng">
                <a:latin typeface="Calibri"/>
                <a:ea typeface="Calibri"/>
                <a:cs typeface="Calibri"/>
                <a:sym typeface="Calibri"/>
              </a:rPr>
              <a:t>not</a:t>
            </a:r>
            <a:r>
              <a:rPr lang="en" b="1">
                <a:latin typeface="Calibri"/>
                <a:ea typeface="Calibri"/>
                <a:cs typeface="Calibri"/>
                <a:sym typeface="Calibri"/>
              </a:rPr>
              <a:t> covered in this session.</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Examples include ESSA Identification (CS, TS, A-TS),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Comprehensive Early Literacy Grant (ELG), EASI Grant and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Title I (if satisfying through UIP)</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This training focuses on requirements associated to State Identification based on D/SPF plan types.</a:t>
            </a:r>
            <a:endParaRPr b="1">
              <a:latin typeface="Calibri"/>
              <a:ea typeface="Calibri"/>
              <a:cs typeface="Calibri"/>
              <a:sym typeface="Calibri"/>
            </a:endParaRPr>
          </a:p>
        </p:txBody>
      </p:sp>
      <p:sp>
        <p:nvSpPr>
          <p:cNvPr id="304" name="Google Shape;304;p47"/>
          <p:cNvSpPr txBox="1"/>
          <p:nvPr/>
        </p:nvSpPr>
        <p:spPr>
          <a:xfrm>
            <a:off x="213075" y="4086175"/>
            <a:ext cx="5902500" cy="409500"/>
          </a:xfrm>
          <a:prstGeom prst="rect">
            <a:avLst/>
          </a:prstGeom>
          <a:solidFill>
            <a:srgbClr val="D9EAD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We’ll dive into these requirements and supports throughout today’s webinar</a:t>
            </a:r>
            <a:endParaRPr>
              <a:latin typeface="Calibri"/>
              <a:ea typeface="Calibri"/>
              <a:cs typeface="Calibri"/>
              <a:sym typeface="Calibri"/>
            </a:endParaRPr>
          </a:p>
        </p:txBody>
      </p:sp>
      <p:sp>
        <p:nvSpPr>
          <p:cNvPr id="305" name="Google Shape;305;p47"/>
          <p:cNvSpPr/>
          <p:nvPr/>
        </p:nvSpPr>
        <p:spPr>
          <a:xfrm>
            <a:off x="6000075" y="4031425"/>
            <a:ext cx="546000" cy="519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5385</Words>
  <Application>Microsoft Office PowerPoint</Application>
  <PresentationFormat>On-screen Show (16:9)</PresentationFormat>
  <Paragraphs>490</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Roboto</vt:lpstr>
      <vt:lpstr>Rockwell</vt:lpstr>
      <vt:lpstr>Arial</vt:lpstr>
      <vt:lpstr>Trebuchet MS</vt:lpstr>
      <vt:lpstr>Calibri</vt:lpstr>
      <vt:lpstr>Simple Light</vt:lpstr>
      <vt:lpstr>UIP Support Webinar: Priority Improvement / Turnaround</vt:lpstr>
      <vt:lpstr>Welcome</vt:lpstr>
      <vt:lpstr>Focus of this session</vt:lpstr>
      <vt:lpstr>Agenda &amp; Objectives</vt:lpstr>
      <vt:lpstr>Engaging with your UIP and Information Packet</vt:lpstr>
      <vt:lpstr>Understanding PI/T Plan Type Requirements in the UIP Process</vt:lpstr>
      <vt:lpstr>You’ve Been Assigned a Priority Improvement / Turnaround Plan Type</vt:lpstr>
      <vt:lpstr>UIP Process Requirements </vt:lpstr>
      <vt:lpstr>Additional UIP Requirements for PI/T Plan Types</vt:lpstr>
      <vt:lpstr>Best Practices  &amp; Key Strategies</vt:lpstr>
      <vt:lpstr>Foundations of the UIP: The “Big Five” Questions</vt:lpstr>
      <vt:lpstr>Foundations of the UIP: The “Big Five” Questions</vt:lpstr>
      <vt:lpstr>What to put in your UIP</vt:lpstr>
      <vt:lpstr>What to put in your UIP: Data Narrative Tab</vt:lpstr>
      <vt:lpstr>What to put in your UIP: Data Narrative Tab</vt:lpstr>
      <vt:lpstr>What to put in your UIP: Data Narrative Tab</vt:lpstr>
      <vt:lpstr>What to put in your UIP: Data Narrative Tab</vt:lpstr>
      <vt:lpstr>What to put in your UIP: Data Narrative Tab</vt:lpstr>
      <vt:lpstr>What to put in your UIP: Data Narrative Tab</vt:lpstr>
      <vt:lpstr>What to put in your UIP: Action Plans Tab</vt:lpstr>
      <vt:lpstr>What to put in your UIP: Action Plans Tab</vt:lpstr>
      <vt:lpstr>What to put in your UIP: Action Plans Tab</vt:lpstr>
      <vt:lpstr>Application</vt:lpstr>
      <vt:lpstr>What to put in your UIP: Action Plans Tab</vt:lpstr>
      <vt:lpstr>What to put in your UIP: Action Plans Tab</vt:lpstr>
      <vt:lpstr>What to put in your UIP: Action Plans Tab</vt:lpstr>
      <vt:lpstr>What to put in your UIP: Action Plans Tab</vt:lpstr>
      <vt:lpstr>What to put in your UIP: Action Plans Tab</vt:lpstr>
      <vt:lpstr>What to put in your UIP: Action Plans Tab</vt:lpstr>
      <vt:lpstr>Application</vt:lpstr>
      <vt:lpstr>Satisfying Program-Specific Requirements</vt:lpstr>
      <vt:lpstr>Additional UIP Requirements by category</vt:lpstr>
      <vt:lpstr>All PI/T Schools: Family Engagement Activities</vt:lpstr>
      <vt:lpstr>Family &amp; Community Engagement</vt:lpstr>
      <vt:lpstr>Family &amp; Community Engagement</vt:lpstr>
      <vt:lpstr>Application</vt:lpstr>
      <vt:lpstr>All Schools serving K-3: READ Act </vt:lpstr>
      <vt:lpstr>READ Act in the Data Narrative</vt:lpstr>
      <vt:lpstr>READ Act in the Action Plan</vt:lpstr>
      <vt:lpstr>READ Act in the Annual Targets</vt:lpstr>
      <vt:lpstr>Application</vt:lpstr>
      <vt:lpstr>Math Acceleration- Planning Requirements (HB 23-1231) </vt:lpstr>
      <vt:lpstr>Schools serving K-3: Early Learning Needs Assessment (ELNA)</vt:lpstr>
      <vt:lpstr>Why is an Early Learning Needs Assessment Important?</vt:lpstr>
      <vt:lpstr>ELNA Plan Requirements for Priority Improvement &amp; Turnaround</vt:lpstr>
      <vt:lpstr>Capacity Building  Opportunities</vt:lpstr>
      <vt:lpstr>Leveraging a team to create the UIP</vt:lpstr>
      <vt:lpstr>Implementation Teams to support plan implementation </vt:lpstr>
      <vt:lpstr>Planning Resource: Implementation Guide</vt:lpstr>
      <vt:lpstr>Moving from Strategy to Action Plans</vt:lpstr>
      <vt:lpstr>External Partners</vt:lpstr>
      <vt:lpstr>EASI Grant Support Options</vt:lpstr>
      <vt:lpstr>Wrap-up Additional Resources Available</vt:lpstr>
      <vt:lpstr>Resources</vt:lpstr>
      <vt:lpstr>Contact Us</vt:lpstr>
      <vt:lpstr>Q &amp; A (recording will stop here) and Please complete our feedback survey:  https://tinyurl.com/ACIWebinarSurvey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UIP Support Webinar: Priority Improvement / Turnaround</dc:title>
  <cp:lastModifiedBy>Thompson, April</cp:lastModifiedBy>
  <cp:revision>1</cp:revision>
  <dcterms:modified xsi:type="dcterms:W3CDTF">2023-09-13T16:28:52Z</dcterms:modified>
</cp:coreProperties>
</file>