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53d490f8f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53d490f8f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50b76e3c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50b76e3c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50b76e3cb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50b76e3cb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50c99c8f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50c99c8f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0c99c8fe1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50c99c8fe1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0c99c8fe1_0_9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0c99c8fe1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563a6758d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563a6758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563a6758d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563a6758d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63a6758d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63a6758d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53d490f8f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53d490f8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50b76e3cbc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50b76e3cbc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50c99c8fe1_0_1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50c99c8fe1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512d6d8ca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512d6d8c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53d490f8f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53d490f8f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50b76e3cbc_0_1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50b76e3cbc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563a6758d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563a6758d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50b76e3cbc_0_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50b76e3cbc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50b76e3cbc_0_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50b76e3cbc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50b76e3cbc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50b76e3cbc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50b76e3cbc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50b76e3cb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50b76e3cbc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50b76e3cbc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53d490f8f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53d490f8f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50c99c8fe1_0_1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50c99c8fe1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0b76e3cbc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0b76e3cbc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uip/data-analysis-for-small-student-population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uip/combined_plan_guidanc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accountability/januarysubmissionguidanc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GQwwe1YrXjBsrhRTCywE7HSVMkJM8rgtb6Rv1tXwQvU/edit#gid=528513187"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district-school-dashboard"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edx.cde.state.co.us/CDEIdM/districtLAMSupport.jsp"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cdereval"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cde.state.co.us/accountability/schoolviewdataandresul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de.state.co.us/uip" TargetMode="External"/><Relationship Id="rId3" Type="http://schemas.openxmlformats.org/officeDocument/2006/relationships/hyperlink" Target="https://www.cde.state.co.us/accountability/stateaccountability" TargetMode="External"/><Relationship Id="rId7" Type="http://schemas.openxmlformats.org/officeDocument/2006/relationships/hyperlink" Target="https://www.cde.state.co.us/accountability/accountabilityhandbook-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cde.state.co.us/accountability/performancewatchlabelsandprogression" TargetMode="External"/><Relationship Id="rId5" Type="http://schemas.openxmlformats.org/officeDocument/2006/relationships/hyperlink" Target="https://www.cde.state.co.us/accountability/participationandaccountabilityguide-0" TargetMode="External"/><Relationship Id="rId4" Type="http://schemas.openxmlformats.org/officeDocument/2006/relationships/hyperlink" Target="https://www.cde.state.co.us/accountability/summarychangesdocu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medler_l@cde.state.co.us" TargetMode="External"/><Relationship Id="rId5" Type="http://schemas.openxmlformats.org/officeDocument/2006/relationships/hyperlink" Target="mailto:Loften_E@cde.state.co.us" TargetMode="External"/><Relationship Id="rId4" Type="http://schemas.openxmlformats.org/officeDocument/2006/relationships/hyperlink" Target="mailto:Walsh_A@cde.state.co.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Insufficient State Data Ratings</a:t>
            </a:r>
            <a:endParaRPr sz="4000">
              <a:solidFill>
                <a:schemeClr val="lt1"/>
              </a:solidFill>
              <a:latin typeface="Rockwell"/>
              <a:ea typeface="Rockwell"/>
              <a:cs typeface="Rockwell"/>
              <a:sym typeface="Rockwell"/>
            </a:endParaRPr>
          </a:p>
        </p:txBody>
      </p:sp>
      <p:sp>
        <p:nvSpPr>
          <p:cNvPr id="298" name="Google Shape;298;p3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a:t>Rating Definition, Description, and Considerations for Improvement Planning</a:t>
            </a:r>
            <a:endParaRPr sz="2600">
              <a:solidFill>
                <a:schemeClr val="lt1"/>
              </a:solidFill>
              <a:latin typeface="Calibri"/>
              <a:ea typeface="Calibri"/>
              <a:cs typeface="Calibri"/>
              <a:sym typeface="Calibri"/>
            </a:endParaRPr>
          </a:p>
        </p:txBody>
      </p:sp>
      <p:cxnSp>
        <p:nvCxnSpPr>
          <p:cNvPr id="299" name="Google Shape;299;p38"/>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Improvement Planning as an ISD School/District</a:t>
            </a:r>
            <a:endParaRPr/>
          </a:p>
        </p:txBody>
      </p:sp>
      <p:sp>
        <p:nvSpPr>
          <p:cNvPr id="381" name="Google Shape;381;p4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382" name="Google Shape;382;p4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If new to ISD, use the previous plan type when considering current performance. If your school/district is on clock or on watch, you should respond to those planning expectations.</a:t>
            </a:r>
            <a:endParaRPr/>
          </a:p>
          <a:p>
            <a:pPr marL="0" lvl="0" indent="0" algn="l" rtl="0">
              <a:spcBef>
                <a:spcPts val="1200"/>
              </a:spcBef>
              <a:spcAft>
                <a:spcPts val="0"/>
              </a:spcAft>
              <a:buNone/>
            </a:pPr>
            <a:r>
              <a:rPr lang="en"/>
              <a:t>If previously identified as ISD, use the data you have available to determine the appropriate planning expectations for your school/district.</a:t>
            </a:r>
            <a:endParaRPr/>
          </a:p>
          <a:p>
            <a:pPr marL="0" lvl="0" indent="0" algn="l" rtl="0">
              <a:spcBef>
                <a:spcPts val="1200"/>
              </a:spcBef>
              <a:spcAft>
                <a:spcPts val="1200"/>
              </a:spcAft>
              <a:buNone/>
            </a:pPr>
            <a:endParaRPr/>
          </a:p>
        </p:txBody>
      </p:sp>
      <p:sp>
        <p:nvSpPr>
          <p:cNvPr id="383" name="Google Shape;383;p47"/>
          <p:cNvSpPr txBox="1">
            <a:spLocks noGrp="1"/>
          </p:cNvSpPr>
          <p:nvPr>
            <p:ph type="body" idx="4294967295"/>
          </p:nvPr>
        </p:nvSpPr>
        <p:spPr>
          <a:xfrm>
            <a:off x="457200" y="2715150"/>
            <a:ext cx="8472300" cy="707400"/>
          </a:xfrm>
          <a:prstGeom prst="rect">
            <a:avLst/>
          </a:prstGeom>
          <a:solidFill>
            <a:srgbClr val="E1F7F9"/>
          </a:solidFill>
        </p:spPr>
        <p:txBody>
          <a:bodyPr spcFirstLastPara="1" wrap="square" lIns="0" tIns="0" rIns="0" bIns="0" anchor="t" anchorCtr="0">
            <a:normAutofit fontScale="92500" lnSpcReduction="10000"/>
          </a:bodyPr>
          <a:lstStyle/>
          <a:p>
            <a:pPr marL="0" lvl="0" indent="0" algn="l" rtl="0">
              <a:spcBef>
                <a:spcPts val="0"/>
              </a:spcBef>
              <a:spcAft>
                <a:spcPts val="1200"/>
              </a:spcAft>
              <a:buClr>
                <a:schemeClr val="dk1"/>
              </a:buClr>
              <a:buSzPts val="1100"/>
              <a:buFont typeface="Arial"/>
              <a:buNone/>
            </a:pPr>
            <a:r>
              <a:rPr lang="en">
                <a:solidFill>
                  <a:schemeClr val="dk1"/>
                </a:solidFill>
              </a:rPr>
              <a:t>In either instance, make sure to </a:t>
            </a:r>
            <a:r>
              <a:rPr lang="en" b="1">
                <a:solidFill>
                  <a:schemeClr val="dk1"/>
                </a:solidFill>
              </a:rPr>
              <a:t>look at any available state data for indications of need and signals for next year</a:t>
            </a:r>
            <a:r>
              <a:rPr lang="en">
                <a:solidFill>
                  <a:schemeClr val="dk1"/>
                </a:solidFil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8"/>
          <p:cNvSpPr/>
          <p:nvPr/>
        </p:nvSpPr>
        <p:spPr>
          <a:xfrm>
            <a:off x="6956850" y="1173000"/>
            <a:ext cx="2040300" cy="3131700"/>
          </a:xfrm>
          <a:prstGeom prst="roundRect">
            <a:avLst>
              <a:gd name="adj" fmla="val 8433"/>
            </a:avLst>
          </a:prstGeom>
          <a:solidFill>
            <a:srgbClr val="31386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lt1"/>
                </a:solidFill>
                <a:latin typeface="Calibri"/>
                <a:ea typeface="Calibri"/>
                <a:cs typeface="Calibri"/>
                <a:sym typeface="Calibri"/>
              </a:rPr>
              <a:t>Resource</a:t>
            </a:r>
            <a:endParaRPr b="1">
              <a:solidFill>
                <a:schemeClr val="lt1"/>
              </a:solidFill>
              <a:latin typeface="Calibri"/>
              <a:ea typeface="Calibri"/>
              <a:cs typeface="Calibri"/>
              <a:sym typeface="Calibri"/>
            </a:endParaRPr>
          </a:p>
          <a:p>
            <a:pPr marL="0" lvl="0" indent="0" algn="ctr" rtl="0">
              <a:lnSpc>
                <a:spcPct val="115000"/>
              </a:lnSpc>
              <a:spcBef>
                <a:spcPts val="1200"/>
              </a:spcBef>
              <a:spcAft>
                <a:spcPts val="1200"/>
              </a:spcAft>
              <a:buNone/>
            </a:pPr>
            <a:r>
              <a:rPr lang="en" sz="1050" u="sng">
                <a:solidFill>
                  <a:srgbClr val="E1F7F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Data Analysis for Small Student Populations (PDF)</a:t>
            </a:r>
            <a:r>
              <a:rPr lang="en" sz="1050">
                <a:solidFill>
                  <a:srgbClr val="E1F7F9"/>
                </a:solidFill>
                <a:latin typeface="Calibri"/>
                <a:ea typeface="Calibri"/>
                <a:cs typeface="Calibri"/>
                <a:sym typeface="Calibri"/>
              </a:rPr>
              <a:t> </a:t>
            </a:r>
            <a:r>
              <a:rPr lang="en" sz="1050">
                <a:solidFill>
                  <a:schemeClr val="lt1"/>
                </a:solidFill>
                <a:latin typeface="Calibri"/>
                <a:ea typeface="Calibri"/>
                <a:cs typeface="Calibri"/>
                <a:sym typeface="Calibri"/>
              </a:rPr>
              <a:t>(Updated: July 2022) This guidance focuses on how to include analysis of data with small populations of students in the UIP. This resource is appropriate for all users that need to report on small student groups, either due to size of the school/district or disaggregated data analysis.</a:t>
            </a:r>
            <a:r>
              <a:rPr lang="en" sz="1050">
                <a:solidFill>
                  <a:srgbClr val="333333"/>
                </a:solidFill>
                <a:highlight>
                  <a:srgbClr val="FFFFFF"/>
                </a:highlight>
                <a:latin typeface="Calibri"/>
                <a:ea typeface="Calibri"/>
                <a:cs typeface="Calibri"/>
                <a:sym typeface="Calibri"/>
              </a:rPr>
              <a:t> </a:t>
            </a:r>
            <a:endParaRPr sz="1050">
              <a:solidFill>
                <a:srgbClr val="333333"/>
              </a:solidFill>
              <a:highlight>
                <a:srgbClr val="FFFFFF"/>
              </a:highlight>
              <a:latin typeface="Calibri"/>
              <a:ea typeface="Calibri"/>
              <a:cs typeface="Calibri"/>
              <a:sym typeface="Calibri"/>
            </a:endParaRPr>
          </a:p>
        </p:txBody>
      </p:sp>
      <p:sp>
        <p:nvSpPr>
          <p:cNvPr id="389" name="Google Shape;389;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Protecting Student Personally Identifiable Information (PII)</a:t>
            </a:r>
            <a:endParaRPr/>
          </a:p>
        </p:txBody>
      </p:sp>
      <p:sp>
        <p:nvSpPr>
          <p:cNvPr id="390" name="Google Shape;390;p48"/>
          <p:cNvSpPr txBox="1">
            <a:spLocks noGrp="1"/>
          </p:cNvSpPr>
          <p:nvPr>
            <p:ph type="body" idx="1"/>
          </p:nvPr>
        </p:nvSpPr>
        <p:spPr>
          <a:xfrm>
            <a:off x="457200" y="1143000"/>
            <a:ext cx="62892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 the UIP, you’ll describe historical and recent state and local data to understand the current state of your school.</a:t>
            </a:r>
            <a:endParaRPr/>
          </a:p>
          <a:p>
            <a:pPr marL="0" lvl="0" indent="0" algn="l" rtl="0">
              <a:spcBef>
                <a:spcPts val="1200"/>
              </a:spcBef>
              <a:spcAft>
                <a:spcPts val="0"/>
              </a:spcAft>
              <a:buNone/>
            </a:pPr>
            <a:r>
              <a:rPr lang="en"/>
              <a:t>Reported data should not be too small that the public can determine information about individual students. </a:t>
            </a:r>
            <a:endParaRPr/>
          </a:p>
          <a:p>
            <a:pPr marL="0" lvl="0" indent="0" algn="l" rtl="0">
              <a:spcBef>
                <a:spcPts val="1200"/>
              </a:spcBef>
              <a:spcAft>
                <a:spcPts val="1200"/>
              </a:spcAft>
              <a:buNone/>
            </a:pPr>
            <a:r>
              <a:rPr lang="en"/>
              <a:t>The Family Educational Rights and Privacy Act (FERPA) prohibits any disclosure of PII derived from education records. </a:t>
            </a:r>
            <a:endParaRPr b="1"/>
          </a:p>
        </p:txBody>
      </p:sp>
      <p:sp>
        <p:nvSpPr>
          <p:cNvPr id="391" name="Google Shape;391;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392" name="Google Shape;392;p48"/>
          <p:cNvSpPr txBox="1">
            <a:spLocks noGrp="1"/>
          </p:cNvSpPr>
          <p:nvPr>
            <p:ph type="body" idx="4294967295"/>
          </p:nvPr>
        </p:nvSpPr>
        <p:spPr>
          <a:xfrm>
            <a:off x="413400" y="3507175"/>
            <a:ext cx="6376800" cy="707400"/>
          </a:xfrm>
          <a:prstGeom prst="rect">
            <a:avLst/>
          </a:prstGeom>
          <a:solidFill>
            <a:srgbClr val="E1F7F9"/>
          </a:solidFill>
        </p:spPr>
        <p:txBody>
          <a:bodyPr spcFirstLastPara="1" wrap="square" lIns="0" tIns="0" rIns="0" bIns="0" anchor="t" anchorCtr="0">
            <a:normAutofit fontScale="92500" lnSpcReduction="10000"/>
          </a:bodyPr>
          <a:lstStyle/>
          <a:p>
            <a:pPr marL="0" lvl="0" indent="0" algn="l" rtl="0">
              <a:spcBef>
                <a:spcPts val="0"/>
              </a:spcBef>
              <a:spcAft>
                <a:spcPts val="1200"/>
              </a:spcAft>
              <a:buNone/>
            </a:pPr>
            <a:r>
              <a:rPr lang="en">
                <a:solidFill>
                  <a:schemeClr val="dk1"/>
                </a:solidFill>
              </a:rPr>
              <a:t>When reporting small student groups, </a:t>
            </a:r>
            <a:r>
              <a:rPr lang="en" b="1">
                <a:solidFill>
                  <a:schemeClr val="dk1"/>
                </a:solidFill>
              </a:rPr>
              <a:t>protecting student identity must always take priority.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9"/>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fontScale="62500" lnSpcReduction="20000"/>
          </a:bodyPr>
          <a:lstStyle/>
          <a:p>
            <a:pPr marL="0" lvl="0" indent="0" algn="l" rtl="0">
              <a:spcBef>
                <a:spcPts val="0"/>
              </a:spcBef>
              <a:spcAft>
                <a:spcPts val="1200"/>
              </a:spcAft>
              <a:buNone/>
            </a:pPr>
            <a:r>
              <a:rPr lang="en" sz="1700">
                <a:solidFill>
                  <a:schemeClr val="dk1"/>
                </a:solidFill>
              </a:rPr>
              <a:t>Including </a:t>
            </a:r>
            <a:r>
              <a:rPr lang="en" sz="1700" b="1">
                <a:solidFill>
                  <a:schemeClr val="dk1"/>
                </a:solidFill>
              </a:rPr>
              <a:t>growth</a:t>
            </a:r>
            <a:r>
              <a:rPr lang="en" sz="1700">
                <a:solidFill>
                  <a:schemeClr val="dk1"/>
                </a:solidFill>
              </a:rPr>
              <a:t> </a:t>
            </a:r>
            <a:r>
              <a:rPr lang="en" sz="1700" b="1">
                <a:solidFill>
                  <a:schemeClr val="dk1"/>
                </a:solidFill>
              </a:rPr>
              <a:t>data</a:t>
            </a:r>
            <a:r>
              <a:rPr lang="en" sz="1700">
                <a:solidFill>
                  <a:schemeClr val="dk1"/>
                </a:solidFill>
              </a:rPr>
              <a:t> with student counts of more than 20 </a:t>
            </a:r>
            <a:endParaRPr sz="1700">
              <a:solidFill>
                <a:schemeClr val="dk1"/>
              </a:solidFill>
            </a:endParaRPr>
          </a:p>
        </p:txBody>
      </p:sp>
      <p:sp>
        <p:nvSpPr>
          <p:cNvPr id="398" name="Google Shape;398;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399" name="Google Shape;399;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Considerations for Reporting Data Publicly</a:t>
            </a:r>
            <a:endParaRPr/>
          </a:p>
        </p:txBody>
      </p:sp>
      <p:sp>
        <p:nvSpPr>
          <p:cNvPr id="400" name="Google Shape;400;p49"/>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1200"/>
              </a:spcAft>
              <a:buNone/>
            </a:pPr>
            <a:r>
              <a:rPr lang="en" sz="1800"/>
              <a:t>Local districts may have different policies or approaches to reporting small Ns. When reporting data in a public document, consider:</a:t>
            </a:r>
            <a:endParaRPr/>
          </a:p>
        </p:txBody>
      </p:sp>
      <p:sp>
        <p:nvSpPr>
          <p:cNvPr id="401" name="Google Shape;401;p49"/>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fontScale="55000" lnSpcReduction="20000"/>
          </a:bodyPr>
          <a:lstStyle/>
          <a:p>
            <a:pPr marL="0" lvl="0" indent="0" algn="l" rtl="0">
              <a:spcBef>
                <a:spcPts val="0"/>
              </a:spcBef>
              <a:spcAft>
                <a:spcPts val="1200"/>
              </a:spcAft>
              <a:buNone/>
            </a:pPr>
            <a:r>
              <a:rPr lang="en" sz="2035">
                <a:solidFill>
                  <a:schemeClr val="dk1"/>
                </a:solidFill>
              </a:rPr>
              <a:t>Including </a:t>
            </a:r>
            <a:r>
              <a:rPr lang="en" sz="2035" b="1">
                <a:solidFill>
                  <a:schemeClr val="dk1"/>
                </a:solidFill>
              </a:rPr>
              <a:t>achievement</a:t>
            </a:r>
            <a:r>
              <a:rPr lang="en" sz="2035">
                <a:solidFill>
                  <a:schemeClr val="dk1"/>
                </a:solidFill>
              </a:rPr>
              <a:t> </a:t>
            </a:r>
            <a:r>
              <a:rPr lang="en" sz="2035" b="1">
                <a:solidFill>
                  <a:schemeClr val="dk1"/>
                </a:solidFill>
              </a:rPr>
              <a:t>data</a:t>
            </a:r>
            <a:r>
              <a:rPr lang="en" sz="2035">
                <a:solidFill>
                  <a:schemeClr val="dk1"/>
                </a:solidFill>
              </a:rPr>
              <a:t> with student counts of more than 16</a:t>
            </a:r>
            <a:endParaRPr sz="2035">
              <a:solidFill>
                <a:schemeClr val="dk1"/>
              </a:solidFill>
            </a:endParaRPr>
          </a:p>
        </p:txBody>
      </p:sp>
      <p:sp>
        <p:nvSpPr>
          <p:cNvPr id="402" name="Google Shape;402;p49"/>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700" b="1">
                <a:solidFill>
                  <a:schemeClr val="dk1"/>
                </a:solidFill>
              </a:rPr>
              <a:t>Aggregating data </a:t>
            </a:r>
            <a:r>
              <a:rPr lang="en" sz="1700">
                <a:solidFill>
                  <a:schemeClr val="dk1"/>
                </a:solidFill>
              </a:rPr>
              <a:t>across grade levels or years when data is too small to be publicly reported</a:t>
            </a:r>
            <a:endParaRPr sz="17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Scenario 1: </a:t>
            </a:r>
            <a:endParaRPr/>
          </a:p>
        </p:txBody>
      </p:sp>
      <p:sp>
        <p:nvSpPr>
          <p:cNvPr id="408" name="Google Shape;408;p50"/>
          <p:cNvSpPr txBox="1">
            <a:spLocks noGrp="1"/>
          </p:cNvSpPr>
          <p:nvPr>
            <p:ph type="body" idx="2"/>
          </p:nvPr>
        </p:nvSpPr>
        <p:spPr>
          <a:xfrm>
            <a:off x="4832400" y="1448875"/>
            <a:ext cx="3999900" cy="624000"/>
          </a:xfrm>
          <a:prstGeom prst="rect">
            <a:avLst/>
          </a:prstGeom>
        </p:spPr>
        <p:txBody>
          <a:bodyPr spcFirstLastPara="1" wrap="square" lIns="0" tIns="0" rIns="0" bIns="0" anchor="t" anchorCtr="0">
            <a:normAutofit lnSpcReduction="10000"/>
          </a:bodyPr>
          <a:lstStyle/>
          <a:p>
            <a:pPr marL="0" lvl="0" indent="0" algn="l" rtl="0">
              <a:spcBef>
                <a:spcPts val="0"/>
              </a:spcBef>
              <a:spcAft>
                <a:spcPts val="1200"/>
              </a:spcAft>
              <a:buNone/>
            </a:pPr>
            <a:r>
              <a:rPr lang="en"/>
              <a:t>State or local assessment data doesn’t yield clear trends for analysis.</a:t>
            </a:r>
            <a:endParaRPr/>
          </a:p>
        </p:txBody>
      </p:sp>
      <p:sp>
        <p:nvSpPr>
          <p:cNvPr id="409" name="Google Shape;409;p5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410" name="Google Shape;410;p50"/>
          <p:cNvSpPr txBox="1">
            <a:spLocks noGrp="1"/>
          </p:cNvSpPr>
          <p:nvPr>
            <p:ph type="body" idx="1"/>
          </p:nvPr>
        </p:nvSpPr>
        <p:spPr>
          <a:xfrm>
            <a:off x="311700" y="1448875"/>
            <a:ext cx="3999900" cy="4755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State assessment data is not available.</a:t>
            </a:r>
            <a:endParaRPr/>
          </a:p>
        </p:txBody>
      </p:sp>
      <p:sp>
        <p:nvSpPr>
          <p:cNvPr id="411" name="Google Shape;411;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Improvement Planning as an ISD School/District</a:t>
            </a:r>
            <a:endParaRPr>
              <a:solidFill>
                <a:schemeClr val="lt1"/>
              </a:solidFill>
            </a:endParaRPr>
          </a:p>
        </p:txBody>
      </p:sp>
      <p:sp>
        <p:nvSpPr>
          <p:cNvPr id="412" name="Google Shape;412;p50"/>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Scenario 2: </a:t>
            </a:r>
            <a:endParaRPr sz="2000" dirty="0"/>
          </a:p>
        </p:txBody>
      </p:sp>
      <p:sp>
        <p:nvSpPr>
          <p:cNvPr id="413" name="Google Shape;413;p50"/>
          <p:cNvSpPr txBox="1">
            <a:spLocks noGrp="1"/>
          </p:cNvSpPr>
          <p:nvPr>
            <p:ph type="title" idx="4"/>
          </p:nvPr>
        </p:nvSpPr>
        <p:spPr>
          <a:xfrm>
            <a:off x="329300" y="2058888"/>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Proposed Solution:</a:t>
            </a:r>
            <a:endParaRPr dirty="0"/>
          </a:p>
        </p:txBody>
      </p:sp>
      <p:sp>
        <p:nvSpPr>
          <p:cNvPr id="414" name="Google Shape;414;p50"/>
          <p:cNvSpPr txBox="1">
            <a:spLocks noGrp="1"/>
          </p:cNvSpPr>
          <p:nvPr>
            <p:ph type="body" idx="2"/>
          </p:nvPr>
        </p:nvSpPr>
        <p:spPr>
          <a:xfrm>
            <a:off x="4832400" y="2460654"/>
            <a:ext cx="3999900" cy="2067300"/>
          </a:xfrm>
          <a:prstGeom prst="rect">
            <a:avLst/>
          </a:prstGeom>
          <a:solidFill>
            <a:srgbClr val="E1F7F9"/>
          </a:solidFill>
        </p:spPr>
        <p:txBody>
          <a:bodyPr spcFirstLastPara="1" wrap="square" lIns="0" tIns="0" rIns="0" bIns="0" anchor="t" anchorCtr="0">
            <a:normAutofit fontScale="92500" lnSpcReduction="10000"/>
          </a:bodyPr>
          <a:lstStyle/>
          <a:p>
            <a:pPr marL="0" lvl="0" indent="0" algn="l" rtl="0">
              <a:spcBef>
                <a:spcPts val="0"/>
              </a:spcBef>
              <a:spcAft>
                <a:spcPts val="1200"/>
              </a:spcAft>
              <a:buNone/>
            </a:pPr>
            <a:r>
              <a:rPr lang="en"/>
              <a:t>Use </a:t>
            </a:r>
            <a:r>
              <a:rPr lang="en" b="1"/>
              <a:t>non-assessment data </a:t>
            </a:r>
            <a:r>
              <a:rPr lang="en"/>
              <a:t>to supplement assessment data. Attendance, course performance, and other non-assessment measures can be leading indicators of overall performance and offer additional nuance to the needs of students. Example: “Suspension and expulsion rates increased over the past three years (from 2% to 5% of students). 70% of behavior incidents involve male students, indicating disproportionate impacts for this population of students.”</a:t>
            </a:r>
            <a:endParaRPr/>
          </a:p>
        </p:txBody>
      </p:sp>
      <p:sp>
        <p:nvSpPr>
          <p:cNvPr id="415" name="Google Shape;415;p50"/>
          <p:cNvSpPr txBox="1">
            <a:spLocks noGrp="1"/>
          </p:cNvSpPr>
          <p:nvPr>
            <p:ph type="body" idx="1"/>
          </p:nvPr>
        </p:nvSpPr>
        <p:spPr>
          <a:xfrm>
            <a:off x="311700" y="2460676"/>
            <a:ext cx="3999900" cy="2067300"/>
          </a:xfrm>
          <a:prstGeom prst="rect">
            <a:avLst/>
          </a:prstGeom>
          <a:solidFill>
            <a:srgbClr val="E1F7F9"/>
          </a:solidFill>
        </p:spPr>
        <p:txBody>
          <a:bodyPr spcFirstLastPara="1" wrap="square" lIns="0" tIns="0" rIns="0" bIns="0" anchor="t" anchorCtr="0">
            <a:normAutofit lnSpcReduction="10000"/>
          </a:bodyPr>
          <a:lstStyle/>
          <a:p>
            <a:pPr marL="0" lvl="0" indent="0" algn="l" rtl="0">
              <a:spcBef>
                <a:spcPts val="0"/>
              </a:spcBef>
              <a:spcAft>
                <a:spcPts val="1200"/>
              </a:spcAft>
              <a:buNone/>
            </a:pPr>
            <a:r>
              <a:rPr lang="en"/>
              <a:t>Focus the collection and analysis of </a:t>
            </a:r>
            <a:r>
              <a:rPr lang="en" b="1"/>
              <a:t>local data</a:t>
            </a:r>
            <a:r>
              <a:rPr lang="en"/>
              <a:t>. Use SPF indicators (ex. achievement, growth, and postsecondary workforce readiness) to guide your analysis and acknowledge areas where N-counts are too low to be reported. Example: “Local data indicates achievement results for multilingual learners is increasing over the past three years. Due to low student n-counts, data cannot be reported publicly.”</a:t>
            </a:r>
            <a:endParaRPr/>
          </a:p>
        </p:txBody>
      </p:sp>
      <p:sp>
        <p:nvSpPr>
          <p:cNvPr id="416" name="Google Shape;416;p50"/>
          <p:cNvSpPr txBox="1">
            <a:spLocks noGrp="1"/>
          </p:cNvSpPr>
          <p:nvPr>
            <p:ph type="title" idx="5"/>
          </p:nvPr>
        </p:nvSpPr>
        <p:spPr>
          <a:xfrm>
            <a:off x="4841250" y="2058888"/>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Proposed Solution:</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childTnLst>
                                </p:cTn>
                              </p:par>
                              <p:par>
                                <p:cTn id="8" presetID="10" presetClass="entr" presetSubtype="0" fill="hold" nodeType="withEffect">
                                  <p:stCondLst>
                                    <p:cond delay="0"/>
                                  </p:stCondLst>
                                  <p:childTnLst>
                                    <p:set>
                                      <p:cBhvr>
                                        <p:cTn id="9" dur="1" fill="hold">
                                          <p:stCondLst>
                                            <p:cond delay="0"/>
                                          </p:stCondLst>
                                        </p:cTn>
                                        <p:tgtEl>
                                          <p:spTgt spid="415"/>
                                        </p:tgtEl>
                                        <p:attrNameLst>
                                          <p:attrName>style.visibility</p:attrName>
                                        </p:attrNameLst>
                                      </p:cBhvr>
                                      <p:to>
                                        <p:strVal val="visible"/>
                                      </p:to>
                                    </p:set>
                                    <p:animEffect transition="in" filter="fade">
                                      <p:cBhvr>
                                        <p:cTn id="10" dur="1000"/>
                                        <p:tgtEl>
                                          <p:spTgt spid="4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2"/>
                                        </p:tgtEl>
                                        <p:attrNameLst>
                                          <p:attrName>style.visibility</p:attrName>
                                        </p:attrNameLst>
                                      </p:cBhvr>
                                      <p:to>
                                        <p:strVal val="visible"/>
                                      </p:to>
                                    </p:set>
                                    <p:animEffect transition="in" filter="fade">
                                      <p:cBhvr>
                                        <p:cTn id="15" dur="1000"/>
                                        <p:tgtEl>
                                          <p:spTgt spid="412"/>
                                        </p:tgtEl>
                                      </p:cBhvr>
                                    </p:animEffect>
                                  </p:childTnLst>
                                </p:cTn>
                              </p:par>
                              <p:par>
                                <p:cTn id="16" presetID="10" presetClass="entr" presetSubtype="0" fill="hold" nodeType="with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fade">
                                      <p:cBhvr>
                                        <p:cTn id="18" dur="1000"/>
                                        <p:tgtEl>
                                          <p:spTgt spid="4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6"/>
                                        </p:tgtEl>
                                        <p:attrNameLst>
                                          <p:attrName>style.visibility</p:attrName>
                                        </p:attrNameLst>
                                      </p:cBhvr>
                                      <p:to>
                                        <p:strVal val="visible"/>
                                      </p:to>
                                    </p:set>
                                    <p:animEffect transition="in" filter="fade">
                                      <p:cBhvr>
                                        <p:cTn id="23" dur="1000"/>
                                        <p:tgtEl>
                                          <p:spTgt spid="416"/>
                                        </p:tgtEl>
                                      </p:cBhvr>
                                    </p:animEffect>
                                  </p:childTnLst>
                                </p:cTn>
                              </p:par>
                              <p:par>
                                <p:cTn id="24" presetID="10" presetClass="entr" presetSubtype="0" fill="hold" nodeType="withEffect">
                                  <p:stCondLst>
                                    <p:cond delay="0"/>
                                  </p:stCondLst>
                                  <p:childTnLst>
                                    <p:set>
                                      <p:cBhvr>
                                        <p:cTn id="25" dur="1" fill="hold">
                                          <p:stCondLst>
                                            <p:cond delay="0"/>
                                          </p:stCondLst>
                                        </p:cTn>
                                        <p:tgtEl>
                                          <p:spTgt spid="414"/>
                                        </p:tgtEl>
                                        <p:attrNameLst>
                                          <p:attrName>style.visibility</p:attrName>
                                        </p:attrNameLst>
                                      </p:cBhvr>
                                      <p:to>
                                        <p:strVal val="visible"/>
                                      </p:to>
                                    </p:set>
                                    <p:animEffect transition="in" filter="fade">
                                      <p:cBhvr>
                                        <p:cTn id="26"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Scenario 3: </a:t>
            </a:r>
            <a:endParaRPr/>
          </a:p>
        </p:txBody>
      </p:sp>
      <p:sp>
        <p:nvSpPr>
          <p:cNvPr id="422" name="Google Shape;422;p51"/>
          <p:cNvSpPr txBox="1">
            <a:spLocks noGrp="1"/>
          </p:cNvSpPr>
          <p:nvPr>
            <p:ph type="body" idx="2"/>
          </p:nvPr>
        </p:nvSpPr>
        <p:spPr>
          <a:xfrm>
            <a:off x="4832400" y="1448875"/>
            <a:ext cx="3999900" cy="624000"/>
          </a:xfrm>
          <a:prstGeom prst="rect">
            <a:avLst/>
          </a:prstGeom>
        </p:spPr>
        <p:txBody>
          <a:bodyPr spcFirstLastPara="1" wrap="square" lIns="0" tIns="0" rIns="0" bIns="0" anchor="t" anchorCtr="0">
            <a:normAutofit lnSpcReduction="10000"/>
          </a:bodyPr>
          <a:lstStyle/>
          <a:p>
            <a:pPr marL="0" lvl="0" indent="0" algn="l" rtl="0">
              <a:spcBef>
                <a:spcPts val="0"/>
              </a:spcBef>
              <a:spcAft>
                <a:spcPts val="1200"/>
              </a:spcAft>
              <a:buNone/>
            </a:pPr>
            <a:r>
              <a:rPr lang="en"/>
              <a:t>Aggregation does not provide numbers that are large enough to yield representative or meaningful results.</a:t>
            </a:r>
            <a:endParaRPr/>
          </a:p>
        </p:txBody>
      </p:sp>
      <p:sp>
        <p:nvSpPr>
          <p:cNvPr id="423" name="Google Shape;423;p5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424" name="Google Shape;424;p51"/>
          <p:cNvSpPr txBox="1">
            <a:spLocks noGrp="1"/>
          </p:cNvSpPr>
          <p:nvPr>
            <p:ph type="body" idx="1"/>
          </p:nvPr>
        </p:nvSpPr>
        <p:spPr>
          <a:xfrm>
            <a:off x="311700" y="1448875"/>
            <a:ext cx="3999900" cy="4755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Performance among groups or across time is similar. </a:t>
            </a:r>
            <a:endParaRPr/>
          </a:p>
        </p:txBody>
      </p:sp>
      <p:sp>
        <p:nvSpPr>
          <p:cNvPr id="425" name="Google Shape;425;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as an ISD School/District</a:t>
            </a:r>
            <a:endParaRPr/>
          </a:p>
        </p:txBody>
      </p:sp>
      <p:sp>
        <p:nvSpPr>
          <p:cNvPr id="426" name="Google Shape;426;p51"/>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Scenario 4: </a:t>
            </a:r>
            <a:endParaRPr sz="2000" dirty="0"/>
          </a:p>
        </p:txBody>
      </p:sp>
      <p:sp>
        <p:nvSpPr>
          <p:cNvPr id="427" name="Google Shape;427;p51"/>
          <p:cNvSpPr txBox="1">
            <a:spLocks noGrp="1"/>
          </p:cNvSpPr>
          <p:nvPr>
            <p:ph type="title" idx="4"/>
          </p:nvPr>
        </p:nvSpPr>
        <p:spPr>
          <a:xfrm>
            <a:off x="329300" y="2058888"/>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Solution:</a:t>
            </a:r>
            <a:endParaRPr/>
          </a:p>
        </p:txBody>
      </p:sp>
      <p:sp>
        <p:nvSpPr>
          <p:cNvPr id="428" name="Google Shape;428;p51"/>
          <p:cNvSpPr txBox="1">
            <a:spLocks noGrp="1"/>
          </p:cNvSpPr>
          <p:nvPr>
            <p:ph type="body" idx="2"/>
          </p:nvPr>
        </p:nvSpPr>
        <p:spPr>
          <a:xfrm>
            <a:off x="4832400" y="2460654"/>
            <a:ext cx="3999900" cy="2067300"/>
          </a:xfrm>
          <a:prstGeom prst="rect">
            <a:avLst/>
          </a:prstGeom>
          <a:solidFill>
            <a:srgbClr val="E1F7F9"/>
          </a:solidFill>
        </p:spPr>
        <p:txBody>
          <a:bodyPr spcFirstLastPara="1" wrap="square" lIns="0" tIns="0" rIns="0" bIns="0" anchor="t" anchorCtr="0">
            <a:normAutofit/>
          </a:bodyPr>
          <a:lstStyle/>
          <a:p>
            <a:pPr marL="0" lvl="0" indent="0" algn="l" rtl="0">
              <a:spcBef>
                <a:spcPts val="0"/>
              </a:spcBef>
              <a:spcAft>
                <a:spcPts val="1200"/>
              </a:spcAft>
              <a:buNone/>
            </a:pPr>
            <a:r>
              <a:rPr lang="en"/>
              <a:t>Schools may use </a:t>
            </a:r>
            <a:r>
              <a:rPr lang="en" b="1"/>
              <a:t>student-level metrics</a:t>
            </a:r>
            <a:r>
              <a:rPr lang="en"/>
              <a:t> (like student growth percentiles or student scale scores) internally to provide more accurate and actionable data about performance. Describe the analysis and findings without sharing specific data. Example: “We analyzed student scale scores from 2019 to 2022 and found high school scores increased over that time.”</a:t>
            </a:r>
            <a:endParaRPr/>
          </a:p>
        </p:txBody>
      </p:sp>
      <p:sp>
        <p:nvSpPr>
          <p:cNvPr id="429" name="Google Shape;429;p51"/>
          <p:cNvSpPr txBox="1">
            <a:spLocks noGrp="1"/>
          </p:cNvSpPr>
          <p:nvPr>
            <p:ph type="body" idx="1"/>
          </p:nvPr>
        </p:nvSpPr>
        <p:spPr>
          <a:xfrm>
            <a:off x="311700" y="2460676"/>
            <a:ext cx="3999900" cy="2067300"/>
          </a:xfrm>
          <a:prstGeom prst="rect">
            <a:avLst/>
          </a:prstGeom>
          <a:solidFill>
            <a:srgbClr val="E1F7F9"/>
          </a:solidFill>
        </p:spPr>
        <p:txBody>
          <a:bodyPr spcFirstLastPara="1" wrap="square" lIns="0" tIns="0" rIns="0" bIns="0" anchor="t" anchorCtr="0">
            <a:normAutofit/>
          </a:bodyPr>
          <a:lstStyle/>
          <a:p>
            <a:pPr marL="0" lvl="0" indent="0" algn="l" rtl="0">
              <a:spcBef>
                <a:spcPts val="0"/>
              </a:spcBef>
              <a:spcAft>
                <a:spcPts val="1200"/>
              </a:spcAft>
              <a:buNone/>
            </a:pPr>
            <a:r>
              <a:rPr lang="en" b="1"/>
              <a:t>Aggregate the data</a:t>
            </a:r>
            <a:r>
              <a:rPr lang="en"/>
              <a:t> to identify data trends or patterns. To aggregate, consider aggregating into single grade levels, multiple grade levels, or across multiple years. Example: “In Math overall, students with disabilities had an MGP of 35, which is not meeting state expectations.” </a:t>
            </a:r>
            <a:endParaRPr/>
          </a:p>
        </p:txBody>
      </p:sp>
      <p:sp>
        <p:nvSpPr>
          <p:cNvPr id="430" name="Google Shape;430;p51"/>
          <p:cNvSpPr txBox="1">
            <a:spLocks noGrp="1"/>
          </p:cNvSpPr>
          <p:nvPr>
            <p:ph type="title" idx="5"/>
          </p:nvPr>
        </p:nvSpPr>
        <p:spPr>
          <a:xfrm>
            <a:off x="4841250" y="2058888"/>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Proposed Solution:</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000"/>
                                        <p:tgtEl>
                                          <p:spTgt spid="427"/>
                                        </p:tgtEl>
                                      </p:cBhvr>
                                    </p:animEffect>
                                  </p:childTnLst>
                                </p:cTn>
                              </p:par>
                              <p:par>
                                <p:cTn id="8" presetID="10" presetClass="entr" presetSubtype="0" fill="hold" nodeType="withEffect">
                                  <p:stCondLst>
                                    <p:cond delay="0"/>
                                  </p:stCondLst>
                                  <p:childTnLst>
                                    <p:set>
                                      <p:cBhvr>
                                        <p:cTn id="9" dur="1" fill="hold">
                                          <p:stCondLst>
                                            <p:cond delay="0"/>
                                          </p:stCondLst>
                                        </p:cTn>
                                        <p:tgtEl>
                                          <p:spTgt spid="429"/>
                                        </p:tgtEl>
                                        <p:attrNameLst>
                                          <p:attrName>style.visibility</p:attrName>
                                        </p:attrNameLst>
                                      </p:cBhvr>
                                      <p:to>
                                        <p:strVal val="visible"/>
                                      </p:to>
                                    </p:set>
                                    <p:animEffect transition="in" filter="fade">
                                      <p:cBhvr>
                                        <p:cTn id="10" dur="1000"/>
                                        <p:tgtEl>
                                          <p:spTgt spid="4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2"/>
                                        </p:tgtEl>
                                        <p:attrNameLst>
                                          <p:attrName>style.visibility</p:attrName>
                                        </p:attrNameLst>
                                      </p:cBhvr>
                                      <p:to>
                                        <p:strVal val="visible"/>
                                      </p:to>
                                    </p:set>
                                    <p:animEffect transition="in" filter="fade">
                                      <p:cBhvr>
                                        <p:cTn id="15" dur="1000"/>
                                        <p:tgtEl>
                                          <p:spTgt spid="422"/>
                                        </p:tgtEl>
                                      </p:cBhvr>
                                    </p:animEffect>
                                  </p:childTnLst>
                                </p:cTn>
                              </p:par>
                              <p:par>
                                <p:cTn id="16" presetID="10" presetClass="entr" presetSubtype="0" fill="hold" nodeType="withEffect">
                                  <p:stCondLst>
                                    <p:cond delay="0"/>
                                  </p:stCondLst>
                                  <p:childTnLst>
                                    <p:set>
                                      <p:cBhvr>
                                        <p:cTn id="17" dur="1" fill="hold">
                                          <p:stCondLst>
                                            <p:cond delay="0"/>
                                          </p:stCondLst>
                                        </p:cTn>
                                        <p:tgtEl>
                                          <p:spTgt spid="426"/>
                                        </p:tgtEl>
                                        <p:attrNameLst>
                                          <p:attrName>style.visibility</p:attrName>
                                        </p:attrNameLst>
                                      </p:cBhvr>
                                      <p:to>
                                        <p:strVal val="visible"/>
                                      </p:to>
                                    </p:set>
                                    <p:animEffect transition="in" filter="fade">
                                      <p:cBhvr>
                                        <p:cTn id="18" dur="1000"/>
                                        <p:tgtEl>
                                          <p:spTgt spid="4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8"/>
                                        </p:tgtEl>
                                        <p:attrNameLst>
                                          <p:attrName>style.visibility</p:attrName>
                                        </p:attrNameLst>
                                      </p:cBhvr>
                                      <p:to>
                                        <p:strVal val="visible"/>
                                      </p:to>
                                    </p:set>
                                    <p:animEffect transition="in" filter="fade">
                                      <p:cBhvr>
                                        <p:cTn id="23" dur="1000"/>
                                        <p:tgtEl>
                                          <p:spTgt spid="428"/>
                                        </p:tgtEl>
                                      </p:cBhvr>
                                    </p:animEffect>
                                  </p:childTnLst>
                                </p:cTn>
                              </p:par>
                              <p:par>
                                <p:cTn id="24" presetID="10" presetClass="entr" presetSubtype="0" fill="hold" nodeType="withEffect">
                                  <p:stCondLst>
                                    <p:cond delay="0"/>
                                  </p:stCondLst>
                                  <p:childTnLst>
                                    <p:set>
                                      <p:cBhvr>
                                        <p:cTn id="25" dur="1" fill="hold">
                                          <p:stCondLst>
                                            <p:cond delay="0"/>
                                          </p:stCondLst>
                                        </p:cTn>
                                        <p:tgtEl>
                                          <p:spTgt spid="430"/>
                                        </p:tgtEl>
                                        <p:attrNameLst>
                                          <p:attrName>style.visibility</p:attrName>
                                        </p:attrNameLst>
                                      </p:cBhvr>
                                      <p:to>
                                        <p:strVal val="visible"/>
                                      </p:to>
                                    </p:set>
                                    <p:animEffect transition="in" filter="fade">
                                      <p:cBhvr>
                                        <p:cTn id="26"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Considerations: Specific School Models and Identifications</a:t>
            </a:r>
            <a:endParaRPr/>
          </a:p>
        </p:txBody>
      </p:sp>
      <p:sp>
        <p:nvSpPr>
          <p:cNvPr id="436" name="Google Shape;436;p52"/>
          <p:cNvSpPr txBox="1">
            <a:spLocks noGrp="1"/>
          </p:cNvSpPr>
          <p:nvPr>
            <p:ph type="subTitle" idx="3"/>
          </p:nvPr>
        </p:nvSpPr>
        <p:spPr>
          <a:xfrm>
            <a:off x="3226550" y="1391743"/>
            <a:ext cx="2421300" cy="2486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Alternative Education Campuses</a:t>
            </a:r>
            <a:endParaRPr b="1"/>
          </a:p>
          <a:p>
            <a:pPr marL="0" lvl="0" indent="0" algn="ctr" rtl="0">
              <a:lnSpc>
                <a:spcPct val="100000"/>
              </a:lnSpc>
              <a:spcBef>
                <a:spcPts val="1200"/>
              </a:spcBef>
              <a:spcAft>
                <a:spcPts val="1200"/>
              </a:spcAft>
              <a:buNone/>
            </a:pPr>
            <a:r>
              <a:rPr lang="en" sz="1250"/>
              <a:t>AECs have the option to include additional measures in the AEC SPF through the Selection of Measures process. Include this data in the UIP. For those AECs with a focus on a specific population, make sure not to neglect analyzing data for other student groups. </a:t>
            </a:r>
            <a:endParaRPr sz="1250"/>
          </a:p>
        </p:txBody>
      </p:sp>
      <p:sp>
        <p:nvSpPr>
          <p:cNvPr id="437" name="Google Shape;437;p5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438" name="Google Shape;438;p52"/>
          <p:cNvSpPr txBox="1">
            <a:spLocks noGrp="1"/>
          </p:cNvSpPr>
          <p:nvPr>
            <p:ph type="subTitle" idx="1"/>
          </p:nvPr>
        </p:nvSpPr>
        <p:spPr>
          <a:xfrm>
            <a:off x="345850" y="1391743"/>
            <a:ext cx="2421300" cy="2486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Federal Identification</a:t>
            </a:r>
            <a:endParaRPr b="1"/>
          </a:p>
          <a:p>
            <a:pPr marL="0" lvl="0" indent="0" algn="ctr" rtl="0">
              <a:lnSpc>
                <a:spcPct val="100000"/>
              </a:lnSpc>
              <a:spcBef>
                <a:spcPts val="1200"/>
              </a:spcBef>
              <a:spcAft>
                <a:spcPts val="1200"/>
              </a:spcAft>
              <a:buNone/>
            </a:pPr>
            <a:r>
              <a:rPr lang="en" sz="1250"/>
              <a:t>Schools identified as Comprehensive, Targeted, or Additional Targeted Support and Improvement must complete a comprehensive needs assessment in the data analysis section of the UIP that includes an analysis of three years of data for disaggregated student groups. Aggregate data as needed to ensure data meets minimum thresholds.</a:t>
            </a:r>
            <a:endParaRPr sz="1250"/>
          </a:p>
        </p:txBody>
      </p:sp>
      <p:sp>
        <p:nvSpPr>
          <p:cNvPr id="439" name="Google Shape;439;p52"/>
          <p:cNvSpPr txBox="1">
            <a:spLocks noGrp="1"/>
          </p:cNvSpPr>
          <p:nvPr>
            <p:ph type="subTitle" idx="5"/>
          </p:nvPr>
        </p:nvSpPr>
        <p:spPr>
          <a:xfrm>
            <a:off x="6107250" y="1391750"/>
            <a:ext cx="2421300" cy="2630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READ Act</a:t>
            </a:r>
            <a:endParaRPr b="1"/>
          </a:p>
          <a:p>
            <a:pPr marL="0" lvl="0" indent="0" algn="ctr" rtl="0">
              <a:lnSpc>
                <a:spcPct val="100000"/>
              </a:lnSpc>
              <a:spcBef>
                <a:spcPts val="1200"/>
              </a:spcBef>
              <a:spcAft>
                <a:spcPts val="1200"/>
              </a:spcAft>
              <a:buNone/>
            </a:pPr>
            <a:r>
              <a:rPr lang="en" sz="1250"/>
              <a:t>Schools serving students in grades K-3 that are identified with a Significant Reading Deficiency are expected to (1) analyze READ assessment data to determine trends across grade levels and (2) include targets that address K-3 literacy development. Consider aggregating by K-3 overall and reporting trend data by foundational skills.</a:t>
            </a:r>
            <a:endParaRPr sz="12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Considerations: Combined Plan Submission</a:t>
            </a:r>
            <a:endParaRPr/>
          </a:p>
        </p:txBody>
      </p:sp>
      <p:sp>
        <p:nvSpPr>
          <p:cNvPr id="445" name="Google Shape;445;p53"/>
          <p:cNvSpPr txBox="1">
            <a:spLocks noGrp="1"/>
          </p:cNvSpPr>
          <p:nvPr>
            <p:ph type="subTitle" idx="3"/>
          </p:nvPr>
        </p:nvSpPr>
        <p:spPr>
          <a:xfrm>
            <a:off x="3262725" y="1423793"/>
            <a:ext cx="2421300" cy="2486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Districts with between 1,000 to 1,200 students:</a:t>
            </a:r>
            <a:endParaRPr b="1"/>
          </a:p>
          <a:p>
            <a:pPr marL="0" lvl="0" indent="0" algn="ctr" rtl="0">
              <a:lnSpc>
                <a:spcPct val="100000"/>
              </a:lnSpc>
              <a:spcBef>
                <a:spcPts val="1200"/>
              </a:spcBef>
              <a:spcAft>
                <a:spcPts val="1200"/>
              </a:spcAft>
              <a:buNone/>
            </a:pPr>
            <a:r>
              <a:rPr lang="en" sz="1250"/>
              <a:t>Can request to create a </a:t>
            </a:r>
            <a:r>
              <a:rPr lang="en" sz="1250" u="sng">
                <a:solidFill>
                  <a:srgbClr val="E1F7F9"/>
                </a:solidFill>
                <a:hlinkClick r:id="rId3">
                  <a:extLst>
                    <a:ext uri="{A12FA001-AC4F-418D-AE19-62706E023703}">
                      <ahyp:hlinkClr xmlns:ahyp="http://schemas.microsoft.com/office/drawing/2018/hyperlinkcolor" val="tx"/>
                    </a:ext>
                  </a:extLst>
                </a:hlinkClick>
              </a:rPr>
              <a:t>combined plan</a:t>
            </a:r>
            <a:r>
              <a:rPr lang="en" sz="1250"/>
              <a:t> for the district</a:t>
            </a:r>
            <a:endParaRPr sz="1250"/>
          </a:p>
        </p:txBody>
      </p:sp>
      <p:sp>
        <p:nvSpPr>
          <p:cNvPr id="446" name="Google Shape;446;p5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447" name="Google Shape;447;p53"/>
          <p:cNvSpPr txBox="1">
            <a:spLocks noGrp="1"/>
          </p:cNvSpPr>
          <p:nvPr>
            <p:ph type="subTitle" idx="1"/>
          </p:nvPr>
        </p:nvSpPr>
        <p:spPr>
          <a:xfrm>
            <a:off x="382025" y="1423793"/>
            <a:ext cx="2421300" cy="2486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dirty="0"/>
              <a:t>Districts with less than 1,000 students:</a:t>
            </a:r>
            <a:endParaRPr b="1" dirty="0"/>
          </a:p>
          <a:p>
            <a:pPr marL="0" lvl="0" indent="0" algn="ctr" rtl="0">
              <a:lnSpc>
                <a:spcPct val="100000"/>
              </a:lnSpc>
              <a:spcBef>
                <a:spcPts val="1200"/>
              </a:spcBef>
              <a:spcAft>
                <a:spcPts val="0"/>
              </a:spcAft>
              <a:buNone/>
            </a:pPr>
            <a:r>
              <a:rPr lang="en" sz="1250" dirty="0"/>
              <a:t>Automatically eligible for </a:t>
            </a:r>
            <a:r>
              <a:rPr lang="en" sz="1250" u="sng" dirty="0">
                <a:solidFill>
                  <a:srgbClr val="E1F7F9"/>
                </a:solidFill>
                <a:hlinkClick r:id="rId3">
                  <a:extLst>
                    <a:ext uri="{A12FA001-AC4F-418D-AE19-62706E023703}">
                      <ahyp:hlinkClr xmlns:ahyp="http://schemas.microsoft.com/office/drawing/2018/hyperlinkcolor" val="tx"/>
                    </a:ext>
                  </a:extLst>
                </a:hlinkClick>
              </a:rPr>
              <a:t>combined plan</a:t>
            </a:r>
            <a:r>
              <a:rPr lang="en" sz="1250" dirty="0"/>
              <a:t> submission</a:t>
            </a:r>
            <a:endParaRPr sz="1250" dirty="0"/>
          </a:p>
          <a:p>
            <a:pPr marL="0" lvl="0" indent="0" algn="ctr" rtl="0">
              <a:lnSpc>
                <a:spcPct val="100000"/>
              </a:lnSpc>
              <a:spcBef>
                <a:spcPts val="1200"/>
              </a:spcBef>
              <a:spcAft>
                <a:spcPts val="1200"/>
              </a:spcAft>
              <a:buNone/>
            </a:pPr>
            <a:r>
              <a:rPr lang="en" sz="1250" dirty="0"/>
              <a:t>Can have their District Accountability Committee (DAC) serve as their School Accountability Committee (SAC)</a:t>
            </a:r>
            <a:endParaRPr sz="1250" dirty="0"/>
          </a:p>
        </p:txBody>
      </p:sp>
      <p:sp>
        <p:nvSpPr>
          <p:cNvPr id="448" name="Google Shape;448;p53"/>
          <p:cNvSpPr txBox="1">
            <a:spLocks noGrp="1"/>
          </p:cNvSpPr>
          <p:nvPr>
            <p:ph type="subTitle" idx="5"/>
          </p:nvPr>
        </p:nvSpPr>
        <p:spPr>
          <a:xfrm>
            <a:off x="6143425" y="1423800"/>
            <a:ext cx="2421300" cy="26301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For any district submitting a combined plan:</a:t>
            </a:r>
            <a:endParaRPr b="1"/>
          </a:p>
          <a:p>
            <a:pPr marL="0" lvl="0" indent="0" algn="ctr" rtl="0">
              <a:lnSpc>
                <a:spcPct val="100000"/>
              </a:lnSpc>
              <a:spcBef>
                <a:spcPts val="1200"/>
              </a:spcBef>
              <a:spcAft>
                <a:spcPts val="0"/>
              </a:spcAft>
              <a:buNone/>
            </a:pPr>
            <a:r>
              <a:rPr lang="en" sz="1250"/>
              <a:t>Combined plan must reflect analysis of data for all the indicators where the district/schools did not meet expectations</a:t>
            </a:r>
            <a:endParaRPr sz="1250"/>
          </a:p>
          <a:p>
            <a:pPr marL="0" lvl="0" indent="0" algn="ctr" rtl="0">
              <a:lnSpc>
                <a:spcPct val="100000"/>
              </a:lnSpc>
              <a:spcBef>
                <a:spcPts val="1200"/>
              </a:spcBef>
              <a:spcAft>
                <a:spcPts val="1200"/>
              </a:spcAft>
              <a:buNone/>
            </a:pPr>
            <a:r>
              <a:rPr lang="en" sz="1250"/>
              <a:t>Combined plan still needs to address the magnitude of issues and supports for schools on the accountability clock</a:t>
            </a:r>
            <a:endParaRPr sz="1250"/>
          </a:p>
        </p:txBody>
      </p:sp>
      <p:pic>
        <p:nvPicPr>
          <p:cNvPr id="449" name="Google Shape;449;p53"/>
          <p:cNvPicPr preferRelativeResize="0"/>
          <p:nvPr/>
        </p:nvPicPr>
        <p:blipFill rotWithShape="1">
          <a:blip r:embed="rId4">
            <a:alphaModFix/>
          </a:blip>
          <a:srcRect r="39791"/>
          <a:stretch/>
        </p:blipFill>
        <p:spPr>
          <a:xfrm>
            <a:off x="3327451" y="3012625"/>
            <a:ext cx="2291850" cy="11302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Timeline Considerations</a:t>
            </a:r>
            <a:endParaRPr/>
          </a:p>
        </p:txBody>
      </p:sp>
      <p:sp>
        <p:nvSpPr>
          <p:cNvPr id="455" name="Google Shape;455;p5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456" name="Google Shape;456;p54"/>
          <p:cNvSpPr txBox="1"/>
          <p:nvPr/>
        </p:nvSpPr>
        <p:spPr>
          <a:xfrm>
            <a:off x="213075" y="1055350"/>
            <a:ext cx="5127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alibri"/>
                <a:ea typeface="Calibri"/>
                <a:cs typeface="Calibri"/>
                <a:sym typeface="Calibri"/>
              </a:rPr>
              <a:t>Unified Improvement Plan (UIP) Submission Deadline</a:t>
            </a:r>
            <a:endParaRPr sz="1700" b="1">
              <a:latin typeface="Calibri"/>
              <a:ea typeface="Calibri"/>
              <a:cs typeface="Calibri"/>
              <a:sym typeface="Calibri"/>
            </a:endParaRPr>
          </a:p>
        </p:txBody>
      </p:sp>
      <p:sp>
        <p:nvSpPr>
          <p:cNvPr id="457" name="Google Shape;457;p54"/>
          <p:cNvSpPr txBox="1"/>
          <p:nvPr/>
        </p:nvSpPr>
        <p:spPr>
          <a:xfrm>
            <a:off x="530750" y="1455550"/>
            <a:ext cx="3905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strike="sngStrike">
                <a:latin typeface="Calibri"/>
                <a:ea typeface="Calibri"/>
                <a:cs typeface="Calibri"/>
                <a:sym typeface="Calibri"/>
              </a:rPr>
              <a:t>October 17</a:t>
            </a:r>
            <a:r>
              <a:rPr lang="en" sz="1900">
                <a:latin typeface="Calibri"/>
                <a:ea typeface="Calibri"/>
                <a:cs typeface="Calibri"/>
                <a:sym typeface="Calibri"/>
              </a:rPr>
              <a:t> → </a:t>
            </a:r>
            <a:r>
              <a:rPr lang="en" sz="2200">
                <a:latin typeface="Calibri"/>
                <a:ea typeface="Calibri"/>
                <a:cs typeface="Calibri"/>
                <a:sym typeface="Calibri"/>
              </a:rPr>
              <a:t>October 25</a:t>
            </a:r>
            <a:endParaRPr sz="2200">
              <a:latin typeface="Calibri"/>
              <a:ea typeface="Calibri"/>
              <a:cs typeface="Calibri"/>
              <a:sym typeface="Calibri"/>
            </a:endParaRPr>
          </a:p>
        </p:txBody>
      </p:sp>
      <p:sp>
        <p:nvSpPr>
          <p:cNvPr id="458" name="Google Shape;458;p54"/>
          <p:cNvSpPr txBox="1"/>
          <p:nvPr/>
        </p:nvSpPr>
        <p:spPr>
          <a:xfrm>
            <a:off x="213075" y="2110050"/>
            <a:ext cx="5127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alibri"/>
                <a:ea typeface="Calibri"/>
                <a:cs typeface="Calibri"/>
                <a:sym typeface="Calibri"/>
              </a:rPr>
              <a:t>For </a:t>
            </a:r>
            <a:r>
              <a:rPr lang="en" sz="1700" i="1">
                <a:latin typeface="Calibri"/>
                <a:ea typeface="Calibri"/>
                <a:cs typeface="Calibri"/>
                <a:sym typeface="Calibri"/>
              </a:rPr>
              <a:t>newly identified </a:t>
            </a:r>
            <a:r>
              <a:rPr lang="en" sz="1700">
                <a:latin typeface="Calibri"/>
                <a:ea typeface="Calibri"/>
                <a:cs typeface="Calibri"/>
                <a:sym typeface="Calibri"/>
              </a:rPr>
              <a:t>schools/districts:</a:t>
            </a:r>
            <a:endParaRPr sz="1700">
              <a:latin typeface="Calibri"/>
              <a:ea typeface="Calibri"/>
              <a:cs typeface="Calibri"/>
              <a:sym typeface="Calibri"/>
            </a:endParaRPr>
          </a:p>
        </p:txBody>
      </p:sp>
      <p:sp>
        <p:nvSpPr>
          <p:cNvPr id="459" name="Google Shape;459;p54"/>
          <p:cNvSpPr txBox="1"/>
          <p:nvPr/>
        </p:nvSpPr>
        <p:spPr>
          <a:xfrm>
            <a:off x="530750" y="2510250"/>
            <a:ext cx="3905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u="sng">
                <a:solidFill>
                  <a:schemeClr val="hlink"/>
                </a:solidFill>
                <a:latin typeface="Calibri"/>
                <a:ea typeface="Calibri"/>
                <a:cs typeface="Calibri"/>
                <a:sym typeface="Calibri"/>
                <a:hlinkClick r:id="rId3"/>
              </a:rPr>
              <a:t>January 17</a:t>
            </a:r>
            <a:endParaRPr sz="2200">
              <a:latin typeface="Calibri"/>
              <a:ea typeface="Calibri"/>
              <a:cs typeface="Calibri"/>
              <a:sym typeface="Calibri"/>
            </a:endParaRPr>
          </a:p>
        </p:txBody>
      </p:sp>
      <p:pic>
        <p:nvPicPr>
          <p:cNvPr id="460" name="Google Shape;460;p54"/>
          <p:cNvPicPr preferRelativeResize="0"/>
          <p:nvPr/>
        </p:nvPicPr>
        <p:blipFill>
          <a:blip r:embed="rId4">
            <a:alphaModFix/>
          </a:blip>
          <a:stretch>
            <a:fillRect/>
          </a:stretch>
        </p:blipFill>
        <p:spPr>
          <a:xfrm>
            <a:off x="5923956" y="1261975"/>
            <a:ext cx="2946575" cy="3473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466" name="Google Shape;466;p5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Accessing State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472" name="Google Shape;472;p56"/>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Includes student-level detail files of all the data that populates your performance framework for this year and prior years. You may use these files to conduct district or school-level analysis to identify patterns.</a:t>
            </a:r>
            <a:endParaRPr/>
          </a:p>
          <a:p>
            <a:pPr marL="0" lvl="0" indent="0" algn="l" rtl="0">
              <a:spcBef>
                <a:spcPts val="1200"/>
              </a:spcBef>
              <a:spcAft>
                <a:spcPts val="1200"/>
              </a:spcAft>
              <a:buNone/>
            </a:pPr>
            <a:r>
              <a:rPr lang="en"/>
              <a:t>Available to </a:t>
            </a:r>
            <a:r>
              <a:rPr lang="en" u="sng">
                <a:solidFill>
                  <a:schemeClr val="hlink"/>
                </a:solidFill>
                <a:hlinkClick r:id="rId3"/>
              </a:rPr>
              <a:t>District Accountability Contacts</a:t>
            </a:r>
            <a:r>
              <a:rPr lang="en"/>
              <a:t> through their Syncplicity login.</a:t>
            </a:r>
            <a:endParaRPr/>
          </a:p>
        </p:txBody>
      </p:sp>
      <p:sp>
        <p:nvSpPr>
          <p:cNvPr id="473" name="Google Shape;473;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State Data</a:t>
            </a:r>
            <a:endParaRPr/>
          </a:p>
        </p:txBody>
      </p:sp>
      <p:sp>
        <p:nvSpPr>
          <p:cNvPr id="474" name="Google Shape;474;p56"/>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475" name="Google Shape;475;p56"/>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Syncplicity</a:t>
            </a:r>
            <a:endParaRPr/>
          </a:p>
        </p:txBody>
      </p:sp>
      <p:pic>
        <p:nvPicPr>
          <p:cNvPr id="476" name="Google Shape;476;p56"/>
          <p:cNvPicPr preferRelativeResize="0"/>
          <p:nvPr/>
        </p:nvPicPr>
        <p:blipFill>
          <a:blip r:embed="rId4">
            <a:alphaModFix/>
          </a:blip>
          <a:stretch>
            <a:fillRect/>
          </a:stretch>
        </p:blipFill>
        <p:spPr>
          <a:xfrm>
            <a:off x="4438500" y="1320550"/>
            <a:ext cx="4527598" cy="277231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05" name="Google Shape;305;p3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06" name="Google Shape;306;p39"/>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This webinar is being recorded. Slides and the recording will be posted to the </a:t>
            </a:r>
            <a:r>
              <a:rPr lang="en" i="1" u="sng">
                <a:solidFill>
                  <a:schemeClr val="hlink"/>
                </a:solidFill>
                <a:latin typeface="Calibri"/>
                <a:ea typeface="Calibri"/>
                <a:cs typeface="Calibri"/>
                <a:sym typeface="Calibri"/>
                <a:hlinkClick r:id="rId3"/>
              </a:rPr>
              <a:t>CDE website</a:t>
            </a:r>
            <a:r>
              <a:rPr lang="en" i="1">
                <a:solidFill>
                  <a:schemeClr val="dk1"/>
                </a:solidFill>
                <a:latin typeface="Calibri"/>
                <a:ea typeface="Calibri"/>
                <a:cs typeface="Calibri"/>
                <a:sym typeface="Calibri"/>
              </a:rPr>
              <a:t>. Q&amp;A at the end of this session won’t be recorded.</a:t>
            </a:r>
            <a:endParaRPr i="1">
              <a:solidFill>
                <a:schemeClr val="dk1"/>
              </a:solidFill>
              <a:latin typeface="Calibri"/>
              <a:ea typeface="Calibri"/>
              <a:cs typeface="Calibri"/>
              <a:sym typeface="Calibri"/>
            </a:endParaRPr>
          </a:p>
        </p:txBody>
      </p:sp>
      <p:sp>
        <p:nvSpPr>
          <p:cNvPr id="307" name="Google Shape;307;p39"/>
          <p:cNvSpPr txBox="1">
            <a:spLocks noGrp="1"/>
          </p:cNvSpPr>
          <p:nvPr>
            <p:ph type="body" idx="4294967295"/>
          </p:nvPr>
        </p:nvSpPr>
        <p:spPr>
          <a:xfrm>
            <a:off x="311700" y="1152475"/>
            <a:ext cx="4548900" cy="31788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Brief overview of plan types and descriptors</a:t>
            </a:r>
            <a:endParaRPr/>
          </a:p>
          <a:p>
            <a:pPr marL="457200" lvl="0" indent="-342900" algn="l" rtl="0">
              <a:spcBef>
                <a:spcPts val="0"/>
              </a:spcBef>
              <a:spcAft>
                <a:spcPts val="0"/>
              </a:spcAft>
              <a:buSzPts val="1800"/>
              <a:buChar char="●"/>
            </a:pPr>
            <a:r>
              <a:rPr lang="en"/>
              <a:t>Insufficient State Data Ratings in 2022</a:t>
            </a:r>
            <a:endParaRPr/>
          </a:p>
          <a:p>
            <a:pPr marL="914400" lvl="1" indent="-317500" algn="l" rtl="0">
              <a:spcBef>
                <a:spcPts val="0"/>
              </a:spcBef>
              <a:spcAft>
                <a:spcPts val="0"/>
              </a:spcAft>
              <a:buSzPts val="1400"/>
              <a:buChar char="○"/>
            </a:pPr>
            <a:r>
              <a:rPr lang="en"/>
              <a:t>Considerations for AECs</a:t>
            </a:r>
            <a:endParaRPr/>
          </a:p>
          <a:p>
            <a:pPr marL="457200" lvl="0" indent="-342900" algn="l" rtl="0">
              <a:spcBef>
                <a:spcPts val="0"/>
              </a:spcBef>
              <a:spcAft>
                <a:spcPts val="0"/>
              </a:spcAft>
              <a:buSzPts val="1800"/>
              <a:buChar char="●"/>
            </a:pPr>
            <a:r>
              <a:rPr lang="en"/>
              <a:t>Implications for Improvement Planning</a:t>
            </a:r>
            <a:endParaRPr/>
          </a:p>
          <a:p>
            <a:pPr marL="914400" lvl="1" indent="-317500" algn="l" rtl="0">
              <a:spcBef>
                <a:spcPts val="0"/>
              </a:spcBef>
              <a:spcAft>
                <a:spcPts val="0"/>
              </a:spcAft>
              <a:buSzPts val="1400"/>
              <a:buChar char="○"/>
            </a:pPr>
            <a:r>
              <a:rPr lang="en"/>
              <a:t>Conducting Small N Analysis</a:t>
            </a:r>
            <a:endParaRPr/>
          </a:p>
          <a:p>
            <a:pPr marL="914400" lvl="1" indent="-317500" algn="l" rtl="0">
              <a:spcBef>
                <a:spcPts val="0"/>
              </a:spcBef>
              <a:spcAft>
                <a:spcPts val="0"/>
              </a:spcAft>
              <a:buSzPts val="1400"/>
              <a:buChar char="○"/>
            </a:pPr>
            <a:r>
              <a:rPr lang="en"/>
              <a:t>Accessing state data analysis resources</a:t>
            </a:r>
            <a:endParaRPr/>
          </a:p>
          <a:p>
            <a:pPr marL="457200" lvl="0" indent="-342900" algn="l" rtl="0">
              <a:spcBef>
                <a:spcPts val="0"/>
              </a:spcBef>
              <a:spcAft>
                <a:spcPts val="0"/>
              </a:spcAft>
              <a:buSzPts val="1800"/>
              <a:buChar char="●"/>
            </a:pPr>
            <a:r>
              <a:rPr lang="en"/>
              <a:t>Q&amp;A</a:t>
            </a:r>
            <a:endParaRPr/>
          </a:p>
        </p:txBody>
      </p:sp>
      <p:pic>
        <p:nvPicPr>
          <p:cNvPr id="308" name="Google Shape;308;p39"/>
          <p:cNvPicPr preferRelativeResize="0">
            <a:picLocks noGrp="1"/>
          </p:cNvPicPr>
          <p:nvPr>
            <p:ph type="pic" idx="2"/>
          </p:nvPr>
        </p:nvPicPr>
        <p:blipFill rotWithShape="1">
          <a:blip r:embed="rId4">
            <a:alphaModFix/>
          </a:blip>
          <a:srcRect l="6926" r="6918"/>
          <a:stretch/>
        </p:blipFill>
        <p:spPr>
          <a:xfrm>
            <a:off x="6091577" y="1067225"/>
            <a:ext cx="647050" cy="751048"/>
          </a:xfrm>
          <a:prstGeom prst="rect">
            <a:avLst/>
          </a:prstGeom>
        </p:spPr>
      </p:pic>
      <p:sp>
        <p:nvSpPr>
          <p:cNvPr id="309" name="Google Shape;309;p39"/>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Norms</a:t>
            </a:r>
            <a:endParaRPr b="1">
              <a:latin typeface="Calibri"/>
              <a:ea typeface="Calibri"/>
              <a:cs typeface="Calibri"/>
              <a:sym typeface="Calibri"/>
            </a:endParaRPr>
          </a:p>
        </p:txBody>
      </p:sp>
      <p:sp>
        <p:nvSpPr>
          <p:cNvPr id="310" name="Google Shape;310;p39"/>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Please mute your sound if you are not speaking. </a:t>
            </a:r>
            <a:endParaRPr i="1">
              <a:solidFill>
                <a:schemeClr val="dk1"/>
              </a:solidFill>
              <a:latin typeface="Calibri"/>
              <a:ea typeface="Calibri"/>
              <a:cs typeface="Calibri"/>
              <a:sym typeface="Calibri"/>
            </a:endParaRPr>
          </a:p>
        </p:txBody>
      </p:sp>
      <p:sp>
        <p:nvSpPr>
          <p:cNvPr id="311" name="Google Shape;311;p39"/>
          <p:cNvSpPr txBox="1"/>
          <p:nvPr/>
        </p:nvSpPr>
        <p:spPr>
          <a:xfrm>
            <a:off x="5716600" y="3542413"/>
            <a:ext cx="337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Use the chat feature to ask questions throughout the presentation. I will take pause breaks to answer chat questions.</a:t>
            </a:r>
            <a:endParaRPr i="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482" name="Google Shape;482;p57"/>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Includes enrollment, achievement, growth, postsecondary workforce readiness, performance framework results, and demographic comparisons.</a:t>
            </a:r>
            <a:endParaRPr/>
          </a:p>
          <a:p>
            <a:pPr marL="0" lvl="0" indent="0" algn="l" rtl="0">
              <a:spcBef>
                <a:spcPts val="1200"/>
              </a:spcBef>
              <a:spcAft>
                <a:spcPts val="1200"/>
              </a:spcAft>
              <a:buNone/>
            </a:pPr>
            <a:r>
              <a:rPr lang="en"/>
              <a:t>Available publicly (</a:t>
            </a:r>
            <a:r>
              <a:rPr lang="en" u="sng">
                <a:solidFill>
                  <a:schemeClr val="hlink"/>
                </a:solidFill>
                <a:hlinkClick r:id="rId3"/>
              </a:rPr>
              <a:t>http://www.cde.state.co.us/district-school-dashboard</a:t>
            </a:r>
            <a:r>
              <a:rPr lang="en"/>
              <a:t>) or in the UIP online system under “Current Performance” when you’re filling out your UIP.</a:t>
            </a:r>
            <a:endParaRPr/>
          </a:p>
        </p:txBody>
      </p:sp>
      <p:sp>
        <p:nvSpPr>
          <p:cNvPr id="483" name="Google Shape;483;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Accessing State Data</a:t>
            </a:r>
            <a:endParaRPr/>
          </a:p>
        </p:txBody>
      </p:sp>
      <p:sp>
        <p:nvSpPr>
          <p:cNvPr id="484" name="Google Shape;484;p5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485" name="Google Shape;485;p57"/>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District and School Dashboard</a:t>
            </a:r>
            <a:endParaRPr/>
          </a:p>
        </p:txBody>
      </p:sp>
      <p:pic>
        <p:nvPicPr>
          <p:cNvPr id="486" name="Google Shape;486;p57"/>
          <p:cNvPicPr preferRelativeResize="0"/>
          <p:nvPr/>
        </p:nvPicPr>
        <p:blipFill>
          <a:blip r:embed="rId4">
            <a:alphaModFix/>
          </a:blip>
          <a:stretch>
            <a:fillRect/>
          </a:stretch>
        </p:blipFill>
        <p:spPr>
          <a:xfrm>
            <a:off x="5778938" y="2775425"/>
            <a:ext cx="2504345" cy="1504224"/>
          </a:xfrm>
          <a:prstGeom prst="rect">
            <a:avLst/>
          </a:prstGeom>
          <a:noFill/>
          <a:ln>
            <a:noFill/>
          </a:ln>
          <a:effectLst>
            <a:outerShdw blurRad="57150" dist="19050" dir="5400000" algn="bl" rotWithShape="0">
              <a:srgbClr val="000000">
                <a:alpha val="50000"/>
              </a:srgbClr>
            </a:outerShdw>
          </a:effectLst>
        </p:spPr>
      </p:pic>
      <p:pic>
        <p:nvPicPr>
          <p:cNvPr id="487" name="Google Shape;487;p57"/>
          <p:cNvPicPr preferRelativeResize="0"/>
          <p:nvPr/>
        </p:nvPicPr>
        <p:blipFill>
          <a:blip r:embed="rId5">
            <a:alphaModFix/>
          </a:blip>
          <a:stretch>
            <a:fillRect/>
          </a:stretch>
        </p:blipFill>
        <p:spPr>
          <a:xfrm>
            <a:off x="5774452" y="987862"/>
            <a:ext cx="2513326" cy="1504213"/>
          </a:xfrm>
          <a:prstGeom prst="rect">
            <a:avLst/>
          </a:prstGeom>
          <a:noFill/>
          <a:ln>
            <a:noFill/>
          </a:ln>
          <a:effectLst>
            <a:outerShdw blurRad="57150" dist="19050" dir="5400000" algn="bl" rotWithShape="0">
              <a:srgbClr val="000000">
                <a:alpha val="50000"/>
              </a:srgbClr>
            </a:outerShdw>
          </a:effectLst>
        </p:spPr>
      </p:pic>
      <p:sp>
        <p:nvSpPr>
          <p:cNvPr id="488" name="Google Shape;488;p57"/>
          <p:cNvSpPr txBox="1"/>
          <p:nvPr/>
        </p:nvSpPr>
        <p:spPr>
          <a:xfrm>
            <a:off x="5774450" y="2421425"/>
            <a:ext cx="1924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Some data may be populated</a:t>
            </a:r>
            <a:endParaRPr sz="1100" i="1">
              <a:latin typeface="Calibri"/>
              <a:ea typeface="Calibri"/>
              <a:cs typeface="Calibri"/>
              <a:sym typeface="Calibri"/>
            </a:endParaRPr>
          </a:p>
        </p:txBody>
      </p:sp>
      <p:sp>
        <p:nvSpPr>
          <p:cNvPr id="489" name="Google Shape;489;p57"/>
          <p:cNvSpPr txBox="1"/>
          <p:nvPr/>
        </p:nvSpPr>
        <p:spPr>
          <a:xfrm>
            <a:off x="5729275" y="4197425"/>
            <a:ext cx="1924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Some may not</a:t>
            </a:r>
            <a:endParaRPr sz="1100" i="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495" name="Google Shape;495;p58"/>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Displays performance data for your district and schools even in cases where there are not enough records to meet the minimum n-count thresholds for public reporting.</a:t>
            </a:r>
            <a:endParaRPr/>
          </a:p>
          <a:p>
            <a:pPr marL="0" lvl="0" indent="0" algn="l" rtl="0">
              <a:spcBef>
                <a:spcPts val="1200"/>
              </a:spcBef>
              <a:spcAft>
                <a:spcPts val="1200"/>
              </a:spcAft>
              <a:buNone/>
            </a:pPr>
            <a:r>
              <a:rPr lang="en"/>
              <a:t>Available by the end of next week to districts with a Tableau role (contact your district’s </a:t>
            </a:r>
            <a:r>
              <a:rPr lang="en" u="sng">
                <a:solidFill>
                  <a:schemeClr val="hlink"/>
                </a:solidFill>
                <a:hlinkClick r:id="rId3"/>
              </a:rPr>
              <a:t>Local Access Manager</a:t>
            </a:r>
            <a:r>
              <a:rPr lang="en"/>
              <a:t> to assign this role).</a:t>
            </a:r>
            <a:endParaRPr sz="1200"/>
          </a:p>
        </p:txBody>
      </p:sp>
      <p:sp>
        <p:nvSpPr>
          <p:cNvPr id="496" name="Google Shape;496;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Accessing State Data</a:t>
            </a:r>
            <a:endParaRPr/>
          </a:p>
        </p:txBody>
      </p:sp>
      <p:sp>
        <p:nvSpPr>
          <p:cNvPr id="497" name="Google Shape;497;p5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498" name="Google Shape;498;p58"/>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 of 1 Report</a:t>
            </a:r>
            <a:endParaRPr/>
          </a:p>
        </p:txBody>
      </p:sp>
      <p:pic>
        <p:nvPicPr>
          <p:cNvPr id="499" name="Google Shape;499;p58"/>
          <p:cNvPicPr preferRelativeResize="0"/>
          <p:nvPr/>
        </p:nvPicPr>
        <p:blipFill>
          <a:blip r:embed="rId4">
            <a:alphaModFix/>
          </a:blip>
          <a:stretch>
            <a:fillRect/>
          </a:stretch>
        </p:blipFill>
        <p:spPr>
          <a:xfrm>
            <a:off x="4464000" y="1473988"/>
            <a:ext cx="4527599" cy="219551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505" name="Google Shape;505;p59"/>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Other education data is available in Excel files on the state website here: </a:t>
            </a:r>
            <a:r>
              <a:rPr lang="en" u="sng">
                <a:solidFill>
                  <a:schemeClr val="hlink"/>
                </a:solidFill>
                <a:hlinkClick r:id="rId3"/>
              </a:rPr>
              <a:t>https://www.cde.state.co.us/cdereval</a:t>
            </a:r>
            <a:r>
              <a:rPr lang="en"/>
              <a:t> </a:t>
            </a:r>
            <a:endParaRPr/>
          </a:p>
        </p:txBody>
      </p:sp>
      <p:sp>
        <p:nvSpPr>
          <p:cNvPr id="506" name="Google Shape;506;p59"/>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Available here: </a:t>
            </a:r>
            <a:r>
              <a:rPr lang="en" u="sng">
                <a:solidFill>
                  <a:schemeClr val="hlink"/>
                </a:solidFill>
                <a:hlinkClick r:id="rId4"/>
              </a:rPr>
              <a:t>https://www.cde.state.co.us/accountability/schoolviewdataandresults</a:t>
            </a:r>
            <a:r>
              <a:rPr lang="en"/>
              <a:t> </a:t>
            </a:r>
            <a:endParaRPr/>
          </a:p>
        </p:txBody>
      </p:sp>
      <p:sp>
        <p:nvSpPr>
          <p:cNvPr id="507" name="Google Shape;507;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Other Data Tools and Reports</a:t>
            </a:r>
            <a:endParaRPr/>
          </a:p>
        </p:txBody>
      </p:sp>
      <p:sp>
        <p:nvSpPr>
          <p:cNvPr id="508" name="Google Shape;508;p5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509" name="Google Shape;509;p59"/>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Education Statistics</a:t>
            </a:r>
            <a:endParaRPr/>
          </a:p>
        </p:txBody>
      </p:sp>
      <p:sp>
        <p:nvSpPr>
          <p:cNvPr id="510" name="Google Shape;510;p59"/>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Other Data Resources</a:t>
            </a:r>
            <a:endParaRPr sz="2000" dirty="0"/>
          </a:p>
        </p:txBody>
      </p:sp>
      <p:pic>
        <p:nvPicPr>
          <p:cNvPr id="511" name="Google Shape;511;p59"/>
          <p:cNvPicPr preferRelativeResize="0"/>
          <p:nvPr/>
        </p:nvPicPr>
        <p:blipFill>
          <a:blip r:embed="rId5">
            <a:alphaModFix/>
          </a:blip>
          <a:stretch>
            <a:fillRect/>
          </a:stretch>
        </p:blipFill>
        <p:spPr>
          <a:xfrm>
            <a:off x="1010850" y="2514400"/>
            <a:ext cx="2157300" cy="1905350"/>
          </a:xfrm>
          <a:prstGeom prst="rect">
            <a:avLst/>
          </a:prstGeom>
          <a:noFill/>
          <a:ln>
            <a:noFill/>
          </a:ln>
          <a:effectLst>
            <a:outerShdw blurRad="57150" dist="19050" dir="5400000" algn="bl" rotWithShape="0">
              <a:srgbClr val="000000">
                <a:alpha val="50000"/>
              </a:srgbClr>
            </a:outerShdw>
          </a:effectLst>
        </p:spPr>
      </p:pic>
      <p:pic>
        <p:nvPicPr>
          <p:cNvPr id="512" name="Google Shape;512;p59"/>
          <p:cNvPicPr preferRelativeResize="0"/>
          <p:nvPr/>
        </p:nvPicPr>
        <p:blipFill>
          <a:blip r:embed="rId6">
            <a:alphaModFix/>
          </a:blip>
          <a:stretch>
            <a:fillRect/>
          </a:stretch>
        </p:blipFill>
        <p:spPr>
          <a:xfrm>
            <a:off x="5696141" y="2514400"/>
            <a:ext cx="2272409" cy="1905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sp>
        <p:nvSpPr>
          <p:cNvPr id="518" name="Google Shape;518;p60"/>
          <p:cNvSpPr txBox="1">
            <a:spLocks noGrp="1"/>
          </p:cNvSpPr>
          <p:nvPr>
            <p:ph type="body" idx="1"/>
          </p:nvPr>
        </p:nvSpPr>
        <p:spPr>
          <a:xfrm>
            <a:off x="457200" y="1143000"/>
            <a:ext cx="8520600" cy="35406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1350" b="1" u="sng">
                <a:solidFill>
                  <a:schemeClr val="hlink"/>
                </a:solidFill>
                <a:latin typeface="Arial"/>
                <a:ea typeface="Arial"/>
                <a:cs typeface="Arial"/>
                <a:sym typeface="Arial"/>
                <a:hlinkClick r:id="rId3"/>
              </a:rPr>
              <a:t>State Accountability Website</a:t>
            </a:r>
            <a:r>
              <a:rPr lang="en" sz="1350" b="1">
                <a:latin typeface="Arial"/>
                <a:ea typeface="Arial"/>
                <a:cs typeface="Arial"/>
                <a:sym typeface="Arial"/>
              </a:rPr>
              <a:t> </a:t>
            </a:r>
            <a:r>
              <a:rPr lang="en" sz="1350">
                <a:latin typeface="Arial"/>
                <a:ea typeface="Arial"/>
                <a:cs typeface="Arial"/>
                <a:sym typeface="Arial"/>
              </a:rPr>
              <a:t>- This page contains multiple updated resources about 2022 state accountability.</a:t>
            </a:r>
            <a:endParaRPr/>
          </a:p>
          <a:p>
            <a:pPr marL="0" lvl="0" indent="0" algn="l" rtl="0">
              <a:spcBef>
                <a:spcPts val="1200"/>
              </a:spcBef>
              <a:spcAft>
                <a:spcPts val="0"/>
              </a:spcAft>
              <a:buNone/>
            </a:pPr>
            <a:r>
              <a:rPr lang="en" sz="1350" b="1" u="sng">
                <a:solidFill>
                  <a:srgbClr val="2C3384"/>
                </a:solidFill>
                <a:latin typeface="Arial"/>
                <a:ea typeface="Arial"/>
                <a:cs typeface="Arial"/>
                <a:sym typeface="Arial"/>
                <a:hlinkClick r:id="rId4">
                  <a:extLst>
                    <a:ext uri="{A12FA001-AC4F-418D-AE19-62706E023703}">
                      <ahyp:hlinkClr xmlns:ahyp="http://schemas.microsoft.com/office/drawing/2018/hyperlinkcolor" val="tx"/>
                    </a:ext>
                  </a:extLst>
                </a:hlinkClick>
              </a:rPr>
              <a:t>2022 Summary Change</a:t>
            </a:r>
            <a:r>
              <a:rPr lang="en" sz="1350">
                <a:latin typeface="Arial"/>
                <a:ea typeface="Arial"/>
                <a:cs typeface="Arial"/>
                <a:sym typeface="Arial"/>
              </a:rPr>
              <a:t> - This document describes the changes related to accountability and improvement planning for 2022. </a:t>
            </a:r>
            <a:endParaRPr sz="1350">
              <a:latin typeface="Arial"/>
              <a:ea typeface="Arial"/>
              <a:cs typeface="Arial"/>
              <a:sym typeface="Arial"/>
            </a:endParaRPr>
          </a:p>
          <a:p>
            <a:pPr marL="0" lvl="0" indent="0" algn="l" rtl="0">
              <a:spcBef>
                <a:spcPts val="1200"/>
              </a:spcBef>
              <a:spcAft>
                <a:spcPts val="0"/>
              </a:spcAft>
              <a:buNone/>
            </a:pPr>
            <a:r>
              <a:rPr lang="en" sz="1350" b="1" u="sng">
                <a:solidFill>
                  <a:schemeClr val="hlink"/>
                </a:solidFill>
                <a:latin typeface="Arial"/>
                <a:ea typeface="Arial"/>
                <a:cs typeface="Arial"/>
                <a:sym typeface="Arial"/>
                <a:hlinkClick r:id="rId5"/>
              </a:rPr>
              <a:t>Participation and Accountability Guide</a:t>
            </a:r>
            <a:r>
              <a:rPr lang="en" sz="1350">
                <a:latin typeface="Arial"/>
                <a:ea typeface="Arial"/>
                <a:cs typeface="Arial"/>
                <a:sym typeface="Arial"/>
              </a:rPr>
              <a:t> - This resource describes assessment participation requirements and the role of participation in both state and federal accountability. </a:t>
            </a:r>
            <a:endParaRPr sz="1350">
              <a:latin typeface="Arial"/>
              <a:ea typeface="Arial"/>
              <a:cs typeface="Arial"/>
              <a:sym typeface="Arial"/>
            </a:endParaRPr>
          </a:p>
          <a:p>
            <a:pPr marL="0" lvl="0" indent="0" algn="l" rtl="0">
              <a:spcBef>
                <a:spcPts val="1200"/>
              </a:spcBef>
              <a:spcAft>
                <a:spcPts val="0"/>
              </a:spcAft>
              <a:buNone/>
            </a:pPr>
            <a:r>
              <a:rPr lang="en" sz="1350" b="1" u="sng">
                <a:solidFill>
                  <a:srgbClr val="2C3384"/>
                </a:solidFill>
                <a:latin typeface="Arial"/>
                <a:ea typeface="Arial"/>
                <a:cs typeface="Arial"/>
                <a:sym typeface="Arial"/>
                <a:hlinkClick r:id="rId6">
                  <a:extLst>
                    <a:ext uri="{A12FA001-AC4F-418D-AE19-62706E023703}">
                      <ahyp:hlinkClr xmlns:ahyp="http://schemas.microsoft.com/office/drawing/2018/hyperlinkcolor" val="tx"/>
                    </a:ext>
                  </a:extLst>
                </a:hlinkClick>
              </a:rPr>
              <a:t>Performance Watch Labels and Progression</a:t>
            </a:r>
            <a:r>
              <a:rPr lang="en" sz="1350">
                <a:solidFill>
                  <a:schemeClr val="accent2"/>
                </a:solidFill>
                <a:latin typeface="Arial"/>
                <a:ea typeface="Arial"/>
                <a:cs typeface="Arial"/>
                <a:sym typeface="Arial"/>
              </a:rPr>
              <a:t> </a:t>
            </a:r>
            <a:r>
              <a:rPr lang="en" sz="1350">
                <a:latin typeface="Arial"/>
                <a:ea typeface="Arial"/>
                <a:cs typeface="Arial"/>
                <a:sym typeface="Arial"/>
              </a:rPr>
              <a:t>- This resource describes the performance watch process for the 2022-2023 school year and the associated requirements for each plan type, clock year, and performance watch status. </a:t>
            </a:r>
            <a:endParaRPr sz="1350">
              <a:latin typeface="Arial"/>
              <a:ea typeface="Arial"/>
              <a:cs typeface="Arial"/>
              <a:sym typeface="Arial"/>
            </a:endParaRPr>
          </a:p>
          <a:p>
            <a:pPr marL="0" lvl="0" indent="0" algn="l" rtl="0">
              <a:spcBef>
                <a:spcPts val="1200"/>
              </a:spcBef>
              <a:spcAft>
                <a:spcPts val="0"/>
              </a:spcAft>
              <a:buNone/>
            </a:pPr>
            <a:r>
              <a:rPr lang="en" sz="1350" b="1" u="sng">
                <a:solidFill>
                  <a:schemeClr val="hlink"/>
                </a:solidFill>
                <a:latin typeface="Arial"/>
                <a:ea typeface="Arial"/>
                <a:cs typeface="Arial"/>
                <a:sym typeface="Arial"/>
                <a:hlinkClick r:id="rId7"/>
              </a:rPr>
              <a:t>District Accountability Handbook</a:t>
            </a:r>
            <a:r>
              <a:rPr lang="en" sz="1350">
                <a:latin typeface="Arial"/>
                <a:ea typeface="Arial"/>
                <a:cs typeface="Arial"/>
                <a:sym typeface="Arial"/>
              </a:rPr>
              <a:t> - This handbook provides an outline of the requirements and responsibilities for the state, district, and school stakeholders in the state’s accountability process.</a:t>
            </a:r>
            <a:endParaRPr sz="1350">
              <a:latin typeface="Arial"/>
              <a:ea typeface="Arial"/>
              <a:cs typeface="Arial"/>
              <a:sym typeface="Arial"/>
            </a:endParaRPr>
          </a:p>
          <a:p>
            <a:pPr marL="0" lvl="0" indent="0" algn="l" rtl="0">
              <a:spcBef>
                <a:spcPts val="1200"/>
              </a:spcBef>
              <a:spcAft>
                <a:spcPts val="1200"/>
              </a:spcAft>
              <a:buClr>
                <a:schemeClr val="dk1"/>
              </a:buClr>
              <a:buSzPts val="1100"/>
              <a:buFont typeface="Arial"/>
              <a:buNone/>
            </a:pPr>
            <a:r>
              <a:rPr lang="en" sz="1350" b="1" u="sng">
                <a:solidFill>
                  <a:schemeClr val="hlink"/>
                </a:solidFill>
                <a:latin typeface="Arial"/>
                <a:ea typeface="Arial"/>
                <a:cs typeface="Arial"/>
                <a:sym typeface="Arial"/>
                <a:hlinkClick r:id="rId8"/>
              </a:rPr>
              <a:t>UIP Homepage</a:t>
            </a:r>
            <a:r>
              <a:rPr lang="en" sz="1350" b="1">
                <a:latin typeface="Arial"/>
                <a:ea typeface="Arial"/>
                <a:cs typeface="Arial"/>
                <a:sym typeface="Arial"/>
              </a:rPr>
              <a:t> </a:t>
            </a:r>
            <a:r>
              <a:rPr lang="en" sz="1350">
                <a:latin typeface="Arial"/>
                <a:ea typeface="Arial"/>
                <a:cs typeface="Arial"/>
                <a:sym typeface="Arial"/>
              </a:rPr>
              <a:t>- This website provides access to all Unified Improvement Plan (UIP) training and resources.</a:t>
            </a:r>
            <a:endParaRPr sz="1350" b="1">
              <a:latin typeface="Arial"/>
              <a:ea typeface="Arial"/>
              <a:cs typeface="Arial"/>
              <a:sym typeface="Arial"/>
            </a:endParaRPr>
          </a:p>
        </p:txBody>
      </p:sp>
      <p:sp>
        <p:nvSpPr>
          <p:cNvPr id="519" name="Google Shape;519;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Us</a:t>
            </a:r>
            <a:endParaRPr/>
          </a:p>
        </p:txBody>
      </p:sp>
      <p:sp>
        <p:nvSpPr>
          <p:cNvPr id="525" name="Google Shape;525;p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526" name="Google Shape;526;p61"/>
          <p:cNvSpPr txBox="1"/>
          <p:nvPr/>
        </p:nvSpPr>
        <p:spPr>
          <a:xfrm>
            <a:off x="5284675" y="1400655"/>
            <a:ext cx="2891700" cy="646500"/>
          </a:xfrm>
          <a:prstGeom prst="rect">
            <a:avLst/>
          </a:prstGeom>
          <a:solidFill>
            <a:srgbClr val="F9CB9C"/>
          </a:solidFill>
          <a:ln w="28575" cap="flat" cmpd="sng">
            <a:solidFill>
              <a:srgbClr val="DD7E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i="1">
                <a:latin typeface="Calibri"/>
                <a:ea typeface="Calibri"/>
                <a:cs typeface="Calibri"/>
                <a:sym typeface="Calibri"/>
              </a:rPr>
              <a:t>General accountability support:</a:t>
            </a:r>
            <a:endParaRPr sz="1500" b="1" i="1">
              <a:latin typeface="Calibri"/>
              <a:ea typeface="Calibri"/>
              <a:cs typeface="Calibri"/>
              <a:sym typeface="Calibri"/>
            </a:endParaRPr>
          </a:p>
          <a:p>
            <a:pPr marL="0" lvl="0" indent="0" algn="ctr" rtl="0">
              <a:spcBef>
                <a:spcPts val="0"/>
              </a:spcBef>
              <a:spcAft>
                <a:spcPts val="0"/>
              </a:spcAft>
              <a:buNone/>
            </a:pPr>
            <a:r>
              <a:rPr lang="en" sz="1500" b="1">
                <a:latin typeface="Calibri"/>
                <a:ea typeface="Calibri"/>
                <a:cs typeface="Calibri"/>
                <a:sym typeface="Calibri"/>
              </a:rPr>
              <a:t>accountability@cde.state.co.us</a:t>
            </a:r>
            <a:endParaRPr sz="1500" b="1">
              <a:latin typeface="Calibri"/>
              <a:ea typeface="Calibri"/>
              <a:cs typeface="Calibri"/>
              <a:sym typeface="Calibri"/>
            </a:endParaRPr>
          </a:p>
        </p:txBody>
      </p:sp>
      <p:sp>
        <p:nvSpPr>
          <p:cNvPr id="527" name="Google Shape;527;p61"/>
          <p:cNvSpPr txBox="1"/>
          <p:nvPr/>
        </p:nvSpPr>
        <p:spPr>
          <a:xfrm>
            <a:off x="213075" y="985050"/>
            <a:ext cx="4404000" cy="3436200"/>
          </a:xfrm>
          <a:prstGeom prst="rect">
            <a:avLst/>
          </a:prstGeom>
          <a:noFill/>
          <a:ln>
            <a:noFill/>
          </a:ln>
        </p:spPr>
        <p:txBody>
          <a:bodyPr spcFirstLastPara="1" wrap="square" lIns="0" tIns="0" rIns="0" bIns="45700" anchor="t" anchorCtr="0">
            <a:noAutofit/>
          </a:bodyPr>
          <a:lstStyle/>
          <a:p>
            <a:pPr marL="228600" lvl="0" indent="-190500" algn="l" rtl="0">
              <a:lnSpc>
                <a:spcPct val="90000"/>
              </a:lnSpc>
              <a:spcBef>
                <a:spcPts val="0"/>
              </a:spcBef>
              <a:spcAft>
                <a:spcPts val="0"/>
              </a:spcAft>
              <a:buClr>
                <a:srgbClr val="000000"/>
              </a:buClr>
              <a:buSzPts val="1000"/>
              <a:buChar char="•"/>
            </a:pPr>
            <a:r>
              <a:rPr lang="en" sz="1000" b="1">
                <a:latin typeface="Calibri"/>
                <a:ea typeface="Calibri"/>
                <a:cs typeface="Calibri"/>
                <a:sym typeface="Calibri"/>
              </a:rPr>
              <a:t>Accountability</a:t>
            </a:r>
            <a:r>
              <a:rPr lang="en" sz="1000" b="1">
                <a:solidFill>
                  <a:srgbClr val="000000"/>
                </a:solidFill>
                <a:latin typeface="Calibri"/>
                <a:ea typeface="Calibri"/>
                <a:cs typeface="Calibri"/>
                <a:sym typeface="Calibri"/>
              </a:rPr>
              <a:t> and Improvement Planning</a:t>
            </a:r>
            <a:endParaRPr sz="1000">
              <a:solidFill>
                <a:srgbClr val="000000"/>
              </a:solidFill>
              <a:latin typeface="Calibri"/>
              <a:ea typeface="Calibri"/>
              <a:cs typeface="Calibri"/>
              <a:sym typeface="Calibri"/>
            </a:endParaRPr>
          </a:p>
          <a:p>
            <a:pPr marL="685800" lvl="1"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Dan Jorgensen, PhD</a:t>
            </a:r>
            <a:endParaRPr>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Training/Technical Assistance</a:t>
            </a:r>
            <a:endParaRPr sz="1200">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720.245.4532</a:t>
            </a:r>
            <a:endParaRPr sz="1200">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Jorgensen_D@cde.state.co.us</a:t>
            </a:r>
            <a:endParaRPr sz="1000">
              <a:solidFill>
                <a:srgbClr val="000000"/>
              </a:solidFill>
              <a:latin typeface="Calibri"/>
              <a:ea typeface="Calibri"/>
              <a:cs typeface="Calibri"/>
              <a:sym typeface="Calibri"/>
            </a:endParaRPr>
          </a:p>
          <a:p>
            <a:pPr marL="685800" lvl="1"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Aislinn Walsh</a:t>
            </a:r>
            <a:endParaRPr>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Request to Reconsider/Accreditation</a:t>
            </a:r>
            <a:endParaRPr sz="1200">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720.614.2151</a:t>
            </a:r>
            <a:endParaRPr sz="1200">
              <a:solidFill>
                <a:srgbClr val="000000"/>
              </a:solidFill>
              <a:latin typeface="Calibri"/>
              <a:ea typeface="Calibri"/>
              <a:cs typeface="Calibri"/>
              <a:sym typeface="Calibri"/>
            </a:endParaRPr>
          </a:p>
          <a:p>
            <a:pPr marL="1143000" lvl="2" indent="-190500" algn="l" rtl="0">
              <a:lnSpc>
                <a:spcPct val="90000"/>
              </a:lnSpc>
              <a:spcBef>
                <a:spcPts val="500"/>
              </a:spcBef>
              <a:spcAft>
                <a:spcPts val="0"/>
              </a:spcAft>
              <a:buClr>
                <a:srgbClr val="000000"/>
              </a:buClr>
              <a:buSzPts val="1000"/>
              <a:buChar char="•"/>
            </a:pPr>
            <a:r>
              <a:rPr lang="en" sz="1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Walsh_A@cde.state.co.us</a:t>
            </a:r>
            <a:r>
              <a:rPr lang="en"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marL="685800" lvl="1" indent="-1651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Erin Loften</a:t>
            </a:r>
            <a:endParaRPr>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Training/Technical Assistance</a:t>
            </a:r>
            <a:endParaRPr sz="1200">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720.475.0681</a:t>
            </a:r>
            <a:endParaRPr sz="1200">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Loften_E@cde.state.co.us</a:t>
            </a:r>
            <a:r>
              <a:rPr lang="en"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p>
            <a:pPr marL="685800" lvl="1" indent="-1651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Lisa Medler</a:t>
            </a:r>
            <a:endParaRPr>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Exec.Dir., Accountability and Continuous Improvement</a:t>
            </a:r>
            <a:endParaRPr sz="1200">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a:solidFill>
                  <a:srgbClr val="000000"/>
                </a:solidFill>
                <a:latin typeface="Calibri"/>
                <a:ea typeface="Calibri"/>
                <a:cs typeface="Calibri"/>
                <a:sym typeface="Calibri"/>
              </a:rPr>
              <a:t>P 303.866.6993 | C: 303.656.6619</a:t>
            </a:r>
            <a:endParaRPr sz="1200">
              <a:solidFill>
                <a:srgbClr val="000000"/>
              </a:solidFill>
              <a:latin typeface="Calibri"/>
              <a:ea typeface="Calibri"/>
              <a:cs typeface="Calibri"/>
              <a:sym typeface="Calibri"/>
            </a:endParaRPr>
          </a:p>
          <a:p>
            <a:pPr marL="1143000" lvl="2" indent="-177800" algn="l" rtl="0">
              <a:lnSpc>
                <a:spcPct val="90000"/>
              </a:lnSpc>
              <a:spcBef>
                <a:spcPts val="500"/>
              </a:spcBef>
              <a:spcAft>
                <a:spcPts val="0"/>
              </a:spcAft>
              <a:buClr>
                <a:srgbClr val="000000"/>
              </a:buClr>
              <a:buSzPts val="1000"/>
              <a:buChar char="•"/>
            </a:pPr>
            <a:r>
              <a:rPr lang="en" sz="10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medler_l@cde.state.co.us</a:t>
            </a:r>
            <a:r>
              <a:rPr lang="en"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p:txBody>
      </p:sp>
      <p:sp>
        <p:nvSpPr>
          <p:cNvPr id="528" name="Google Shape;528;p61"/>
          <p:cNvSpPr txBox="1"/>
          <p:nvPr/>
        </p:nvSpPr>
        <p:spPr>
          <a:xfrm>
            <a:off x="5284675" y="2379905"/>
            <a:ext cx="2891700" cy="646500"/>
          </a:xfrm>
          <a:prstGeom prst="rect">
            <a:avLst/>
          </a:prstGeom>
          <a:solidFill>
            <a:srgbClr val="434A75"/>
          </a:solidFill>
          <a:ln w="28575" cap="flat" cmpd="sng">
            <a:solidFill>
              <a:srgbClr val="232C6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i="1">
                <a:solidFill>
                  <a:schemeClr val="lt1"/>
                </a:solidFill>
                <a:latin typeface="Calibri"/>
                <a:ea typeface="Calibri"/>
                <a:cs typeface="Calibri"/>
                <a:sym typeface="Calibri"/>
              </a:rPr>
              <a:t>General UIP support:</a:t>
            </a:r>
            <a:endParaRPr sz="1500" b="1" i="1">
              <a:solidFill>
                <a:schemeClr val="lt1"/>
              </a:solidFill>
              <a:latin typeface="Calibri"/>
              <a:ea typeface="Calibri"/>
              <a:cs typeface="Calibri"/>
              <a:sym typeface="Calibri"/>
            </a:endParaRPr>
          </a:p>
          <a:p>
            <a:pPr marL="0" lvl="0" indent="0" algn="ctr" rtl="0">
              <a:spcBef>
                <a:spcPts val="0"/>
              </a:spcBef>
              <a:spcAft>
                <a:spcPts val="0"/>
              </a:spcAft>
              <a:buNone/>
            </a:pPr>
            <a:r>
              <a:rPr lang="en" sz="1500" b="1">
                <a:solidFill>
                  <a:schemeClr val="lt1"/>
                </a:solidFill>
                <a:latin typeface="Calibri"/>
                <a:ea typeface="Calibri"/>
                <a:cs typeface="Calibri"/>
                <a:sym typeface="Calibri"/>
              </a:rPr>
              <a:t>uiphelp@cde.state.co.us</a:t>
            </a:r>
            <a:endParaRPr sz="1500" b="1">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534" name="Google Shape;534;p6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a:p>
            <a:pPr marL="0" lvl="0" indent="0" algn="ctr" rtl="0">
              <a:spcBef>
                <a:spcPts val="0"/>
              </a:spcBef>
              <a:spcAft>
                <a:spcPts val="0"/>
              </a:spcAft>
              <a:buNone/>
            </a:pPr>
            <a:r>
              <a:rPr lang="en" sz="2800" i="1"/>
              <a:t>(recording will stop here)</a:t>
            </a:r>
            <a:endParaRPr sz="28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17" name="Google Shape;317;p4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 on Insufficient State Data (ISD) Ratings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p:nvPr/>
        </p:nvSpPr>
        <p:spPr>
          <a:xfrm>
            <a:off x="1163675" y="205400"/>
            <a:ext cx="2836200" cy="4017300"/>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latin typeface="Calibri"/>
                <a:ea typeface="Calibri"/>
                <a:cs typeface="Calibri"/>
                <a:sym typeface="Calibri"/>
              </a:rPr>
              <a:t>Ratings</a:t>
            </a:r>
            <a:endParaRPr sz="1100"/>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l" rtl="0">
              <a:spcBef>
                <a:spcPts val="0"/>
              </a:spcBef>
              <a:spcAft>
                <a:spcPts val="0"/>
              </a:spcAft>
              <a:buNone/>
            </a:pPr>
            <a:endParaRPr sz="1500" b="1">
              <a:latin typeface="Calibri"/>
              <a:ea typeface="Calibri"/>
              <a:cs typeface="Calibri"/>
              <a:sym typeface="Calibri"/>
            </a:endParaRPr>
          </a:p>
        </p:txBody>
      </p:sp>
      <p:sp>
        <p:nvSpPr>
          <p:cNvPr id="323" name="Google Shape;323;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pic>
        <p:nvPicPr>
          <p:cNvPr id="324" name="Google Shape;324;p41"/>
          <p:cNvPicPr preferRelativeResize="0"/>
          <p:nvPr/>
        </p:nvPicPr>
        <p:blipFill rotWithShape="1">
          <a:blip r:embed="rId3">
            <a:alphaModFix/>
          </a:blip>
          <a:srcRect/>
          <a:stretch/>
        </p:blipFill>
        <p:spPr>
          <a:xfrm>
            <a:off x="1191913" y="633550"/>
            <a:ext cx="2729100" cy="1513500"/>
          </a:xfrm>
          <a:prstGeom prst="rect">
            <a:avLst/>
          </a:prstGeom>
          <a:noFill/>
          <a:ln>
            <a:noFill/>
          </a:ln>
        </p:spPr>
      </p:pic>
      <p:pic>
        <p:nvPicPr>
          <p:cNvPr id="325" name="Google Shape;325;p41"/>
          <p:cNvPicPr preferRelativeResize="0"/>
          <p:nvPr/>
        </p:nvPicPr>
        <p:blipFill rotWithShape="1">
          <a:blip r:embed="rId4">
            <a:alphaModFix/>
          </a:blip>
          <a:srcRect/>
          <a:stretch/>
        </p:blipFill>
        <p:spPr>
          <a:xfrm>
            <a:off x="1191863" y="2366801"/>
            <a:ext cx="2729175" cy="1592200"/>
          </a:xfrm>
          <a:prstGeom prst="rect">
            <a:avLst/>
          </a:prstGeom>
          <a:noFill/>
          <a:ln>
            <a:noFill/>
          </a:ln>
        </p:spPr>
      </p:pic>
      <p:sp>
        <p:nvSpPr>
          <p:cNvPr id="326" name="Google Shape;326;p41"/>
          <p:cNvSpPr txBox="1"/>
          <p:nvPr/>
        </p:nvSpPr>
        <p:spPr>
          <a:xfrm>
            <a:off x="4148812" y="1375250"/>
            <a:ext cx="945900" cy="190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1800">
                <a:solidFill>
                  <a:srgbClr val="000000"/>
                </a:solidFill>
                <a:latin typeface="Calibri"/>
                <a:ea typeface="Calibri"/>
                <a:cs typeface="Calibri"/>
                <a:sym typeface="Calibri"/>
              </a:rPr>
              <a:t>+</a:t>
            </a:r>
            <a:endParaRPr sz="100"/>
          </a:p>
        </p:txBody>
      </p:sp>
      <p:sp>
        <p:nvSpPr>
          <p:cNvPr id="327" name="Google Shape;327;p41"/>
          <p:cNvSpPr txBox="1"/>
          <p:nvPr/>
        </p:nvSpPr>
        <p:spPr>
          <a:xfrm>
            <a:off x="5322475" y="205400"/>
            <a:ext cx="2679300" cy="3986700"/>
          </a:xfrm>
          <a:prstGeom prst="rect">
            <a:avLst/>
          </a:prstGeom>
          <a:solidFill>
            <a:srgbClr val="FFFFFF"/>
          </a:solidFill>
          <a:ln w="349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solidFill>
                  <a:srgbClr val="000000"/>
                </a:solidFill>
                <a:latin typeface="Calibri"/>
                <a:ea typeface="Calibri"/>
                <a:cs typeface="Calibri"/>
                <a:sym typeface="Calibri"/>
              </a:rPr>
              <a:t>Descriptors</a:t>
            </a:r>
            <a:endParaRPr sz="1100"/>
          </a:p>
          <a:p>
            <a:pPr marL="0" marR="0" lvl="0" indent="0" algn="l" rtl="0">
              <a:spcBef>
                <a:spcPts val="0"/>
              </a:spcBef>
              <a:spcAft>
                <a:spcPts val="0"/>
              </a:spcAft>
              <a:buNone/>
            </a:pPr>
            <a:endParaRPr sz="1500" b="1">
              <a:latin typeface="Calibri"/>
              <a:ea typeface="Calibri"/>
              <a:cs typeface="Calibri"/>
              <a:sym typeface="Calibri"/>
            </a:endParaRPr>
          </a:p>
          <a:p>
            <a:pPr marL="0" marR="0" lvl="0" indent="0" algn="l"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r>
              <a:rPr lang="en" b="1" i="1">
                <a:solidFill>
                  <a:srgbClr val="000000"/>
                </a:solidFill>
                <a:latin typeface="Calibri"/>
                <a:ea typeface="Calibri"/>
                <a:cs typeface="Calibri"/>
                <a:sym typeface="Calibri"/>
              </a:rPr>
              <a:t>Meets Participation</a:t>
            </a:r>
            <a:endParaRPr sz="1000"/>
          </a:p>
          <a:p>
            <a:pPr marL="0" marR="0" lvl="0" indent="0" algn="ctr" rtl="0">
              <a:spcBef>
                <a:spcPts val="0"/>
              </a:spcBef>
              <a:spcAft>
                <a:spcPts val="0"/>
              </a:spcAft>
              <a:buNone/>
            </a:pPr>
            <a:r>
              <a:rPr lang="en">
                <a:solidFill>
                  <a:srgbClr val="757070"/>
                </a:solidFill>
                <a:latin typeface="Calibri"/>
                <a:ea typeface="Calibri"/>
                <a:cs typeface="Calibri"/>
                <a:sym typeface="Calibri"/>
              </a:rPr>
              <a:t>Above 95% total participation rate in ELA and Math in 2022*</a:t>
            </a:r>
            <a:endParaRPr sz="1000"/>
          </a:p>
          <a:p>
            <a:pPr marL="0" marR="0" lvl="0" indent="0" algn="ctr" rtl="0">
              <a:spcBef>
                <a:spcPts val="0"/>
              </a:spcBef>
              <a:spcAft>
                <a:spcPts val="0"/>
              </a:spcAft>
              <a:buNone/>
            </a:pPr>
            <a:endParaRPr sz="900" b="1">
              <a:latin typeface="Calibri"/>
              <a:ea typeface="Calibri"/>
              <a:cs typeface="Calibri"/>
              <a:sym typeface="Calibri"/>
            </a:endParaRPr>
          </a:p>
          <a:p>
            <a:pPr marL="0" marR="0" lvl="0" indent="0" algn="ctr" rtl="0">
              <a:spcBef>
                <a:spcPts val="0"/>
              </a:spcBef>
              <a:spcAft>
                <a:spcPts val="0"/>
              </a:spcAft>
              <a:buNone/>
            </a:pPr>
            <a:endParaRPr sz="900" b="1">
              <a:latin typeface="Calibri"/>
              <a:ea typeface="Calibri"/>
              <a:cs typeface="Calibri"/>
              <a:sym typeface="Calibri"/>
            </a:endParaRPr>
          </a:p>
          <a:p>
            <a:pPr marL="0" marR="0" lvl="0" indent="0" algn="ctr" rtl="0">
              <a:spcBef>
                <a:spcPts val="0"/>
              </a:spcBef>
              <a:spcAft>
                <a:spcPts val="0"/>
              </a:spcAft>
              <a:buNone/>
            </a:pPr>
            <a:endParaRPr sz="900" b="1">
              <a:latin typeface="Calibri"/>
              <a:ea typeface="Calibri"/>
              <a:cs typeface="Calibri"/>
              <a:sym typeface="Calibri"/>
            </a:endParaRPr>
          </a:p>
          <a:p>
            <a:pPr marL="0" marR="0" lvl="0" indent="0" algn="ctr" rtl="0">
              <a:spcBef>
                <a:spcPts val="0"/>
              </a:spcBef>
              <a:spcAft>
                <a:spcPts val="0"/>
              </a:spcAft>
              <a:buNone/>
            </a:pPr>
            <a:r>
              <a:rPr lang="en" b="1">
                <a:solidFill>
                  <a:srgbClr val="000000"/>
                </a:solidFill>
                <a:latin typeface="Calibri"/>
                <a:ea typeface="Calibri"/>
                <a:cs typeface="Calibri"/>
                <a:sym typeface="Calibri"/>
              </a:rPr>
              <a:t>Low Participation </a:t>
            </a:r>
            <a:endParaRPr>
              <a:solidFill>
                <a:srgbClr val="000000"/>
              </a:solidFill>
              <a:latin typeface="Calibri"/>
              <a:ea typeface="Calibri"/>
              <a:cs typeface="Calibri"/>
              <a:sym typeface="Calibri"/>
            </a:endParaRPr>
          </a:p>
          <a:p>
            <a:pPr marL="0" marR="0" lvl="0" indent="0" algn="ctr" rtl="0">
              <a:spcBef>
                <a:spcPts val="0"/>
              </a:spcBef>
              <a:spcAft>
                <a:spcPts val="0"/>
              </a:spcAft>
              <a:buNone/>
            </a:pPr>
            <a:r>
              <a:rPr lang="en">
                <a:solidFill>
                  <a:srgbClr val="757070"/>
                </a:solidFill>
                <a:latin typeface="Calibri"/>
                <a:ea typeface="Calibri"/>
                <a:cs typeface="Calibri"/>
                <a:sym typeface="Calibri"/>
              </a:rPr>
              <a:t>Below 95% total participation rate in ELA and Math in 2022*</a:t>
            </a:r>
            <a:endParaRPr sz="1000"/>
          </a:p>
          <a:p>
            <a:pPr marL="0" marR="0" lvl="0" indent="0" algn="ctr" rtl="0">
              <a:spcBef>
                <a:spcPts val="0"/>
              </a:spcBef>
              <a:spcAft>
                <a:spcPts val="0"/>
              </a:spcAft>
              <a:buNone/>
            </a:pPr>
            <a:endParaRPr sz="900">
              <a:latin typeface="Calibri"/>
              <a:ea typeface="Calibri"/>
              <a:cs typeface="Calibri"/>
              <a:sym typeface="Calibri"/>
            </a:endParaRPr>
          </a:p>
          <a:p>
            <a:pPr marL="0" marR="0" lvl="0" indent="0" algn="ctr" rtl="0">
              <a:spcBef>
                <a:spcPts val="0"/>
              </a:spcBef>
              <a:spcAft>
                <a:spcPts val="0"/>
              </a:spcAft>
              <a:buNone/>
            </a:pPr>
            <a:endParaRPr sz="900">
              <a:latin typeface="Calibri"/>
              <a:ea typeface="Calibri"/>
              <a:cs typeface="Calibri"/>
              <a:sym typeface="Calibri"/>
            </a:endParaRPr>
          </a:p>
          <a:p>
            <a:pPr marL="0" marR="0" lvl="0" indent="0" algn="ctr" rtl="0">
              <a:spcBef>
                <a:spcPts val="0"/>
              </a:spcBef>
              <a:spcAft>
                <a:spcPts val="0"/>
              </a:spcAft>
              <a:buNone/>
            </a:pPr>
            <a:endParaRPr sz="900">
              <a:latin typeface="Calibri"/>
              <a:ea typeface="Calibri"/>
              <a:cs typeface="Calibri"/>
              <a:sym typeface="Calibri"/>
            </a:endParaRPr>
          </a:p>
          <a:p>
            <a:pPr marL="0" marR="0" lvl="0" indent="0" algn="ctr" rtl="0">
              <a:spcBef>
                <a:spcPts val="0"/>
              </a:spcBef>
              <a:spcAft>
                <a:spcPts val="0"/>
              </a:spcAft>
              <a:buNone/>
            </a:pPr>
            <a:r>
              <a:rPr lang="en" b="1" strike="sngStrike">
                <a:solidFill>
                  <a:srgbClr val="000000"/>
                </a:solidFill>
                <a:latin typeface="Calibri"/>
                <a:ea typeface="Calibri"/>
                <a:cs typeface="Calibri"/>
                <a:sym typeface="Calibri"/>
              </a:rPr>
              <a:t>Decreased Due to Participation </a:t>
            </a:r>
            <a:endParaRPr strike="sngStrike">
              <a:solidFill>
                <a:srgbClr val="000000"/>
              </a:solidFill>
              <a:latin typeface="Calibri"/>
              <a:ea typeface="Calibri"/>
              <a:cs typeface="Calibri"/>
              <a:sym typeface="Calibri"/>
            </a:endParaRPr>
          </a:p>
          <a:p>
            <a:pPr marL="0" marR="0" lvl="0" indent="0" algn="ctr" rtl="0">
              <a:spcBef>
                <a:spcPts val="0"/>
              </a:spcBef>
              <a:spcAft>
                <a:spcPts val="0"/>
              </a:spcAft>
              <a:buNone/>
            </a:pPr>
            <a:r>
              <a:rPr lang="en" strike="sngStrike">
                <a:solidFill>
                  <a:srgbClr val="757070"/>
                </a:solidFill>
                <a:latin typeface="Calibri"/>
                <a:ea typeface="Calibri"/>
                <a:cs typeface="Calibri"/>
                <a:sym typeface="Calibri"/>
              </a:rPr>
              <a:t>Below 95% accountability participation, once parent excuses are removed, in two or more content areas</a:t>
            </a:r>
            <a:endParaRPr strike="sngStrike">
              <a:solidFill>
                <a:srgbClr val="757070"/>
              </a:solidFill>
              <a:latin typeface="Calibri"/>
              <a:ea typeface="Calibri"/>
              <a:cs typeface="Calibri"/>
              <a:sym typeface="Calibri"/>
            </a:endParaRPr>
          </a:p>
        </p:txBody>
      </p:sp>
      <p:sp>
        <p:nvSpPr>
          <p:cNvPr id="328" name="Google Shape;328;p41"/>
          <p:cNvSpPr txBox="1"/>
          <p:nvPr/>
        </p:nvSpPr>
        <p:spPr>
          <a:xfrm>
            <a:off x="1152900" y="4222700"/>
            <a:ext cx="6838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dk1"/>
                </a:solidFill>
                <a:latin typeface="Calibri"/>
                <a:ea typeface="Calibri"/>
                <a:cs typeface="Calibri"/>
                <a:sym typeface="Calibri"/>
              </a:rPr>
              <a:t>*Science participation is included for informational purposes only in 2022.</a:t>
            </a:r>
            <a:endParaRPr sz="1000" i="1">
              <a:solidFill>
                <a:schemeClr val="dk1"/>
              </a:solidFill>
              <a:latin typeface="Calibri"/>
              <a:ea typeface="Calibri"/>
              <a:cs typeface="Calibri"/>
              <a:sym typeface="Calibri"/>
            </a:endParaRPr>
          </a:p>
        </p:txBody>
      </p:sp>
      <p:cxnSp>
        <p:nvCxnSpPr>
          <p:cNvPr id="329" name="Google Shape;329;p41"/>
          <p:cNvCxnSpPr/>
          <p:nvPr/>
        </p:nvCxnSpPr>
        <p:spPr>
          <a:xfrm rot="10800000" flipH="1">
            <a:off x="7852300" y="3046500"/>
            <a:ext cx="363300" cy="121200"/>
          </a:xfrm>
          <a:prstGeom prst="straightConnector1">
            <a:avLst/>
          </a:prstGeom>
          <a:noFill/>
          <a:ln w="9525" cap="flat" cmpd="sng">
            <a:solidFill>
              <a:srgbClr val="757070"/>
            </a:solidFill>
            <a:prstDash val="solid"/>
            <a:round/>
            <a:headEnd type="none" w="med" len="med"/>
            <a:tailEnd type="none" w="med" len="med"/>
          </a:ln>
        </p:spPr>
      </p:cxnSp>
      <p:sp>
        <p:nvSpPr>
          <p:cNvPr id="330" name="Google Shape;330;p41"/>
          <p:cNvSpPr txBox="1"/>
          <p:nvPr/>
        </p:nvSpPr>
        <p:spPr>
          <a:xfrm>
            <a:off x="8215600" y="2773800"/>
            <a:ext cx="745800" cy="615600"/>
          </a:xfrm>
          <a:prstGeom prst="rect">
            <a:avLst/>
          </a:prstGeom>
          <a:noFill/>
          <a:ln w="9525" cap="flat" cmpd="sng">
            <a:solidFill>
              <a:srgbClr val="75707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Unique to 2022</a:t>
            </a:r>
            <a:endParaRPr>
              <a:latin typeface="Calibri"/>
              <a:ea typeface="Calibri"/>
              <a:cs typeface="Calibri"/>
              <a:sym typeface="Calibri"/>
            </a:endParaRPr>
          </a:p>
        </p:txBody>
      </p:sp>
      <p:pic>
        <p:nvPicPr>
          <p:cNvPr id="331" name="Google Shape;331;p41"/>
          <p:cNvPicPr preferRelativeResize="0"/>
          <p:nvPr/>
        </p:nvPicPr>
        <p:blipFill>
          <a:blip r:embed="rId5">
            <a:alphaModFix/>
          </a:blip>
          <a:stretch>
            <a:fillRect/>
          </a:stretch>
        </p:blipFill>
        <p:spPr>
          <a:xfrm>
            <a:off x="8485801" y="2643625"/>
            <a:ext cx="205399" cy="205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p:nvPr/>
        </p:nvSpPr>
        <p:spPr>
          <a:xfrm>
            <a:off x="424500" y="1804125"/>
            <a:ext cx="8520600" cy="2408700"/>
          </a:xfrm>
          <a:prstGeom prst="rect">
            <a:avLst/>
          </a:prstGeom>
          <a:solidFill>
            <a:srgbClr val="E1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 on Insufficient State Data Ratings</a:t>
            </a:r>
            <a:endParaRPr/>
          </a:p>
        </p:txBody>
      </p:sp>
      <p:sp>
        <p:nvSpPr>
          <p:cNvPr id="338" name="Google Shape;338;p42"/>
          <p:cNvSpPr txBox="1">
            <a:spLocks noGrp="1"/>
          </p:cNvSpPr>
          <p:nvPr>
            <p:ph type="body" idx="1"/>
          </p:nvPr>
        </p:nvSpPr>
        <p:spPr>
          <a:xfrm>
            <a:off x="457200" y="1143000"/>
            <a:ext cx="8520600" cy="30255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Insufficient State Data (ISD) Ratings are assigned when the state does not have enough data to assign a rating or plan type. </a:t>
            </a:r>
            <a:endParaRPr/>
          </a:p>
          <a:p>
            <a:pPr marL="0" lvl="0" indent="0" algn="l" rtl="0">
              <a:spcBef>
                <a:spcPts val="1200"/>
              </a:spcBef>
              <a:spcAft>
                <a:spcPts val="0"/>
              </a:spcAft>
              <a:buNone/>
            </a:pPr>
            <a:r>
              <a:rPr lang="en"/>
              <a:t>There are multiple reasons an ISD rating can be assigned, including:</a:t>
            </a:r>
            <a:endParaRPr/>
          </a:p>
          <a:p>
            <a:pPr marL="457200" lvl="0" indent="-330200" algn="l" rtl="0">
              <a:spcBef>
                <a:spcPts val="0"/>
              </a:spcBef>
              <a:spcAft>
                <a:spcPts val="0"/>
              </a:spcAft>
              <a:buSzPts val="1600"/>
              <a:buChar char="●"/>
            </a:pPr>
            <a:r>
              <a:rPr lang="en"/>
              <a:t>Small Tested Population</a:t>
            </a:r>
            <a:endParaRPr/>
          </a:p>
          <a:p>
            <a:pPr marL="457200" lvl="0" indent="-330200" algn="l" rtl="0">
              <a:spcBef>
                <a:spcPts val="0"/>
              </a:spcBef>
              <a:spcAft>
                <a:spcPts val="0"/>
              </a:spcAft>
              <a:buSzPts val="1600"/>
              <a:buChar char="●"/>
            </a:pPr>
            <a:r>
              <a:rPr lang="en"/>
              <a:t>No Students at Grade Levels Tested for State Assessments</a:t>
            </a:r>
            <a:endParaRPr/>
          </a:p>
          <a:p>
            <a:pPr marL="457200" lvl="0" indent="-330200" algn="l" rtl="0">
              <a:spcBef>
                <a:spcPts val="0"/>
              </a:spcBef>
              <a:spcAft>
                <a:spcPts val="0"/>
              </a:spcAft>
              <a:buSzPts val="1600"/>
              <a:buChar char="●"/>
            </a:pPr>
            <a:r>
              <a:rPr lang="en" b="1"/>
              <a:t>In 2022, </a:t>
            </a:r>
            <a:r>
              <a:rPr lang="en"/>
              <a:t>No Achievement, Growth*, or Postsecondary Workforce Readiness Data</a:t>
            </a:r>
            <a:endParaRPr/>
          </a:p>
          <a:p>
            <a:pPr marL="914400" lvl="1" indent="-292100" algn="l" rtl="0">
              <a:spcBef>
                <a:spcPts val="0"/>
              </a:spcBef>
              <a:spcAft>
                <a:spcPts val="0"/>
              </a:spcAft>
              <a:buSzPts val="1000"/>
              <a:buChar char="○"/>
            </a:pPr>
            <a:r>
              <a:rPr lang="en"/>
              <a:t>For multilevel schools, this also applies if one or more elementary, middle, or high school levels do not have reportable data for achievement or growth</a:t>
            </a:r>
            <a:endParaRPr/>
          </a:p>
          <a:p>
            <a:pPr marL="457200" lvl="0" indent="-330200" algn="l" rtl="0">
              <a:spcBef>
                <a:spcPts val="0"/>
              </a:spcBef>
              <a:spcAft>
                <a:spcPts val="0"/>
              </a:spcAft>
              <a:buSzPts val="1600"/>
              <a:buChar char="●"/>
            </a:pPr>
            <a:r>
              <a:rPr lang="en" b="1"/>
              <a:t>In 2022, </a:t>
            </a:r>
            <a:r>
              <a:rPr lang="en"/>
              <a:t>Less Than 25% Total Participation in English Language Arts and Math </a:t>
            </a:r>
            <a:r>
              <a:rPr lang="en" i="1"/>
              <a:t>(science participation is included for informational purposes only in 2022)</a:t>
            </a:r>
            <a:endParaRPr i="1"/>
          </a:p>
        </p:txBody>
      </p:sp>
      <p:sp>
        <p:nvSpPr>
          <p:cNvPr id="339" name="Google Shape;339;p4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340" name="Google Shape;340;p42"/>
          <p:cNvSpPr txBox="1"/>
          <p:nvPr/>
        </p:nvSpPr>
        <p:spPr>
          <a:xfrm>
            <a:off x="424500" y="4212825"/>
            <a:ext cx="7581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Calibri"/>
                <a:ea typeface="Calibri"/>
                <a:cs typeface="Calibri"/>
                <a:sym typeface="Calibri"/>
              </a:rPr>
              <a:t>*For this calculation, an ISD rating is assigned if there is no CMAS or P/SAT growth. </a:t>
            </a:r>
            <a:endParaRPr sz="1000"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p:nvPr/>
        </p:nvSpPr>
        <p:spPr>
          <a:xfrm>
            <a:off x="414900" y="1563575"/>
            <a:ext cx="8520600" cy="2738700"/>
          </a:xfrm>
          <a:prstGeom prst="rect">
            <a:avLst/>
          </a:prstGeom>
          <a:solidFill>
            <a:srgbClr val="E1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3"/>
          <p:cNvSpPr txBox="1">
            <a:spLocks noGrp="1"/>
          </p:cNvSpPr>
          <p:nvPr>
            <p:ph type="body" idx="1"/>
          </p:nvPr>
        </p:nvSpPr>
        <p:spPr>
          <a:xfrm>
            <a:off x="457200" y="1171050"/>
            <a:ext cx="84360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Historically, ISD ratings have not been assigned to AECs.</a:t>
            </a:r>
            <a:endParaRPr/>
          </a:p>
          <a:p>
            <a:pPr marL="0" lvl="0" indent="0" algn="l" rtl="0">
              <a:spcBef>
                <a:spcPts val="1200"/>
              </a:spcBef>
              <a:spcAft>
                <a:spcPts val="0"/>
              </a:spcAft>
              <a:buNone/>
            </a:pPr>
            <a:r>
              <a:rPr lang="en" b="1"/>
              <a:t>In 2022, </a:t>
            </a:r>
            <a:r>
              <a:rPr lang="en"/>
              <a:t>given the lack of state data and the potential lack of optional measure data, a portion of AECs will not have enough data to meaningfully determine their performance. </a:t>
            </a:r>
            <a:endParaRPr/>
          </a:p>
          <a:p>
            <a:pPr marL="0" lvl="0" indent="0" algn="l" rtl="0">
              <a:spcBef>
                <a:spcPts val="1200"/>
              </a:spcBef>
              <a:spcAft>
                <a:spcPts val="0"/>
              </a:spcAft>
              <a:buNone/>
            </a:pPr>
            <a:r>
              <a:rPr lang="en"/>
              <a:t>Therefore, AECs are eligible to receive an ISD rating in 2022.</a:t>
            </a:r>
            <a:endParaRPr/>
          </a:p>
          <a:p>
            <a:pPr marL="0" lvl="0" indent="0" algn="l" rtl="0">
              <a:spcBef>
                <a:spcPts val="1200"/>
              </a:spcBef>
              <a:spcAft>
                <a:spcPts val="0"/>
              </a:spcAft>
              <a:buNone/>
            </a:pPr>
            <a:r>
              <a:rPr lang="en" b="1"/>
              <a:t>The criteria to assign an ISD rating to AEC schools is the same as non-AEC schools. </a:t>
            </a:r>
            <a:endParaRPr b="1"/>
          </a:p>
          <a:p>
            <a:pPr marL="0" lvl="0" indent="0" algn="l" rtl="0">
              <a:spcBef>
                <a:spcPts val="1200"/>
              </a:spcBef>
              <a:spcAft>
                <a:spcPts val="1200"/>
              </a:spcAft>
              <a:buNone/>
            </a:pPr>
            <a:r>
              <a:rPr lang="en"/>
              <a:t>For any AEC schools who participated in the Selection of Measures process, 2022 AEC ratings include optional measures for achievement and growth. AECs with only optional measures in both achievement and growth received a rating, not ISD.</a:t>
            </a:r>
            <a:endParaRPr/>
          </a:p>
        </p:txBody>
      </p:sp>
      <p:sp>
        <p:nvSpPr>
          <p:cNvPr id="347" name="Google Shape;347;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Considerations for Alternative Education Campuses (AECs)</a:t>
            </a:r>
            <a:endParaRPr/>
          </a:p>
        </p:txBody>
      </p:sp>
      <p:sp>
        <p:nvSpPr>
          <p:cNvPr id="348" name="Google Shape;348;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Examples of ISD Frameworks</a:t>
            </a:r>
            <a:endParaRPr/>
          </a:p>
        </p:txBody>
      </p:sp>
      <p:sp>
        <p:nvSpPr>
          <p:cNvPr id="354" name="Google Shape;354;p4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pic>
        <p:nvPicPr>
          <p:cNvPr id="355" name="Google Shape;355;p44"/>
          <p:cNvPicPr preferRelativeResize="0"/>
          <p:nvPr/>
        </p:nvPicPr>
        <p:blipFill>
          <a:blip r:embed="rId3">
            <a:alphaModFix/>
          </a:blip>
          <a:stretch>
            <a:fillRect/>
          </a:stretch>
        </p:blipFill>
        <p:spPr>
          <a:xfrm>
            <a:off x="4685325" y="981050"/>
            <a:ext cx="3357900" cy="3411799"/>
          </a:xfrm>
          <a:prstGeom prst="rect">
            <a:avLst/>
          </a:prstGeom>
          <a:noFill/>
          <a:ln>
            <a:noFill/>
          </a:ln>
          <a:effectLst>
            <a:outerShdw blurRad="57150" dist="19050" dir="5400000" algn="bl" rotWithShape="0">
              <a:srgbClr val="000000">
                <a:alpha val="50000"/>
              </a:srgbClr>
            </a:outerShdw>
          </a:effectLst>
        </p:spPr>
      </p:pic>
      <p:sp>
        <p:nvSpPr>
          <p:cNvPr id="356" name="Google Shape;356;p44"/>
          <p:cNvSpPr txBox="1"/>
          <p:nvPr/>
        </p:nvSpPr>
        <p:spPr>
          <a:xfrm>
            <a:off x="5842747" y="3351200"/>
            <a:ext cx="3141078"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No growth data at the Elementary level</a:t>
            </a:r>
            <a:endParaRPr dirty="0">
              <a:latin typeface="Calibri"/>
              <a:ea typeface="Calibri"/>
              <a:cs typeface="Calibri"/>
              <a:sym typeface="Calibri"/>
            </a:endParaRPr>
          </a:p>
        </p:txBody>
      </p:sp>
      <p:pic>
        <p:nvPicPr>
          <p:cNvPr id="357" name="Google Shape;357;p44"/>
          <p:cNvPicPr preferRelativeResize="0"/>
          <p:nvPr/>
        </p:nvPicPr>
        <p:blipFill>
          <a:blip r:embed="rId4">
            <a:alphaModFix/>
          </a:blip>
          <a:stretch>
            <a:fillRect/>
          </a:stretch>
        </p:blipFill>
        <p:spPr>
          <a:xfrm>
            <a:off x="903537" y="981050"/>
            <a:ext cx="3468326" cy="3358125"/>
          </a:xfrm>
          <a:prstGeom prst="rect">
            <a:avLst/>
          </a:prstGeom>
          <a:noFill/>
          <a:ln>
            <a:noFill/>
          </a:ln>
          <a:effectLst>
            <a:outerShdw blurRad="57150" dist="19050" dir="5400000" algn="bl" rotWithShape="0">
              <a:srgbClr val="000000">
                <a:alpha val="50000"/>
              </a:srgbClr>
            </a:outerShdw>
          </a:effectLst>
        </p:spPr>
      </p:pic>
      <p:sp>
        <p:nvSpPr>
          <p:cNvPr id="358" name="Google Shape;358;p44"/>
          <p:cNvSpPr txBox="1"/>
          <p:nvPr/>
        </p:nvSpPr>
        <p:spPr>
          <a:xfrm>
            <a:off x="114300" y="3351200"/>
            <a:ext cx="18696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No reported state data</a:t>
            </a:r>
            <a:endParaRPr>
              <a:latin typeface="Calibri"/>
              <a:ea typeface="Calibri"/>
              <a:cs typeface="Calibri"/>
              <a:sym typeface="Calibri"/>
            </a:endParaRPr>
          </a:p>
        </p:txBody>
      </p:sp>
      <p:cxnSp>
        <p:nvCxnSpPr>
          <p:cNvPr id="359" name="Google Shape;359;p44"/>
          <p:cNvCxnSpPr/>
          <p:nvPr/>
        </p:nvCxnSpPr>
        <p:spPr>
          <a:xfrm rot="10800000" flipH="1">
            <a:off x="1083525" y="2555725"/>
            <a:ext cx="1185600" cy="796800"/>
          </a:xfrm>
          <a:prstGeom prst="straightConnector1">
            <a:avLst/>
          </a:prstGeom>
          <a:noFill/>
          <a:ln w="38100" cap="flat" cmpd="sng">
            <a:solidFill>
              <a:schemeClr val="dk2"/>
            </a:solidFill>
            <a:prstDash val="solid"/>
            <a:round/>
            <a:headEnd type="none" w="med" len="med"/>
            <a:tailEnd type="none" w="med" len="med"/>
          </a:ln>
        </p:spPr>
      </p:cxnSp>
      <p:cxnSp>
        <p:nvCxnSpPr>
          <p:cNvPr id="360" name="Google Shape;360;p44"/>
          <p:cNvCxnSpPr>
            <a:cxnSpLocks/>
            <a:stCxn id="356" idx="2"/>
          </p:cNvCxnSpPr>
          <p:nvPr/>
        </p:nvCxnSpPr>
        <p:spPr>
          <a:xfrm flipH="1">
            <a:off x="7221175" y="3751400"/>
            <a:ext cx="192111" cy="3978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are some implications of an ISD rating in 2022?</a:t>
            </a:r>
            <a:endParaRPr/>
          </a:p>
        </p:txBody>
      </p:sp>
      <p:sp>
        <p:nvSpPr>
          <p:cNvPr id="366" name="Google Shape;366;p45"/>
          <p:cNvSpPr txBox="1">
            <a:spLocks noGrp="1"/>
          </p:cNvSpPr>
          <p:nvPr>
            <p:ph type="body" idx="1"/>
          </p:nvPr>
        </p:nvSpPr>
        <p:spPr>
          <a:xfrm>
            <a:off x="457200" y="1143000"/>
            <a:ext cx="8520600" cy="2139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600"/>
              <a:t>Performance watch status (on clock, on watch) holds.</a:t>
            </a:r>
            <a:endParaRPr sz="1600"/>
          </a:p>
          <a:p>
            <a:pPr marL="0" lvl="0" indent="0" algn="l" rtl="0">
              <a:spcBef>
                <a:spcPts val="1200"/>
              </a:spcBef>
              <a:spcAft>
                <a:spcPts val="0"/>
              </a:spcAft>
              <a:buNone/>
            </a:pPr>
            <a:r>
              <a:rPr lang="en" sz="1600"/>
              <a:t>May be eligible for </a:t>
            </a:r>
            <a:r>
              <a:rPr lang="en" sz="1600" u="sng">
                <a:solidFill>
                  <a:schemeClr val="hlink"/>
                </a:solidFill>
                <a:hlinkClick r:id="rId3"/>
              </a:rPr>
              <a:t>Empowering Action for School Improvement (EASI)</a:t>
            </a:r>
            <a:r>
              <a:rPr lang="en" sz="1600"/>
              <a:t> grants.</a:t>
            </a:r>
            <a:endParaRPr sz="1600"/>
          </a:p>
          <a:p>
            <a:pPr marL="0" lvl="0" indent="0" algn="l" rtl="0">
              <a:spcBef>
                <a:spcPts val="1200"/>
              </a:spcBef>
              <a:spcAft>
                <a:spcPts val="0"/>
              </a:spcAft>
              <a:buClr>
                <a:schemeClr val="dk1"/>
              </a:buClr>
              <a:buSzPts val="1100"/>
              <a:buFont typeface="Arial"/>
              <a:buNone/>
            </a:pPr>
            <a:r>
              <a:rPr lang="en" sz="1600"/>
              <a:t>Not eligible for biennial flexibility for Unified Improvement Plan (UIP) submission.</a:t>
            </a:r>
            <a:endParaRPr sz="1600"/>
          </a:p>
          <a:p>
            <a:pPr marL="0" lvl="0" indent="0" algn="l" rtl="0">
              <a:spcBef>
                <a:spcPts val="1200"/>
              </a:spcBef>
              <a:spcAft>
                <a:spcPts val="1200"/>
              </a:spcAft>
              <a:buNone/>
            </a:pPr>
            <a:endParaRPr sz="1400"/>
          </a:p>
        </p:txBody>
      </p:sp>
      <p:sp>
        <p:nvSpPr>
          <p:cNvPr id="367" name="Google Shape;367;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pic>
        <p:nvPicPr>
          <p:cNvPr id="368" name="Google Shape;368;p45"/>
          <p:cNvPicPr preferRelativeResize="0"/>
          <p:nvPr/>
        </p:nvPicPr>
        <p:blipFill rotWithShape="1">
          <a:blip r:embed="rId4">
            <a:alphaModFix/>
          </a:blip>
          <a:srcRect r="20445" b="83214"/>
          <a:stretch/>
        </p:blipFill>
        <p:spPr>
          <a:xfrm>
            <a:off x="2619575" y="3768925"/>
            <a:ext cx="3180424" cy="681876"/>
          </a:xfrm>
          <a:prstGeom prst="rect">
            <a:avLst/>
          </a:prstGeom>
          <a:noFill/>
          <a:ln>
            <a:noFill/>
          </a:ln>
          <a:effectLst>
            <a:outerShdw blurRad="57150" dist="19050" dir="5400000" algn="bl" rotWithShape="0">
              <a:srgbClr val="000000">
                <a:alpha val="50000"/>
              </a:srgbClr>
            </a:outerShdw>
          </a:effectLst>
        </p:spPr>
      </p:pic>
      <p:sp>
        <p:nvSpPr>
          <p:cNvPr id="369" name="Google Shape;369;p45"/>
          <p:cNvSpPr txBox="1">
            <a:spLocks noGrp="1"/>
          </p:cNvSpPr>
          <p:nvPr>
            <p:ph type="body" idx="4294967295"/>
          </p:nvPr>
        </p:nvSpPr>
        <p:spPr>
          <a:xfrm>
            <a:off x="457200" y="2463375"/>
            <a:ext cx="8472300" cy="895500"/>
          </a:xfrm>
          <a:prstGeom prst="rect">
            <a:avLst/>
          </a:prstGeom>
          <a:solidFill>
            <a:srgbClr val="E1F7F9"/>
          </a:solidFill>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1600">
                <a:solidFill>
                  <a:schemeClr val="dk1"/>
                </a:solidFill>
              </a:rPr>
              <a:t>Due to limitations in state assessment data, </a:t>
            </a:r>
            <a:r>
              <a:rPr lang="en" sz="1600" b="1">
                <a:solidFill>
                  <a:schemeClr val="dk1"/>
                </a:solidFill>
              </a:rPr>
              <a:t>only one-year frameworks could be calculated in 2022.</a:t>
            </a:r>
            <a:r>
              <a:rPr lang="en" sz="1600">
                <a:solidFill>
                  <a:schemeClr val="dk1"/>
                </a:solidFill>
              </a:rPr>
              <a:t> If your district/school typically receives the multi-year framework for your official rating, your school/district could be identified as ISD until a multi-year framework can be calculated.</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75" name="Google Shape;375;p4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Implications for Improvement Planning</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2042</Words>
  <Application>Microsoft Office PowerPoint</Application>
  <PresentationFormat>On-screen Show (16:9)</PresentationFormat>
  <Paragraphs>206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vt:lpstr>
      <vt:lpstr>Rockwell</vt:lpstr>
      <vt:lpstr>Arial</vt:lpstr>
      <vt:lpstr>Calibri</vt:lpstr>
      <vt:lpstr>CDE </vt:lpstr>
      <vt:lpstr>Insufficient State Data Ratings</vt:lpstr>
      <vt:lpstr>Agenda</vt:lpstr>
      <vt:lpstr>Background on Insufficient State Data (ISD) Ratings</vt:lpstr>
      <vt:lpstr>PowerPoint Presentation</vt:lpstr>
      <vt:lpstr>Background on Insufficient State Data Ratings</vt:lpstr>
      <vt:lpstr>Considerations for Alternative Education Campuses (AECs)</vt:lpstr>
      <vt:lpstr>Examples of ISD Frameworks</vt:lpstr>
      <vt:lpstr>What are some implications of an ISD rating in 2022?</vt:lpstr>
      <vt:lpstr>Implications for Improvement Planning</vt:lpstr>
      <vt:lpstr>Improvement Planning as an ISD School/District</vt:lpstr>
      <vt:lpstr>Protecting Student Personally Identifiable Information (PII)</vt:lpstr>
      <vt:lpstr>Considerations for Reporting Data Publicly</vt:lpstr>
      <vt:lpstr>Scenario 1: </vt:lpstr>
      <vt:lpstr>Scenario 3: </vt:lpstr>
      <vt:lpstr>UIP Considerations: Specific School Models and Identifications</vt:lpstr>
      <vt:lpstr>UIP Considerations: Combined Plan Submission</vt:lpstr>
      <vt:lpstr>UIP Timeline Considerations</vt:lpstr>
      <vt:lpstr>Accessing State Data</vt:lpstr>
      <vt:lpstr>Accessing State Data</vt:lpstr>
      <vt:lpstr>Accessing State Data</vt:lpstr>
      <vt:lpstr>Accessing State Data</vt:lpstr>
      <vt:lpstr>Other Data Tools and Reports</vt:lpstr>
      <vt:lpstr>Resources</vt:lpstr>
      <vt:lpstr>Contact Us</vt:lpstr>
      <vt:lpstr>Q &amp; A (recording will stop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Insufficient State Data Ratings</dc:title>
  <dc:creator>Walsh, Aislinn</dc:creator>
  <cp:lastModifiedBy>Thompson, April</cp:lastModifiedBy>
  <cp:revision>2</cp:revision>
  <dcterms:modified xsi:type="dcterms:W3CDTF">2022-09-13T13:59:17Z</dcterms:modified>
</cp:coreProperties>
</file>