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Medium" panose="02000000000000000000" pitchFamily="2" charset="0"/>
      <p:regular r:id="rId34"/>
      <p:bold r:id="rId35"/>
      <p:italic r:id="rId36"/>
      <p:boldItalic r:id="rId37"/>
    </p:embeddedFont>
    <p:embeddedFont>
      <p:font typeface="Rockwell" panose="02060603020205020403"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B41EAD-C084-4A87-AD3D-3419CDE046D3}">
  <a:tblStyle styleId="{59B41EAD-C084-4A87-AD3D-3419CDE046D3}"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1F8F245-1945-4F8D-B6D2-87250C88244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49" autoAdjust="0"/>
  </p:normalViewPr>
  <p:slideViewPr>
    <p:cSldViewPr snapToGrid="0">
      <p:cViewPr varScale="1">
        <p:scale>
          <a:sx n="140" d="100"/>
          <a:sy n="140" d="100"/>
        </p:scale>
        <p:origin x="77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Welcome to the third webinar in the “Building a Data Culture” Webinar Series on “Building Knowledge and Skills to Use Data”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1ec256b932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1ec256b932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On the last slide, we mentioned that the third step to the data analysis process is </a:t>
            </a:r>
            <a:r>
              <a:rPr lang="en-US" b="1" dirty="0"/>
              <a:t>Identifying Next Step(s). </a:t>
            </a:r>
            <a:r>
              <a:rPr lang="en-US" b="0" dirty="0"/>
              <a:t>When Identifying next steps, you’ll want to identify ways to make the data more meaningful. A helpful way to do that is by making comparisons. There are two types of comparisons when it comes to data analysis: criterion-referenced comparisons and norm-referenced comparisons.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The first type, criterion-referenced, asks how did the school compare to a specific expectation. As an example of criterion-referenced comparison points, you can look at state expectations and see whether you’re meeting or not meeting or you can look at cut points for various assessments, including local assessments. When identifying criterion-referenced comparisons, you’ll want to ask the following questions: </a:t>
            </a:r>
          </a:p>
          <a:p>
            <a:pPr marL="457200" lvl="0" indent="-292100" algn="l" rtl="0">
              <a:spcBef>
                <a:spcPts val="0"/>
              </a:spcBef>
              <a:spcAft>
                <a:spcPts val="0"/>
              </a:spcAft>
              <a:buSzPts val="1000"/>
              <a:buFont typeface="Calibri"/>
              <a:buChar char="●"/>
            </a:pPr>
            <a:r>
              <a:rPr lang="en-US" sz="1100" dirty="0">
                <a:latin typeface="Calibri"/>
                <a:ea typeface="Calibri"/>
                <a:cs typeface="Calibri"/>
                <a:sym typeface="Calibri"/>
              </a:rPr>
              <a:t>Are students mostly meeting or not meeting expectations?</a:t>
            </a:r>
          </a:p>
          <a:p>
            <a:pPr marL="457200" lvl="0" indent="-292100" algn="l" rtl="0">
              <a:spcBef>
                <a:spcPts val="0"/>
              </a:spcBef>
              <a:spcAft>
                <a:spcPts val="0"/>
              </a:spcAft>
              <a:buSzPts val="1000"/>
              <a:buFont typeface="Calibri"/>
              <a:buChar char="●"/>
            </a:pPr>
            <a:r>
              <a:rPr lang="en-US" sz="1100" dirty="0">
                <a:latin typeface="Calibri"/>
                <a:ea typeface="Calibri"/>
                <a:cs typeface="Calibri"/>
                <a:sym typeface="Calibri"/>
              </a:rPr>
              <a:t>How are students performing over time? Is performance increasing or decreasing?</a:t>
            </a:r>
          </a:p>
          <a:p>
            <a:pPr marL="457200" lvl="0" indent="-292100" algn="l" rtl="0">
              <a:spcBef>
                <a:spcPts val="0"/>
              </a:spcBef>
              <a:spcAft>
                <a:spcPts val="0"/>
              </a:spcAft>
              <a:buSzPts val="1000"/>
              <a:buFont typeface="Calibri"/>
              <a:buChar char="●"/>
            </a:pPr>
            <a:r>
              <a:rPr lang="en-US" sz="1100" dirty="0">
                <a:latin typeface="Calibri"/>
                <a:ea typeface="Calibri"/>
                <a:cs typeface="Calibri"/>
                <a:sym typeface="Calibri"/>
              </a:rPr>
              <a:t>Are student groups (e.g., students with disabilities, multilingual learners, students of color) mostly meeting or not meeting expectations?</a:t>
            </a:r>
          </a:p>
          <a:p>
            <a:pPr marL="457200" lvl="0" indent="-292100" algn="l" rtl="0">
              <a:spcBef>
                <a:spcPts val="0"/>
              </a:spcBef>
              <a:spcAft>
                <a:spcPts val="0"/>
              </a:spcAft>
              <a:buSzPts val="1000"/>
              <a:buFont typeface="Calibri"/>
              <a:buChar char="●"/>
            </a:pPr>
            <a:r>
              <a:rPr lang="en-US" sz="1100" dirty="0">
                <a:latin typeface="Calibri"/>
                <a:ea typeface="Calibri"/>
                <a:cs typeface="Calibri"/>
                <a:sym typeface="Calibri"/>
              </a:rPr>
              <a:t>How are student groups performing over time? Is performance increasing or decreasing? Are gaps between student groups increasing or decreasing?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dirty="0"/>
            </a:br>
            <a:r>
              <a:rPr lang="en-US" b="0" dirty="0"/>
              <a:t>The second type, norm-referenced, asks how did the school compare to others. As an example of norm-referenced comparison points, you can look at state, district, or local averages to see how you compare. You can also look at your student groups and see how various student groups performed, from grade levels to multilingual learners or percent free or reduced price lunch. When identifying norm-referenced comparisons, you’ll want to ask the following questions: </a:t>
            </a:r>
          </a:p>
          <a:p>
            <a:pPr marL="457200" lvl="0" indent="-292100" algn="l" rtl="0">
              <a:spcBef>
                <a:spcPts val="0"/>
              </a:spcBef>
              <a:spcAft>
                <a:spcPts val="0"/>
              </a:spcAft>
              <a:buSzPts val="1000"/>
              <a:buFont typeface="Calibri"/>
              <a:buChar char="●"/>
            </a:pPr>
            <a:r>
              <a:rPr lang="en-US" sz="1100" dirty="0">
                <a:latin typeface="Calibri"/>
                <a:ea typeface="Calibri"/>
                <a:cs typeface="Calibri"/>
                <a:sym typeface="Calibri"/>
              </a:rPr>
              <a:t>How does the performance of students in my school/district compare to students in other schools/districts/the state? Over time?</a:t>
            </a:r>
          </a:p>
          <a:p>
            <a:pPr marL="457200" lvl="0" indent="-292100" algn="l" rtl="0">
              <a:spcBef>
                <a:spcPts val="0"/>
              </a:spcBef>
              <a:spcAft>
                <a:spcPts val="0"/>
              </a:spcAft>
              <a:buSzPts val="1000"/>
              <a:buFont typeface="Calibri"/>
              <a:buChar char="●"/>
            </a:pPr>
            <a:r>
              <a:rPr lang="en-US" sz="1100" dirty="0">
                <a:latin typeface="Calibri"/>
                <a:ea typeface="Calibri"/>
                <a:cs typeface="Calibri"/>
                <a:sym typeface="Calibri"/>
              </a:rPr>
              <a:t>How does the performance of students overall compare to the performance of student groups/grade levels? Over time?</a:t>
            </a:r>
          </a:p>
          <a:p>
            <a:pPr marL="457200" lvl="0" indent="-292100" algn="l" rtl="0">
              <a:spcBef>
                <a:spcPts val="0"/>
              </a:spcBef>
              <a:spcAft>
                <a:spcPts val="0"/>
              </a:spcAft>
              <a:buSzPts val="1000"/>
              <a:buFont typeface="Calibri"/>
              <a:buChar char="●"/>
            </a:pPr>
            <a:r>
              <a:rPr lang="en-US" sz="1100" dirty="0">
                <a:latin typeface="Calibri"/>
                <a:ea typeface="Calibri"/>
                <a:cs typeface="Calibri"/>
                <a:sym typeface="Calibri"/>
              </a:rPr>
              <a:t>How does the performance of student groups compare to their non-subgroup peers? Over time?</a:t>
            </a:r>
          </a:p>
          <a:p>
            <a:pPr marL="457200" lvl="0" indent="-292100" algn="l" rtl="0">
              <a:spcBef>
                <a:spcPts val="0"/>
              </a:spcBef>
              <a:spcAft>
                <a:spcPts val="0"/>
              </a:spcAft>
              <a:buSzPts val="1000"/>
              <a:buFont typeface="Calibri"/>
              <a:buChar char="●"/>
            </a:pPr>
            <a:r>
              <a:rPr lang="en-US" sz="1100" dirty="0">
                <a:latin typeface="Calibri"/>
                <a:ea typeface="Calibri"/>
                <a:cs typeface="Calibri"/>
                <a:sym typeface="Calibri"/>
              </a:rPr>
              <a:t>How does student performance compare across grade levels? Over time?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1e9f76cbab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1e9f76cbab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Before reporting on your data publicly or with your teachers, you’ll want to do some confidence checks to ensure the data is both feasible and approprirate to report. Whenever we do data reporting, we want to minimize the impact of contextual factors as much as possible. If you have evaluated the condition of the data and feel confident in the information, it’s easier to get buy in from teachers and other staff. There are four primary areas you’ll want to consider: Completeness (</a:t>
            </a:r>
            <a:r>
              <a:rPr lang="en-US" dirty="0"/>
              <a:t>To what extent are data elements missing?)</a:t>
            </a:r>
            <a:r>
              <a:rPr lang="en" dirty="0"/>
              <a:t>, Consistency (</a:t>
            </a:r>
            <a:r>
              <a:rPr lang="en-US" sz="1100" dirty="0">
                <a:solidFill>
                  <a:srgbClr val="FFFFFF"/>
                </a:solidFill>
                <a:latin typeface="Calibri"/>
                <a:ea typeface="Calibri"/>
                <a:cs typeface="Calibri"/>
                <a:sym typeface="Calibri"/>
              </a:rPr>
              <a:t>Was the way the data is defined, calculated, or collected changed?)</a:t>
            </a:r>
            <a:r>
              <a:rPr lang="en" dirty="0"/>
              <a:t>, Impact (</a:t>
            </a:r>
            <a:r>
              <a:rPr lang="en-US" sz="1100" dirty="0">
                <a:solidFill>
                  <a:srgbClr val="FFFFFF"/>
                </a:solidFill>
                <a:latin typeface="Calibri"/>
                <a:ea typeface="Calibri"/>
                <a:cs typeface="Calibri"/>
                <a:sym typeface="Calibri"/>
              </a:rPr>
              <a:t>Is it likely that data was impacted by other contextual factors?)</a:t>
            </a:r>
            <a:r>
              <a:rPr lang="en" dirty="0"/>
              <a:t>, and Practicality (</a:t>
            </a:r>
            <a:r>
              <a:rPr lang="en-US" sz="1100" dirty="0">
                <a:solidFill>
                  <a:srgbClr val="FFFFFF"/>
                </a:solidFill>
                <a:latin typeface="Calibri"/>
                <a:ea typeface="Calibri"/>
                <a:cs typeface="Calibri"/>
                <a:sym typeface="Calibri"/>
              </a:rPr>
              <a:t>Is it feasible and reasonable to collect and report the data?)</a:t>
            </a:r>
            <a:r>
              <a:rPr lang="en" dirty="0"/>
              <a:t>. </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If data meet some but not all these areas, consider what information or analyses are needed to determine whether or how to report and use the data. This may mean you offer an additional statement of caution around interpretation, or you disclose additional contextual information (e.g., participation rates). If data do not meet any of these areas, it is likely not feasible or appropriate to report. Consider what other data are appropriate substitutes to supplement or support data trends.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dk1"/>
                </a:solidFill>
                <a:latin typeface="Calibri"/>
                <a:ea typeface="Calibri"/>
                <a:cs typeface="Calibri"/>
                <a:sym typeface="Calibri"/>
              </a:rPr>
              <a:t>We’ll provide an example of this on the next slide.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31559fc30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31559fc30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In this example, </a:t>
            </a:r>
            <a:r>
              <a:rPr lang="en-US" dirty="0">
                <a:solidFill>
                  <a:schemeClr val="dk1"/>
                </a:solidFill>
                <a:latin typeface="Calibri"/>
                <a:ea typeface="Calibri"/>
                <a:cs typeface="Calibri"/>
                <a:sym typeface="Calibri"/>
              </a:rPr>
              <a:t>a school is trying </a:t>
            </a:r>
            <a:r>
              <a:rPr lang="en-US" b="0" dirty="0">
                <a:solidFill>
                  <a:schemeClr val="dk1"/>
                </a:solidFill>
                <a:latin typeface="Calibri"/>
                <a:ea typeface="Calibri"/>
                <a:cs typeface="Calibri"/>
                <a:sym typeface="Calibri"/>
              </a:rPr>
              <a:t>to analyze overall school level results on mid-year interim assessment administration - however, 3rd grade class didn’t administer the assessment.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We’ll want to go through all four areas in order to know whether this data is feasible and appropriate to report. In this instance, we know:</a:t>
            </a:r>
          </a:p>
          <a:p>
            <a:pPr marL="171450" lvl="0" indent="-171450" algn="l" rtl="0">
              <a:spcBef>
                <a:spcPts val="0"/>
              </a:spcBef>
              <a:spcAft>
                <a:spcPts val="0"/>
              </a:spcAft>
            </a:pPr>
            <a:r>
              <a:rPr lang="en-US" dirty="0"/>
              <a:t>We’re not quite meeting Completeness because we’re missing third grade data</a:t>
            </a:r>
          </a:p>
          <a:p>
            <a:pPr marL="171450" lvl="0" indent="-171450" algn="l" rtl="0">
              <a:spcBef>
                <a:spcPts val="0"/>
              </a:spcBef>
              <a:spcAft>
                <a:spcPts val="0"/>
              </a:spcAft>
            </a:pPr>
            <a:r>
              <a:rPr lang="en-US" dirty="0"/>
              <a:t>We’re not quite meeting Consistency because the previous years included third grade data</a:t>
            </a:r>
          </a:p>
          <a:p>
            <a:pPr marL="171450" lvl="0" indent="-171450" algn="l" rtl="0">
              <a:spcBef>
                <a:spcPts val="0"/>
              </a:spcBef>
              <a:spcAft>
                <a:spcPts val="0"/>
              </a:spcAft>
            </a:pPr>
            <a:r>
              <a:rPr lang="en-US" dirty="0"/>
              <a:t>For impact, while the misadministration was unintentional, it may skew the overall school level results. </a:t>
            </a:r>
          </a:p>
          <a:p>
            <a:pPr marL="171450" lvl="0" indent="-171450" algn="l" rtl="0">
              <a:spcBef>
                <a:spcPts val="0"/>
              </a:spcBef>
              <a:spcAft>
                <a:spcPts val="0"/>
              </a:spcAft>
            </a:pPr>
            <a:r>
              <a:rPr lang="en-US" dirty="0"/>
              <a:t>We’re meeting practicality because we administer and analyze this data every year and know a lack of reporting would not be beneficial to other teachers in other grade levels. </a:t>
            </a:r>
          </a:p>
          <a:p>
            <a:pPr marL="171450" lvl="0" indent="-171450" algn="l" rtl="0">
              <a:spcBef>
                <a:spcPts val="0"/>
              </a:spcBef>
              <a:spcAft>
                <a:spcPts val="0"/>
              </a:spcAft>
            </a:pPr>
            <a:endParaRPr lang="en-US" dirty="0"/>
          </a:p>
          <a:p>
            <a:pPr marL="0" lvl="0" indent="0" algn="l" rtl="0">
              <a:spcBef>
                <a:spcPts val="0"/>
              </a:spcBef>
              <a:spcAft>
                <a:spcPts val="0"/>
              </a:spcAft>
              <a:buNone/>
            </a:pPr>
            <a:r>
              <a:rPr lang="en-US" dirty="0"/>
              <a:t>To proceed, I would still opt to report the data but make sure to add a contextual statement about the missing third grade results and how that impacts the overall scores.</a:t>
            </a:r>
          </a:p>
          <a:p>
            <a:pPr marL="171450" lvl="0" indent="-171450" algn="l" rtl="0">
              <a:spcBef>
                <a:spcPts val="0"/>
              </a:spcBef>
              <a:spcAft>
                <a:spcPts val="0"/>
              </a:spcAft>
            </a:pPr>
            <a:endParaRPr lang="en-US" dirty="0"/>
          </a:p>
          <a:p>
            <a:pPr marL="171450" lvl="0" indent="-171450" algn="l" rtl="0">
              <a:spcBef>
                <a:spcPts val="0"/>
              </a:spcBef>
              <a:spcAft>
                <a:spcPts val="0"/>
              </a:spcAft>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211b8aff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211b8aff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reporting data, sometimes a table or a spreadsheet is just what you need.</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1e9f76cba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1e9f76cba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3e63d8ff6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3e63d8ff6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Start with your local data and validate and refine using your state level data. Not the start of your planning. It is your yearly snapshot - but not nuanced enough to tell you how to plan. This data fall under what we consider Lagging indicators. As we learned on the previous slide, this means it can be helpful to give us insight on whether implementation was successful.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3e63d8ff6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3e63d8ff6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2830c410df_0_2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2830c410df_0_2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Shifting from a deficit to asset mindset reinforces high expectations for all students and encourages the use of data to offer critical (and more helpful) feedback.</a:t>
            </a:r>
            <a:endParaRPr/>
          </a:p>
          <a:p>
            <a:pPr marL="0" lvl="0" indent="0" algn="l" rtl="0">
              <a:spcBef>
                <a:spcPts val="0"/>
              </a:spcBef>
              <a:spcAft>
                <a:spcPts val="0"/>
              </a:spcAft>
              <a:buNone/>
            </a:pPr>
            <a:r>
              <a:rPr lang="en"/>
              <a:t>There are four primary types of data: lagging indicators, intermediate indicators, leading indicators, and conditions data. Each of these types of data serve a distinct role and purpose.</a:t>
            </a:r>
            <a:endParaRPr/>
          </a:p>
          <a:p>
            <a:pPr marL="0" lvl="0" indent="0" algn="l" rtl="0">
              <a:spcBef>
                <a:spcPts val="0"/>
              </a:spcBef>
              <a:spcAft>
                <a:spcPts val="0"/>
              </a:spcAft>
              <a:buNone/>
            </a:pPr>
            <a:r>
              <a:rPr lang="en"/>
              <a:t>Data analysis is a basic 3-step process: (1) identify entry points, (2) dig in, &amp; (3) identify next steps. Use these three steps to make comparisons and meaning of your data.</a:t>
            </a:r>
            <a:endParaRPr/>
          </a:p>
          <a:p>
            <a:pPr marL="0" lvl="0" indent="0" algn="l" rtl="0">
              <a:spcBef>
                <a:spcPts val="0"/>
              </a:spcBef>
              <a:spcAft>
                <a:spcPts val="0"/>
              </a:spcAft>
              <a:buNone/>
            </a:pPr>
            <a:r>
              <a:rPr lang="en"/>
              <a:t>Once data analysis is complete, consider whether data is of sufficient quality for reporting by evaluating data completeness, consistency, impact, and practicality. </a:t>
            </a:r>
            <a:endParaRPr/>
          </a:p>
          <a:p>
            <a:pPr marL="0" lvl="0" indent="0" algn="l" rtl="0">
              <a:spcBef>
                <a:spcPts val="0"/>
              </a:spcBef>
              <a:spcAft>
                <a:spcPts val="0"/>
              </a:spcAft>
              <a:buNone/>
            </a:pPr>
            <a:r>
              <a:rPr lang="en"/>
              <a:t>When analyzing the state’s lagged data, CDE provides a variety of reporting tools that can assist you in your analysis.</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2565fa3b9a_0_8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2565fa3b9a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2830c410df_0_2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2830c410df_0_2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1ec256b9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1ec256b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prior webinar focused on ensuring access to data. This third webinar will focus on supporting skill development in foundational data analysis to learn how to interpret and use data.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f3fca3173_0_1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1f3fca3173_0_1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webinar focuses on the following topics:</a:t>
            </a:r>
          </a:p>
          <a:p>
            <a:pPr marL="457200" lvl="0" indent="-342900" algn="l" rtl="0">
              <a:spcBef>
                <a:spcPts val="1200"/>
              </a:spcBef>
              <a:spcAft>
                <a:spcPts val="0"/>
              </a:spcAft>
              <a:buSzPts val="1800"/>
              <a:buChar char="➔"/>
            </a:pPr>
            <a:r>
              <a:rPr lang="en-US" dirty="0"/>
              <a:t>Building mindsets and attitudes that support data use</a:t>
            </a:r>
          </a:p>
          <a:p>
            <a:pPr marL="457200" lvl="0" indent="-342900" algn="l" rtl="0">
              <a:spcBef>
                <a:spcPts val="0"/>
              </a:spcBef>
              <a:spcAft>
                <a:spcPts val="0"/>
              </a:spcAft>
              <a:buSzPts val="1800"/>
              <a:buChar char="➔"/>
            </a:pPr>
            <a:r>
              <a:rPr lang="en-US" dirty="0"/>
              <a:t>Developing data analysis skills</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2830c410df_0_2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2830c410df_0_2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Before diving into using data, we’ll focus on the mindsets and attitudes that support data use.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3e63d8ff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3e63d8ff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last webinar, we discussed changing attitudes about data systems towards a variety of data types, individual and aggregate data, and a focus on knowledge management to better support short cycle planning, teaching, and learning.</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3c28be9c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3c28be9c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Next, we want to focus on ways we discuss the data we present. When we think about data use in the classroom, we want to establish mindsets that do not reinforce negative stereotypes or biases about any individual students. A deficit mindset focuses on student limitations and a reliance on stereotypes about who can achieve. Shifting to an asset mindset reinforces the idea that all students have strengths and are capable of learning.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the context of a classroom, one way to frame asset mindsets is in the way teachers provide student feedback. For instance, when talking with a student about their performance on an interim assessment result, a deficit mindset would focus on the overall score. Instead, using an asset mindset, you can reframe the focus from the overall score to praise work that truly deserves it and offer thoughtful critical feedback that, relative to students’ current abilities, taxes them to stretch and expand their skills in a meaningful way.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Here is an example of asset-based feedback when handing back a student math assignment: “By grade 7, students are expected to have fully mastered the many math concepts and operations taught in the earlier grades.When you look over this diagnostic math test that you took last week, you will see that I have written a number of comments highlighting where you made errors or failed to show or explain your work. Judging by past work that I have seen from each of you, I can see that you all have the skills to be strong math students. My comments will point you to where you should put additional effort to ensure success in this course.” Consider using this type of feedback structure not only with your students but in the way you discuss all student data.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 Rich Milner describes in the following quote, “We define children by how they fall short of our grade level standards rather than defining children by the particular talents and brilliance that they bring into our classrooms”. An asset mindset allows you to focus on your data in a way that does not diminish or dismiss the other important skills students bring to your classroom.</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1e9f76cba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1e9f76cba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we’ve established helpful mindsets that support data use, we’ll focus on how to develop data analysis skills.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39b596e6f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39b596e6f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shows a continuum of the types of data and the types of information they can be used for.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Starting at the left of the slide, conditions data is beginner level information that describes the conditions that support learning that support learning or are indicative of capacity among personnel, an organization, or procedures that can support progress on longer-term outcomes. Without the necessary capacity or appropriate conditions, leading, intermediate, and lagging indicators will suffer. Some examples of this type of data include course offerings, class schedules, or staffing structures.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we get more specific with leading indicators. These are data elements that inform progress against intermediate indicators. They are important to identify as they are more forward-looking and can help predict future performance. Examples of these data types include formative or class-room based assessments or course-taking patterns.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that comes intermediate indicators. These are data elements that are closely related to lagging indicators but may not be appropriate or ready for high-stakes use. They help inform progress toward achieving intended results on lagging indicators. Examples include local interim assessments (e.g., NWEA, STAR, </a:t>
            </a:r>
            <a:r>
              <a:rPr lang="en-US" dirty="0" err="1"/>
              <a:t>iReady</a:t>
            </a:r>
            <a:r>
              <a:rPr lang="en-US" dirty="0"/>
              <a:t>) or course grades.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Finally are our lagging indicators. These are most closely associated with our accountability indicators and their corresponding data elements that make up overall school or district ratings. They tell us whether the intended result was actually achieved. Examples include state assessment achievement and growth data (CMAS, PSAT/SAT, ACCESS), graduation rates, dropout rates, or performance framework ratings.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data elements can help schools and district answer various questions about student performance. This spectrum ranges from telling schools whether their systems have what is needed to be successful to identifying whether implementation was successful after the fact.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1ec256b93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1ec256b93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slide identifies a very basic approach to data analysis. Before diving in, the first tip I’ll share for anyone beginning to learn more data analysis skills is to be confident. Anyone from any background can learn data analysis skills. You do not need an advanced degree in statistics to learn some basic data analysis skills. Your skills as a teacher/school leader are just as important to identify the right questions to ask.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three step process to data analysis includes: </a:t>
            </a:r>
          </a:p>
          <a:p>
            <a:pPr marL="457200" lvl="0" indent="0" algn="l" rtl="0">
              <a:spcBef>
                <a:spcPts val="1200"/>
              </a:spcBef>
              <a:spcAft>
                <a:spcPts val="0"/>
              </a:spcAft>
              <a:buNone/>
            </a:pPr>
            <a:r>
              <a:rPr lang="en-US" b="1" dirty="0"/>
              <a:t>Identify Entry Points: </a:t>
            </a:r>
            <a:r>
              <a:rPr lang="en-US" dirty="0"/>
              <a:t>Generate and collect observations about the data, including bright spots, concerns, patterns, surprises.</a:t>
            </a:r>
          </a:p>
          <a:p>
            <a:pPr marL="457200" lvl="0" indent="0" algn="l" rtl="0">
              <a:spcBef>
                <a:spcPts val="1200"/>
              </a:spcBef>
              <a:spcAft>
                <a:spcPts val="0"/>
              </a:spcAft>
              <a:buNone/>
            </a:pPr>
            <a:r>
              <a:rPr lang="en-US" b="1" dirty="0"/>
              <a:t>Dig In:</a:t>
            </a:r>
            <a:r>
              <a:rPr lang="en-US" dirty="0"/>
              <a:t> Examine likely sources of strength or struggle. Which students have low, typical, or high achievement / growth? What has contributed to student success in this area? Why are students struggling with this concept or skill?</a:t>
            </a:r>
          </a:p>
          <a:p>
            <a:pPr marL="457200" lvl="0" indent="0" algn="l" rtl="0">
              <a:spcBef>
                <a:spcPts val="1200"/>
              </a:spcBef>
              <a:spcAft>
                <a:spcPts val="1200"/>
              </a:spcAft>
              <a:buNone/>
            </a:pPr>
            <a:r>
              <a:rPr lang="en-US" b="1" dirty="0"/>
              <a:t>Identify Next Step(s): </a:t>
            </a:r>
            <a:r>
              <a:rPr lang="en-US" dirty="0"/>
              <a:t>Is there other data that should be analyzed to determine if something is a trend or an outlier? Are there other comparisons that may provide additional insight into the information that’s been collected? What other ways can I make this data meaningful?</a:t>
            </a:r>
          </a:p>
          <a:p>
            <a:pPr marL="0" lvl="0" indent="0" algn="l" rtl="0">
              <a:spcBef>
                <a:spcPts val="0"/>
              </a:spcBef>
              <a:spcAft>
                <a:spcPts val="0"/>
              </a:spcAft>
              <a:buNone/>
            </a:pPr>
            <a:r>
              <a:rPr lang="en-US" dirty="0"/>
              <a:t>In the next webinar in this series we’ll provide a more in-depth example of how this process looks in the classroom-level.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a:spcBef>
                <a:spcPts val="0"/>
              </a:spcBef>
              <a:spcAft>
                <a:spcPts val="0"/>
              </a:spcAft>
              <a:buClr>
                <a:schemeClr val="lt1"/>
              </a:buClr>
              <a:buSzPts val="1400"/>
              <a:buNone/>
              <a:defRPr sz="1400">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pic>
        <p:nvPicPr>
          <p:cNvPr id="294" name="Google Shape;294;p3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95" name="Google Shape;295;p3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3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7" name="Google Shape;297;p38"/>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98" name="Google Shape;298;p3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a:spcBef>
                <a:spcPts val="0"/>
              </a:spcBef>
              <a:spcAft>
                <a:spcPts val="0"/>
              </a:spcAft>
              <a:buSzPts val="800"/>
              <a:buNone/>
              <a:defRPr sz="1400">
                <a:latin typeface="Calibri"/>
                <a:ea typeface="Calibri"/>
                <a:cs typeface="Calibri"/>
                <a:sym typeface="Calibri"/>
              </a:defRPr>
            </a:lvl1pPr>
            <a:lvl2pPr lvl="1">
              <a:spcBef>
                <a:spcPts val="0"/>
              </a:spcBef>
              <a:spcAft>
                <a:spcPts val="0"/>
              </a:spcAft>
              <a:buSzPts val="1400"/>
              <a:buNone/>
              <a:defRPr>
                <a:latin typeface="Calibri"/>
                <a:ea typeface="Calibri"/>
                <a:cs typeface="Calibri"/>
                <a:sym typeface="Calibri"/>
              </a:defRPr>
            </a:lvl2pPr>
            <a:lvl3pPr lvl="2">
              <a:spcBef>
                <a:spcPts val="0"/>
              </a:spcBef>
              <a:spcAft>
                <a:spcPts val="0"/>
              </a:spcAft>
              <a:buSzPts val="1400"/>
              <a:buNone/>
              <a:defRPr>
                <a:latin typeface="Calibri"/>
                <a:ea typeface="Calibri"/>
                <a:cs typeface="Calibri"/>
                <a:sym typeface="Calibri"/>
              </a:defRPr>
            </a:lvl3pPr>
            <a:lvl4pPr lvl="3">
              <a:spcBef>
                <a:spcPts val="0"/>
              </a:spcBef>
              <a:spcAft>
                <a:spcPts val="0"/>
              </a:spcAft>
              <a:buSzPts val="1400"/>
              <a:buNone/>
              <a:defRPr>
                <a:latin typeface="Calibri"/>
                <a:ea typeface="Calibri"/>
                <a:cs typeface="Calibri"/>
                <a:sym typeface="Calibri"/>
              </a:defRPr>
            </a:lvl4pPr>
            <a:lvl5pPr lvl="4">
              <a:spcBef>
                <a:spcPts val="0"/>
              </a:spcBef>
              <a:spcAft>
                <a:spcPts val="0"/>
              </a:spcAft>
              <a:buSzPts val="1400"/>
              <a:buNone/>
              <a:defRPr>
                <a:latin typeface="Calibri"/>
                <a:ea typeface="Calibri"/>
                <a:cs typeface="Calibri"/>
                <a:sym typeface="Calibri"/>
              </a:defRPr>
            </a:lvl5pPr>
            <a:lvl6pPr lvl="5">
              <a:spcBef>
                <a:spcPts val="0"/>
              </a:spcBef>
              <a:spcAft>
                <a:spcPts val="0"/>
              </a:spcAft>
              <a:buSzPts val="1400"/>
              <a:buNone/>
              <a:defRPr>
                <a:latin typeface="Calibri"/>
                <a:ea typeface="Calibri"/>
                <a:cs typeface="Calibri"/>
                <a:sym typeface="Calibri"/>
              </a:defRPr>
            </a:lvl6pPr>
            <a:lvl7pPr lvl="6">
              <a:spcBef>
                <a:spcPts val="0"/>
              </a:spcBef>
              <a:spcAft>
                <a:spcPts val="0"/>
              </a:spcAft>
              <a:buSzPts val="1400"/>
              <a:buNone/>
              <a:defRPr>
                <a:latin typeface="Calibri"/>
                <a:ea typeface="Calibri"/>
                <a:cs typeface="Calibri"/>
                <a:sym typeface="Calibri"/>
              </a:defRPr>
            </a:lvl7pPr>
            <a:lvl8pPr lvl="7">
              <a:spcBef>
                <a:spcPts val="0"/>
              </a:spcBef>
              <a:spcAft>
                <a:spcPts val="0"/>
              </a:spcAft>
              <a:buSzPts val="1400"/>
              <a:buNone/>
              <a:defRPr>
                <a:latin typeface="Calibri"/>
                <a:ea typeface="Calibri"/>
                <a:cs typeface="Calibri"/>
                <a:sym typeface="Calibri"/>
              </a:defRPr>
            </a:lvl8pPr>
            <a:lvl9pPr lvl="8">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csso.org/sites/default/files/2020-09/CCSSO_RR_Accountability-v3.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csso.org/sites/default/files/2020-09/CCSSO_RR_Accountability-v3.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code/accountability-performancesnapshot" TargetMode="External"/><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cde.state.co.us/code/accountability-dataexplorertool" TargetMode="External"/><Relationship Id="rId5" Type="http://schemas.openxmlformats.org/officeDocument/2006/relationships/hyperlink" Target="https://www.cde.state.co.us/district-school-dashboard" TargetMode="External"/><Relationship Id="rId4" Type="http://schemas.openxmlformats.org/officeDocument/2006/relationships/hyperlink" Target="https://www.cde.state.co.us/schoolview/frameworks/welcom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uiphelp@cde.state.co.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es.ed.gov/ncee/wwc/PracticeGuide/12"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iea.org/blog/accountability/whats-name-sometimes-quite-bit"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Building Knowledge and Skills to Use Data</a:t>
            </a:r>
            <a:endParaRPr sz="4000">
              <a:solidFill>
                <a:schemeClr val="lt1"/>
              </a:solidFill>
              <a:latin typeface="Rockwell"/>
              <a:ea typeface="Rockwell"/>
              <a:cs typeface="Rockwell"/>
              <a:sym typeface="Rockwell"/>
            </a:endParaRPr>
          </a:p>
        </p:txBody>
      </p:sp>
      <p:sp>
        <p:nvSpPr>
          <p:cNvPr id="304" name="Google Shape;304;p3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2600" i="1"/>
              <a:t>Building a Data Culture Webinar Series</a:t>
            </a:r>
            <a:endParaRPr sz="2600" i="1">
              <a:solidFill>
                <a:schemeClr val="lt1"/>
              </a:solidFill>
              <a:latin typeface="Calibri"/>
              <a:ea typeface="Calibri"/>
              <a:cs typeface="Calibri"/>
              <a:sym typeface="Calibri"/>
            </a:endParaRPr>
          </a:p>
        </p:txBody>
      </p:sp>
      <p:cxnSp>
        <p:nvCxnSpPr>
          <p:cNvPr id="305" name="Google Shape;305;p3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aphicFrame>
        <p:nvGraphicFramePr>
          <p:cNvPr id="426" name="Google Shape;426;p48"/>
          <p:cNvGraphicFramePr/>
          <p:nvPr/>
        </p:nvGraphicFramePr>
        <p:xfrm>
          <a:off x="139288" y="995350"/>
          <a:ext cx="8865425" cy="3453750"/>
        </p:xfrm>
        <a:graphic>
          <a:graphicData uri="http://schemas.openxmlformats.org/drawingml/2006/table">
            <a:tbl>
              <a:tblPr>
                <a:noFill/>
                <a:tableStyleId>{59B41EAD-C084-4A87-AD3D-3419CDE046D3}</a:tableStyleId>
              </a:tblPr>
              <a:tblGrid>
                <a:gridCol w="1455650">
                  <a:extLst>
                    <a:ext uri="{9D8B030D-6E8A-4147-A177-3AD203B41FA5}">
                      <a16:colId xmlns:a16="http://schemas.microsoft.com/office/drawing/2014/main" val="20000"/>
                    </a:ext>
                  </a:extLst>
                </a:gridCol>
                <a:gridCol w="3644175">
                  <a:extLst>
                    <a:ext uri="{9D8B030D-6E8A-4147-A177-3AD203B41FA5}">
                      <a16:colId xmlns:a16="http://schemas.microsoft.com/office/drawing/2014/main" val="20001"/>
                    </a:ext>
                  </a:extLst>
                </a:gridCol>
                <a:gridCol w="3765600">
                  <a:extLst>
                    <a:ext uri="{9D8B030D-6E8A-4147-A177-3AD203B41FA5}">
                      <a16:colId xmlns:a16="http://schemas.microsoft.com/office/drawing/2014/main" val="20002"/>
                    </a:ext>
                  </a:extLst>
                </a:gridCol>
              </a:tblGrid>
              <a:tr h="306375">
                <a:tc>
                  <a:txBody>
                    <a:bodyPr/>
                    <a:lstStyle/>
                    <a:p>
                      <a:pPr marL="0" lvl="0" indent="0" algn="l" rtl="0">
                        <a:spcBef>
                          <a:spcPts val="0"/>
                        </a:spcBef>
                        <a:spcAft>
                          <a:spcPts val="0"/>
                        </a:spcAft>
                        <a:buNone/>
                      </a:pPr>
                      <a:endParaRPr sz="1100">
                        <a:solidFill>
                          <a:srgbClr val="FFFFFF"/>
                        </a:solidFill>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tcPr>
                </a:tc>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Criterion-Referenced Comparison</a:t>
                      </a:r>
                      <a:endParaRPr sz="1100" b="1">
                        <a:solidFill>
                          <a:srgbClr val="FFFFFF"/>
                        </a:solidFill>
                        <a:latin typeface="Calibri"/>
                        <a:ea typeface="Calibri"/>
                        <a:cs typeface="Calibri"/>
                        <a:sym typeface="Calibri"/>
                      </a:endParaRPr>
                    </a:p>
                  </a:txBody>
                  <a:tcPr marL="63500" marR="63500" marT="63500" marB="63500">
                    <a:solidFill>
                      <a:schemeClr val="accent2"/>
                    </a:solidFill>
                  </a:tcPr>
                </a:tc>
                <a:tc>
                  <a:txBody>
                    <a:bodyPr/>
                    <a:lstStyle/>
                    <a:p>
                      <a:pPr marL="0" lvl="0" indent="0" algn="l" rtl="0">
                        <a:spcBef>
                          <a:spcPts val="0"/>
                        </a:spcBef>
                        <a:spcAft>
                          <a:spcPts val="0"/>
                        </a:spcAft>
                        <a:buNone/>
                      </a:pPr>
                      <a:r>
                        <a:rPr lang="en" sz="1100" b="1">
                          <a:solidFill>
                            <a:srgbClr val="FFFFFF"/>
                          </a:solidFill>
                          <a:latin typeface="Calibri"/>
                          <a:ea typeface="Calibri"/>
                          <a:cs typeface="Calibri"/>
                          <a:sym typeface="Calibri"/>
                        </a:rPr>
                        <a:t>Norm-Referenced Comparison</a:t>
                      </a:r>
                      <a:endParaRPr sz="1100" b="1">
                        <a:solidFill>
                          <a:srgbClr val="FFFFFF"/>
                        </a:solidFill>
                        <a:latin typeface="Calibri"/>
                        <a:ea typeface="Calibri"/>
                        <a:cs typeface="Calibri"/>
                        <a:sym typeface="Calibri"/>
                      </a:endParaRPr>
                    </a:p>
                  </a:txBody>
                  <a:tcPr marL="63500" marR="63500" marT="63500" marB="63500">
                    <a:solidFill>
                      <a:schemeClr val="accent2"/>
                    </a:solidFill>
                  </a:tcPr>
                </a:tc>
                <a:extLst>
                  <a:ext uri="{0D108BD9-81ED-4DB2-BD59-A6C34878D82A}">
                    <a16:rowId xmlns:a16="http://schemas.microsoft.com/office/drawing/2014/main" val="10000"/>
                  </a:ext>
                </a:extLst>
              </a:tr>
              <a:tr h="306375">
                <a:tc>
                  <a:txBody>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Guiding Question</a:t>
                      </a:r>
                      <a:endParaRPr sz="1100">
                        <a:solidFill>
                          <a:schemeClr val="lt1"/>
                        </a:solidFill>
                        <a:latin typeface="Calibri"/>
                        <a:ea typeface="Calibri"/>
                        <a:cs typeface="Calibri"/>
                        <a:sym typeface="Calibri"/>
                      </a:endParaRPr>
                    </a:p>
                  </a:txBody>
                  <a:tcPr marL="63500" marR="63500" marT="63500" marB="63500">
                    <a:solidFill>
                      <a:srgbClr val="999EC3"/>
                    </a:solidFill>
                  </a:tcPr>
                </a:tc>
                <a:tc>
                  <a:txBody>
                    <a:bodyPr/>
                    <a:lstStyle/>
                    <a:p>
                      <a:pPr marL="0" lvl="0" indent="0" algn="l" rtl="0">
                        <a:spcBef>
                          <a:spcPts val="0"/>
                        </a:spcBef>
                        <a:spcAft>
                          <a:spcPts val="0"/>
                        </a:spcAft>
                        <a:buNone/>
                      </a:pPr>
                      <a:r>
                        <a:rPr lang="en" sz="1100" i="1">
                          <a:latin typeface="Calibri"/>
                          <a:ea typeface="Calibri"/>
                          <a:cs typeface="Calibri"/>
                          <a:sym typeface="Calibri"/>
                        </a:rPr>
                        <a:t>How did we compare to a specific expectation?</a:t>
                      </a:r>
                      <a:endParaRPr sz="1100" i="1">
                        <a:latin typeface="Calibri"/>
                        <a:ea typeface="Calibri"/>
                        <a:cs typeface="Calibri"/>
                        <a:sym typeface="Calibri"/>
                      </a:endParaRPr>
                    </a:p>
                  </a:txBody>
                  <a:tcPr marL="63500" marR="63500" marT="63500" marB="63500">
                    <a:solidFill>
                      <a:srgbClr val="FFFFFF"/>
                    </a:solidFill>
                  </a:tcPr>
                </a:tc>
                <a:tc>
                  <a:txBody>
                    <a:bodyPr/>
                    <a:lstStyle/>
                    <a:p>
                      <a:pPr marL="0" lvl="0" indent="0" algn="l" rtl="0">
                        <a:spcBef>
                          <a:spcPts val="0"/>
                        </a:spcBef>
                        <a:spcAft>
                          <a:spcPts val="0"/>
                        </a:spcAft>
                        <a:buNone/>
                      </a:pPr>
                      <a:r>
                        <a:rPr lang="en" sz="1100" i="1" dirty="0">
                          <a:latin typeface="Calibri"/>
                          <a:ea typeface="Calibri"/>
                          <a:cs typeface="Calibri"/>
                          <a:sym typeface="Calibri"/>
                        </a:rPr>
                        <a:t>How did we compare to others?</a:t>
                      </a:r>
                      <a:endParaRPr sz="1100" i="1" dirty="0">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1"/>
                  </a:ext>
                </a:extLst>
              </a:tr>
              <a:tr h="1156000">
                <a:tc>
                  <a:txBody>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Examples of Comparison Points</a:t>
                      </a:r>
                      <a:endParaRPr sz="1100">
                        <a:solidFill>
                          <a:schemeClr val="lt1"/>
                        </a:solidFill>
                        <a:latin typeface="Calibri"/>
                        <a:ea typeface="Calibri"/>
                        <a:cs typeface="Calibri"/>
                        <a:sym typeface="Calibri"/>
                      </a:endParaRPr>
                    </a:p>
                  </a:txBody>
                  <a:tcPr marL="63500" marR="63500" marT="63500" marB="63500">
                    <a:solidFill>
                      <a:srgbClr val="999EC3"/>
                    </a:solidFill>
                  </a:tcPr>
                </a:tc>
                <a:tc>
                  <a:txBody>
                    <a:bodyPr/>
                    <a:lstStyle/>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State expectations (i.e. “Meets” on the performance framework)</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Cut points for assessment performance levels (e.g. 750 on CMAS ELA/Math)</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Graduation guidelines cut points (district-specific)</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Local assessment benchmarks (determined by the vendor)</a:t>
                      </a:r>
                      <a:endParaRPr sz="1000">
                        <a:latin typeface="Calibri"/>
                        <a:ea typeface="Calibri"/>
                        <a:cs typeface="Calibri"/>
                        <a:sym typeface="Calibri"/>
                      </a:endParaRPr>
                    </a:p>
                  </a:txBody>
                  <a:tcPr marL="63500" marR="63500" marT="63500" marB="63500"/>
                </a:tc>
                <a:tc>
                  <a:txBody>
                    <a:bodyPr/>
                    <a:lstStyle/>
                    <a:p>
                      <a:pPr marL="457200" lvl="0" indent="-292100" algn="l" rtl="0">
                        <a:spcBef>
                          <a:spcPts val="0"/>
                        </a:spcBef>
                        <a:spcAft>
                          <a:spcPts val="0"/>
                        </a:spcAft>
                        <a:buSzPts val="1000"/>
                        <a:buFont typeface="Calibri"/>
                        <a:buChar char="●"/>
                      </a:pPr>
                      <a:r>
                        <a:rPr lang="en" sz="1000">
                          <a:latin typeface="Calibri"/>
                          <a:ea typeface="Calibri"/>
                          <a:cs typeface="Calibri"/>
                          <a:sym typeface="Calibri"/>
                        </a:rPr>
                        <a:t>State average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District average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Neighboring school average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Grade levels, ex. 9th graders to 10th graders</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a:latin typeface="Calibri"/>
                          <a:ea typeface="Calibri"/>
                          <a:cs typeface="Calibri"/>
                          <a:sym typeface="Calibri"/>
                        </a:rPr>
                        <a:t>Out group v. in group, ex. students eligible for free or reduced price lunch (FRL) to Non-FRL</a:t>
                      </a:r>
                      <a:endParaRPr sz="10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1685000">
                <a:tc>
                  <a:txBody>
                    <a:bodyPr/>
                    <a:lstStyle/>
                    <a:p>
                      <a:pPr marL="0" lvl="0" indent="0" algn="l" rtl="0">
                        <a:spcBef>
                          <a:spcPts val="0"/>
                        </a:spcBef>
                        <a:spcAft>
                          <a:spcPts val="0"/>
                        </a:spcAft>
                        <a:buNone/>
                      </a:pPr>
                      <a:r>
                        <a:rPr lang="en" sz="1100">
                          <a:solidFill>
                            <a:schemeClr val="lt1"/>
                          </a:solidFill>
                          <a:latin typeface="Calibri"/>
                          <a:ea typeface="Calibri"/>
                          <a:cs typeface="Calibri"/>
                          <a:sym typeface="Calibri"/>
                        </a:rPr>
                        <a:t>High Level Questions to Ask about Your Data</a:t>
                      </a:r>
                      <a:endParaRPr sz="1100">
                        <a:solidFill>
                          <a:schemeClr val="lt1"/>
                        </a:solidFill>
                        <a:latin typeface="Calibri"/>
                        <a:ea typeface="Calibri"/>
                        <a:cs typeface="Calibri"/>
                        <a:sym typeface="Calibri"/>
                      </a:endParaRPr>
                    </a:p>
                  </a:txBody>
                  <a:tcPr marL="63500" marR="63500" marT="63500" marB="63500">
                    <a:solidFill>
                      <a:srgbClr val="999EC3"/>
                    </a:solidFill>
                  </a:tcPr>
                </a:tc>
                <a:tc>
                  <a:txBody>
                    <a:bodyPr/>
                    <a:lstStyle/>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Are students mostly meeting or not meeting expectations?</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How are students performing over time? Is performance increasing or decreasing?</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Are student groups (e.g., students with disabilities, multilingual learners, students of color) mostly meeting or not meeting expectations?</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How are student groups performing over time? Is performance increasing or decreasing? Are gaps between student groups increasing or decreasing?</a:t>
                      </a:r>
                      <a:endParaRPr sz="1000" dirty="0">
                        <a:latin typeface="Calibri"/>
                        <a:ea typeface="Calibri"/>
                        <a:cs typeface="Calibri"/>
                        <a:sym typeface="Calibri"/>
                      </a:endParaRPr>
                    </a:p>
                  </a:txBody>
                  <a:tcPr marL="63500" marR="63500" marT="63500" marB="63500"/>
                </a:tc>
                <a:tc>
                  <a:txBody>
                    <a:bodyPr/>
                    <a:lstStyle/>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How does the performance of students in my school/district compare to students in other schools/districts/the state? Over time?</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How does the performance of students overall compare to the performance of student groups/grade levels? Over time?</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How does the performance of student groups compare to their non-subgroup peers? Over time?</a:t>
                      </a:r>
                      <a:endParaRPr sz="1000" dirty="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 sz="1000" dirty="0">
                          <a:latin typeface="Calibri"/>
                          <a:ea typeface="Calibri"/>
                          <a:cs typeface="Calibri"/>
                          <a:sym typeface="Calibri"/>
                        </a:rPr>
                        <a:t>How does student performance compare across grade levels? Over time?</a:t>
                      </a:r>
                      <a:endParaRPr sz="1000"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bl>
          </a:graphicData>
        </a:graphic>
      </p:graphicFrame>
      <p:sp>
        <p:nvSpPr>
          <p:cNvPr id="427" name="Google Shape;427;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Making Comparisons</a:t>
            </a:r>
            <a:endParaRPr/>
          </a:p>
        </p:txBody>
      </p:sp>
      <p:sp>
        <p:nvSpPr>
          <p:cNvPr id="428" name="Google Shape;428;p48"/>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11</a:t>
            </a:fld>
            <a:endParaRPr/>
          </a:p>
        </p:txBody>
      </p:sp>
      <p:sp>
        <p:nvSpPr>
          <p:cNvPr id="434" name="Google Shape;434;p4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Evaluating the Condition of Data for Reporting</a:t>
            </a:r>
            <a:endParaRPr/>
          </a:p>
        </p:txBody>
      </p:sp>
      <p:sp>
        <p:nvSpPr>
          <p:cNvPr id="435" name="Google Shape;435;p49"/>
          <p:cNvSpPr/>
          <p:nvPr/>
        </p:nvSpPr>
        <p:spPr>
          <a:xfrm flipH="1">
            <a:off x="3115432" y="1158134"/>
            <a:ext cx="1944600" cy="1569600"/>
          </a:xfrm>
          <a:prstGeom prst="rect">
            <a:avLst/>
          </a:prstGeom>
          <a:solidFill>
            <a:srgbClr val="313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36" name="Google Shape;436;p49"/>
          <p:cNvSpPr txBox="1"/>
          <p:nvPr/>
        </p:nvSpPr>
        <p:spPr>
          <a:xfrm>
            <a:off x="3360075" y="1400644"/>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Consistency</a:t>
            </a:r>
            <a:endParaRPr>
              <a:solidFill>
                <a:srgbClr val="FFFFFF"/>
              </a:solidFill>
              <a:latin typeface="Calibri"/>
              <a:ea typeface="Calibri"/>
              <a:cs typeface="Calibri"/>
              <a:sym typeface="Calibri"/>
            </a:endParaRPr>
          </a:p>
        </p:txBody>
      </p:sp>
      <p:sp>
        <p:nvSpPr>
          <p:cNvPr id="437" name="Google Shape;437;p49"/>
          <p:cNvSpPr txBox="1"/>
          <p:nvPr/>
        </p:nvSpPr>
        <p:spPr>
          <a:xfrm>
            <a:off x="3360075" y="1860611"/>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dirty="0">
                <a:solidFill>
                  <a:srgbClr val="FFFFFF"/>
                </a:solidFill>
                <a:latin typeface="Calibri"/>
                <a:ea typeface="Calibri"/>
                <a:cs typeface="Calibri"/>
                <a:sym typeface="Calibri"/>
              </a:rPr>
              <a:t>Was the way the data is defined, calculated, or collected changed?</a:t>
            </a:r>
            <a:endParaRPr sz="1100" dirty="0">
              <a:solidFill>
                <a:srgbClr val="FFFFFF"/>
              </a:solidFill>
              <a:latin typeface="Calibri"/>
              <a:ea typeface="Calibri"/>
              <a:cs typeface="Calibri"/>
              <a:sym typeface="Calibri"/>
            </a:endParaRPr>
          </a:p>
        </p:txBody>
      </p:sp>
      <p:grpSp>
        <p:nvGrpSpPr>
          <p:cNvPr id="438" name="Google Shape;438;p49"/>
          <p:cNvGrpSpPr/>
          <p:nvPr/>
        </p:nvGrpSpPr>
        <p:grpSpPr>
          <a:xfrm>
            <a:off x="5207800" y="1400650"/>
            <a:ext cx="3525900" cy="2685612"/>
            <a:chOff x="5308738" y="1244815"/>
            <a:chExt cx="3525900" cy="2688839"/>
          </a:xfrm>
        </p:grpSpPr>
        <p:sp>
          <p:nvSpPr>
            <p:cNvPr id="439" name="Google Shape;439;p49"/>
            <p:cNvSpPr txBox="1"/>
            <p:nvPr/>
          </p:nvSpPr>
          <p:spPr>
            <a:xfrm>
              <a:off x="5308742" y="1244815"/>
              <a:ext cx="2900400" cy="9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If data you’re considering meets all four of these areas, it is likely both feasible and appropriate to report.</a:t>
              </a:r>
              <a:endParaRPr>
                <a:solidFill>
                  <a:schemeClr val="dk1"/>
                </a:solidFill>
                <a:latin typeface="Calibri"/>
                <a:ea typeface="Calibri"/>
                <a:cs typeface="Calibri"/>
                <a:sym typeface="Calibri"/>
              </a:endParaRPr>
            </a:p>
          </p:txBody>
        </p:sp>
        <p:sp>
          <p:nvSpPr>
            <p:cNvPr id="440" name="Google Shape;440;p49"/>
            <p:cNvSpPr txBox="1"/>
            <p:nvPr/>
          </p:nvSpPr>
          <p:spPr>
            <a:xfrm>
              <a:off x="5308738" y="2152254"/>
              <a:ext cx="3525900" cy="178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dirty="0">
                  <a:solidFill>
                    <a:schemeClr val="dk1"/>
                  </a:solidFill>
                  <a:latin typeface="Calibri"/>
                  <a:ea typeface="Calibri"/>
                  <a:cs typeface="Calibri"/>
                  <a:sym typeface="Calibri"/>
                </a:rPr>
                <a:t>If data meet some but not all these areas, consider what information or analyses are needed to determine whether or how to report and use the data. This may mean you offer an additional statement of caution around interpretation, or you disclose additional contextual information (e.g., participation rates). If data do not meet any of these areas, it is likely not feasible or appropriate to report. Consider what other data are appropriate substitutes to supplement or support data trends.</a:t>
              </a:r>
              <a:endParaRPr sz="1100" dirty="0">
                <a:solidFill>
                  <a:schemeClr val="dk1"/>
                </a:solidFill>
                <a:latin typeface="Calibri"/>
                <a:ea typeface="Calibri"/>
                <a:cs typeface="Calibri"/>
                <a:sym typeface="Calibri"/>
              </a:endParaRPr>
            </a:p>
          </p:txBody>
        </p:sp>
      </p:grpSp>
      <p:sp>
        <p:nvSpPr>
          <p:cNvPr id="441" name="Google Shape;441;p49"/>
          <p:cNvSpPr/>
          <p:nvPr/>
        </p:nvSpPr>
        <p:spPr>
          <a:xfrm rot="10800000">
            <a:off x="1175600" y="1158134"/>
            <a:ext cx="1944600" cy="1569600"/>
          </a:xfrm>
          <a:prstGeom prst="rect">
            <a:avLst/>
          </a:prstGeom>
          <a:solidFill>
            <a:srgbClr val="434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42" name="Google Shape;442;p49"/>
          <p:cNvSpPr txBox="1"/>
          <p:nvPr/>
        </p:nvSpPr>
        <p:spPr>
          <a:xfrm>
            <a:off x="1400363" y="1400644"/>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Completeness</a:t>
            </a:r>
            <a:endParaRPr>
              <a:solidFill>
                <a:srgbClr val="FFFFFF"/>
              </a:solidFill>
              <a:latin typeface="Calibri"/>
              <a:ea typeface="Calibri"/>
              <a:cs typeface="Calibri"/>
              <a:sym typeface="Calibri"/>
            </a:endParaRPr>
          </a:p>
        </p:txBody>
      </p:sp>
      <p:sp>
        <p:nvSpPr>
          <p:cNvPr id="443" name="Google Shape;443;p49"/>
          <p:cNvSpPr txBox="1"/>
          <p:nvPr/>
        </p:nvSpPr>
        <p:spPr>
          <a:xfrm>
            <a:off x="1400363" y="1860611"/>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dirty="0">
                <a:solidFill>
                  <a:srgbClr val="FFFFFF"/>
                </a:solidFill>
                <a:latin typeface="Calibri"/>
                <a:ea typeface="Calibri"/>
                <a:cs typeface="Calibri"/>
                <a:sym typeface="Calibri"/>
              </a:rPr>
              <a:t>To what extent are data elements missing?</a:t>
            </a:r>
            <a:endParaRPr sz="1100" dirty="0">
              <a:solidFill>
                <a:srgbClr val="FFFFFF"/>
              </a:solidFill>
              <a:latin typeface="Calibri"/>
              <a:ea typeface="Calibri"/>
              <a:cs typeface="Calibri"/>
              <a:sym typeface="Calibri"/>
            </a:endParaRPr>
          </a:p>
        </p:txBody>
      </p:sp>
      <p:sp>
        <p:nvSpPr>
          <p:cNvPr id="444" name="Google Shape;444;p49"/>
          <p:cNvSpPr/>
          <p:nvPr/>
        </p:nvSpPr>
        <p:spPr>
          <a:xfrm flipH="1">
            <a:off x="1175600" y="2724163"/>
            <a:ext cx="1944600" cy="1569600"/>
          </a:xfrm>
          <a:prstGeom prst="rect">
            <a:avLst/>
          </a:prstGeom>
          <a:solidFill>
            <a:srgbClr val="313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45" name="Google Shape;445;p49"/>
          <p:cNvSpPr txBox="1"/>
          <p:nvPr/>
        </p:nvSpPr>
        <p:spPr>
          <a:xfrm>
            <a:off x="1400363" y="29666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Impact</a:t>
            </a:r>
            <a:endParaRPr>
              <a:solidFill>
                <a:srgbClr val="FFFFFF"/>
              </a:solidFill>
              <a:latin typeface="Calibri"/>
              <a:ea typeface="Calibri"/>
              <a:cs typeface="Calibri"/>
              <a:sym typeface="Calibri"/>
            </a:endParaRPr>
          </a:p>
        </p:txBody>
      </p:sp>
      <p:sp>
        <p:nvSpPr>
          <p:cNvPr id="446" name="Google Shape;446;p49"/>
          <p:cNvSpPr txBox="1"/>
          <p:nvPr/>
        </p:nvSpPr>
        <p:spPr>
          <a:xfrm>
            <a:off x="1400376" y="3426650"/>
            <a:ext cx="15519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dirty="0">
                <a:solidFill>
                  <a:srgbClr val="FFFFFF"/>
                </a:solidFill>
                <a:latin typeface="Calibri"/>
                <a:ea typeface="Calibri"/>
                <a:cs typeface="Calibri"/>
                <a:sym typeface="Calibri"/>
              </a:rPr>
              <a:t>Is it likely that data was impacted by other contextual factors?</a:t>
            </a:r>
            <a:endParaRPr sz="1100" dirty="0">
              <a:solidFill>
                <a:srgbClr val="FFFFFF"/>
              </a:solidFill>
              <a:latin typeface="Calibri"/>
              <a:ea typeface="Calibri"/>
              <a:cs typeface="Calibri"/>
              <a:sym typeface="Calibri"/>
            </a:endParaRPr>
          </a:p>
        </p:txBody>
      </p:sp>
      <p:sp>
        <p:nvSpPr>
          <p:cNvPr id="447" name="Google Shape;447;p49"/>
          <p:cNvSpPr/>
          <p:nvPr/>
        </p:nvSpPr>
        <p:spPr>
          <a:xfrm rot="10800000">
            <a:off x="3115432" y="2724163"/>
            <a:ext cx="1944600" cy="1569600"/>
          </a:xfrm>
          <a:prstGeom prst="rect">
            <a:avLst/>
          </a:prstGeom>
          <a:solidFill>
            <a:srgbClr val="434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48" name="Google Shape;448;p49"/>
          <p:cNvSpPr txBox="1"/>
          <p:nvPr/>
        </p:nvSpPr>
        <p:spPr>
          <a:xfrm>
            <a:off x="3360075" y="29666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Practicality</a:t>
            </a:r>
            <a:endParaRPr>
              <a:solidFill>
                <a:srgbClr val="FFFFFF"/>
              </a:solidFill>
              <a:latin typeface="Calibri"/>
              <a:ea typeface="Calibri"/>
              <a:cs typeface="Calibri"/>
              <a:sym typeface="Calibri"/>
            </a:endParaRPr>
          </a:p>
        </p:txBody>
      </p:sp>
      <p:sp>
        <p:nvSpPr>
          <p:cNvPr id="449" name="Google Shape;449;p49"/>
          <p:cNvSpPr txBox="1"/>
          <p:nvPr/>
        </p:nvSpPr>
        <p:spPr>
          <a:xfrm>
            <a:off x="3360075" y="34266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dirty="0">
                <a:solidFill>
                  <a:srgbClr val="FFFFFF"/>
                </a:solidFill>
                <a:latin typeface="Calibri"/>
                <a:ea typeface="Calibri"/>
                <a:cs typeface="Calibri"/>
                <a:sym typeface="Calibri"/>
              </a:rPr>
              <a:t>Is it feasible and reasonable to collect and report the data?</a:t>
            </a:r>
            <a:endParaRPr sz="1100" dirty="0">
              <a:solidFill>
                <a:srgbClr val="FFFFFF"/>
              </a:solidFill>
              <a:latin typeface="Calibri"/>
              <a:ea typeface="Calibri"/>
              <a:cs typeface="Calibri"/>
              <a:sym typeface="Calibri"/>
            </a:endParaRPr>
          </a:p>
        </p:txBody>
      </p:sp>
      <p:grpSp>
        <p:nvGrpSpPr>
          <p:cNvPr id="450" name="Google Shape;450;p49"/>
          <p:cNvGrpSpPr/>
          <p:nvPr/>
        </p:nvGrpSpPr>
        <p:grpSpPr>
          <a:xfrm>
            <a:off x="2952381" y="2562871"/>
            <a:ext cx="334125" cy="334078"/>
            <a:chOff x="3157188" y="909150"/>
            <a:chExt cx="470400" cy="470400"/>
          </a:xfrm>
        </p:grpSpPr>
        <p:sp>
          <p:nvSpPr>
            <p:cNvPr id="451" name="Google Shape;451;p49"/>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52" name="Google Shape;452;p49"/>
            <p:cNvSpPr/>
            <p:nvPr/>
          </p:nvSpPr>
          <p:spPr>
            <a:xfrm>
              <a:off x="3243138" y="995100"/>
              <a:ext cx="298500" cy="298500"/>
            </a:xfrm>
            <a:prstGeom prst="mathPlus">
              <a:avLst>
                <a:gd name="adj1" fmla="val 99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grpSp>
      <p:sp>
        <p:nvSpPr>
          <p:cNvPr id="453" name="Google Shape;453;p49"/>
          <p:cNvSpPr txBox="1"/>
          <p:nvPr/>
        </p:nvSpPr>
        <p:spPr>
          <a:xfrm>
            <a:off x="2104325" y="4673100"/>
            <a:ext cx="563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Calibri"/>
                <a:ea typeface="Calibri"/>
                <a:cs typeface="Calibri"/>
                <a:sym typeface="Calibri"/>
              </a:rPr>
              <a:t>Adapted from: </a:t>
            </a:r>
            <a:r>
              <a:rPr lang="en" sz="1100" u="sng">
                <a:solidFill>
                  <a:schemeClr val="hlink"/>
                </a:solidFill>
                <a:latin typeface="Calibri"/>
                <a:ea typeface="Calibri"/>
                <a:cs typeface="Calibri"/>
                <a:sym typeface="Calibri"/>
                <a:hlinkClick r:id="rId3"/>
              </a:rPr>
              <a:t>https://ccsso.org/sites/default/files/2020-09/CCSSO_RR_Accountability-v3.pdf</a:t>
            </a:r>
            <a:endParaRPr sz="1300" i="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12</a:t>
            </a:fld>
            <a:endParaRPr/>
          </a:p>
        </p:txBody>
      </p:sp>
      <p:sp>
        <p:nvSpPr>
          <p:cNvPr id="459" name="Google Shape;459;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Example of Evaluating the Condition of Data</a:t>
            </a:r>
            <a:endParaRPr/>
          </a:p>
        </p:txBody>
      </p:sp>
      <p:sp>
        <p:nvSpPr>
          <p:cNvPr id="460" name="Google Shape;460;p50"/>
          <p:cNvSpPr/>
          <p:nvPr/>
        </p:nvSpPr>
        <p:spPr>
          <a:xfrm flipH="1">
            <a:off x="3115432" y="1158134"/>
            <a:ext cx="1944600" cy="1569600"/>
          </a:xfrm>
          <a:prstGeom prst="rect">
            <a:avLst/>
          </a:prstGeom>
          <a:solidFill>
            <a:srgbClr val="313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61" name="Google Shape;461;p50"/>
          <p:cNvSpPr txBox="1"/>
          <p:nvPr/>
        </p:nvSpPr>
        <p:spPr>
          <a:xfrm>
            <a:off x="3360075" y="1400644"/>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Consistency</a:t>
            </a:r>
            <a:endParaRPr>
              <a:solidFill>
                <a:srgbClr val="FFFFFF"/>
              </a:solidFill>
              <a:latin typeface="Calibri"/>
              <a:ea typeface="Calibri"/>
              <a:cs typeface="Calibri"/>
              <a:sym typeface="Calibri"/>
            </a:endParaRPr>
          </a:p>
        </p:txBody>
      </p:sp>
      <p:sp>
        <p:nvSpPr>
          <p:cNvPr id="462" name="Google Shape;462;p50"/>
          <p:cNvSpPr txBox="1"/>
          <p:nvPr/>
        </p:nvSpPr>
        <p:spPr>
          <a:xfrm>
            <a:off x="3360075" y="1860611"/>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a:solidFill>
                  <a:srgbClr val="FFFFFF"/>
                </a:solidFill>
                <a:latin typeface="Calibri"/>
                <a:ea typeface="Calibri"/>
                <a:cs typeface="Calibri"/>
                <a:sym typeface="Calibri"/>
              </a:rPr>
              <a:t>Previous years included third grade data.</a:t>
            </a:r>
            <a:endParaRPr sz="1100">
              <a:solidFill>
                <a:srgbClr val="FFFFFF"/>
              </a:solidFill>
              <a:latin typeface="Calibri"/>
              <a:ea typeface="Calibri"/>
              <a:cs typeface="Calibri"/>
              <a:sym typeface="Calibri"/>
            </a:endParaRPr>
          </a:p>
        </p:txBody>
      </p:sp>
      <p:sp>
        <p:nvSpPr>
          <p:cNvPr id="463" name="Google Shape;463;p50"/>
          <p:cNvSpPr txBox="1"/>
          <p:nvPr/>
        </p:nvSpPr>
        <p:spPr>
          <a:xfrm>
            <a:off x="5207804" y="1400650"/>
            <a:ext cx="2900400" cy="9900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Calibri"/>
                <a:ea typeface="Calibri"/>
                <a:cs typeface="Calibri"/>
                <a:sym typeface="Calibri"/>
              </a:rPr>
              <a:t>Example: </a:t>
            </a:r>
            <a:r>
              <a:rPr lang="en" b="1" dirty="0">
                <a:solidFill>
                  <a:schemeClr val="dk1"/>
                </a:solidFill>
                <a:latin typeface="Calibri"/>
                <a:ea typeface="Calibri"/>
                <a:cs typeface="Calibri"/>
                <a:sym typeface="Calibri"/>
              </a:rPr>
              <a:t>Trying to analyze overall school level results on mid-year interim assessment administration - however, 3rd grade class didn’t administer the assessment. </a:t>
            </a:r>
            <a:endParaRPr b="1" dirty="0">
              <a:solidFill>
                <a:schemeClr val="dk1"/>
              </a:solidFill>
              <a:latin typeface="Calibri"/>
              <a:ea typeface="Calibri"/>
              <a:cs typeface="Calibri"/>
              <a:sym typeface="Calibri"/>
            </a:endParaRPr>
          </a:p>
        </p:txBody>
      </p:sp>
      <p:sp>
        <p:nvSpPr>
          <p:cNvPr id="464" name="Google Shape;464;p50"/>
          <p:cNvSpPr txBox="1"/>
          <p:nvPr/>
        </p:nvSpPr>
        <p:spPr>
          <a:xfrm>
            <a:off x="5207800" y="2727728"/>
            <a:ext cx="3525900" cy="135856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i="1" dirty="0">
                <a:solidFill>
                  <a:schemeClr val="dk1"/>
                </a:solidFill>
                <a:latin typeface="Calibri"/>
                <a:ea typeface="Calibri"/>
                <a:cs typeface="Calibri"/>
                <a:sym typeface="Calibri"/>
              </a:rPr>
              <a:t>How do you proceed? </a:t>
            </a:r>
            <a:r>
              <a:rPr lang="en" sz="1100" dirty="0">
                <a:solidFill>
                  <a:schemeClr val="dk1"/>
                </a:solidFill>
                <a:latin typeface="Calibri"/>
                <a:ea typeface="Calibri"/>
                <a:cs typeface="Calibri"/>
                <a:sym typeface="Calibri"/>
              </a:rPr>
              <a:t>Will still report but will be sure to add a contextual statement about the missing third grade results. </a:t>
            </a:r>
            <a:endParaRPr sz="1100" dirty="0">
              <a:solidFill>
                <a:schemeClr val="dk1"/>
              </a:solidFill>
              <a:latin typeface="Calibri"/>
              <a:ea typeface="Calibri"/>
              <a:cs typeface="Calibri"/>
              <a:sym typeface="Calibri"/>
            </a:endParaRPr>
          </a:p>
        </p:txBody>
      </p:sp>
      <p:sp>
        <p:nvSpPr>
          <p:cNvPr id="465" name="Google Shape;465;p50"/>
          <p:cNvSpPr/>
          <p:nvPr/>
        </p:nvSpPr>
        <p:spPr>
          <a:xfrm rot="10800000">
            <a:off x="1175600" y="1158134"/>
            <a:ext cx="1944600" cy="1569600"/>
          </a:xfrm>
          <a:prstGeom prst="rect">
            <a:avLst/>
          </a:prstGeom>
          <a:solidFill>
            <a:srgbClr val="434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66" name="Google Shape;466;p50"/>
          <p:cNvSpPr txBox="1"/>
          <p:nvPr/>
        </p:nvSpPr>
        <p:spPr>
          <a:xfrm>
            <a:off x="1400363" y="1400644"/>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Completeness</a:t>
            </a:r>
            <a:endParaRPr>
              <a:solidFill>
                <a:srgbClr val="FFFFFF"/>
              </a:solidFill>
              <a:latin typeface="Calibri"/>
              <a:ea typeface="Calibri"/>
              <a:cs typeface="Calibri"/>
              <a:sym typeface="Calibri"/>
            </a:endParaRPr>
          </a:p>
        </p:txBody>
      </p:sp>
      <p:sp>
        <p:nvSpPr>
          <p:cNvPr id="467" name="Google Shape;467;p50"/>
          <p:cNvSpPr txBox="1"/>
          <p:nvPr/>
        </p:nvSpPr>
        <p:spPr>
          <a:xfrm>
            <a:off x="1400363" y="1860611"/>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a:solidFill>
                  <a:srgbClr val="FFFFFF"/>
                </a:solidFill>
                <a:latin typeface="Calibri"/>
                <a:ea typeface="Calibri"/>
                <a:cs typeface="Calibri"/>
                <a:sym typeface="Calibri"/>
              </a:rPr>
              <a:t>Missing third grade data.</a:t>
            </a:r>
            <a:endParaRPr sz="1100">
              <a:solidFill>
                <a:srgbClr val="FFFFFF"/>
              </a:solidFill>
              <a:latin typeface="Calibri"/>
              <a:ea typeface="Calibri"/>
              <a:cs typeface="Calibri"/>
              <a:sym typeface="Calibri"/>
            </a:endParaRPr>
          </a:p>
        </p:txBody>
      </p:sp>
      <p:sp>
        <p:nvSpPr>
          <p:cNvPr id="468" name="Google Shape;468;p50"/>
          <p:cNvSpPr/>
          <p:nvPr/>
        </p:nvSpPr>
        <p:spPr>
          <a:xfrm flipH="1">
            <a:off x="1175600" y="2724163"/>
            <a:ext cx="1944600" cy="1569600"/>
          </a:xfrm>
          <a:prstGeom prst="rect">
            <a:avLst/>
          </a:prstGeom>
          <a:solidFill>
            <a:srgbClr val="3138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69" name="Google Shape;469;p50"/>
          <p:cNvSpPr txBox="1"/>
          <p:nvPr/>
        </p:nvSpPr>
        <p:spPr>
          <a:xfrm>
            <a:off x="1400363" y="29666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Impact</a:t>
            </a:r>
            <a:endParaRPr>
              <a:solidFill>
                <a:srgbClr val="FFFFFF"/>
              </a:solidFill>
              <a:latin typeface="Calibri"/>
              <a:ea typeface="Calibri"/>
              <a:cs typeface="Calibri"/>
              <a:sym typeface="Calibri"/>
            </a:endParaRPr>
          </a:p>
        </p:txBody>
      </p:sp>
      <p:sp>
        <p:nvSpPr>
          <p:cNvPr id="470" name="Google Shape;470;p50"/>
          <p:cNvSpPr txBox="1"/>
          <p:nvPr/>
        </p:nvSpPr>
        <p:spPr>
          <a:xfrm>
            <a:off x="1400375" y="3426650"/>
            <a:ext cx="17871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a:solidFill>
                  <a:srgbClr val="FFFFFF"/>
                </a:solidFill>
                <a:latin typeface="Calibri"/>
                <a:ea typeface="Calibri"/>
                <a:cs typeface="Calibri"/>
                <a:sym typeface="Calibri"/>
              </a:rPr>
              <a:t>Lack of administration in 3rd grade was unintentional and skews overall results. </a:t>
            </a:r>
            <a:endParaRPr sz="1100">
              <a:solidFill>
                <a:srgbClr val="FFFFFF"/>
              </a:solidFill>
              <a:latin typeface="Calibri"/>
              <a:ea typeface="Calibri"/>
              <a:cs typeface="Calibri"/>
              <a:sym typeface="Calibri"/>
            </a:endParaRPr>
          </a:p>
        </p:txBody>
      </p:sp>
      <p:sp>
        <p:nvSpPr>
          <p:cNvPr id="471" name="Google Shape;471;p50"/>
          <p:cNvSpPr/>
          <p:nvPr/>
        </p:nvSpPr>
        <p:spPr>
          <a:xfrm rot="10800000">
            <a:off x="3115432" y="2724163"/>
            <a:ext cx="1944600" cy="1569600"/>
          </a:xfrm>
          <a:prstGeom prst="rect">
            <a:avLst/>
          </a:prstGeom>
          <a:solidFill>
            <a:srgbClr val="434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72" name="Google Shape;472;p50"/>
          <p:cNvSpPr txBox="1"/>
          <p:nvPr/>
        </p:nvSpPr>
        <p:spPr>
          <a:xfrm>
            <a:off x="3360075" y="29666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Practicality</a:t>
            </a:r>
            <a:endParaRPr>
              <a:solidFill>
                <a:srgbClr val="FFFFFF"/>
              </a:solidFill>
              <a:latin typeface="Calibri"/>
              <a:ea typeface="Calibri"/>
              <a:cs typeface="Calibri"/>
              <a:sym typeface="Calibri"/>
            </a:endParaRPr>
          </a:p>
        </p:txBody>
      </p:sp>
      <p:sp>
        <p:nvSpPr>
          <p:cNvPr id="473" name="Google Shape;473;p50"/>
          <p:cNvSpPr txBox="1"/>
          <p:nvPr/>
        </p:nvSpPr>
        <p:spPr>
          <a:xfrm>
            <a:off x="3360075" y="3426639"/>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100">
                <a:solidFill>
                  <a:srgbClr val="FFFFFF"/>
                </a:solidFill>
                <a:latin typeface="Calibri"/>
                <a:ea typeface="Calibri"/>
                <a:cs typeface="Calibri"/>
                <a:sym typeface="Calibri"/>
              </a:rPr>
              <a:t>Administered and analyzed every year so practical to report.</a:t>
            </a:r>
            <a:endParaRPr sz="1100">
              <a:solidFill>
                <a:srgbClr val="FFFFFF"/>
              </a:solidFill>
              <a:latin typeface="Calibri"/>
              <a:ea typeface="Calibri"/>
              <a:cs typeface="Calibri"/>
              <a:sym typeface="Calibri"/>
            </a:endParaRPr>
          </a:p>
        </p:txBody>
      </p:sp>
      <p:grpSp>
        <p:nvGrpSpPr>
          <p:cNvPr id="474" name="Google Shape;474;p50"/>
          <p:cNvGrpSpPr/>
          <p:nvPr/>
        </p:nvGrpSpPr>
        <p:grpSpPr>
          <a:xfrm>
            <a:off x="2952381" y="2562871"/>
            <a:ext cx="334125" cy="334078"/>
            <a:chOff x="3157188" y="909150"/>
            <a:chExt cx="470400" cy="470400"/>
          </a:xfrm>
        </p:grpSpPr>
        <p:sp>
          <p:nvSpPr>
            <p:cNvPr id="475" name="Google Shape;475;p50"/>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sp>
          <p:nvSpPr>
            <p:cNvPr id="476" name="Google Shape;476;p50"/>
            <p:cNvSpPr/>
            <p:nvPr/>
          </p:nvSpPr>
          <p:spPr>
            <a:xfrm>
              <a:off x="3243138" y="995100"/>
              <a:ext cx="298500" cy="298500"/>
            </a:xfrm>
            <a:prstGeom prst="mathPlus">
              <a:avLst>
                <a:gd name="adj1" fmla="val 99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Calibri"/>
                <a:ea typeface="Calibri"/>
                <a:cs typeface="Calibri"/>
                <a:sym typeface="Calibri"/>
              </a:endParaRPr>
            </a:p>
          </p:txBody>
        </p:sp>
      </p:grpSp>
      <p:sp>
        <p:nvSpPr>
          <p:cNvPr id="477" name="Google Shape;477;p50"/>
          <p:cNvSpPr txBox="1"/>
          <p:nvPr/>
        </p:nvSpPr>
        <p:spPr>
          <a:xfrm>
            <a:off x="2104325" y="4673100"/>
            <a:ext cx="563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Calibri"/>
                <a:ea typeface="Calibri"/>
                <a:cs typeface="Calibri"/>
                <a:sym typeface="Calibri"/>
              </a:rPr>
              <a:t>Adapted from: </a:t>
            </a:r>
            <a:r>
              <a:rPr lang="en" sz="1100" u="sng">
                <a:solidFill>
                  <a:schemeClr val="hlink"/>
                </a:solidFill>
                <a:latin typeface="Calibri"/>
                <a:ea typeface="Calibri"/>
                <a:cs typeface="Calibri"/>
                <a:sym typeface="Calibri"/>
                <a:hlinkClick r:id="rId3"/>
              </a:rPr>
              <a:t>https://ccsso.org/sites/default/files/2020-09/CCSSO_RR_Accountability-v3.pdf</a:t>
            </a:r>
            <a:endParaRPr sz="1300" i="1">
              <a:latin typeface="Calibri"/>
              <a:ea typeface="Calibri"/>
              <a:cs typeface="Calibri"/>
              <a:sym typeface="Calibri"/>
            </a:endParaRPr>
          </a:p>
        </p:txBody>
      </p:sp>
      <p:pic>
        <p:nvPicPr>
          <p:cNvPr id="478" name="Google Shape;478;p50"/>
          <p:cNvPicPr preferRelativeResize="0"/>
          <p:nvPr/>
        </p:nvPicPr>
        <p:blipFill>
          <a:blip r:embed="rId4">
            <a:alphaModFix/>
          </a:blip>
          <a:stretch>
            <a:fillRect/>
          </a:stretch>
        </p:blipFill>
        <p:spPr>
          <a:xfrm>
            <a:off x="4446851" y="2820988"/>
            <a:ext cx="512399" cy="512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Data Reporting</a:t>
            </a:r>
            <a:endParaRPr/>
          </a:p>
        </p:txBody>
      </p:sp>
      <p:sp>
        <p:nvSpPr>
          <p:cNvPr id="484" name="Google Shape;484;p5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13</a:t>
            </a:fld>
            <a:endParaRPr/>
          </a:p>
        </p:txBody>
      </p:sp>
      <p:graphicFrame>
        <p:nvGraphicFramePr>
          <p:cNvPr id="485" name="Google Shape;485;p51"/>
          <p:cNvGraphicFramePr/>
          <p:nvPr/>
        </p:nvGraphicFramePr>
        <p:xfrm>
          <a:off x="1121100" y="2538450"/>
          <a:ext cx="7192775" cy="1948095"/>
        </p:xfrm>
        <a:graphic>
          <a:graphicData uri="http://schemas.openxmlformats.org/drawingml/2006/table">
            <a:tbl>
              <a:tblPr>
                <a:noFill/>
                <a:tableStyleId>{A1F8F245-1945-4F8D-B6D2-87250C882448}</a:tableStyleId>
              </a:tblPr>
              <a:tblGrid>
                <a:gridCol w="1015975">
                  <a:extLst>
                    <a:ext uri="{9D8B030D-6E8A-4147-A177-3AD203B41FA5}">
                      <a16:colId xmlns:a16="http://schemas.microsoft.com/office/drawing/2014/main" val="20000"/>
                    </a:ext>
                  </a:extLst>
                </a:gridCol>
                <a:gridCol w="1665650">
                  <a:extLst>
                    <a:ext uri="{9D8B030D-6E8A-4147-A177-3AD203B41FA5}">
                      <a16:colId xmlns:a16="http://schemas.microsoft.com/office/drawing/2014/main" val="20001"/>
                    </a:ext>
                  </a:extLst>
                </a:gridCol>
                <a:gridCol w="1422750">
                  <a:extLst>
                    <a:ext uri="{9D8B030D-6E8A-4147-A177-3AD203B41FA5}">
                      <a16:colId xmlns:a16="http://schemas.microsoft.com/office/drawing/2014/main" val="20002"/>
                    </a:ext>
                  </a:extLst>
                </a:gridCol>
                <a:gridCol w="1544200">
                  <a:extLst>
                    <a:ext uri="{9D8B030D-6E8A-4147-A177-3AD203B41FA5}">
                      <a16:colId xmlns:a16="http://schemas.microsoft.com/office/drawing/2014/main" val="20003"/>
                    </a:ext>
                  </a:extLst>
                </a:gridCol>
                <a:gridCol w="1544200">
                  <a:extLst>
                    <a:ext uri="{9D8B030D-6E8A-4147-A177-3AD203B41FA5}">
                      <a16:colId xmlns:a16="http://schemas.microsoft.com/office/drawing/2014/main" val="20004"/>
                    </a:ext>
                  </a:extLst>
                </a:gridCol>
              </a:tblGrid>
              <a:tr h="538150">
                <a:tc>
                  <a:txBody>
                    <a:bodyPr/>
                    <a:lstStyle/>
                    <a:p>
                      <a:pPr marL="0" lvl="0" indent="0" algn="l" rtl="0">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a:t>Beginning of Year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a:t>Middle of Year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a:t>End of Year</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a:t>Change from BOY to EOY</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46175">
                <a:tc>
                  <a:txBody>
                    <a:bodyPr/>
                    <a:lstStyle/>
                    <a:p>
                      <a:pPr marL="0" lvl="0" indent="0" algn="l" rtl="0">
                        <a:spcBef>
                          <a:spcPts val="0"/>
                        </a:spcBef>
                        <a:spcAft>
                          <a:spcPts val="0"/>
                        </a:spcAft>
                        <a:buNone/>
                      </a:pPr>
                      <a:r>
                        <a:rPr lang="en"/>
                        <a:t>Low</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50%</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35%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15%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ctr" rtl="0">
                        <a:spcBef>
                          <a:spcPts val="0"/>
                        </a:spcBef>
                        <a:spcAft>
                          <a:spcPts val="0"/>
                        </a:spcAft>
                        <a:buSzPts val="1400"/>
                        <a:buChar char="-"/>
                      </a:pPr>
                      <a:r>
                        <a:rPr lang="en"/>
                        <a:t>35%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46175">
                <a:tc>
                  <a:txBody>
                    <a:bodyPr/>
                    <a:lstStyle/>
                    <a:p>
                      <a:pPr marL="0" lvl="0" indent="0" algn="l" rtl="0">
                        <a:spcBef>
                          <a:spcPts val="0"/>
                        </a:spcBef>
                        <a:spcAft>
                          <a:spcPts val="0"/>
                        </a:spcAft>
                        <a:buNone/>
                      </a:pPr>
                      <a:r>
                        <a:rPr lang="en"/>
                        <a:t>Typical</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35%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45%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60%</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ctr" rtl="0">
                        <a:spcBef>
                          <a:spcPts val="0"/>
                        </a:spcBef>
                        <a:spcAft>
                          <a:spcPts val="0"/>
                        </a:spcAft>
                        <a:buSzPts val="1400"/>
                        <a:buChar char="+"/>
                      </a:pPr>
                      <a:r>
                        <a:rPr lang="en"/>
                        <a:t>25%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446175">
                <a:tc>
                  <a:txBody>
                    <a:bodyPr/>
                    <a:lstStyle/>
                    <a:p>
                      <a:pPr marL="0" lvl="0" indent="0" algn="l" rtl="0">
                        <a:spcBef>
                          <a:spcPts val="0"/>
                        </a:spcBef>
                        <a:spcAft>
                          <a:spcPts val="0"/>
                        </a:spcAft>
                        <a:buNone/>
                      </a:pPr>
                      <a:r>
                        <a:rPr lang="en"/>
                        <a:t>High</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15%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20%</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25%</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ctr" rtl="0">
                        <a:spcBef>
                          <a:spcPts val="0"/>
                        </a:spcBef>
                        <a:spcAft>
                          <a:spcPts val="0"/>
                        </a:spcAft>
                        <a:buSzPts val="1400"/>
                        <a:buChar char="+"/>
                      </a:pPr>
                      <a:r>
                        <a:rPr lang="en"/>
                        <a:t>10%</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86" name="Google Shape;486;p51"/>
          <p:cNvSpPr txBox="1"/>
          <p:nvPr/>
        </p:nvSpPr>
        <p:spPr>
          <a:xfrm>
            <a:off x="1121100" y="2171550"/>
            <a:ext cx="71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Very Simple Data Table - </a:t>
            </a:r>
            <a:r>
              <a:rPr lang="en" i="1">
                <a:latin typeface="Calibri"/>
                <a:ea typeface="Calibri"/>
                <a:cs typeface="Calibri"/>
                <a:sym typeface="Calibri"/>
              </a:rPr>
              <a:t>Example</a:t>
            </a:r>
            <a:r>
              <a:rPr lang="en">
                <a:latin typeface="Calibri"/>
                <a:ea typeface="Calibri"/>
                <a:cs typeface="Calibri"/>
                <a:sym typeface="Calibri"/>
              </a:rPr>
              <a:t>: % of Students with Low, Typical, or High Achievement </a:t>
            </a:r>
            <a:endParaRPr>
              <a:latin typeface="Calibri"/>
              <a:ea typeface="Calibri"/>
              <a:cs typeface="Calibri"/>
              <a:sym typeface="Calibri"/>
            </a:endParaRPr>
          </a:p>
        </p:txBody>
      </p:sp>
      <p:sp>
        <p:nvSpPr>
          <p:cNvPr id="487" name="Google Shape;487;p51"/>
          <p:cNvSpPr/>
          <p:nvPr/>
        </p:nvSpPr>
        <p:spPr>
          <a:xfrm>
            <a:off x="0" y="1033375"/>
            <a:ext cx="9144000" cy="1059600"/>
          </a:xfrm>
          <a:prstGeom prst="rect">
            <a:avLst/>
          </a:prstGeom>
          <a:solidFill>
            <a:srgbClr val="07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dirty="0">
                <a:solidFill>
                  <a:srgbClr val="FFFFFF"/>
                </a:solidFill>
              </a:rPr>
              <a:t>TIP #2: Sometimes a table or a spreadsheet is just what you need.</a:t>
            </a:r>
            <a:endParaRPr sz="1700" b="1" dirty="0">
              <a:solidFill>
                <a:srgbClr val="FFFFFF"/>
              </a:solidFill>
            </a:endParaRPr>
          </a:p>
          <a:p>
            <a:pPr marL="0" lvl="0" indent="0" algn="l" rtl="0">
              <a:spcBef>
                <a:spcPts val="0"/>
              </a:spcBef>
              <a:spcAft>
                <a:spcPts val="0"/>
              </a:spcAft>
              <a:buNone/>
            </a:pPr>
            <a:r>
              <a:rPr lang="en" sz="1500" dirty="0">
                <a:solidFill>
                  <a:srgbClr val="FFFFFF"/>
                </a:solidFill>
              </a:rPr>
              <a:t>While fancy data dashboards can be helpful, access, consistency, and a timely release is more important. Using Google Sheets or Microsoft Excel, your school can create easy to use templates to look at data quickly. </a:t>
            </a:r>
            <a:endParaRPr sz="1500"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Common Misconceptions about Data Analysis Skills</a:t>
            </a:r>
            <a:endParaRPr/>
          </a:p>
        </p:txBody>
      </p:sp>
      <p:sp>
        <p:nvSpPr>
          <p:cNvPr id="493" name="Google Shape;493;p52"/>
          <p:cNvSpPr txBox="1">
            <a:spLocks noGrp="1"/>
          </p:cNvSpPr>
          <p:nvPr>
            <p:ph type="body" idx="2"/>
          </p:nvPr>
        </p:nvSpPr>
        <p:spPr>
          <a:xfrm>
            <a:off x="4828025" y="1549950"/>
            <a:ext cx="3999900" cy="6477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1200"/>
              </a:spcAft>
              <a:buSzPts val="1018"/>
              <a:buNone/>
            </a:pPr>
            <a:r>
              <a:rPr lang="en" sz="1395"/>
              <a:t>Anyone can participate in data analysis. Asking questions of the data and learning how to easily display information can be learned without any specialized knowledge.</a:t>
            </a:r>
            <a:endParaRPr sz="1395"/>
          </a:p>
        </p:txBody>
      </p:sp>
      <p:sp>
        <p:nvSpPr>
          <p:cNvPr id="494" name="Google Shape;494;p5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14</a:t>
            </a:fld>
            <a:endParaRPr/>
          </a:p>
        </p:txBody>
      </p:sp>
      <p:sp>
        <p:nvSpPr>
          <p:cNvPr id="495" name="Google Shape;495;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496" name="Google Shape;496;p52"/>
          <p:cNvSpPr txBox="1">
            <a:spLocks noGrp="1"/>
          </p:cNvSpPr>
          <p:nvPr>
            <p:ph type="body" idx="1"/>
          </p:nvPr>
        </p:nvSpPr>
        <p:spPr>
          <a:xfrm>
            <a:off x="316075" y="1589250"/>
            <a:ext cx="3587100" cy="494100"/>
          </a:xfrm>
          <a:prstGeom prst="rect">
            <a:avLst/>
          </a:prstGeom>
        </p:spPr>
        <p:txBody>
          <a:bodyPr spcFirstLastPara="1" wrap="square" lIns="0" tIns="0" rIns="0" bIns="0" anchor="ctr" anchorCtr="0">
            <a:normAutofit/>
          </a:bodyPr>
          <a:lstStyle/>
          <a:p>
            <a:pPr marL="0" lvl="0" indent="0" algn="l" rtl="0">
              <a:spcBef>
                <a:spcPts val="0"/>
              </a:spcBef>
              <a:spcAft>
                <a:spcPts val="1200"/>
              </a:spcAft>
              <a:buNone/>
            </a:pPr>
            <a:r>
              <a:rPr lang="en"/>
              <a:t>Data analysis requires special expertise.</a:t>
            </a:r>
            <a:endParaRPr/>
          </a:p>
        </p:txBody>
      </p:sp>
      <p:sp>
        <p:nvSpPr>
          <p:cNvPr id="497" name="Google Shape;497;p52"/>
          <p:cNvSpPr txBox="1">
            <a:spLocks noGrp="1"/>
          </p:cNvSpPr>
          <p:nvPr>
            <p:ph type="title" idx="4"/>
          </p:nvPr>
        </p:nvSpPr>
        <p:spPr>
          <a:xfrm>
            <a:off x="32930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Common Misconceptions</a:t>
            </a:r>
            <a:endParaRPr/>
          </a:p>
        </p:txBody>
      </p:sp>
      <p:sp>
        <p:nvSpPr>
          <p:cNvPr id="498" name="Google Shape;498;p5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Shifting Misconceptions and Why it Matters</a:t>
            </a:r>
            <a:endParaRPr/>
          </a:p>
        </p:txBody>
      </p:sp>
      <p:sp>
        <p:nvSpPr>
          <p:cNvPr id="499" name="Google Shape;499;p52"/>
          <p:cNvSpPr/>
          <p:nvPr/>
        </p:nvSpPr>
        <p:spPr>
          <a:xfrm>
            <a:off x="3943950" y="1602950"/>
            <a:ext cx="685800" cy="342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2"/>
          <p:cNvSpPr txBox="1">
            <a:spLocks noGrp="1"/>
          </p:cNvSpPr>
          <p:nvPr>
            <p:ph type="body" idx="2"/>
          </p:nvPr>
        </p:nvSpPr>
        <p:spPr>
          <a:xfrm>
            <a:off x="4830200" y="3525575"/>
            <a:ext cx="3999900" cy="954300"/>
          </a:xfrm>
          <a:prstGeom prst="rect">
            <a:avLst/>
          </a:prstGeom>
        </p:spPr>
        <p:txBody>
          <a:bodyPr spcFirstLastPara="1" wrap="square" lIns="0" tIns="0" rIns="0" bIns="0" anchor="ctr" anchorCtr="0">
            <a:normAutofit lnSpcReduction="10000"/>
          </a:bodyPr>
          <a:lstStyle/>
          <a:p>
            <a:pPr marL="0" lvl="0" indent="0" algn="l" rtl="0">
              <a:lnSpc>
                <a:spcPct val="100000"/>
              </a:lnSpc>
              <a:spcBef>
                <a:spcPts val="0"/>
              </a:spcBef>
              <a:spcAft>
                <a:spcPts val="1200"/>
              </a:spcAft>
              <a:buNone/>
            </a:pPr>
            <a:r>
              <a:rPr lang="en"/>
              <a:t>Data reporting tools don’t need to be sophisticated. Simple tables and charts are completely appropriate - especially if they are understandable and accessible. This will encourage data use across your staff.</a:t>
            </a:r>
            <a:endParaRPr/>
          </a:p>
        </p:txBody>
      </p:sp>
      <p:sp>
        <p:nvSpPr>
          <p:cNvPr id="501" name="Google Shape;501;p52"/>
          <p:cNvSpPr txBox="1">
            <a:spLocks noGrp="1"/>
          </p:cNvSpPr>
          <p:nvPr>
            <p:ph type="body" idx="1"/>
          </p:nvPr>
        </p:nvSpPr>
        <p:spPr>
          <a:xfrm>
            <a:off x="313875" y="3452550"/>
            <a:ext cx="3587100" cy="954300"/>
          </a:xfrm>
          <a:prstGeom prst="rect">
            <a:avLst/>
          </a:prstGeom>
        </p:spPr>
        <p:txBody>
          <a:bodyPr spcFirstLastPara="1" wrap="square" lIns="0" tIns="0" rIns="0" bIns="0" anchor="ctr" anchorCtr="0">
            <a:normAutofit/>
          </a:bodyPr>
          <a:lstStyle/>
          <a:p>
            <a:pPr marL="0" lvl="0" indent="0" algn="l" rtl="0">
              <a:spcBef>
                <a:spcPts val="0"/>
              </a:spcBef>
              <a:spcAft>
                <a:spcPts val="1200"/>
              </a:spcAft>
              <a:buNone/>
            </a:pPr>
            <a:r>
              <a:rPr lang="en"/>
              <a:t>We don’t have the tools required to report on data.</a:t>
            </a:r>
            <a:endParaRPr/>
          </a:p>
        </p:txBody>
      </p:sp>
      <p:sp>
        <p:nvSpPr>
          <p:cNvPr id="502" name="Google Shape;502;p52"/>
          <p:cNvSpPr/>
          <p:nvPr/>
        </p:nvSpPr>
        <p:spPr>
          <a:xfrm>
            <a:off x="3948300" y="3758250"/>
            <a:ext cx="685800" cy="342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2"/>
          <p:cNvSpPr txBox="1">
            <a:spLocks noGrp="1"/>
          </p:cNvSpPr>
          <p:nvPr>
            <p:ph type="body" idx="2"/>
          </p:nvPr>
        </p:nvSpPr>
        <p:spPr>
          <a:xfrm>
            <a:off x="4823650" y="2382000"/>
            <a:ext cx="4255200" cy="1077600"/>
          </a:xfrm>
          <a:prstGeom prst="rect">
            <a:avLst/>
          </a:prstGeom>
        </p:spPr>
        <p:txBody>
          <a:bodyPr spcFirstLastPara="1" wrap="square" lIns="0" tIns="0" rIns="0" bIns="0" anchor="ctr" anchorCtr="0">
            <a:spAutoFit/>
          </a:bodyPr>
          <a:lstStyle/>
          <a:p>
            <a:pPr marL="0" lvl="0" indent="0" algn="l" rtl="0">
              <a:lnSpc>
                <a:spcPct val="100000"/>
              </a:lnSpc>
              <a:spcBef>
                <a:spcPts val="0"/>
              </a:spcBef>
              <a:spcAft>
                <a:spcPts val="1200"/>
              </a:spcAft>
              <a:buSzPts val="1018"/>
              <a:buNone/>
            </a:pPr>
            <a:r>
              <a:rPr lang="en"/>
              <a:t>If your data is not perfectly complete, consistent, impactful, or practical, consider whether an additional statement of caution is needed before deciding to dismiss it entirely. Some data is better than none in many instances.</a:t>
            </a:r>
            <a:endParaRPr/>
          </a:p>
        </p:txBody>
      </p:sp>
      <p:sp>
        <p:nvSpPr>
          <p:cNvPr id="504" name="Google Shape;504;p52"/>
          <p:cNvSpPr txBox="1">
            <a:spLocks noGrp="1"/>
          </p:cNvSpPr>
          <p:nvPr>
            <p:ph type="body" idx="1"/>
          </p:nvPr>
        </p:nvSpPr>
        <p:spPr>
          <a:xfrm>
            <a:off x="313875" y="2509838"/>
            <a:ext cx="3587100" cy="647700"/>
          </a:xfrm>
          <a:prstGeom prst="rect">
            <a:avLst/>
          </a:prstGeom>
        </p:spPr>
        <p:txBody>
          <a:bodyPr spcFirstLastPara="1" wrap="square" lIns="0" tIns="0" rIns="0" bIns="0" anchor="ctr" anchorCtr="0">
            <a:normAutofit/>
          </a:bodyPr>
          <a:lstStyle/>
          <a:p>
            <a:pPr marL="0" lvl="0" indent="0" algn="l" rtl="0">
              <a:spcBef>
                <a:spcPts val="0"/>
              </a:spcBef>
              <a:spcAft>
                <a:spcPts val="1200"/>
              </a:spcAft>
              <a:buNone/>
            </a:pPr>
            <a:r>
              <a:rPr lang="en"/>
              <a:t>Data shouldn’t be used if it is incomplete or inconsistent.</a:t>
            </a:r>
            <a:endParaRPr/>
          </a:p>
        </p:txBody>
      </p:sp>
      <p:sp>
        <p:nvSpPr>
          <p:cNvPr id="505" name="Google Shape;505;p52"/>
          <p:cNvSpPr/>
          <p:nvPr/>
        </p:nvSpPr>
        <p:spPr>
          <a:xfrm>
            <a:off x="3941750" y="2662238"/>
            <a:ext cx="685800" cy="3429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Analyzing State Data Using State Data Dashboards</a:t>
            </a:r>
            <a:endParaRPr/>
          </a:p>
        </p:txBody>
      </p:sp>
      <p:sp>
        <p:nvSpPr>
          <p:cNvPr id="511" name="Google Shape;511;p53"/>
          <p:cNvSpPr txBox="1">
            <a:spLocks noGrp="1"/>
          </p:cNvSpPr>
          <p:nvPr>
            <p:ph type="body" idx="1"/>
          </p:nvPr>
        </p:nvSpPr>
        <p:spPr>
          <a:xfrm>
            <a:off x="213075" y="1143000"/>
            <a:ext cx="8764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When analyzing state data, CDE provides a variety of dashboards to facilitate analysis of performance framework measures (i.e., achievement, growth, and postsecondary workforce readiness measures) and state identifications. These dashboards also include other data like enrollment, attendance, and mobility.</a:t>
            </a:r>
            <a:endParaRPr/>
          </a:p>
          <a:p>
            <a:pPr marL="0" lvl="0" indent="0" algn="l" rtl="0">
              <a:spcBef>
                <a:spcPts val="1200"/>
              </a:spcBef>
              <a:spcAft>
                <a:spcPts val="0"/>
              </a:spcAft>
              <a:buNone/>
            </a:pPr>
            <a:r>
              <a:rPr lang="en"/>
              <a:t>These reports include:</a:t>
            </a:r>
            <a:endParaRPr/>
          </a:p>
          <a:p>
            <a:pPr marL="457200" lvl="0" indent="-330200" algn="l" rtl="0">
              <a:spcBef>
                <a:spcPts val="1200"/>
              </a:spcBef>
              <a:spcAft>
                <a:spcPts val="0"/>
              </a:spcAft>
              <a:buSzPts val="1600"/>
              <a:buChar char="●"/>
            </a:pPr>
            <a:r>
              <a:rPr lang="en" u="sng">
                <a:solidFill>
                  <a:schemeClr val="hlink"/>
                </a:solidFill>
                <a:hlinkClick r:id="rId3"/>
              </a:rPr>
              <a:t>Performance Snapshot Dashboard</a:t>
            </a:r>
            <a:endParaRPr/>
          </a:p>
          <a:p>
            <a:pPr marL="457200" lvl="0" indent="-330200" algn="l" rtl="0">
              <a:spcBef>
                <a:spcPts val="0"/>
              </a:spcBef>
              <a:spcAft>
                <a:spcPts val="0"/>
              </a:spcAft>
              <a:buSzPts val="1600"/>
              <a:buChar char="●"/>
            </a:pPr>
            <a:r>
              <a:rPr lang="en" u="sng">
                <a:solidFill>
                  <a:schemeClr val="hlink"/>
                </a:solidFill>
                <a:hlinkClick r:id="rId4"/>
              </a:rPr>
              <a:t>Online Framework</a:t>
            </a:r>
            <a:endParaRPr/>
          </a:p>
          <a:p>
            <a:pPr marL="457200" lvl="0" indent="-330200" algn="l" rtl="0">
              <a:spcBef>
                <a:spcPts val="0"/>
              </a:spcBef>
              <a:spcAft>
                <a:spcPts val="0"/>
              </a:spcAft>
              <a:buSzPts val="1600"/>
              <a:buChar char="●"/>
            </a:pPr>
            <a:r>
              <a:rPr lang="en" u="sng">
                <a:solidFill>
                  <a:schemeClr val="hlink"/>
                </a:solidFill>
                <a:hlinkClick r:id="rId5"/>
              </a:rPr>
              <a:t>District and School Dashboard</a:t>
            </a:r>
            <a:endParaRPr/>
          </a:p>
          <a:p>
            <a:pPr marL="457200" lvl="0" indent="-330200" algn="l" rtl="0">
              <a:spcBef>
                <a:spcPts val="0"/>
              </a:spcBef>
              <a:spcAft>
                <a:spcPts val="0"/>
              </a:spcAft>
              <a:buSzPts val="1600"/>
              <a:buChar char="●"/>
            </a:pPr>
            <a:r>
              <a:rPr lang="en" u="sng">
                <a:solidFill>
                  <a:schemeClr val="hlink"/>
                </a:solidFill>
                <a:hlinkClick r:id="rId6"/>
              </a:rPr>
              <a:t>Data Explorer Tool Dashboard</a:t>
            </a:r>
            <a:endParaRPr/>
          </a:p>
          <a:p>
            <a:pPr marL="0" lvl="0" indent="0" algn="l" rtl="0">
              <a:spcBef>
                <a:spcPts val="1200"/>
              </a:spcBef>
              <a:spcAft>
                <a:spcPts val="1200"/>
              </a:spcAft>
              <a:buNone/>
            </a:pPr>
            <a:endParaRPr/>
          </a:p>
        </p:txBody>
      </p:sp>
      <p:sp>
        <p:nvSpPr>
          <p:cNvPr id="512" name="Google Shape;512;p5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15</a:t>
            </a:fld>
            <a:endParaRPr/>
          </a:p>
        </p:txBody>
      </p:sp>
      <p:pic>
        <p:nvPicPr>
          <p:cNvPr id="513" name="Google Shape;513;p53"/>
          <p:cNvPicPr preferRelativeResize="0"/>
          <p:nvPr/>
        </p:nvPicPr>
        <p:blipFill>
          <a:blip r:embed="rId7">
            <a:alphaModFix/>
          </a:blip>
          <a:stretch>
            <a:fillRect/>
          </a:stretch>
        </p:blipFill>
        <p:spPr>
          <a:xfrm>
            <a:off x="5093500" y="2103850"/>
            <a:ext cx="2750349" cy="2137999"/>
          </a:xfrm>
          <a:prstGeom prst="rect">
            <a:avLst/>
          </a:prstGeom>
          <a:noFill/>
          <a:ln>
            <a:noFill/>
          </a:ln>
          <a:effectLst>
            <a:outerShdw blurRad="57150" dist="19050" dir="5400000" algn="bl" rotWithShape="0">
              <a:srgbClr val="000000">
                <a:alpha val="50000"/>
              </a:srgbClr>
            </a:outerShdw>
          </a:effectLst>
        </p:spPr>
      </p:pic>
      <p:sp>
        <p:nvSpPr>
          <p:cNvPr id="514" name="Google Shape;514;p53"/>
          <p:cNvSpPr txBox="1"/>
          <p:nvPr/>
        </p:nvSpPr>
        <p:spPr>
          <a:xfrm>
            <a:off x="5093500" y="4206125"/>
            <a:ext cx="190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Calibri"/>
                <a:ea typeface="Calibri"/>
                <a:cs typeface="Calibri"/>
                <a:sym typeface="Calibri"/>
              </a:rPr>
              <a:t>Taken from the online framework</a:t>
            </a:r>
            <a:endParaRPr sz="1000" i="1">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4"/>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16</a:t>
            </a:fld>
            <a:endParaRPr/>
          </a:p>
        </p:txBody>
      </p:sp>
      <p:pic>
        <p:nvPicPr>
          <p:cNvPr id="520" name="Google Shape;520;p54"/>
          <p:cNvPicPr preferRelativeResize="0"/>
          <p:nvPr/>
        </p:nvPicPr>
        <p:blipFill>
          <a:blip r:embed="rId3">
            <a:alphaModFix/>
          </a:blip>
          <a:stretch>
            <a:fillRect/>
          </a:stretch>
        </p:blipFill>
        <p:spPr>
          <a:xfrm>
            <a:off x="633787" y="0"/>
            <a:ext cx="7548326" cy="5143499"/>
          </a:xfrm>
          <a:prstGeom prst="rect">
            <a:avLst/>
          </a:prstGeom>
          <a:noFill/>
          <a:ln>
            <a:noFill/>
          </a:ln>
        </p:spPr>
      </p:pic>
      <p:sp>
        <p:nvSpPr>
          <p:cNvPr id="521" name="Google Shape;521;p5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cxnSp>
        <p:nvCxnSpPr>
          <p:cNvPr id="522" name="Google Shape;522;p54"/>
          <p:cNvCxnSpPr/>
          <p:nvPr/>
        </p:nvCxnSpPr>
        <p:spPr>
          <a:xfrm rot="10800000">
            <a:off x="457275" y="284225"/>
            <a:ext cx="12600" cy="4021500"/>
          </a:xfrm>
          <a:prstGeom prst="straightConnector1">
            <a:avLst/>
          </a:prstGeom>
          <a:noFill/>
          <a:ln w="38100" cap="flat" cmpd="sng">
            <a:solidFill>
              <a:schemeClr val="dk2"/>
            </a:solidFill>
            <a:prstDash val="solid"/>
            <a:round/>
            <a:headEnd type="none" w="med" len="med"/>
            <a:tailEnd type="triangle" w="med" len="med"/>
          </a:ln>
        </p:spPr>
      </p:cxnSp>
      <p:sp>
        <p:nvSpPr>
          <p:cNvPr id="523" name="Google Shape;523;p54"/>
          <p:cNvSpPr txBox="1"/>
          <p:nvPr/>
        </p:nvSpPr>
        <p:spPr>
          <a:xfrm>
            <a:off x="709375" y="4078800"/>
            <a:ext cx="16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Less data</a:t>
            </a:r>
            <a:endParaRPr>
              <a:latin typeface="Calibri"/>
              <a:ea typeface="Calibri"/>
              <a:cs typeface="Calibri"/>
              <a:sym typeface="Calibri"/>
            </a:endParaRPr>
          </a:p>
        </p:txBody>
      </p:sp>
      <p:sp>
        <p:nvSpPr>
          <p:cNvPr id="524" name="Google Shape;524;p54"/>
          <p:cNvSpPr txBox="1"/>
          <p:nvPr/>
        </p:nvSpPr>
        <p:spPr>
          <a:xfrm>
            <a:off x="709375" y="184475"/>
            <a:ext cx="142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More data </a:t>
            </a:r>
            <a:endParaRPr>
              <a:latin typeface="Calibri"/>
              <a:ea typeface="Calibri"/>
              <a:cs typeface="Calibri"/>
              <a:sym typeface="Calibri"/>
            </a:endParaRPr>
          </a:p>
        </p:txBody>
      </p:sp>
      <p:cxnSp>
        <p:nvCxnSpPr>
          <p:cNvPr id="525" name="Google Shape;525;p54"/>
          <p:cNvCxnSpPr/>
          <p:nvPr/>
        </p:nvCxnSpPr>
        <p:spPr>
          <a:xfrm rot="10800000">
            <a:off x="8955825" y="457500"/>
            <a:ext cx="12600" cy="4021500"/>
          </a:xfrm>
          <a:prstGeom prst="straightConnector1">
            <a:avLst/>
          </a:prstGeom>
          <a:noFill/>
          <a:ln w="38100" cap="flat" cmpd="sng">
            <a:solidFill>
              <a:schemeClr val="dk2"/>
            </a:solidFill>
            <a:prstDash val="solid"/>
            <a:round/>
            <a:headEnd type="none" w="med" len="med"/>
            <a:tailEnd type="triangle" w="med" len="med"/>
          </a:ln>
        </p:spPr>
      </p:cxnSp>
      <p:sp>
        <p:nvSpPr>
          <p:cNvPr id="526" name="Google Shape;526;p54"/>
          <p:cNvSpPr txBox="1"/>
          <p:nvPr/>
        </p:nvSpPr>
        <p:spPr>
          <a:xfrm>
            <a:off x="6407600" y="184475"/>
            <a:ext cx="233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Ability to make comparisons across schools and districts</a:t>
            </a:r>
            <a:endParaRPr>
              <a:latin typeface="Calibri"/>
              <a:ea typeface="Calibri"/>
              <a:cs typeface="Calibri"/>
              <a:sym typeface="Calibri"/>
            </a:endParaRPr>
          </a:p>
        </p:txBody>
      </p:sp>
      <p:sp>
        <p:nvSpPr>
          <p:cNvPr id="527" name="Google Shape;527;p54"/>
          <p:cNvSpPr txBox="1"/>
          <p:nvPr/>
        </p:nvSpPr>
        <p:spPr>
          <a:xfrm>
            <a:off x="7076950" y="4078800"/>
            <a:ext cx="16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28" name="Google Shape;528;p54"/>
          <p:cNvSpPr txBox="1"/>
          <p:nvPr/>
        </p:nvSpPr>
        <p:spPr>
          <a:xfrm>
            <a:off x="7139350" y="1170213"/>
            <a:ext cx="2018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Ability to look at school/district data trends across years</a:t>
            </a:r>
            <a:endParaRPr>
              <a:latin typeface="Calibri"/>
              <a:ea typeface="Calibri"/>
              <a:cs typeface="Calibri"/>
              <a:sym typeface="Calibri"/>
            </a:endParaRPr>
          </a:p>
        </p:txBody>
      </p:sp>
      <p:sp>
        <p:nvSpPr>
          <p:cNvPr id="529" name="Google Shape;529;p54"/>
          <p:cNvSpPr txBox="1"/>
          <p:nvPr/>
        </p:nvSpPr>
        <p:spPr>
          <a:xfrm>
            <a:off x="7316350" y="2371650"/>
            <a:ext cx="1664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Ability to understand Identification</a:t>
            </a:r>
            <a:endParaRPr>
              <a:latin typeface="Calibri"/>
              <a:ea typeface="Calibri"/>
              <a:cs typeface="Calibri"/>
              <a:sym typeface="Calibri"/>
            </a:endParaRPr>
          </a:p>
        </p:txBody>
      </p:sp>
      <p:sp>
        <p:nvSpPr>
          <p:cNvPr id="530" name="Google Shape;530;p54"/>
          <p:cNvSpPr txBox="1"/>
          <p:nvPr/>
        </p:nvSpPr>
        <p:spPr>
          <a:xfrm>
            <a:off x="6953425" y="3585900"/>
            <a:ext cx="1787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Ability to understand Accountability and Continuous Improvement</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Summary of Key Points</a:t>
            </a:r>
            <a:endParaRPr/>
          </a:p>
        </p:txBody>
      </p:sp>
      <p:sp>
        <p:nvSpPr>
          <p:cNvPr id="536" name="Google Shape;536;p5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Shift from a deficit to asset mindset</a:t>
            </a:r>
            <a:endParaRPr/>
          </a:p>
          <a:p>
            <a:pPr marL="457200" lvl="0" indent="-330200" algn="l" rtl="0">
              <a:spcBef>
                <a:spcPts val="0"/>
              </a:spcBef>
              <a:spcAft>
                <a:spcPts val="0"/>
              </a:spcAft>
              <a:buSzPts val="1600"/>
              <a:buChar char="●"/>
            </a:pPr>
            <a:r>
              <a:rPr lang="en"/>
              <a:t>There are four primary types of data: lagging indicators, intermediate indicators, leading indicators, and conditions data</a:t>
            </a:r>
            <a:endParaRPr/>
          </a:p>
          <a:p>
            <a:pPr marL="457200" lvl="0" indent="-330200" algn="l" rtl="0">
              <a:spcBef>
                <a:spcPts val="0"/>
              </a:spcBef>
              <a:spcAft>
                <a:spcPts val="0"/>
              </a:spcAft>
              <a:buSzPts val="1600"/>
              <a:buChar char="●"/>
            </a:pPr>
            <a:r>
              <a:rPr lang="en"/>
              <a:t>Data analysis is a basic 3-step process: (1) identify entry points, (2) dig in, &amp; (3) identify next steps</a:t>
            </a:r>
            <a:endParaRPr/>
          </a:p>
          <a:p>
            <a:pPr marL="457200" lvl="0" indent="-330200" algn="l" rtl="0">
              <a:spcBef>
                <a:spcPts val="0"/>
              </a:spcBef>
              <a:spcAft>
                <a:spcPts val="0"/>
              </a:spcAft>
              <a:buSzPts val="1600"/>
              <a:buChar char="●"/>
            </a:pPr>
            <a:r>
              <a:rPr lang="en"/>
              <a:t>Once data analysis is complete, consider whether data is of sufficient quality for reporting by evaluating data completeness, consistency, impact, and practicality</a:t>
            </a:r>
            <a:endParaRPr/>
          </a:p>
          <a:p>
            <a:pPr marL="457200" lvl="0" indent="-330200" algn="l" rtl="0">
              <a:spcBef>
                <a:spcPts val="0"/>
              </a:spcBef>
              <a:spcAft>
                <a:spcPts val="0"/>
              </a:spcAft>
              <a:buSzPts val="1600"/>
              <a:buChar char="●"/>
            </a:pPr>
            <a:r>
              <a:rPr lang="en"/>
              <a:t>When analyzing the state’s lagged data, CDE provides a variety of reporting tools that can assist you in your analysis</a:t>
            </a:r>
            <a:endParaRPr/>
          </a:p>
        </p:txBody>
      </p:sp>
      <p:sp>
        <p:nvSpPr>
          <p:cNvPr id="537" name="Google Shape;537;p5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Coming Next</a:t>
            </a:r>
            <a:endParaRPr/>
          </a:p>
        </p:txBody>
      </p:sp>
      <p:sp>
        <p:nvSpPr>
          <p:cNvPr id="543" name="Google Shape;543;p5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The next video will focus on the following topics:</a:t>
            </a:r>
            <a:endParaRPr/>
          </a:p>
          <a:p>
            <a:pPr marL="457200" lvl="0" indent="-330200" algn="l" rtl="0">
              <a:spcBef>
                <a:spcPts val="1200"/>
              </a:spcBef>
              <a:spcAft>
                <a:spcPts val="0"/>
              </a:spcAft>
              <a:buSzPts val="1600"/>
              <a:buChar char="●"/>
            </a:pPr>
            <a:r>
              <a:rPr lang="en"/>
              <a:t>Structures to support data analysis and reflections</a:t>
            </a:r>
            <a:endParaRPr/>
          </a:p>
          <a:p>
            <a:pPr marL="914400" lvl="1" indent="-292100" algn="l" rtl="0">
              <a:spcBef>
                <a:spcPts val="0"/>
              </a:spcBef>
              <a:spcAft>
                <a:spcPts val="0"/>
              </a:spcAft>
              <a:buSzPts val="1000"/>
              <a:buChar char="○"/>
            </a:pPr>
            <a:r>
              <a:rPr lang="en"/>
              <a:t>Dedicated time</a:t>
            </a:r>
            <a:endParaRPr/>
          </a:p>
          <a:p>
            <a:pPr marL="914400" lvl="1" indent="-292100" algn="l" rtl="0">
              <a:spcBef>
                <a:spcPts val="0"/>
              </a:spcBef>
              <a:spcAft>
                <a:spcPts val="0"/>
              </a:spcAft>
              <a:buSzPts val="1000"/>
              <a:buChar char="○"/>
            </a:pPr>
            <a:r>
              <a:rPr lang="en"/>
              <a:t>Collaborative structures</a:t>
            </a:r>
            <a:endParaRPr/>
          </a:p>
          <a:p>
            <a:pPr marL="457200" lvl="0" indent="-330200" algn="l" rtl="0">
              <a:spcBef>
                <a:spcPts val="0"/>
              </a:spcBef>
              <a:spcAft>
                <a:spcPts val="0"/>
              </a:spcAft>
              <a:buSzPts val="1600"/>
              <a:buChar char="●"/>
            </a:pPr>
            <a:r>
              <a:rPr lang="en"/>
              <a:t>Making meaning from data</a:t>
            </a:r>
            <a:endParaRPr/>
          </a:p>
          <a:p>
            <a:pPr marL="457200" lvl="0" indent="-330200" algn="l" rtl="0">
              <a:spcBef>
                <a:spcPts val="0"/>
              </a:spcBef>
              <a:spcAft>
                <a:spcPts val="0"/>
              </a:spcAft>
              <a:buSzPts val="1600"/>
              <a:buChar char="●"/>
            </a:pPr>
            <a:r>
              <a:rPr lang="en"/>
              <a:t>Responding to insights from data analysis</a:t>
            </a:r>
            <a:endParaRPr/>
          </a:p>
          <a:p>
            <a:pPr marL="0" lvl="0" indent="0" algn="l" rtl="0">
              <a:spcBef>
                <a:spcPts val="1200"/>
              </a:spcBef>
              <a:spcAft>
                <a:spcPts val="1200"/>
              </a:spcAft>
              <a:buNone/>
            </a:pPr>
            <a:endParaRPr/>
          </a:p>
        </p:txBody>
      </p:sp>
      <p:sp>
        <p:nvSpPr>
          <p:cNvPr id="544" name="Google Shape;544;p5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550" name="Google Shape;550;p57"/>
          <p:cNvSpPr txBox="1">
            <a:spLocks noGrp="1"/>
          </p:cNvSpPr>
          <p:nvPr>
            <p:ph type="ctrTitle"/>
          </p:nvPr>
        </p:nvSpPr>
        <p:spPr>
          <a:xfrm>
            <a:off x="311700" y="1226225"/>
            <a:ext cx="8520600" cy="214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 you for your time!</a:t>
            </a:r>
            <a:endParaRPr/>
          </a:p>
          <a:p>
            <a:pPr marL="0" lvl="0" indent="0" algn="ctr" rtl="0">
              <a:spcBef>
                <a:spcPts val="0"/>
              </a:spcBef>
              <a:spcAft>
                <a:spcPts val="0"/>
              </a:spcAft>
              <a:buNone/>
            </a:pPr>
            <a:endParaRPr/>
          </a:p>
          <a:p>
            <a:pPr marL="0" lvl="0" indent="0" algn="ctr" rtl="0">
              <a:spcBef>
                <a:spcPts val="0"/>
              </a:spcBef>
              <a:spcAft>
                <a:spcPts val="0"/>
              </a:spcAft>
              <a:buNone/>
            </a:pPr>
            <a:r>
              <a:rPr lang="en"/>
              <a:t>Email any questions to </a:t>
            </a:r>
            <a:r>
              <a:rPr lang="en" u="sng">
                <a:solidFill>
                  <a:schemeClr val="hlink"/>
                </a:solidFill>
                <a:hlinkClick r:id="rId3"/>
              </a:rPr>
              <a:t>uiphelp@cde.state.co.us</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p:nvPr/>
        </p:nvSpPr>
        <p:spPr>
          <a:xfrm>
            <a:off x="688650" y="1215650"/>
            <a:ext cx="7989300" cy="796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txBox="1">
            <a:spLocks noGrp="1"/>
          </p:cNvSpPr>
          <p:nvPr>
            <p:ph type="title"/>
          </p:nvPr>
        </p:nvSpPr>
        <p:spPr>
          <a:xfrm>
            <a:off x="222850" y="0"/>
            <a:ext cx="8520600" cy="50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ockwell"/>
                <a:ea typeface="Rockwell"/>
                <a:cs typeface="Rockwell"/>
                <a:sym typeface="Rockwell"/>
              </a:rPr>
              <a:t>Building a Data Culture Webinar Series: Themes</a:t>
            </a:r>
            <a:endParaRPr b="1">
              <a:latin typeface="Rockwell"/>
              <a:ea typeface="Rockwell"/>
              <a:cs typeface="Rockwell"/>
              <a:sym typeface="Rockwell"/>
            </a:endParaRPr>
          </a:p>
        </p:txBody>
      </p:sp>
      <p:sp>
        <p:nvSpPr>
          <p:cNvPr id="312" name="Google Shape;312;p4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2</a:t>
            </a:fld>
            <a:endParaRPr/>
          </a:p>
        </p:txBody>
      </p:sp>
      <p:grpSp>
        <p:nvGrpSpPr>
          <p:cNvPr id="313" name="Google Shape;313;p40"/>
          <p:cNvGrpSpPr/>
          <p:nvPr/>
        </p:nvGrpSpPr>
        <p:grpSpPr>
          <a:xfrm>
            <a:off x="688657" y="507299"/>
            <a:ext cx="7567519" cy="648506"/>
            <a:chOff x="444182" y="438789"/>
            <a:chExt cx="7567519" cy="731700"/>
          </a:xfrm>
        </p:grpSpPr>
        <p:sp>
          <p:nvSpPr>
            <p:cNvPr id="314" name="Google Shape;314;p40"/>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Access</a:t>
              </a:r>
              <a:endParaRPr sz="4200">
                <a:solidFill>
                  <a:schemeClr val="accent3"/>
                </a:solidFill>
                <a:latin typeface="Roboto Medium"/>
                <a:ea typeface="Roboto Medium"/>
                <a:cs typeface="Roboto Medium"/>
                <a:sym typeface="Roboto Medium"/>
              </a:endParaRPr>
            </a:p>
          </p:txBody>
        </p:sp>
        <p:sp>
          <p:nvSpPr>
            <p:cNvPr id="315" name="Google Shape;315;p40"/>
            <p:cNvSpPr/>
            <p:nvPr/>
          </p:nvSpPr>
          <p:spPr>
            <a:xfrm>
              <a:off x="2789785" y="438789"/>
              <a:ext cx="52218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6" name="Google Shape;316;p40"/>
            <p:cNvSpPr txBox="1"/>
            <p:nvPr/>
          </p:nvSpPr>
          <p:spPr>
            <a:xfrm>
              <a:off x="2914401" y="523075"/>
              <a:ext cx="50973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200">
                  <a:solidFill>
                    <a:srgbClr val="FFFFFF"/>
                  </a:solidFill>
                  <a:latin typeface="Roboto"/>
                  <a:ea typeface="Roboto"/>
                  <a:cs typeface="Roboto"/>
                  <a:sym typeface="Roboto"/>
                </a:rPr>
                <a:t>Ensure data is easy to access in an interpretable format—educators can't use data if it's not readily available and actionable.</a:t>
              </a:r>
              <a:endParaRPr sz="1200">
                <a:solidFill>
                  <a:srgbClr val="FFFFFF"/>
                </a:solidFill>
                <a:latin typeface="Roboto"/>
                <a:ea typeface="Roboto"/>
                <a:cs typeface="Roboto"/>
                <a:sym typeface="Roboto"/>
              </a:endParaRPr>
            </a:p>
          </p:txBody>
        </p:sp>
      </p:grpSp>
      <p:grpSp>
        <p:nvGrpSpPr>
          <p:cNvPr id="317" name="Google Shape;317;p40"/>
          <p:cNvGrpSpPr/>
          <p:nvPr/>
        </p:nvGrpSpPr>
        <p:grpSpPr>
          <a:xfrm>
            <a:off x="688650" y="1291108"/>
            <a:ext cx="7205912" cy="648506"/>
            <a:chOff x="444175" y="1323150"/>
            <a:chExt cx="7205912" cy="731700"/>
          </a:xfrm>
        </p:grpSpPr>
        <p:sp>
          <p:nvSpPr>
            <p:cNvPr id="318" name="Google Shape;318;p40"/>
            <p:cNvSpPr txBox="1"/>
            <p:nvPr/>
          </p:nvSpPr>
          <p:spPr>
            <a:xfrm>
              <a:off x="444175" y="1373350"/>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b="1">
                  <a:solidFill>
                    <a:schemeClr val="accent1"/>
                  </a:solidFill>
                  <a:latin typeface="Roboto"/>
                  <a:ea typeface="Roboto"/>
                  <a:cs typeface="Roboto"/>
                  <a:sym typeface="Roboto"/>
                </a:rPr>
                <a:t>Skills</a:t>
              </a:r>
              <a:endParaRPr sz="4200" b="1">
                <a:solidFill>
                  <a:schemeClr val="accent1"/>
                </a:solidFill>
                <a:latin typeface="Roboto"/>
                <a:ea typeface="Roboto"/>
                <a:cs typeface="Roboto"/>
                <a:sym typeface="Roboto"/>
              </a:endParaRPr>
            </a:p>
          </p:txBody>
        </p:sp>
        <p:sp>
          <p:nvSpPr>
            <p:cNvPr id="319" name="Google Shape;319;p40"/>
            <p:cNvSpPr/>
            <p:nvPr/>
          </p:nvSpPr>
          <p:spPr>
            <a:xfrm>
              <a:off x="2789787" y="1323150"/>
              <a:ext cx="4860300" cy="731700"/>
            </a:xfrm>
            <a:prstGeom prst="rect">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0" name="Google Shape;320;p40"/>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b="1">
                  <a:solidFill>
                    <a:srgbClr val="FFFFFF"/>
                  </a:solidFill>
                  <a:latin typeface="Roboto"/>
                  <a:ea typeface="Roboto"/>
                  <a:cs typeface="Roboto"/>
                  <a:sym typeface="Roboto"/>
                </a:rPr>
                <a:t>Provide additional professional learning to know how to interpret and use data.</a:t>
              </a:r>
              <a:endParaRPr sz="1100" b="1">
                <a:solidFill>
                  <a:srgbClr val="FFFFFF"/>
                </a:solidFill>
                <a:latin typeface="Roboto"/>
                <a:ea typeface="Roboto"/>
                <a:cs typeface="Roboto"/>
                <a:sym typeface="Roboto"/>
              </a:endParaRPr>
            </a:p>
          </p:txBody>
        </p:sp>
      </p:grpSp>
      <p:grpSp>
        <p:nvGrpSpPr>
          <p:cNvPr id="321" name="Google Shape;321;p40"/>
          <p:cNvGrpSpPr/>
          <p:nvPr/>
        </p:nvGrpSpPr>
        <p:grpSpPr>
          <a:xfrm>
            <a:off x="510450" y="2072027"/>
            <a:ext cx="7021412" cy="648506"/>
            <a:chOff x="265975" y="2204250"/>
            <a:chExt cx="7021412" cy="731700"/>
          </a:xfrm>
        </p:grpSpPr>
        <p:sp>
          <p:nvSpPr>
            <p:cNvPr id="322" name="Google Shape;322;p40"/>
            <p:cNvSpPr txBox="1"/>
            <p:nvPr/>
          </p:nvSpPr>
          <p:spPr>
            <a:xfrm>
              <a:off x="265975" y="2254450"/>
              <a:ext cx="24492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Meaning</a:t>
              </a:r>
              <a:endParaRPr sz="4200">
                <a:solidFill>
                  <a:schemeClr val="accent3"/>
                </a:solidFill>
                <a:latin typeface="Roboto Medium"/>
                <a:ea typeface="Roboto Medium"/>
                <a:cs typeface="Roboto Medium"/>
                <a:sym typeface="Roboto Medium"/>
              </a:endParaRPr>
            </a:p>
          </p:txBody>
        </p:sp>
        <p:sp>
          <p:nvSpPr>
            <p:cNvPr id="323" name="Google Shape;323;p40"/>
            <p:cNvSpPr/>
            <p:nvPr/>
          </p:nvSpPr>
          <p:spPr>
            <a:xfrm>
              <a:off x="2789787" y="2204250"/>
              <a:ext cx="44976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4" name="Google Shape;324;p40"/>
            <p:cNvSpPr txBox="1"/>
            <p:nvPr/>
          </p:nvSpPr>
          <p:spPr>
            <a:xfrm>
              <a:off x="2914401" y="2410809"/>
              <a:ext cx="4304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Dedicate time to meet and discuss data, collaborating to find meaningful and useful insights to inform action.</a:t>
              </a:r>
              <a:endParaRPr sz="1100">
                <a:solidFill>
                  <a:srgbClr val="FFFFFF"/>
                </a:solidFill>
                <a:latin typeface="Roboto"/>
                <a:ea typeface="Roboto"/>
                <a:cs typeface="Roboto"/>
                <a:sym typeface="Roboto"/>
              </a:endParaRPr>
            </a:p>
          </p:txBody>
        </p:sp>
      </p:grpSp>
      <p:grpSp>
        <p:nvGrpSpPr>
          <p:cNvPr id="325" name="Google Shape;325;p40"/>
          <p:cNvGrpSpPr/>
          <p:nvPr/>
        </p:nvGrpSpPr>
        <p:grpSpPr>
          <a:xfrm>
            <a:off x="510451" y="2855848"/>
            <a:ext cx="6659912" cy="648506"/>
            <a:chOff x="265976" y="3088625"/>
            <a:chExt cx="6659912" cy="731700"/>
          </a:xfrm>
        </p:grpSpPr>
        <p:sp>
          <p:nvSpPr>
            <p:cNvPr id="326" name="Google Shape;326;p40"/>
            <p:cNvSpPr txBox="1"/>
            <p:nvPr/>
          </p:nvSpPr>
          <p:spPr>
            <a:xfrm>
              <a:off x="265976" y="3138825"/>
              <a:ext cx="2448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Use</a:t>
              </a:r>
              <a:endParaRPr sz="4200">
                <a:solidFill>
                  <a:schemeClr val="accent3"/>
                </a:solidFill>
                <a:latin typeface="Roboto Medium"/>
                <a:ea typeface="Roboto Medium"/>
                <a:cs typeface="Roboto Medium"/>
                <a:sym typeface="Roboto Medium"/>
              </a:endParaRPr>
            </a:p>
          </p:txBody>
        </p:sp>
        <p:sp>
          <p:nvSpPr>
            <p:cNvPr id="327" name="Google Shape;327;p40"/>
            <p:cNvSpPr/>
            <p:nvPr/>
          </p:nvSpPr>
          <p:spPr>
            <a:xfrm>
              <a:off x="2789787" y="3088625"/>
              <a:ext cx="41361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8" name="Google Shape;328;p40"/>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Be clear about how the data will be used, by whom, and for what goal or purpose, so that educators know which teams use data in different scenarios.</a:t>
              </a:r>
              <a:endParaRPr sz="1100">
                <a:solidFill>
                  <a:srgbClr val="FFFFFF"/>
                </a:solidFill>
                <a:latin typeface="Roboto"/>
                <a:ea typeface="Roboto"/>
                <a:cs typeface="Roboto"/>
                <a:sym typeface="Roboto"/>
              </a:endParaRPr>
            </a:p>
          </p:txBody>
        </p:sp>
      </p:grpSp>
      <p:grpSp>
        <p:nvGrpSpPr>
          <p:cNvPr id="329" name="Google Shape;329;p40"/>
          <p:cNvGrpSpPr/>
          <p:nvPr/>
        </p:nvGrpSpPr>
        <p:grpSpPr>
          <a:xfrm>
            <a:off x="774475" y="3639675"/>
            <a:ext cx="6228900" cy="648506"/>
            <a:chOff x="530000" y="3973006"/>
            <a:chExt cx="6228900" cy="731700"/>
          </a:xfrm>
        </p:grpSpPr>
        <p:sp>
          <p:nvSpPr>
            <p:cNvPr id="330" name="Google Shape;330;p40"/>
            <p:cNvSpPr txBox="1"/>
            <p:nvPr/>
          </p:nvSpPr>
          <p:spPr>
            <a:xfrm>
              <a:off x="530000" y="4023200"/>
              <a:ext cx="21849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200">
                  <a:solidFill>
                    <a:schemeClr val="accent3"/>
                  </a:solidFill>
                  <a:latin typeface="Roboto Medium"/>
                  <a:ea typeface="Roboto Medium"/>
                  <a:cs typeface="Roboto Medium"/>
                  <a:sym typeface="Roboto Medium"/>
                </a:rPr>
                <a:t>Support</a:t>
              </a:r>
              <a:endParaRPr sz="4200">
                <a:solidFill>
                  <a:schemeClr val="accent3"/>
                </a:solidFill>
                <a:latin typeface="Roboto Medium"/>
                <a:ea typeface="Roboto Medium"/>
                <a:cs typeface="Roboto Medium"/>
                <a:sym typeface="Roboto Medium"/>
              </a:endParaRPr>
            </a:p>
          </p:txBody>
        </p:sp>
        <p:sp>
          <p:nvSpPr>
            <p:cNvPr id="331" name="Google Shape;331;p40"/>
            <p:cNvSpPr/>
            <p:nvPr/>
          </p:nvSpPr>
          <p:spPr>
            <a:xfrm>
              <a:off x="2789775" y="3973006"/>
              <a:ext cx="3855900" cy="731700"/>
            </a:xfrm>
            <a:prstGeom prst="rect">
              <a:avLst/>
            </a:prstGeom>
            <a:solidFill>
              <a:schemeClr val="accent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2" name="Google Shape;332;p40"/>
            <p:cNvSpPr txBox="1"/>
            <p:nvPr/>
          </p:nvSpPr>
          <p:spPr>
            <a:xfrm>
              <a:off x="2903000" y="4179567"/>
              <a:ext cx="3855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100">
                  <a:solidFill>
                    <a:srgbClr val="FFFFFF"/>
                  </a:solidFill>
                  <a:latin typeface="Roboto"/>
                  <a:ea typeface="Roboto"/>
                  <a:cs typeface="Roboto"/>
                  <a:sym typeface="Roboto"/>
                </a:rPr>
                <a:t>Nurture data use and provide the environment to develop the skills and comfort-level needed to meaningfully integrate data use into daily practice.</a:t>
              </a:r>
              <a:endParaRPr sz="1100">
                <a:solidFill>
                  <a:srgbClr val="FFFFFF"/>
                </a:solidFill>
                <a:latin typeface="Roboto"/>
                <a:ea typeface="Roboto"/>
                <a:cs typeface="Roboto"/>
                <a:sym typeface="Roboto"/>
              </a:endParaRPr>
            </a:p>
          </p:txBody>
        </p:sp>
      </p:grpSp>
      <p:sp>
        <p:nvSpPr>
          <p:cNvPr id="333" name="Google Shape;333;p40"/>
          <p:cNvSpPr txBox="1"/>
          <p:nvPr/>
        </p:nvSpPr>
        <p:spPr>
          <a:xfrm>
            <a:off x="2104325" y="4673100"/>
            <a:ext cx="563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Calibri"/>
                <a:ea typeface="Calibri"/>
                <a:cs typeface="Calibri"/>
                <a:sym typeface="Calibri"/>
              </a:rPr>
              <a:t>Adapted from: </a:t>
            </a:r>
            <a:r>
              <a:rPr lang="en" sz="1200" i="1" u="sng">
                <a:solidFill>
                  <a:srgbClr val="1155CC"/>
                </a:solidFill>
                <a:hlinkClick r:id="rId3">
                  <a:extLst>
                    <a:ext uri="{A12FA001-AC4F-418D-AE19-62706E023703}">
                      <ahyp:hlinkClr xmlns:ahyp="http://schemas.microsoft.com/office/drawing/2018/hyperlinkcolor" val="tx"/>
                    </a:ext>
                  </a:extLst>
                </a:hlinkClick>
              </a:rPr>
              <a:t>https://ies.ed.gov/ncee/wwc/PracticeGuide/12</a:t>
            </a:r>
            <a:endParaRPr sz="1200" i="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t>This video will focus on the following topics:</a:t>
            </a:r>
            <a:endParaRPr dirty="0"/>
          </a:p>
          <a:p>
            <a:pPr marL="457200" lvl="0" indent="-342900" algn="l" rtl="0">
              <a:spcBef>
                <a:spcPts val="1200"/>
              </a:spcBef>
              <a:spcAft>
                <a:spcPts val="0"/>
              </a:spcAft>
              <a:buSzPts val="1800"/>
              <a:buChar char="➔"/>
            </a:pPr>
            <a:r>
              <a:rPr lang="en" dirty="0"/>
              <a:t>Building mindsets and attitudes that support data use</a:t>
            </a:r>
            <a:endParaRPr dirty="0"/>
          </a:p>
          <a:p>
            <a:pPr marL="457200" lvl="0" indent="-342900" algn="l" rtl="0">
              <a:spcBef>
                <a:spcPts val="0"/>
              </a:spcBef>
              <a:spcAft>
                <a:spcPts val="0"/>
              </a:spcAft>
              <a:buSzPts val="1800"/>
              <a:buChar char="➔"/>
            </a:pPr>
            <a:r>
              <a:rPr lang="en" dirty="0"/>
              <a:t>Developing data analysis skills</a:t>
            </a:r>
            <a:endParaRPr dirty="0"/>
          </a:p>
        </p:txBody>
      </p:sp>
      <p:sp>
        <p:nvSpPr>
          <p:cNvPr id="339" name="Google Shape;339;p4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340" name="Google Shape;340;p4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Session Outcomes</a:t>
            </a:r>
            <a:endParaRPr/>
          </a:p>
        </p:txBody>
      </p:sp>
      <p:sp>
        <p:nvSpPr>
          <p:cNvPr id="341" name="Google Shape;341;p41"/>
          <p:cNvSpPr txBox="1"/>
          <p:nvPr/>
        </p:nvSpPr>
        <p:spPr>
          <a:xfrm>
            <a:off x="5644175" y="1030650"/>
            <a:ext cx="2765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a:latin typeface="Calibri"/>
                <a:ea typeface="Calibri"/>
                <a:cs typeface="Calibri"/>
                <a:sym typeface="Calibri"/>
              </a:rPr>
              <a:t>“</a:t>
            </a:r>
            <a:endParaRPr sz="5000">
              <a:latin typeface="Calibri"/>
              <a:ea typeface="Calibri"/>
              <a:cs typeface="Calibri"/>
              <a:sym typeface="Calibri"/>
            </a:endParaRPr>
          </a:p>
        </p:txBody>
      </p:sp>
      <p:sp>
        <p:nvSpPr>
          <p:cNvPr id="342" name="Google Shape;342;p41"/>
          <p:cNvSpPr txBox="1"/>
          <p:nvPr/>
        </p:nvSpPr>
        <p:spPr>
          <a:xfrm>
            <a:off x="6000750" y="1350175"/>
            <a:ext cx="2871900" cy="369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i="1">
                <a:latin typeface="Calibri"/>
                <a:ea typeface="Calibri"/>
                <a:cs typeface="Calibri"/>
                <a:sym typeface="Calibri"/>
              </a:rPr>
              <a:t>The research is very clear that setting aside time during the work week to support both examining evidence of student learning AND determining instructional decisions informed by data is a key characteristic of schools and districts that do this work well.</a:t>
            </a:r>
            <a:endParaRPr sz="1900" i="1">
              <a:latin typeface="Calibri"/>
              <a:ea typeface="Calibri"/>
              <a:cs typeface="Calibri"/>
              <a:sym typeface="Calibri"/>
            </a:endParaRPr>
          </a:p>
          <a:p>
            <a:pPr marL="0" lvl="0" indent="0" algn="l" rtl="0">
              <a:spcBef>
                <a:spcPts val="0"/>
              </a:spcBef>
              <a:spcAft>
                <a:spcPts val="0"/>
              </a:spcAft>
              <a:buNone/>
            </a:pPr>
            <a:endParaRPr sz="1900" i="1">
              <a:latin typeface="Calibri"/>
              <a:ea typeface="Calibri"/>
              <a:cs typeface="Calibri"/>
              <a:sym typeface="Calibri"/>
            </a:endParaRPr>
          </a:p>
        </p:txBody>
      </p:sp>
      <p:sp>
        <p:nvSpPr>
          <p:cNvPr id="343" name="Google Shape;343;p41"/>
          <p:cNvSpPr txBox="1"/>
          <p:nvPr/>
        </p:nvSpPr>
        <p:spPr>
          <a:xfrm>
            <a:off x="7101000" y="4614875"/>
            <a:ext cx="20430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IES 2011</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2"/>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Mindsets and Attitudes to Support Data Use</a:t>
            </a:r>
            <a:endParaRPr/>
          </a:p>
        </p:txBody>
      </p:sp>
      <p:sp>
        <p:nvSpPr>
          <p:cNvPr id="349" name="Google Shape;34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355" name="Google Shape;355;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Changing Attitudes about Data Systems</a:t>
            </a:r>
            <a:endParaRPr/>
          </a:p>
        </p:txBody>
      </p:sp>
      <p:sp>
        <p:nvSpPr>
          <p:cNvPr id="356" name="Google Shape;356;p43"/>
          <p:cNvSpPr/>
          <p:nvPr/>
        </p:nvSpPr>
        <p:spPr>
          <a:xfrm>
            <a:off x="2857500" y="3257100"/>
            <a:ext cx="2729100" cy="10395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3"/>
          <p:cNvSpPr txBox="1"/>
          <p:nvPr/>
        </p:nvSpPr>
        <p:spPr>
          <a:xfrm>
            <a:off x="312975" y="3568150"/>
            <a:ext cx="2458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Information Management</a:t>
            </a:r>
            <a:endParaRPr sz="1700">
              <a:solidFill>
                <a:schemeClr val="dk1"/>
              </a:solidFill>
              <a:latin typeface="Calibri"/>
              <a:ea typeface="Calibri"/>
              <a:cs typeface="Calibri"/>
              <a:sym typeface="Calibri"/>
            </a:endParaRPr>
          </a:p>
        </p:txBody>
      </p:sp>
      <p:sp>
        <p:nvSpPr>
          <p:cNvPr id="358" name="Google Shape;358;p43"/>
          <p:cNvSpPr txBox="1"/>
          <p:nvPr/>
        </p:nvSpPr>
        <p:spPr>
          <a:xfrm>
            <a:off x="5730325" y="3576750"/>
            <a:ext cx="2513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Knowledge Management</a:t>
            </a:r>
            <a:endParaRPr sz="1700">
              <a:solidFill>
                <a:schemeClr val="dk1"/>
              </a:solidFill>
              <a:latin typeface="Calibri"/>
              <a:ea typeface="Calibri"/>
              <a:cs typeface="Calibri"/>
              <a:sym typeface="Calibri"/>
            </a:endParaRPr>
          </a:p>
        </p:txBody>
      </p:sp>
      <p:sp>
        <p:nvSpPr>
          <p:cNvPr id="359" name="Google Shape;359;p43"/>
          <p:cNvSpPr txBox="1"/>
          <p:nvPr/>
        </p:nvSpPr>
        <p:spPr>
          <a:xfrm>
            <a:off x="312975" y="2421126"/>
            <a:ext cx="1821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Aggregate</a:t>
            </a:r>
            <a:endParaRPr sz="1700">
              <a:solidFill>
                <a:schemeClr val="dk1"/>
              </a:solidFill>
              <a:latin typeface="Calibri"/>
              <a:ea typeface="Calibri"/>
              <a:cs typeface="Calibri"/>
              <a:sym typeface="Calibri"/>
            </a:endParaRPr>
          </a:p>
        </p:txBody>
      </p:sp>
      <p:sp>
        <p:nvSpPr>
          <p:cNvPr id="360" name="Google Shape;360;p43"/>
          <p:cNvSpPr txBox="1"/>
          <p:nvPr/>
        </p:nvSpPr>
        <p:spPr>
          <a:xfrm>
            <a:off x="5730319" y="2429724"/>
            <a:ext cx="1794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Individual</a:t>
            </a:r>
            <a:endParaRPr sz="1700">
              <a:solidFill>
                <a:schemeClr val="dk1"/>
              </a:solidFill>
              <a:latin typeface="Calibri"/>
              <a:ea typeface="Calibri"/>
              <a:cs typeface="Calibri"/>
              <a:sym typeface="Calibri"/>
            </a:endParaRPr>
          </a:p>
        </p:txBody>
      </p:sp>
      <p:sp>
        <p:nvSpPr>
          <p:cNvPr id="361" name="Google Shape;361;p43"/>
          <p:cNvSpPr txBox="1"/>
          <p:nvPr/>
        </p:nvSpPr>
        <p:spPr>
          <a:xfrm>
            <a:off x="312975" y="1274101"/>
            <a:ext cx="1821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Accountability</a:t>
            </a:r>
            <a:endParaRPr sz="1700">
              <a:solidFill>
                <a:schemeClr val="dk1"/>
              </a:solidFill>
              <a:latin typeface="Calibri"/>
              <a:ea typeface="Calibri"/>
              <a:cs typeface="Calibri"/>
              <a:sym typeface="Calibri"/>
            </a:endParaRPr>
          </a:p>
        </p:txBody>
      </p:sp>
      <p:sp>
        <p:nvSpPr>
          <p:cNvPr id="362" name="Google Shape;362;p43"/>
          <p:cNvSpPr txBox="1"/>
          <p:nvPr/>
        </p:nvSpPr>
        <p:spPr>
          <a:xfrm>
            <a:off x="5730325" y="1282700"/>
            <a:ext cx="2188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Variety of Data Types</a:t>
            </a:r>
            <a:endParaRPr sz="1700">
              <a:solidFill>
                <a:schemeClr val="dk1"/>
              </a:solidFill>
              <a:latin typeface="Calibri"/>
              <a:ea typeface="Calibri"/>
              <a:cs typeface="Calibri"/>
              <a:sym typeface="Calibri"/>
            </a:endParaRPr>
          </a:p>
        </p:txBody>
      </p:sp>
      <p:sp>
        <p:nvSpPr>
          <p:cNvPr id="363" name="Google Shape;363;p43"/>
          <p:cNvSpPr/>
          <p:nvPr/>
        </p:nvSpPr>
        <p:spPr>
          <a:xfrm>
            <a:off x="2857500" y="2110075"/>
            <a:ext cx="2729100" cy="10395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3"/>
          <p:cNvSpPr/>
          <p:nvPr/>
        </p:nvSpPr>
        <p:spPr>
          <a:xfrm>
            <a:off x="2857500" y="992025"/>
            <a:ext cx="2729100" cy="10395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Deficit vs. Asset Mindset</a:t>
            </a:r>
            <a:endParaRPr/>
          </a:p>
        </p:txBody>
      </p:sp>
      <p:sp>
        <p:nvSpPr>
          <p:cNvPr id="370" name="Google Shape;370;p4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371" name="Google Shape;371;p44"/>
          <p:cNvSpPr txBox="1"/>
          <p:nvPr/>
        </p:nvSpPr>
        <p:spPr>
          <a:xfrm>
            <a:off x="213075" y="4519975"/>
            <a:ext cx="411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Calibri"/>
                <a:ea typeface="Calibri"/>
                <a:cs typeface="Calibri"/>
                <a:sym typeface="Calibri"/>
              </a:rPr>
              <a:t>Adapted from MIT Open Learning Library.</a:t>
            </a:r>
            <a:endParaRPr sz="1200" i="1">
              <a:latin typeface="Calibri"/>
              <a:ea typeface="Calibri"/>
              <a:cs typeface="Calibri"/>
              <a:sym typeface="Calibri"/>
            </a:endParaRPr>
          </a:p>
        </p:txBody>
      </p:sp>
      <p:sp>
        <p:nvSpPr>
          <p:cNvPr id="372" name="Google Shape;372;p44"/>
          <p:cNvSpPr txBox="1"/>
          <p:nvPr/>
        </p:nvSpPr>
        <p:spPr>
          <a:xfrm>
            <a:off x="5644175" y="1030650"/>
            <a:ext cx="27654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a:latin typeface="Calibri"/>
                <a:ea typeface="Calibri"/>
                <a:cs typeface="Calibri"/>
                <a:sym typeface="Calibri"/>
              </a:rPr>
              <a:t>“</a:t>
            </a:r>
            <a:endParaRPr sz="5000">
              <a:latin typeface="Calibri"/>
              <a:ea typeface="Calibri"/>
              <a:cs typeface="Calibri"/>
              <a:sym typeface="Calibri"/>
            </a:endParaRPr>
          </a:p>
        </p:txBody>
      </p:sp>
      <p:sp>
        <p:nvSpPr>
          <p:cNvPr id="373" name="Google Shape;373;p44"/>
          <p:cNvSpPr txBox="1"/>
          <p:nvPr/>
        </p:nvSpPr>
        <p:spPr>
          <a:xfrm>
            <a:off x="6000750" y="1350175"/>
            <a:ext cx="2871900" cy="25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i="1">
                <a:latin typeface="Calibri"/>
                <a:ea typeface="Calibri"/>
                <a:cs typeface="Calibri"/>
                <a:sym typeface="Calibri"/>
              </a:rPr>
              <a:t>We define children by how they fall short of our grade level standards rather than defining children by the particular talents and brilliance that they bring into our classrooms</a:t>
            </a:r>
            <a:endParaRPr sz="1900" i="1">
              <a:latin typeface="Calibri"/>
              <a:ea typeface="Calibri"/>
              <a:cs typeface="Calibri"/>
              <a:sym typeface="Calibri"/>
            </a:endParaRPr>
          </a:p>
          <a:p>
            <a:pPr marL="0" lvl="0" indent="0" algn="l" rtl="0">
              <a:spcBef>
                <a:spcPts val="0"/>
              </a:spcBef>
              <a:spcAft>
                <a:spcPts val="0"/>
              </a:spcAft>
              <a:buNone/>
            </a:pPr>
            <a:endParaRPr sz="1900" i="1">
              <a:latin typeface="Calibri"/>
              <a:ea typeface="Calibri"/>
              <a:cs typeface="Calibri"/>
              <a:sym typeface="Calibri"/>
            </a:endParaRPr>
          </a:p>
        </p:txBody>
      </p:sp>
      <p:sp>
        <p:nvSpPr>
          <p:cNvPr id="374" name="Google Shape;374;p44"/>
          <p:cNvSpPr txBox="1"/>
          <p:nvPr/>
        </p:nvSpPr>
        <p:spPr>
          <a:xfrm>
            <a:off x="7101000" y="3690200"/>
            <a:ext cx="20430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Rich Milner, Vanderbilt University College of Education</a:t>
            </a:r>
            <a:endParaRPr>
              <a:latin typeface="Calibri"/>
              <a:ea typeface="Calibri"/>
              <a:cs typeface="Calibri"/>
              <a:sym typeface="Calibri"/>
            </a:endParaRPr>
          </a:p>
        </p:txBody>
      </p:sp>
      <p:sp>
        <p:nvSpPr>
          <p:cNvPr id="375" name="Google Shape;375;p44"/>
          <p:cNvSpPr txBox="1">
            <a:spLocks noGrp="1"/>
          </p:cNvSpPr>
          <p:nvPr>
            <p:ph type="title" idx="4294967295"/>
          </p:nvPr>
        </p:nvSpPr>
        <p:spPr>
          <a:xfrm>
            <a:off x="140825" y="2306013"/>
            <a:ext cx="3534000" cy="36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dk1"/>
                </a:solidFill>
              </a:rPr>
              <a:t>Asset: </a:t>
            </a:r>
            <a:endParaRPr>
              <a:solidFill>
                <a:schemeClr val="dk1"/>
              </a:solidFill>
            </a:endParaRPr>
          </a:p>
        </p:txBody>
      </p:sp>
      <p:sp>
        <p:nvSpPr>
          <p:cNvPr id="376" name="Google Shape;376;p44"/>
          <p:cNvSpPr txBox="1">
            <a:spLocks noGrp="1"/>
          </p:cNvSpPr>
          <p:nvPr>
            <p:ph type="body" idx="1"/>
          </p:nvPr>
        </p:nvSpPr>
        <p:spPr>
          <a:xfrm>
            <a:off x="971100" y="2241025"/>
            <a:ext cx="3651900" cy="6828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1200"/>
              </a:spcAft>
              <a:buNone/>
            </a:pPr>
            <a:r>
              <a:rPr lang="en"/>
              <a:t>Belief that all students have strengths and are capable of learning.</a:t>
            </a:r>
            <a:endParaRPr/>
          </a:p>
        </p:txBody>
      </p:sp>
      <p:sp>
        <p:nvSpPr>
          <p:cNvPr id="377" name="Google Shape;377;p44"/>
          <p:cNvSpPr txBox="1">
            <a:spLocks noGrp="1"/>
          </p:cNvSpPr>
          <p:nvPr>
            <p:ph type="title" idx="4294967295"/>
          </p:nvPr>
        </p:nvSpPr>
        <p:spPr>
          <a:xfrm>
            <a:off x="140825" y="1060513"/>
            <a:ext cx="3982200" cy="369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chemeClr val="dk1"/>
                </a:solidFill>
              </a:rPr>
              <a:t>Deficit: </a:t>
            </a:r>
            <a:endParaRPr>
              <a:solidFill>
                <a:schemeClr val="dk1"/>
              </a:solidFill>
            </a:endParaRPr>
          </a:p>
        </p:txBody>
      </p:sp>
      <p:sp>
        <p:nvSpPr>
          <p:cNvPr id="378" name="Google Shape;378;p44"/>
          <p:cNvSpPr txBox="1">
            <a:spLocks noGrp="1"/>
          </p:cNvSpPr>
          <p:nvPr>
            <p:ph type="body" idx="1"/>
          </p:nvPr>
        </p:nvSpPr>
        <p:spPr>
          <a:xfrm>
            <a:off x="1076375" y="1009975"/>
            <a:ext cx="4114800" cy="6828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1200"/>
              </a:spcAft>
              <a:buNone/>
            </a:pPr>
            <a:r>
              <a:rPr lang="en"/>
              <a:t>Focus on student limitations and reliance on stereotypes about who can achieve.</a:t>
            </a:r>
            <a:endParaRPr/>
          </a:p>
        </p:txBody>
      </p:sp>
      <p:sp>
        <p:nvSpPr>
          <p:cNvPr id="379" name="Google Shape;379;p44"/>
          <p:cNvSpPr/>
          <p:nvPr/>
        </p:nvSpPr>
        <p:spPr>
          <a:xfrm rot="5398400">
            <a:off x="182814" y="1503725"/>
            <a:ext cx="644400" cy="728100"/>
          </a:xfrm>
          <a:prstGeom prst="rightArrow">
            <a:avLst>
              <a:gd name="adj1" fmla="val 50000"/>
              <a:gd name="adj2"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0" name="Google Shape;380;p44"/>
          <p:cNvPicPr preferRelativeResize="0"/>
          <p:nvPr/>
        </p:nvPicPr>
        <p:blipFill>
          <a:blip r:embed="rId3">
            <a:alphaModFix/>
          </a:blip>
          <a:stretch>
            <a:fillRect/>
          </a:stretch>
        </p:blipFill>
        <p:spPr>
          <a:xfrm>
            <a:off x="140833" y="3069513"/>
            <a:ext cx="1628943" cy="1270575"/>
          </a:xfrm>
          <a:prstGeom prst="rect">
            <a:avLst/>
          </a:prstGeom>
          <a:noFill/>
          <a:ln>
            <a:noFill/>
          </a:ln>
        </p:spPr>
      </p:pic>
      <p:sp>
        <p:nvSpPr>
          <p:cNvPr id="381" name="Google Shape;381;p44"/>
          <p:cNvSpPr txBox="1"/>
          <p:nvPr/>
        </p:nvSpPr>
        <p:spPr>
          <a:xfrm>
            <a:off x="1832525" y="3472075"/>
            <a:ext cx="348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i="1">
                <a:latin typeface="Calibri"/>
                <a:ea typeface="Calibri"/>
                <a:cs typeface="Calibri"/>
                <a:sym typeface="Calibri"/>
              </a:rPr>
              <a:t>Example: </a:t>
            </a:r>
            <a:r>
              <a:rPr lang="en">
                <a:latin typeface="Calibri"/>
                <a:ea typeface="Calibri"/>
                <a:cs typeface="Calibri"/>
                <a:sym typeface="Calibri"/>
              </a:rPr>
              <a:t>How do you provide feedback to students?</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5"/>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Developing Data Analysis Skills</a:t>
            </a:r>
            <a:endParaRPr/>
          </a:p>
        </p:txBody>
      </p:sp>
      <p:sp>
        <p:nvSpPr>
          <p:cNvPr id="387" name="Google Shape;38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8</a:t>
            </a:fld>
            <a:endParaRPr/>
          </a:p>
        </p:txBody>
      </p:sp>
      <p:sp>
        <p:nvSpPr>
          <p:cNvPr id="393" name="Google Shape;393;p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Types of Data and What They Tell Us</a:t>
            </a:r>
            <a:endParaRPr/>
          </a:p>
        </p:txBody>
      </p:sp>
      <p:sp>
        <p:nvSpPr>
          <p:cNvPr id="394" name="Google Shape;394;p46"/>
          <p:cNvSpPr/>
          <p:nvPr/>
        </p:nvSpPr>
        <p:spPr>
          <a:xfrm>
            <a:off x="2358538" y="985750"/>
            <a:ext cx="2171700" cy="3052800"/>
          </a:xfrm>
          <a:prstGeom prst="rect">
            <a:avLst/>
          </a:prstGeom>
          <a:solidFill>
            <a:srgbClr val="999EC3">
              <a:alpha val="1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6"/>
          <p:cNvSpPr/>
          <p:nvPr/>
        </p:nvSpPr>
        <p:spPr>
          <a:xfrm>
            <a:off x="4613750" y="985763"/>
            <a:ext cx="2171700" cy="3052800"/>
          </a:xfrm>
          <a:prstGeom prst="rect">
            <a:avLst/>
          </a:prstGeom>
          <a:solidFill>
            <a:srgbClr val="999EC3">
              <a:alpha val="1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6"/>
          <p:cNvSpPr/>
          <p:nvPr/>
        </p:nvSpPr>
        <p:spPr>
          <a:xfrm>
            <a:off x="6868950" y="985713"/>
            <a:ext cx="2171700" cy="3052800"/>
          </a:xfrm>
          <a:prstGeom prst="rect">
            <a:avLst/>
          </a:prstGeom>
          <a:solidFill>
            <a:srgbClr val="999EC3">
              <a:alpha val="1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6"/>
          <p:cNvSpPr txBox="1">
            <a:spLocks noGrp="1"/>
          </p:cNvSpPr>
          <p:nvPr>
            <p:ph type="subTitle" idx="4294967295"/>
          </p:nvPr>
        </p:nvSpPr>
        <p:spPr>
          <a:xfrm>
            <a:off x="4653200" y="1389788"/>
            <a:ext cx="2081700" cy="2643000"/>
          </a:xfrm>
          <a:prstGeom prst="rect">
            <a:avLst/>
          </a:prstGeom>
        </p:spPr>
        <p:txBody>
          <a:bodyPr spcFirstLastPara="1" wrap="square" lIns="0" tIns="0" rIns="0" bIns="0" anchor="t" anchorCtr="0">
            <a:noAutofit/>
          </a:bodyPr>
          <a:lstStyle/>
          <a:p>
            <a:pPr marL="0" lvl="0" indent="0" algn="ctr" rtl="0">
              <a:lnSpc>
                <a:spcPct val="107000"/>
              </a:lnSpc>
              <a:spcBef>
                <a:spcPts val="1200"/>
              </a:spcBef>
              <a:spcAft>
                <a:spcPts val="0"/>
              </a:spcAft>
              <a:buNone/>
            </a:pPr>
            <a:r>
              <a:rPr lang="en" sz="1250" b="1" dirty="0">
                <a:solidFill>
                  <a:schemeClr val="dk1"/>
                </a:solidFill>
              </a:rPr>
              <a:t>Intermediate Indicators</a:t>
            </a:r>
            <a:endParaRPr sz="1250" b="1" dirty="0">
              <a:solidFill>
                <a:schemeClr val="dk1"/>
              </a:solidFill>
            </a:endParaRPr>
          </a:p>
          <a:p>
            <a:pPr marL="0" lvl="0" indent="0" algn="ctr" rtl="0">
              <a:lnSpc>
                <a:spcPct val="107000"/>
              </a:lnSpc>
              <a:spcBef>
                <a:spcPts val="1200"/>
              </a:spcBef>
              <a:spcAft>
                <a:spcPts val="0"/>
              </a:spcAft>
              <a:buNone/>
            </a:pPr>
            <a:r>
              <a:rPr lang="en" sz="1150" dirty="0">
                <a:solidFill>
                  <a:schemeClr val="dk1"/>
                </a:solidFill>
              </a:rPr>
              <a:t>Data elements that may not be appropriate or ready for high-stakes use. </a:t>
            </a:r>
            <a:r>
              <a:rPr lang="en" sz="1150" b="1" dirty="0">
                <a:solidFill>
                  <a:schemeClr val="dk1"/>
                </a:solidFill>
              </a:rPr>
              <a:t>They help inform progress toward achieving intended results on lagging indicators.</a:t>
            </a:r>
            <a:r>
              <a:rPr lang="en" sz="1150" b="1" dirty="0">
                <a:solidFill>
                  <a:schemeClr val="dk1"/>
                </a:solidFill>
                <a:highlight>
                  <a:schemeClr val="lt1"/>
                </a:highlight>
              </a:rPr>
              <a:t> </a:t>
            </a:r>
            <a:endParaRPr sz="1150" b="1" dirty="0">
              <a:solidFill>
                <a:schemeClr val="dk1"/>
              </a:solidFill>
              <a:highlight>
                <a:schemeClr val="lt1"/>
              </a:highlight>
            </a:endParaRPr>
          </a:p>
          <a:p>
            <a:pPr marL="0" lvl="0" indent="0" algn="ctr" rtl="0">
              <a:lnSpc>
                <a:spcPct val="107000"/>
              </a:lnSpc>
              <a:spcBef>
                <a:spcPts val="1200"/>
              </a:spcBef>
              <a:spcAft>
                <a:spcPts val="800"/>
              </a:spcAft>
              <a:buNone/>
            </a:pPr>
            <a:r>
              <a:rPr lang="en" sz="1200" dirty="0">
                <a:solidFill>
                  <a:schemeClr val="dk1"/>
                </a:solidFill>
              </a:rPr>
              <a:t>Examples: </a:t>
            </a:r>
            <a:r>
              <a:rPr lang="en" sz="1200" i="1" dirty="0">
                <a:solidFill>
                  <a:schemeClr val="dk1"/>
                </a:solidFill>
              </a:rPr>
              <a:t>local interim assessments (e.g., NWEA, STAR, iReady), course grades, etc.</a:t>
            </a:r>
            <a:endParaRPr sz="1200" b="1" dirty="0">
              <a:solidFill>
                <a:schemeClr val="dk1"/>
              </a:solidFill>
            </a:endParaRPr>
          </a:p>
        </p:txBody>
      </p:sp>
      <p:sp>
        <p:nvSpPr>
          <p:cNvPr id="398" name="Google Shape;398;p46"/>
          <p:cNvSpPr txBox="1"/>
          <p:nvPr/>
        </p:nvSpPr>
        <p:spPr>
          <a:xfrm>
            <a:off x="263900" y="4539675"/>
            <a:ext cx="563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latin typeface="Calibri"/>
                <a:ea typeface="Calibri"/>
                <a:cs typeface="Calibri"/>
                <a:sym typeface="Calibri"/>
              </a:rPr>
              <a:t>Adapted from: </a:t>
            </a:r>
            <a:r>
              <a:rPr lang="en" sz="1100" u="sng">
                <a:solidFill>
                  <a:schemeClr val="hlink"/>
                </a:solidFill>
                <a:latin typeface="Calibri"/>
                <a:ea typeface="Calibri"/>
                <a:cs typeface="Calibri"/>
                <a:sym typeface="Calibri"/>
                <a:hlinkClick r:id="rId3"/>
              </a:rPr>
              <a:t>https://www.nciea.org/blog/accountability/whats-name-sometimes-quite-bit</a:t>
            </a:r>
            <a:endParaRPr sz="1300" i="1">
              <a:latin typeface="Calibri"/>
              <a:ea typeface="Calibri"/>
              <a:cs typeface="Calibri"/>
              <a:sym typeface="Calibri"/>
            </a:endParaRPr>
          </a:p>
        </p:txBody>
      </p:sp>
      <p:sp>
        <p:nvSpPr>
          <p:cNvPr id="399" name="Google Shape;399;p46"/>
          <p:cNvSpPr txBox="1">
            <a:spLocks noGrp="1"/>
          </p:cNvSpPr>
          <p:nvPr>
            <p:ph type="subTitle" idx="4294967295"/>
          </p:nvPr>
        </p:nvSpPr>
        <p:spPr>
          <a:xfrm>
            <a:off x="6903775" y="1395613"/>
            <a:ext cx="2081700" cy="2643000"/>
          </a:xfrm>
          <a:prstGeom prst="rect">
            <a:avLst/>
          </a:prstGeom>
        </p:spPr>
        <p:txBody>
          <a:bodyPr spcFirstLastPara="1" wrap="square" lIns="0" tIns="0" rIns="0" bIns="0" anchor="t" anchorCtr="0">
            <a:normAutofit/>
          </a:bodyPr>
          <a:lstStyle/>
          <a:p>
            <a:pPr marL="0" lvl="0" indent="0" algn="ctr" rtl="0">
              <a:lnSpc>
                <a:spcPct val="107000"/>
              </a:lnSpc>
              <a:spcBef>
                <a:spcPts val="1200"/>
              </a:spcBef>
              <a:spcAft>
                <a:spcPts val="0"/>
              </a:spcAft>
              <a:buNone/>
            </a:pPr>
            <a:r>
              <a:rPr lang="en" sz="1250" b="1" dirty="0">
                <a:solidFill>
                  <a:schemeClr val="dk1"/>
                </a:solidFill>
              </a:rPr>
              <a:t>Lagging Indicators</a:t>
            </a:r>
            <a:endParaRPr sz="1250" b="1" dirty="0">
              <a:solidFill>
                <a:schemeClr val="dk1"/>
              </a:solidFill>
            </a:endParaRPr>
          </a:p>
          <a:p>
            <a:pPr marL="0" lvl="0" indent="0" algn="ctr" rtl="0">
              <a:lnSpc>
                <a:spcPct val="107000"/>
              </a:lnSpc>
              <a:spcBef>
                <a:spcPts val="1200"/>
              </a:spcBef>
              <a:spcAft>
                <a:spcPts val="0"/>
              </a:spcAft>
              <a:buNone/>
            </a:pPr>
            <a:r>
              <a:rPr lang="en" sz="1200" dirty="0">
                <a:solidFill>
                  <a:schemeClr val="dk1"/>
                </a:solidFill>
              </a:rPr>
              <a:t> Accountability indicators and their corresponding data elements that make up overall school or district ratings. </a:t>
            </a:r>
            <a:r>
              <a:rPr lang="en" sz="1200" b="1" dirty="0">
                <a:solidFill>
                  <a:schemeClr val="dk1"/>
                </a:solidFill>
              </a:rPr>
              <a:t>They tell us whether the intended result was actually achieved.</a:t>
            </a:r>
            <a:r>
              <a:rPr lang="en" sz="1200" b="1" i="1" dirty="0">
                <a:solidFill>
                  <a:schemeClr val="dk1"/>
                </a:solidFill>
              </a:rPr>
              <a:t> </a:t>
            </a:r>
            <a:endParaRPr sz="1200" b="1" i="1" dirty="0">
              <a:solidFill>
                <a:schemeClr val="dk1"/>
              </a:solidFill>
            </a:endParaRPr>
          </a:p>
          <a:p>
            <a:pPr marL="0" lvl="0" indent="0" algn="ctr" rtl="0">
              <a:lnSpc>
                <a:spcPct val="107000"/>
              </a:lnSpc>
              <a:spcBef>
                <a:spcPts val="1200"/>
              </a:spcBef>
              <a:spcAft>
                <a:spcPts val="800"/>
              </a:spcAft>
              <a:buNone/>
            </a:pPr>
            <a:r>
              <a:rPr lang="en" sz="1200" dirty="0">
                <a:solidFill>
                  <a:schemeClr val="dk1"/>
                </a:solidFill>
              </a:rPr>
              <a:t>Examples: </a:t>
            </a:r>
            <a:r>
              <a:rPr lang="en" sz="1200" i="1" dirty="0">
                <a:solidFill>
                  <a:schemeClr val="dk1"/>
                </a:solidFill>
              </a:rPr>
              <a:t>state assessment data (CMAS, PSAT/SAT, ACCESS), graduation rates, etc.</a:t>
            </a:r>
            <a:endParaRPr sz="1200" dirty="0">
              <a:solidFill>
                <a:schemeClr val="dk1"/>
              </a:solidFill>
            </a:endParaRPr>
          </a:p>
        </p:txBody>
      </p:sp>
      <p:pic>
        <p:nvPicPr>
          <p:cNvPr id="400" name="Google Shape;400;p46"/>
          <p:cNvPicPr preferRelativeResize="0">
            <a:picLocks noGrp="1"/>
          </p:cNvPicPr>
          <p:nvPr>
            <p:ph type="pic" idx="2"/>
          </p:nvPr>
        </p:nvPicPr>
        <p:blipFill rotWithShape="1">
          <a:blip r:embed="rId4">
            <a:alphaModFix/>
          </a:blip>
          <a:srcRect t="5068" b="5068"/>
          <a:stretch/>
        </p:blipFill>
        <p:spPr>
          <a:xfrm>
            <a:off x="3220000" y="1036082"/>
            <a:ext cx="393600" cy="353700"/>
          </a:xfrm>
          <a:prstGeom prst="roundRect">
            <a:avLst>
              <a:gd name="adj" fmla="val 16667"/>
            </a:avLst>
          </a:prstGeom>
          <a:noFill/>
          <a:ln>
            <a:noFill/>
          </a:ln>
        </p:spPr>
      </p:pic>
      <p:pic>
        <p:nvPicPr>
          <p:cNvPr id="401" name="Google Shape;401;p46"/>
          <p:cNvPicPr preferRelativeResize="0">
            <a:picLocks noGrp="1"/>
          </p:cNvPicPr>
          <p:nvPr>
            <p:ph type="pic" idx="3"/>
          </p:nvPr>
        </p:nvPicPr>
        <p:blipFill rotWithShape="1">
          <a:blip r:embed="rId5">
            <a:alphaModFix/>
          </a:blip>
          <a:srcRect t="5068" b="5068"/>
          <a:stretch/>
        </p:blipFill>
        <p:spPr>
          <a:xfrm>
            <a:off x="7758000" y="1005620"/>
            <a:ext cx="393600" cy="353700"/>
          </a:xfrm>
          <a:prstGeom prst="roundRect">
            <a:avLst>
              <a:gd name="adj" fmla="val 16667"/>
            </a:avLst>
          </a:prstGeom>
          <a:noFill/>
          <a:ln>
            <a:noFill/>
          </a:ln>
        </p:spPr>
      </p:pic>
      <p:sp>
        <p:nvSpPr>
          <p:cNvPr id="402" name="Google Shape;402;p46"/>
          <p:cNvSpPr txBox="1">
            <a:spLocks noGrp="1"/>
          </p:cNvSpPr>
          <p:nvPr>
            <p:ph type="subTitle" idx="4294967295"/>
          </p:nvPr>
        </p:nvSpPr>
        <p:spPr>
          <a:xfrm>
            <a:off x="2402613" y="1389775"/>
            <a:ext cx="2066400" cy="26430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1250" b="1" dirty="0">
                <a:solidFill>
                  <a:schemeClr val="dk1"/>
                </a:solidFill>
              </a:rPr>
              <a:t>Leading Indicators</a:t>
            </a:r>
            <a:endParaRPr sz="1250" b="1" dirty="0">
              <a:solidFill>
                <a:schemeClr val="dk1"/>
              </a:solidFill>
            </a:endParaRPr>
          </a:p>
          <a:p>
            <a:pPr marL="0" lvl="0" indent="0" algn="ctr" rtl="0">
              <a:spcBef>
                <a:spcPts val="1200"/>
              </a:spcBef>
              <a:spcAft>
                <a:spcPts val="0"/>
              </a:spcAft>
              <a:buNone/>
            </a:pPr>
            <a:r>
              <a:rPr lang="en" sz="1150" dirty="0">
                <a:solidFill>
                  <a:schemeClr val="dk1"/>
                </a:solidFill>
              </a:rPr>
              <a:t>Data elements that inform progress against intermediate indicators. </a:t>
            </a:r>
            <a:r>
              <a:rPr lang="en" sz="1150" b="1" dirty="0">
                <a:solidFill>
                  <a:schemeClr val="dk1"/>
                </a:solidFill>
              </a:rPr>
              <a:t>They are important to identify as they can help predict future performance.</a:t>
            </a:r>
            <a:r>
              <a:rPr lang="en" sz="1150" dirty="0">
                <a:solidFill>
                  <a:schemeClr val="dk1"/>
                </a:solidFill>
              </a:rPr>
              <a:t> </a:t>
            </a:r>
            <a:endParaRPr sz="1150" dirty="0">
              <a:solidFill>
                <a:schemeClr val="dk1"/>
              </a:solidFill>
            </a:endParaRPr>
          </a:p>
          <a:p>
            <a:pPr marL="0" lvl="0" indent="0" algn="ctr" rtl="0">
              <a:spcBef>
                <a:spcPts val="1200"/>
              </a:spcBef>
              <a:spcAft>
                <a:spcPts val="1200"/>
              </a:spcAft>
              <a:buNone/>
            </a:pPr>
            <a:r>
              <a:rPr lang="en" sz="1200" dirty="0">
                <a:solidFill>
                  <a:schemeClr val="dk1"/>
                </a:solidFill>
              </a:rPr>
              <a:t>Examples:</a:t>
            </a:r>
            <a:r>
              <a:rPr lang="en" sz="1200" i="1" dirty="0">
                <a:solidFill>
                  <a:schemeClr val="dk1"/>
                </a:solidFill>
              </a:rPr>
              <a:t> formative assessments (classroom-based assessments), course taking patterns, etc.</a:t>
            </a:r>
            <a:endParaRPr sz="1200" dirty="0">
              <a:solidFill>
                <a:schemeClr val="dk1"/>
              </a:solidFill>
            </a:endParaRPr>
          </a:p>
        </p:txBody>
      </p:sp>
      <p:pic>
        <p:nvPicPr>
          <p:cNvPr id="403" name="Google Shape;403;p46"/>
          <p:cNvPicPr preferRelativeResize="0">
            <a:picLocks noGrp="1"/>
          </p:cNvPicPr>
          <p:nvPr>
            <p:ph type="pic" idx="4"/>
          </p:nvPr>
        </p:nvPicPr>
        <p:blipFill rotWithShape="1">
          <a:blip r:embed="rId6">
            <a:alphaModFix/>
          </a:blip>
          <a:srcRect t="5068" b="5068"/>
          <a:stretch/>
        </p:blipFill>
        <p:spPr>
          <a:xfrm>
            <a:off x="5502800" y="1036095"/>
            <a:ext cx="393600" cy="353700"/>
          </a:xfrm>
          <a:prstGeom prst="roundRect">
            <a:avLst>
              <a:gd name="adj" fmla="val 16667"/>
            </a:avLst>
          </a:prstGeom>
          <a:noFill/>
          <a:ln>
            <a:noFill/>
          </a:ln>
        </p:spPr>
      </p:pic>
      <p:sp>
        <p:nvSpPr>
          <p:cNvPr id="404" name="Google Shape;404;p46"/>
          <p:cNvSpPr/>
          <p:nvPr/>
        </p:nvSpPr>
        <p:spPr>
          <a:xfrm>
            <a:off x="1866150" y="4115725"/>
            <a:ext cx="5411700" cy="346800"/>
          </a:xfrm>
          <a:prstGeom prst="rightArrow">
            <a:avLst>
              <a:gd name="adj1" fmla="val 50000"/>
              <a:gd name="adj2" fmla="val 50000"/>
            </a:avLst>
          </a:prstGeom>
          <a:solidFill>
            <a:srgbClr val="232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6"/>
          <p:cNvSpPr txBox="1"/>
          <p:nvPr/>
        </p:nvSpPr>
        <p:spPr>
          <a:xfrm>
            <a:off x="7362450" y="4089025"/>
            <a:ext cx="18963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Cambria"/>
                <a:ea typeface="Cambria"/>
                <a:cs typeface="Cambria"/>
                <a:sym typeface="Cambria"/>
              </a:rPr>
              <a:t>Were we successful?</a:t>
            </a:r>
            <a:endParaRPr sz="1200" b="1" dirty="0">
              <a:latin typeface="Cambria"/>
              <a:ea typeface="Cambria"/>
              <a:cs typeface="Cambria"/>
              <a:sym typeface="Cambria"/>
            </a:endParaRPr>
          </a:p>
        </p:txBody>
      </p:sp>
      <p:sp>
        <p:nvSpPr>
          <p:cNvPr id="406" name="Google Shape;406;p46"/>
          <p:cNvSpPr txBox="1"/>
          <p:nvPr/>
        </p:nvSpPr>
        <p:spPr>
          <a:xfrm>
            <a:off x="59575" y="3996625"/>
            <a:ext cx="18963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latin typeface="Cambria"/>
                <a:ea typeface="Cambria"/>
                <a:cs typeface="Cambria"/>
                <a:sym typeface="Cambria"/>
              </a:rPr>
              <a:t>Do we have what we need to be successful?</a:t>
            </a:r>
            <a:endParaRPr sz="1200" b="1" dirty="0">
              <a:latin typeface="Cambria"/>
              <a:ea typeface="Cambria"/>
              <a:cs typeface="Cambria"/>
              <a:sym typeface="Cambria"/>
            </a:endParaRPr>
          </a:p>
        </p:txBody>
      </p:sp>
      <p:sp>
        <p:nvSpPr>
          <p:cNvPr id="407" name="Google Shape;407;p46"/>
          <p:cNvSpPr/>
          <p:nvPr/>
        </p:nvSpPr>
        <p:spPr>
          <a:xfrm>
            <a:off x="103350" y="985763"/>
            <a:ext cx="2171700" cy="3052800"/>
          </a:xfrm>
          <a:prstGeom prst="rect">
            <a:avLst/>
          </a:prstGeom>
          <a:solidFill>
            <a:srgbClr val="999EC3">
              <a:alpha val="1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46"/>
          <p:cNvPicPr preferRelativeResize="0">
            <a:picLocks noGrp="1"/>
          </p:cNvPicPr>
          <p:nvPr>
            <p:ph type="pic" idx="5"/>
          </p:nvPr>
        </p:nvPicPr>
        <p:blipFill rotWithShape="1">
          <a:blip r:embed="rId7">
            <a:alphaModFix/>
          </a:blip>
          <a:srcRect t="5068" b="5068"/>
          <a:stretch/>
        </p:blipFill>
        <p:spPr>
          <a:xfrm>
            <a:off x="992400" y="1036095"/>
            <a:ext cx="393600" cy="353700"/>
          </a:xfrm>
          <a:prstGeom prst="roundRect">
            <a:avLst>
              <a:gd name="adj" fmla="val 16667"/>
            </a:avLst>
          </a:prstGeom>
          <a:noFill/>
          <a:ln>
            <a:noFill/>
          </a:ln>
        </p:spPr>
      </p:pic>
      <p:sp>
        <p:nvSpPr>
          <p:cNvPr id="409" name="Google Shape;409;p46"/>
          <p:cNvSpPr txBox="1">
            <a:spLocks noGrp="1"/>
          </p:cNvSpPr>
          <p:nvPr>
            <p:ph type="subTitle" idx="4294967295"/>
          </p:nvPr>
        </p:nvSpPr>
        <p:spPr>
          <a:xfrm>
            <a:off x="147425" y="1389788"/>
            <a:ext cx="2081700" cy="26430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sz="1250" b="1" dirty="0">
                <a:solidFill>
                  <a:schemeClr val="dk1"/>
                </a:solidFill>
              </a:rPr>
              <a:t>Conditions Data</a:t>
            </a:r>
            <a:endParaRPr sz="1250" b="1" dirty="0">
              <a:solidFill>
                <a:schemeClr val="dk1"/>
              </a:solidFill>
            </a:endParaRPr>
          </a:p>
          <a:p>
            <a:pPr marL="0" lvl="0" indent="0" algn="ctr" rtl="0">
              <a:spcBef>
                <a:spcPts val="1200"/>
              </a:spcBef>
              <a:spcAft>
                <a:spcPts val="0"/>
              </a:spcAft>
              <a:buNone/>
            </a:pPr>
            <a:r>
              <a:rPr lang="en" sz="1150" dirty="0">
                <a:solidFill>
                  <a:schemeClr val="dk1"/>
                </a:solidFill>
              </a:rPr>
              <a:t>Conditions that can support progress on longer-term outcomes. </a:t>
            </a:r>
            <a:r>
              <a:rPr lang="en" sz="1150" b="1" dirty="0">
                <a:solidFill>
                  <a:schemeClr val="dk1"/>
                </a:solidFill>
              </a:rPr>
              <a:t>Without the necessary conditions, leading, intermediate, and lagging indicators will suffer.</a:t>
            </a:r>
            <a:endParaRPr sz="1150" b="1" dirty="0">
              <a:solidFill>
                <a:schemeClr val="dk1"/>
              </a:solidFill>
            </a:endParaRPr>
          </a:p>
          <a:p>
            <a:pPr marL="0" lvl="0" indent="0" algn="ctr" rtl="0">
              <a:spcBef>
                <a:spcPts val="1200"/>
              </a:spcBef>
              <a:spcAft>
                <a:spcPts val="1200"/>
              </a:spcAft>
              <a:buNone/>
            </a:pPr>
            <a:r>
              <a:rPr lang="en" sz="1200" dirty="0">
                <a:solidFill>
                  <a:schemeClr val="dk1"/>
                </a:solidFill>
              </a:rPr>
              <a:t>Examples:</a:t>
            </a:r>
            <a:r>
              <a:rPr lang="en" sz="1200" i="1" dirty="0">
                <a:solidFill>
                  <a:schemeClr val="dk1"/>
                </a:solidFill>
              </a:rPr>
              <a:t> course offerings, scheduling, staffing, etc.</a:t>
            </a:r>
            <a:endParaRPr sz="12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Basic Approach to Data Analysis</a:t>
            </a:r>
            <a:endParaRPr/>
          </a:p>
        </p:txBody>
      </p:sp>
      <p:sp>
        <p:nvSpPr>
          <p:cNvPr id="415" name="Google Shape;415;p47"/>
          <p:cNvSpPr txBox="1">
            <a:spLocks noGrp="1"/>
          </p:cNvSpPr>
          <p:nvPr>
            <p:ph type="body" idx="2"/>
          </p:nvPr>
        </p:nvSpPr>
        <p:spPr>
          <a:xfrm>
            <a:off x="215250" y="2064550"/>
            <a:ext cx="8616900" cy="22668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b="1" dirty="0"/>
              <a:t>3-Step Process:</a:t>
            </a:r>
            <a:endParaRPr b="1" dirty="0"/>
          </a:p>
          <a:p>
            <a:pPr marL="457200" lvl="0" indent="0" algn="l" rtl="0">
              <a:spcBef>
                <a:spcPts val="1200"/>
              </a:spcBef>
              <a:spcAft>
                <a:spcPts val="0"/>
              </a:spcAft>
              <a:buNone/>
            </a:pPr>
            <a:r>
              <a:rPr lang="en" b="1" dirty="0"/>
              <a:t>Identify Entry Points: </a:t>
            </a:r>
            <a:r>
              <a:rPr lang="en" dirty="0"/>
              <a:t>Generate and collect observations about the data, including bright spots, concerns, patterns, surprises.</a:t>
            </a:r>
            <a:endParaRPr dirty="0"/>
          </a:p>
          <a:p>
            <a:pPr marL="457200" lvl="0" indent="0" algn="l" rtl="0">
              <a:spcBef>
                <a:spcPts val="1200"/>
              </a:spcBef>
              <a:spcAft>
                <a:spcPts val="0"/>
              </a:spcAft>
              <a:buNone/>
            </a:pPr>
            <a:r>
              <a:rPr lang="en" b="1" dirty="0"/>
              <a:t>Dig In:</a:t>
            </a:r>
            <a:r>
              <a:rPr lang="en" dirty="0"/>
              <a:t> Examine likely sources of strength or struggle. Which students have low, typical, or high achievement / growth? What has contributed to student success in this area? Why are students struggling with this concept or skill?</a:t>
            </a:r>
            <a:endParaRPr dirty="0"/>
          </a:p>
          <a:p>
            <a:pPr marL="457200" lvl="0" indent="0" algn="l" rtl="0">
              <a:spcBef>
                <a:spcPts val="1200"/>
              </a:spcBef>
              <a:spcAft>
                <a:spcPts val="1200"/>
              </a:spcAft>
              <a:buNone/>
            </a:pPr>
            <a:r>
              <a:rPr lang="en" b="1" dirty="0"/>
              <a:t>Identify Next Step(s): </a:t>
            </a:r>
            <a:r>
              <a:rPr lang="en" dirty="0"/>
              <a:t>Is there other data that should be analyzed to determine if something is a trend or an outlier? Are there other comparisons that may provide additional insight into the information that’s been collected? What other ways can I make this data meaningful?</a:t>
            </a:r>
            <a:endParaRPr dirty="0"/>
          </a:p>
        </p:txBody>
      </p:sp>
      <p:sp>
        <p:nvSpPr>
          <p:cNvPr id="416" name="Google Shape;416;p47"/>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9</a:t>
            </a:fld>
            <a:endParaRPr/>
          </a:p>
        </p:txBody>
      </p:sp>
      <p:sp>
        <p:nvSpPr>
          <p:cNvPr id="417" name="Google Shape;417;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418" name="Google Shape;418;p47"/>
          <p:cNvSpPr/>
          <p:nvPr/>
        </p:nvSpPr>
        <p:spPr>
          <a:xfrm>
            <a:off x="0" y="1033375"/>
            <a:ext cx="9144000" cy="922200"/>
          </a:xfrm>
          <a:prstGeom prst="rect">
            <a:avLst/>
          </a:prstGeom>
          <a:solidFill>
            <a:srgbClr val="07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dirty="0">
                <a:solidFill>
                  <a:srgbClr val="FFFFFF"/>
                </a:solidFill>
              </a:rPr>
              <a:t>TIP #1: Be confident! Anyone can learn data analysis skills.</a:t>
            </a:r>
            <a:endParaRPr sz="1700" b="1" dirty="0">
              <a:solidFill>
                <a:srgbClr val="FFFFFF"/>
              </a:solidFill>
            </a:endParaRPr>
          </a:p>
          <a:p>
            <a:pPr marL="0" lvl="0" indent="0" algn="l" rtl="0">
              <a:spcBef>
                <a:spcPts val="0"/>
              </a:spcBef>
              <a:spcAft>
                <a:spcPts val="0"/>
              </a:spcAft>
              <a:buNone/>
            </a:pPr>
            <a:r>
              <a:rPr lang="en" sz="1500" dirty="0">
                <a:solidFill>
                  <a:srgbClr val="FFFFFF"/>
                </a:solidFill>
              </a:rPr>
              <a:t>You do not need an advanced degree in statistics to learn some basic data analysis skills. Your skills as a teacher/school leader are just as important to identify the right questions to ask.</a:t>
            </a:r>
            <a:endParaRPr sz="1500" dirty="0">
              <a:solidFill>
                <a:srgbClr val="FFFFFF"/>
              </a:solidFill>
            </a:endParaRPr>
          </a:p>
        </p:txBody>
      </p:sp>
      <p:pic>
        <p:nvPicPr>
          <p:cNvPr id="419" name="Google Shape;419;p47"/>
          <p:cNvPicPr preferRelativeResize="0"/>
          <p:nvPr/>
        </p:nvPicPr>
        <p:blipFill>
          <a:blip r:embed="rId3">
            <a:alphaModFix/>
          </a:blip>
          <a:stretch>
            <a:fillRect/>
          </a:stretch>
        </p:blipFill>
        <p:spPr>
          <a:xfrm>
            <a:off x="181550" y="2390275"/>
            <a:ext cx="362950" cy="362950"/>
          </a:xfrm>
          <a:prstGeom prst="rect">
            <a:avLst/>
          </a:prstGeom>
          <a:noFill/>
          <a:ln>
            <a:noFill/>
          </a:ln>
        </p:spPr>
      </p:pic>
      <p:pic>
        <p:nvPicPr>
          <p:cNvPr id="420" name="Google Shape;420;p47"/>
          <p:cNvPicPr preferRelativeResize="0"/>
          <p:nvPr/>
        </p:nvPicPr>
        <p:blipFill>
          <a:blip r:embed="rId4">
            <a:alphaModFix/>
          </a:blip>
          <a:stretch>
            <a:fillRect/>
          </a:stretch>
        </p:blipFill>
        <p:spPr>
          <a:xfrm>
            <a:off x="166225" y="2915347"/>
            <a:ext cx="393600" cy="393600"/>
          </a:xfrm>
          <a:prstGeom prst="rect">
            <a:avLst/>
          </a:prstGeom>
          <a:noFill/>
          <a:ln>
            <a:noFill/>
          </a:ln>
        </p:spPr>
      </p:pic>
      <p:pic>
        <p:nvPicPr>
          <p:cNvPr id="421" name="Google Shape;421;p47"/>
          <p:cNvPicPr preferRelativeResize="0"/>
          <p:nvPr/>
        </p:nvPicPr>
        <p:blipFill>
          <a:blip r:embed="rId5">
            <a:alphaModFix/>
          </a:blip>
          <a:stretch>
            <a:fillRect/>
          </a:stretch>
        </p:blipFill>
        <p:spPr>
          <a:xfrm>
            <a:off x="181550" y="3533338"/>
            <a:ext cx="362950" cy="362950"/>
          </a:xfrm>
          <a:prstGeom prst="rect">
            <a:avLst/>
          </a:prstGeom>
          <a:noFill/>
          <a:ln>
            <a:noFill/>
          </a:ln>
        </p:spPr>
      </p:pic>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3987</Words>
  <Application>Microsoft Office PowerPoint</Application>
  <PresentationFormat>On-screen Show (16:9)</PresentationFormat>
  <Paragraphs>262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Roboto</vt:lpstr>
      <vt:lpstr>Rockwell</vt:lpstr>
      <vt:lpstr>Cambria</vt:lpstr>
      <vt:lpstr>Roboto Medium</vt:lpstr>
      <vt:lpstr>Arial</vt:lpstr>
      <vt:lpstr>CDE </vt:lpstr>
      <vt:lpstr>Building Knowledge and Skills to Use Data</vt:lpstr>
      <vt:lpstr>Building a Data Culture Webinar Series: Themes</vt:lpstr>
      <vt:lpstr>Session Outcomes</vt:lpstr>
      <vt:lpstr>Mindsets and Attitudes to Support Data Use</vt:lpstr>
      <vt:lpstr>Changing Attitudes about Data Systems</vt:lpstr>
      <vt:lpstr>Deficit vs. Asset Mindset</vt:lpstr>
      <vt:lpstr>Developing Data Analysis Skills</vt:lpstr>
      <vt:lpstr>Types of Data and What They Tell Us</vt:lpstr>
      <vt:lpstr>Basic Approach to Data Analysis</vt:lpstr>
      <vt:lpstr>Making Comparisons</vt:lpstr>
      <vt:lpstr>Evaluating the Condition of Data for Reporting</vt:lpstr>
      <vt:lpstr>Example of Evaluating the Condition of Data</vt:lpstr>
      <vt:lpstr>Data Reporting</vt:lpstr>
      <vt:lpstr>Common Misconceptions about Data Analysis Skills</vt:lpstr>
      <vt:lpstr>Analyzing State Data Using State Data Dashboards</vt:lpstr>
      <vt:lpstr>PowerPoint Presentation</vt:lpstr>
      <vt:lpstr>Summary of Key Points</vt:lpstr>
      <vt:lpstr>Coming Next</vt:lpstr>
      <vt:lpstr>Thank you for your time!  Email any questions to uiphelp@cde.state.co.us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Knowledge and Skills to Use Data</dc:title>
  <cp:lastModifiedBy>Wales, Aislinn</cp:lastModifiedBy>
  <cp:revision>1</cp:revision>
  <dcterms:modified xsi:type="dcterms:W3CDTF">2023-09-20T23:55:06Z</dcterms:modified>
</cp:coreProperties>
</file>