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Thin"/>
      <p:regular r:id="rId34"/>
      <p:bold r:id="rId35"/>
      <p:italic r:id="rId36"/>
      <p:boldItalic r:id="rId37"/>
    </p:embeddedFont>
    <p:embeddedFont>
      <p:font typeface="Roboto"/>
      <p:regular r:id="rId38"/>
      <p:bold r:id="rId39"/>
      <p:italic r:id="rId40"/>
      <p:boldItalic r:id="rId41"/>
    </p:embeddedFont>
    <p:embeddedFont>
      <p:font typeface="Roboto Medium"/>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RobotoMedium-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RobotoMedium-italic.fntdata"/><Relationship Id="rId21" Type="http://schemas.openxmlformats.org/officeDocument/2006/relationships/slide" Target="slides/slide16.xml"/><Relationship Id="rId43" Type="http://schemas.openxmlformats.org/officeDocument/2006/relationships/font" Target="fonts/RobotoMedium-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Thin-bold.fntdata"/><Relationship Id="rId12" Type="http://schemas.openxmlformats.org/officeDocument/2006/relationships/slide" Target="slides/slide7.xml"/><Relationship Id="rId34" Type="http://schemas.openxmlformats.org/officeDocument/2006/relationships/font" Target="fonts/RobotoThin-regular.fntdata"/><Relationship Id="rId15" Type="http://schemas.openxmlformats.org/officeDocument/2006/relationships/slide" Target="slides/slide10.xml"/><Relationship Id="rId37" Type="http://schemas.openxmlformats.org/officeDocument/2006/relationships/font" Target="fonts/RobotoThin-boldItalic.fntdata"/><Relationship Id="rId14" Type="http://schemas.openxmlformats.org/officeDocument/2006/relationships/slide" Target="slides/slide9.xml"/><Relationship Id="rId36" Type="http://schemas.openxmlformats.org/officeDocument/2006/relationships/font" Target="fonts/RobotoThin-italic.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dJa7loGJkERbv88P3F-ghM_B-lF8ZRO7PJM1t_tmVjA/viewer?f=1"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3uyQ8PNBunLsFlOYLdMWBf_6m5sOOumn_vNXZrtB8Kw/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41a4c170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41a4c170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2308ae3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2308ae3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229d50dd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229d50dd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22d71d8526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22d71d8526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22cfdad0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22cfdad0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Jamboard </a:t>
            </a:r>
            <a:r>
              <a:rPr lang="en" u="sng">
                <a:solidFill>
                  <a:schemeClr val="hlink"/>
                </a:solidFill>
                <a:hlinkClick r:id="rId2"/>
              </a:rPr>
              <a:t>https://jamboard.google.com/d/1dJa7loGJkERbv88P3F-ghM_B-lF8ZRO7PJM1t_tmVjA/viewer?f=1</a:t>
            </a:r>
            <a:endParaRPr/>
          </a:p>
          <a:p>
            <a:pPr indent="0" lvl="0" marL="0" rtl="0" algn="l">
              <a:spcBef>
                <a:spcPts val="0"/>
              </a:spcBef>
              <a:spcAft>
                <a:spcPts val="0"/>
              </a:spcAft>
              <a:buNone/>
            </a:pPr>
            <a:r>
              <a:rPr lang="en"/>
              <a:t>Questions</a:t>
            </a:r>
            <a:endParaRPr/>
          </a:p>
          <a:p>
            <a:pPr indent="0" lvl="0" marL="0" rtl="0" algn="l">
              <a:spcBef>
                <a:spcPts val="0"/>
              </a:spcBef>
              <a:spcAft>
                <a:spcPts val="0"/>
              </a:spcAft>
              <a:buNone/>
            </a:pPr>
            <a:r>
              <a:rPr lang="en"/>
              <a:t>https://docs.google.com/document/d/16f2fOGngggG5VlqOAsky0twqBr2n2fLra7KScZ8Pq9E/edit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f98fa5c9c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f98fa5c9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f42db68f41_0_4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f42db68f41_0_4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14bd35581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14bd35581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2308ae37b8_1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2308ae37b8_1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22d71d8526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22d71d8526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1" marL="914400" rtl="0" algn="l">
              <a:lnSpc>
                <a:spcPct val="115000"/>
              </a:lnSpc>
              <a:spcBef>
                <a:spcPts val="0"/>
              </a:spcBef>
              <a:spcAft>
                <a:spcPts val="0"/>
              </a:spcAft>
              <a:buClr>
                <a:schemeClr val="dk1"/>
              </a:buClr>
              <a:buSzPts val="1000"/>
              <a:buFont typeface="Calibri"/>
              <a:buChar char="○"/>
            </a:pPr>
            <a:r>
              <a:rPr lang="en" sz="1600">
                <a:solidFill>
                  <a:schemeClr val="dk1"/>
                </a:solidFill>
                <a:latin typeface="Calibri"/>
                <a:ea typeface="Calibri"/>
                <a:cs typeface="Calibri"/>
                <a:sym typeface="Calibri"/>
              </a:rPr>
              <a:t>How should CDE be supporting schools and districts in meeting assurances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42db68f41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f42db68f41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24" name="Google Shape;324;g1f42db68f41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22d71d8526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22d71d8526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22cfdad0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22cfdad0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4481e2e38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4481e2e38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22cfdad0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22cfdad0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https://drive.google.com/drive/folders/1qn6iGrMFTp3_X8pmw4HdSZlzkp795G2d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22d71d8526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22d71d8526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22d71d8526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22d71d8526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https://jamboard.google.com/d/13uyQ8PNBunLsFlOYLdMWBf_6m5sOOumn_vNXZrtB8Kw/edit?usp=sharing</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f42db68f41_0_4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f42db68f41_0_4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1825e3ad79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1825e3ad79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41a4c1706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41a4c170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f42db68f41_0_4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f42db68f41_0_4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260d2459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1260d2459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f42db68f41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f42db68f41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1825e3ad7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1825e3ad7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1825e3ad7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1825e3ad7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42d96b82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42d96b82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42d96b82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42d96b82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1" name="Shape 11"/>
        <p:cNvGrpSpPr/>
        <p:nvPr/>
      </p:nvGrpSpPr>
      <p:grpSpPr>
        <a:xfrm>
          <a:off x="0" y="0"/>
          <a:ext cx="0" cy="0"/>
          <a:chOff x="0" y="0"/>
          <a:chExt cx="0" cy="0"/>
        </a:xfrm>
      </p:grpSpPr>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cap="flat" cmpd="sng" w="9525">
            <a:solidFill>
              <a:schemeClr val="lt1"/>
            </a:solidFill>
            <a:prstDash val="solid"/>
            <a:round/>
            <a:headEnd len="med" w="med" type="none"/>
            <a:tailEnd len="med" w="med" type="none"/>
          </a:ln>
        </p:spPr>
      </p:cxnSp>
      <p:sp>
        <p:nvSpPr>
          <p:cNvPr id="15" name="Google Shape;15;p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2300"/>
              <a:buNone/>
              <a:defRPr sz="23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92"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cap="flat" cmpd="sng" w="9525">
            <a:solidFill>
              <a:schemeClr val="accent1"/>
            </a:solidFill>
            <a:prstDash val="solid"/>
            <a:round/>
            <a:headEnd len="med" w="med" type="none"/>
            <a:tailEnd len="med" w="med" type="none"/>
          </a:ln>
        </p:spPr>
      </p:cxnSp>
      <p:sp>
        <p:nvSpPr>
          <p:cNvPr id="98" name="Google Shape;98;p11"/>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99" name="Google Shape;99;p1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1"/>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101" name="Shape 101"/>
        <p:cNvGrpSpPr/>
        <p:nvPr/>
      </p:nvGrpSpPr>
      <p:grpSpPr>
        <a:xfrm>
          <a:off x="0" y="0"/>
          <a:ext cx="0" cy="0"/>
          <a:chOff x="0" y="0"/>
          <a:chExt cx="0" cy="0"/>
        </a:xfrm>
      </p:grpSpPr>
      <p:sp>
        <p:nvSpPr>
          <p:cNvPr id="102" name="Google Shape;102;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5" name="Google Shape;105;p12"/>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6" name="Google Shape;106;p1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07" name="Google Shape;107;p1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110"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15" name="Google Shape;115;p13"/>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17" name="Google Shape;117;p13"/>
          <p:cNvSpPr txBox="1"/>
          <p:nvPr>
            <p:ph idx="1" type="subTitle"/>
          </p:nvPr>
        </p:nvSpPr>
        <p:spPr>
          <a:xfrm>
            <a:off x="377725" y="1614818"/>
            <a:ext cx="2421300" cy="24861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13"/>
          <p:cNvSpPr/>
          <p:nvPr>
            <p:ph idx="2" type="pic"/>
          </p:nvPr>
        </p:nvSpPr>
        <p:spPr>
          <a:xfrm>
            <a:off x="1391575" y="1204932"/>
            <a:ext cx="393600" cy="353700"/>
          </a:xfrm>
          <a:prstGeom prst="roundRect">
            <a:avLst>
              <a:gd fmla="val 16667" name="adj"/>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ph idx="3" type="subTitle"/>
          </p:nvPr>
        </p:nvSpPr>
        <p:spPr>
          <a:xfrm>
            <a:off x="32584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13"/>
          <p:cNvSpPr/>
          <p:nvPr>
            <p:ph idx="4" type="pic"/>
          </p:nvPr>
        </p:nvSpPr>
        <p:spPr>
          <a:xfrm>
            <a:off x="4272275" y="1204932"/>
            <a:ext cx="393600" cy="353700"/>
          </a:xfrm>
          <a:prstGeom prst="roundRect">
            <a:avLst>
              <a:gd fmla="val 16667" name="adj"/>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5" type="subTitle"/>
          </p:nvPr>
        </p:nvSpPr>
        <p:spPr>
          <a:xfrm>
            <a:off x="61391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4" name="Google Shape;124;p13"/>
          <p:cNvSpPr/>
          <p:nvPr>
            <p:ph idx="6" type="pic"/>
          </p:nvPr>
        </p:nvSpPr>
        <p:spPr>
          <a:xfrm>
            <a:off x="7152975" y="1204932"/>
            <a:ext cx="393600" cy="3537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125" name="Shape 125"/>
        <p:cNvGrpSpPr/>
        <p:nvPr/>
      </p:nvGrpSpPr>
      <p:grpSpPr>
        <a:xfrm>
          <a:off x="0" y="0"/>
          <a:ext cx="0" cy="0"/>
          <a:chOff x="0" y="0"/>
          <a:chExt cx="0" cy="0"/>
        </a:xfrm>
      </p:grpSpPr>
      <p:sp>
        <p:nvSpPr>
          <p:cNvPr id="126" name="Google Shape;126;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p:nvPr>
            <p:ph idx="1" type="body"/>
          </p:nvPr>
        </p:nvSpPr>
        <p:spPr>
          <a:xfrm>
            <a:off x="3117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29" name="Google Shape;129;p14"/>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30" name="Google Shape;130;p1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31" name="Google Shape;131;p14"/>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34" name="Google Shape;134;p14"/>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35" name="Google Shape;135;p14"/>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136"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41" name="Google Shape;141;p1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42" name="Google Shape;142;p15"/>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143"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
        <p:nvSpPr>
          <p:cNvPr id="146" name="Google Shape;146;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147"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50" name="Google Shape;150;p17"/>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3" name="Google Shape;153;p1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154"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9" name="Google Shape;159;p1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63" name="Google Shape;163;p1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164"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cap="flat" cmpd="sng" w="9525">
            <a:solidFill>
              <a:srgbClr val="F1C232"/>
            </a:solidFill>
            <a:prstDash val="solid"/>
            <a:round/>
            <a:headEnd len="med" w="med" type="none"/>
            <a:tailEnd len="med" w="med" type="none"/>
          </a:ln>
        </p:spPr>
      </p:cxnSp>
      <p:sp>
        <p:nvSpPr>
          <p:cNvPr id="170" name="Google Shape;170;p20"/>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171" name="Google Shape;171;p2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72" name="Google Shape;172;p20"/>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173"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1"/>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7" name="Google Shape;177;p21"/>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8" name="Google Shape;178;p2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79" name="Google Shape;179;p21"/>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182"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2"/>
          <p:cNvSpPr txBox="1"/>
          <p:nvPr>
            <p:ph idx="1" type="body"/>
          </p:nvPr>
        </p:nvSpPr>
        <p:spPr>
          <a:xfrm>
            <a:off x="311700" y="1409350"/>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6" name="Google Shape;186;p22"/>
          <p:cNvSpPr txBox="1"/>
          <p:nvPr>
            <p:ph idx="2" type="body"/>
          </p:nvPr>
        </p:nvSpPr>
        <p:spPr>
          <a:xfrm>
            <a:off x="4832400" y="1409275"/>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7" name="Google Shape;187;p2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88" name="Google Shape;188;p2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91" name="Google Shape;191;p22"/>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92" name="Google Shape;192;p22"/>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96" name="Google Shape;196;p23"/>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97" name="Google Shape;197;p23"/>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198"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20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05" name="Google Shape;205;p2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06" name="Google Shape;206;p25"/>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07" name="Google Shape;207;p25"/>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208"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3" name="Google Shape;213;p26"/>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2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9" name="Google Shape;219;p27"/>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220"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24" name="Google Shape;224;p2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cap="flat" cmpd="sng" w="9525">
            <a:solidFill>
              <a:srgbClr val="93C47D"/>
            </a:solidFill>
            <a:prstDash val="solid"/>
            <a:round/>
            <a:headEnd len="med" w="med" type="none"/>
            <a:tailEnd len="med" w="med" type="none"/>
          </a:ln>
        </p:spPr>
      </p:cxnSp>
      <p:sp>
        <p:nvSpPr>
          <p:cNvPr id="227" name="Google Shape;227;p28"/>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28" name="Google Shape;228;p28"/>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33" name="Google Shape;233;p29"/>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9"/>
          <p:cNvSpPr txBox="1"/>
          <p:nvPr>
            <p:ph idx="1" type="body"/>
          </p:nvPr>
        </p:nvSpPr>
        <p:spPr>
          <a:xfrm>
            <a:off x="311700" y="13961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5" name="Google Shape;235;p29"/>
          <p:cNvSpPr txBox="1"/>
          <p:nvPr>
            <p:ph idx="2" type="body"/>
          </p:nvPr>
        </p:nvSpPr>
        <p:spPr>
          <a:xfrm>
            <a:off x="4832400" y="13960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6" name="Google Shape;236;p29"/>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37" name="Google Shape;237;p29"/>
          <p:cNvSpPr txBox="1"/>
          <p:nvPr>
            <p:ph idx="3"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38" name="Google Shape;238;p29"/>
          <p:cNvSpPr txBox="1"/>
          <p:nvPr>
            <p:ph idx="4"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30"/>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243" name="Google Shape;243;p3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244" name="Google Shape;244;p30"/>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4" name="Google Shape;24;p4"/>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p31"/>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249"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53" name="Google Shape;253;p32"/>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54" name="Google Shape;254;p32"/>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55" name="Google Shape;255;p3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256"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cxnSp>
        <p:nvCxnSpPr>
          <p:cNvPr id="260" name="Google Shape;260;p33"/>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1" name="Google Shape;261;p3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262"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5" name="Google Shape;265;p3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266"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35"/>
          <p:cNvCxnSpPr/>
          <p:nvPr/>
        </p:nvCxnSpPr>
        <p:spPr>
          <a:xfrm>
            <a:off x="0" y="4561600"/>
            <a:ext cx="5392200" cy="0"/>
          </a:xfrm>
          <a:prstGeom prst="straightConnector1">
            <a:avLst/>
          </a:prstGeom>
          <a:noFill/>
          <a:ln cap="flat" cmpd="sng" w="9525">
            <a:solidFill>
              <a:srgbClr val="E69138"/>
            </a:solidFill>
            <a:prstDash val="solid"/>
            <a:round/>
            <a:headEnd len="med" w="med" type="none"/>
            <a:tailEnd len="med" w="med" type="none"/>
          </a:ln>
        </p:spPr>
      </p:cxnSp>
      <p:sp>
        <p:nvSpPr>
          <p:cNvPr id="269" name="Google Shape;269;p35"/>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2" name="Google Shape;272;p3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275"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8" name="Google Shape;278;p36"/>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1" name="Google Shape;281;p36"/>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82" name="Google Shape;282;p36"/>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283"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86" name="Google Shape;286;p3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9" name="Google Shape;289;p37"/>
          <p:cNvSpPr txBox="1"/>
          <p:nvPr>
            <p:ph idx="1" type="body"/>
          </p:nvPr>
        </p:nvSpPr>
        <p:spPr>
          <a:xfrm>
            <a:off x="311700" y="1387200"/>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0" name="Google Shape;290;p37"/>
          <p:cNvSpPr txBox="1"/>
          <p:nvPr>
            <p:ph idx="2" type="body"/>
          </p:nvPr>
        </p:nvSpPr>
        <p:spPr>
          <a:xfrm>
            <a:off x="4832400" y="1387075"/>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1" name="Google Shape;291;p37"/>
          <p:cNvSpPr txBox="1"/>
          <p:nvPr>
            <p:ph idx="3" type="title"/>
          </p:nvPr>
        </p:nvSpPr>
        <p:spPr>
          <a:xfrm>
            <a:off x="329300" y="1047150"/>
            <a:ext cx="3982200" cy="3690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92" name="Google Shape;292;p37"/>
          <p:cNvSpPr txBox="1"/>
          <p:nvPr>
            <p:ph idx="4" type="title"/>
          </p:nvPr>
        </p:nvSpPr>
        <p:spPr>
          <a:xfrm>
            <a:off x="484125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3"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295" name="Google Shape;295;p38"/>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6" name="Google Shape;296;p38"/>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sz="1400"/>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97" name="Google Shape;297;p38"/>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298" name="Google Shape;298;p38"/>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99" name="Shape 299"/>
        <p:cNvGrpSpPr/>
        <p:nvPr/>
      </p:nvGrpSpPr>
      <p:grpSpPr>
        <a:xfrm>
          <a:off x="0" y="0"/>
          <a:ext cx="0" cy="0"/>
          <a:chOff x="0" y="0"/>
          <a:chExt cx="0" cy="0"/>
        </a:xfrm>
      </p:grpSpPr>
      <p:sp>
        <p:nvSpPr>
          <p:cNvPr id="300" name="Google Shape;300;p39"/>
          <p:cNvSpPr txBox="1"/>
          <p:nvPr>
            <p:ph idx="1" type="body"/>
          </p:nvPr>
        </p:nvSpPr>
        <p:spPr>
          <a:xfrm>
            <a:off x="628650" y="1165860"/>
            <a:ext cx="38862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sz="1400"/>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 name="Google Shape;301;p39"/>
          <p:cNvSpPr txBox="1"/>
          <p:nvPr>
            <p:ph idx="2" type="body"/>
          </p:nvPr>
        </p:nvSpPr>
        <p:spPr>
          <a:xfrm>
            <a:off x="4629150" y="1165860"/>
            <a:ext cx="38862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317500" lvl="2" marL="1371600" rtl="0" algn="l">
              <a:lnSpc>
                <a:spcPct val="90000"/>
              </a:lnSpc>
              <a:spcBef>
                <a:spcPts val="400"/>
              </a:spcBef>
              <a:spcAft>
                <a:spcPts val="0"/>
              </a:spcAft>
              <a:buClr>
                <a:schemeClr val="dk1"/>
              </a:buClr>
              <a:buSzPts val="1400"/>
              <a:buChar char="•"/>
              <a:defRPr sz="1400"/>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02" name="Google Shape;302;p39"/>
          <p:cNvPicPr preferRelativeResize="0"/>
          <p:nvPr/>
        </p:nvPicPr>
        <p:blipFill rotWithShape="1">
          <a:blip r:embed="rId2">
            <a:alphaModFix/>
          </a:blip>
          <a:srcRect b="0" l="0" r="0" t="0"/>
          <a:stretch/>
        </p:blipFill>
        <p:spPr>
          <a:xfrm>
            <a:off x="8086705" y="4629152"/>
            <a:ext cx="857291" cy="364738"/>
          </a:xfrm>
          <a:prstGeom prst="rect">
            <a:avLst/>
          </a:prstGeom>
          <a:noFill/>
          <a:ln>
            <a:noFill/>
          </a:ln>
        </p:spPr>
      </p:pic>
      <p:sp>
        <p:nvSpPr>
          <p:cNvPr id="303" name="Google Shape;303;p39"/>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b="0" l="0" r="0" t="0"/>
          <a:stretch/>
        </p:blipFill>
        <p:spPr>
          <a:xfrm>
            <a:off x="3" y="1"/>
            <a:ext cx="9143995" cy="914399"/>
          </a:xfrm>
          <a:prstGeom prst="rect">
            <a:avLst/>
          </a:prstGeom>
          <a:noFill/>
          <a:ln>
            <a:noFill/>
          </a:ln>
        </p:spPr>
      </p:pic>
      <p:sp>
        <p:nvSpPr>
          <p:cNvPr id="305" name="Google Shape;305;p39"/>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306" name="Shape 306"/>
        <p:cNvGrpSpPr/>
        <p:nvPr/>
      </p:nvGrpSpPr>
      <p:grpSpPr>
        <a:xfrm>
          <a:off x="0" y="0"/>
          <a:ext cx="0" cy="0"/>
          <a:chOff x="0" y="0"/>
          <a:chExt cx="0" cy="0"/>
        </a:xfrm>
      </p:grpSpPr>
      <p:sp>
        <p:nvSpPr>
          <p:cNvPr id="307" name="Google Shape;307;p40"/>
          <p:cNvSpPr txBox="1"/>
          <p:nvPr>
            <p:ph idx="1" type="body"/>
          </p:nvPr>
        </p:nvSpPr>
        <p:spPr>
          <a:xfrm>
            <a:off x="628650" y="1097280"/>
            <a:ext cx="3886200" cy="34377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1200"/>
              </a:spcBef>
              <a:spcAft>
                <a:spcPts val="0"/>
              </a:spcAft>
              <a:buClr>
                <a:schemeClr val="dk1"/>
              </a:buClr>
              <a:buSzPts val="2000"/>
              <a:buChar char="○"/>
              <a:defRPr sz="2000"/>
            </a:lvl2pPr>
            <a:lvl3pPr indent="-342900" lvl="2" marL="1371600" rtl="0" algn="l">
              <a:lnSpc>
                <a:spcPct val="90000"/>
              </a:lnSpc>
              <a:spcBef>
                <a:spcPts val="1200"/>
              </a:spcBef>
              <a:spcAft>
                <a:spcPts val="0"/>
              </a:spcAft>
              <a:buClr>
                <a:schemeClr val="dk1"/>
              </a:buClr>
              <a:buSzPts val="1800"/>
              <a:buChar char="■"/>
              <a:defRPr sz="1800"/>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308" name="Google Shape;308;p40"/>
          <p:cNvSpPr txBox="1"/>
          <p:nvPr>
            <p:ph idx="2" type="body"/>
          </p:nvPr>
        </p:nvSpPr>
        <p:spPr>
          <a:xfrm>
            <a:off x="4629150" y="1097280"/>
            <a:ext cx="3886200" cy="34377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1200"/>
              </a:spcBef>
              <a:spcAft>
                <a:spcPts val="0"/>
              </a:spcAft>
              <a:buClr>
                <a:schemeClr val="dk1"/>
              </a:buClr>
              <a:buSzPts val="2000"/>
              <a:buChar char="○"/>
              <a:defRPr sz="2000"/>
            </a:lvl2pPr>
            <a:lvl3pPr indent="-342900" lvl="2" marL="1371600" rtl="0" algn="l">
              <a:lnSpc>
                <a:spcPct val="90000"/>
              </a:lnSpc>
              <a:spcBef>
                <a:spcPts val="1200"/>
              </a:spcBef>
              <a:spcAft>
                <a:spcPts val="0"/>
              </a:spcAft>
              <a:buClr>
                <a:schemeClr val="dk1"/>
              </a:buClr>
              <a:buSzPts val="1800"/>
              <a:buChar char="■"/>
              <a:defRPr sz="1800"/>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309" name="Google Shape;309;p40"/>
          <p:cNvPicPr preferRelativeResize="0"/>
          <p:nvPr/>
        </p:nvPicPr>
        <p:blipFill rotWithShape="1">
          <a:blip r:embed="rId2">
            <a:alphaModFix/>
          </a:blip>
          <a:srcRect b="0" l="0" r="0" t="0"/>
          <a:stretch/>
        </p:blipFill>
        <p:spPr>
          <a:xfrm>
            <a:off x="1" y="0"/>
            <a:ext cx="6857996" cy="914400"/>
          </a:xfrm>
          <a:prstGeom prst="rect">
            <a:avLst/>
          </a:prstGeom>
          <a:noFill/>
          <a:ln>
            <a:noFill/>
          </a:ln>
        </p:spPr>
      </p:pic>
      <p:sp>
        <p:nvSpPr>
          <p:cNvPr id="310" name="Google Shape;310;p40"/>
          <p:cNvSpPr txBox="1"/>
          <p:nvPr>
            <p:ph type="title"/>
          </p:nvPr>
        </p:nvSpPr>
        <p:spPr>
          <a:xfrm>
            <a:off x="245193" y="190885"/>
            <a:ext cx="6081900" cy="56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11" name="Google Shape;311;p40"/>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312" name="Google Shape;312;p40"/>
          <p:cNvSpPr txBox="1"/>
          <p:nvPr>
            <p:ph idx="12" type="sldNum"/>
          </p:nvPr>
        </p:nvSpPr>
        <p:spPr>
          <a:xfrm>
            <a:off x="223071" y="4820264"/>
            <a:ext cx="2057400" cy="2739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600">
                <a:solidFill>
                  <a:srgbClr val="7F7F7F"/>
                </a:solidFill>
                <a:latin typeface="Calibri"/>
                <a:ea typeface="Calibri"/>
                <a:cs typeface="Calibri"/>
                <a:sym typeface="Calibri"/>
              </a:defRPr>
            </a:lvl1pPr>
            <a:lvl2pPr indent="0" lvl="1" marL="0" rtl="0" algn="l">
              <a:spcBef>
                <a:spcPts val="0"/>
              </a:spcBef>
              <a:buNone/>
              <a:defRPr sz="1600">
                <a:solidFill>
                  <a:srgbClr val="7F7F7F"/>
                </a:solidFill>
                <a:latin typeface="Calibri"/>
                <a:ea typeface="Calibri"/>
                <a:cs typeface="Calibri"/>
                <a:sym typeface="Calibri"/>
              </a:defRPr>
            </a:lvl2pPr>
            <a:lvl3pPr indent="0" lvl="2" marL="0" rtl="0" algn="l">
              <a:spcBef>
                <a:spcPts val="0"/>
              </a:spcBef>
              <a:buNone/>
              <a:defRPr sz="1600">
                <a:solidFill>
                  <a:srgbClr val="7F7F7F"/>
                </a:solidFill>
                <a:latin typeface="Calibri"/>
                <a:ea typeface="Calibri"/>
                <a:cs typeface="Calibri"/>
                <a:sym typeface="Calibri"/>
              </a:defRPr>
            </a:lvl3pPr>
            <a:lvl4pPr indent="0" lvl="3" marL="0" rtl="0" algn="l">
              <a:spcBef>
                <a:spcPts val="0"/>
              </a:spcBef>
              <a:buNone/>
              <a:defRPr sz="1600">
                <a:solidFill>
                  <a:srgbClr val="7F7F7F"/>
                </a:solidFill>
                <a:latin typeface="Calibri"/>
                <a:ea typeface="Calibri"/>
                <a:cs typeface="Calibri"/>
                <a:sym typeface="Calibri"/>
              </a:defRPr>
            </a:lvl4pPr>
            <a:lvl5pPr indent="0" lvl="4" marL="0" rtl="0" algn="l">
              <a:spcBef>
                <a:spcPts val="0"/>
              </a:spcBef>
              <a:buNone/>
              <a:defRPr sz="1600">
                <a:solidFill>
                  <a:srgbClr val="7F7F7F"/>
                </a:solidFill>
                <a:latin typeface="Calibri"/>
                <a:ea typeface="Calibri"/>
                <a:cs typeface="Calibri"/>
                <a:sym typeface="Calibri"/>
              </a:defRPr>
            </a:lvl5pPr>
            <a:lvl6pPr indent="0" lvl="5" marL="0" rtl="0" algn="l">
              <a:spcBef>
                <a:spcPts val="0"/>
              </a:spcBef>
              <a:buNone/>
              <a:defRPr sz="1600">
                <a:solidFill>
                  <a:srgbClr val="7F7F7F"/>
                </a:solidFill>
                <a:latin typeface="Calibri"/>
                <a:ea typeface="Calibri"/>
                <a:cs typeface="Calibri"/>
                <a:sym typeface="Calibri"/>
              </a:defRPr>
            </a:lvl6pPr>
            <a:lvl7pPr indent="0" lvl="6" marL="0" rtl="0" algn="l">
              <a:spcBef>
                <a:spcPts val="0"/>
              </a:spcBef>
              <a:buNone/>
              <a:defRPr sz="1600">
                <a:solidFill>
                  <a:srgbClr val="7F7F7F"/>
                </a:solidFill>
                <a:latin typeface="Calibri"/>
                <a:ea typeface="Calibri"/>
                <a:cs typeface="Calibri"/>
                <a:sym typeface="Calibri"/>
              </a:defRPr>
            </a:lvl7pPr>
            <a:lvl8pPr indent="0" lvl="7" marL="0" rtl="0" algn="l">
              <a:spcBef>
                <a:spcPts val="0"/>
              </a:spcBef>
              <a:buNone/>
              <a:defRPr sz="1600">
                <a:solidFill>
                  <a:srgbClr val="7F7F7F"/>
                </a:solidFill>
                <a:latin typeface="Calibri"/>
                <a:ea typeface="Calibri"/>
                <a:cs typeface="Calibri"/>
                <a:sym typeface="Calibri"/>
              </a:defRPr>
            </a:lvl8pPr>
            <a:lvl9pPr indent="0" lvl="8" marL="0" rt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p:nvPr>
            <p:ph type="title"/>
          </p:nvPr>
        </p:nvSpPr>
        <p:spPr>
          <a:xfrm>
            <a:off x="213075" y="228600"/>
            <a:ext cx="79335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1" name="Google Shape;31;p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34" name="Google Shape;34;p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35" name="Google Shape;35;p5"/>
          <p:cNvSpPr/>
          <p:nvPr>
            <p:ph idx="2" type="pic"/>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41" name="Google Shape;41;p6"/>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45" name="Google Shape;45;p6"/>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54" name="Google Shape;54;p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b="0" l="0" r="0" t="0"/>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b="0" l="0" r="0" t="0"/>
          <a:stretch/>
        </p:blipFill>
        <p:spPr>
          <a:xfrm>
            <a:off x="461400" y="1996288"/>
            <a:ext cx="410276" cy="410276"/>
          </a:xfrm>
          <a:prstGeom prst="rect">
            <a:avLst/>
          </a:prstGeom>
          <a:noFill/>
          <a:ln>
            <a:noFill/>
          </a:ln>
        </p:spPr>
      </p:pic>
      <p:sp>
        <p:nvSpPr>
          <p:cNvPr id="57" name="Google Shape;57;p7"/>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58" name="Google Shape;58;p7"/>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7"/>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0" name="Google Shape;60;p7"/>
          <p:cNvPicPr preferRelativeResize="0"/>
          <p:nvPr/>
        </p:nvPicPr>
        <p:blipFill rotWithShape="1">
          <a:blip r:embed="rId6">
            <a:alphaModFix/>
          </a:blip>
          <a:srcRect b="0" l="0" r="0" t="0"/>
          <a:stretch/>
        </p:blipFill>
        <p:spPr>
          <a:xfrm>
            <a:off x="492988" y="3127248"/>
            <a:ext cx="347100" cy="347100"/>
          </a:xfrm>
          <a:prstGeom prst="rect">
            <a:avLst/>
          </a:prstGeom>
          <a:noFill/>
          <a:ln>
            <a:noFill/>
          </a:ln>
        </p:spPr>
      </p:pic>
      <p:sp>
        <p:nvSpPr>
          <p:cNvPr id="61" name="Google Shape;61;p7"/>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62"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67" name="Google Shape;67;p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68"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1" name="Google Shape;71;p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5" name="Google Shape;75;p1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77" name="Google Shape;77;p10"/>
          <p:cNvSpPr/>
          <p:nvPr/>
        </p:nvSpPr>
        <p:spPr>
          <a:xfrm>
            <a:off x="0" y="1189989"/>
            <a:ext cx="2214600" cy="6690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2" name="Google Shape;82;p10"/>
          <p:cNvSpPr txBox="1"/>
          <p:nvPr>
            <p:ph idx="1" type="subTitle"/>
          </p:nvPr>
        </p:nvSpPr>
        <p:spPr>
          <a:xfrm>
            <a:off x="214042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0"/>
          <p:cNvSpPr txBox="1"/>
          <p:nvPr>
            <p:ph idx="2" type="subTitle"/>
          </p:nvPr>
        </p:nvSpPr>
        <p:spPr>
          <a:xfrm>
            <a:off x="3818850" y="20290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10"/>
          <p:cNvSpPr txBox="1"/>
          <p:nvPr>
            <p:ph idx="3" type="subTitle"/>
          </p:nvPr>
        </p:nvSpPr>
        <p:spPr>
          <a:xfrm>
            <a:off x="549727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0"/>
          <p:cNvSpPr txBox="1"/>
          <p:nvPr>
            <p:ph idx="4" type="subTitle"/>
          </p:nvPr>
        </p:nvSpPr>
        <p:spPr>
          <a:xfrm>
            <a:off x="7175700" y="20291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0"/>
          <p:cNvSpPr txBox="1"/>
          <p:nvPr>
            <p:ph idx="5" type="title"/>
          </p:nvPr>
        </p:nvSpPr>
        <p:spPr>
          <a:xfrm>
            <a:off x="333825" y="1340000"/>
            <a:ext cx="1383600" cy="369000"/>
          </a:xfrm>
          <a:prstGeom prst="rect">
            <a:avLst/>
          </a:prstGeom>
        </p:spPr>
        <p:txBody>
          <a:bodyPr anchorCtr="0" anchor="t" bIns="0" lIns="0" spcFirstLastPara="1" rIns="0" wrap="square" tIns="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87" name="Google Shape;87;p10"/>
          <p:cNvSpPr txBox="1"/>
          <p:nvPr>
            <p:ph idx="6" type="title"/>
          </p:nvPr>
        </p:nvSpPr>
        <p:spPr>
          <a:xfrm>
            <a:off x="221460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8" name="Google Shape;88;p10"/>
          <p:cNvSpPr txBox="1"/>
          <p:nvPr>
            <p:ph idx="7" type="title"/>
          </p:nvPr>
        </p:nvSpPr>
        <p:spPr>
          <a:xfrm>
            <a:off x="3846450" y="1340000"/>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9" name="Google Shape;89;p10"/>
          <p:cNvSpPr txBox="1"/>
          <p:nvPr>
            <p:ph idx="8" type="title"/>
          </p:nvPr>
        </p:nvSpPr>
        <p:spPr>
          <a:xfrm>
            <a:off x="5545325"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0" name="Google Shape;90;p10"/>
          <p:cNvSpPr txBox="1"/>
          <p:nvPr>
            <p:ph idx="9" type="title"/>
          </p:nvPr>
        </p:nvSpPr>
        <p:spPr>
          <a:xfrm>
            <a:off x="725935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1" name="Google Shape;91;p10"/>
          <p:cNvSpPr txBox="1"/>
          <p:nvPr>
            <p:ph idx="13" type="subTitle"/>
          </p:nvPr>
        </p:nvSpPr>
        <p:spPr>
          <a:xfrm>
            <a:off x="295725" y="2029200"/>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7" name="Google Shape;7;p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sldNum"/>
          </p:nvPr>
        </p:nvSpPr>
        <p:spPr>
          <a:xfrm>
            <a:off x="114300" y="4732500"/>
            <a:ext cx="347100" cy="281400"/>
          </a:xfrm>
          <a:prstGeom prst="rect">
            <a:avLst/>
          </a:prstGeom>
          <a:noFill/>
          <a:ln>
            <a:noFill/>
          </a:ln>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hyperlink" Target="http://go.boarddocs.com/co/cde/Board.nsf/goto?open&amp;id=CR3MUD5CECEC" TargetMode="External"/><Relationship Id="rId4" Type="http://schemas.openxmlformats.org/officeDocument/2006/relationships/hyperlink" Target="https://www.youtube.com/watch?v=5GY6lE13spQ" TargetMode="External"/><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hyperlink" Target="https://jamboard.google.com/d/1dJa7loGJkERbv88P3F-ghM_B-lF8ZRO7PJM1t_tmVjA/viewer?f=1" TargetMode="External"/><Relationship Id="rId4" Type="http://schemas.openxmlformats.org/officeDocument/2006/relationships/hyperlink" Target="https://docs.google.com/document/d/16f2fOGngggG5VlqOAsky0twqBr2n2fLra7KScZ8Pq9E/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www.youtube.com/watch?v=2z2Lg8nPb-o" TargetMode="Externa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s://jamboard.google.com/d/13uyQ8PNBunLsFlOYLdMWBf_6m5sOOumn_vNXZrtB8Kw/edit?usp=sharing" TargetMode="External"/><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hyperlink" Target="https://www.cde.state.co.us/accountability/accountabilityworkgroup" TargetMode="Externa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hyperlink" Target="https://leg.colorado.gov/bills/hb23-1241" TargetMode="External"/><Relationship Id="rId4" Type="http://schemas.openxmlformats.org/officeDocument/2006/relationships/hyperlink" Target="https://leg.colorado.gov/bills/hb23-1241" TargetMode="External"/><Relationship Id="rId5" Type="http://schemas.openxmlformats.org/officeDocument/2006/relationships/hyperlink" Target="https://leg.colorado.gov/audits/evaluation-colorado%E2%80%99s-k-12-education-accountability-system" TargetMode="External"/><Relationship Id="rId6" Type="http://schemas.openxmlformats.org/officeDocument/2006/relationships/hyperlink" Target="https://leg.colorado.gov/audits/evaluation-colorado%E2%80%99s-k-12-education-accountability-system" TargetMode="External"/><Relationship Id="rId7" Type="http://schemas.openxmlformats.org/officeDocument/2006/relationships/hyperlink" Target="https://www.cde.state.co.us/localaccountabilitysystemgrant" TargetMode="External"/><Relationship Id="rId8" Type="http://schemas.openxmlformats.org/officeDocument/2006/relationships/hyperlink" Target="https://www.cde.state.co.us/localaccountabilitysystemgra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hyperlink" Target="https://leg.colorado.gov/bills/hb23-1241" TargetMode="External"/><Relationship Id="rId4" Type="http://schemas.openxmlformats.org/officeDocument/2006/relationships/hyperlink" Target="https://leg.colorado.gov/bills/hb23-123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hyperlink" Target="https://www.cde.state.co.us/accountability/stateaccountability" TargetMode="External"/><Relationship Id="rId4" Type="http://schemas.openxmlformats.org/officeDocument/2006/relationships/hyperlink" Target="https://www.cde.state.co.us/uip/uip_general_resour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cxnSp>
        <p:nvCxnSpPr>
          <p:cNvPr id="317" name="Google Shape;317;p41"/>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
        <p:nvSpPr>
          <p:cNvPr id="318" name="Google Shape;318;p41"/>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19" name="Google Shape;319;p41"/>
          <p:cNvSpPr txBox="1"/>
          <p:nvPr>
            <p:ph type="ctrTitle"/>
          </p:nvPr>
        </p:nvSpPr>
        <p:spPr>
          <a:xfrm>
            <a:off x="311700" y="744575"/>
            <a:ext cx="8520600" cy="182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Accountability</a:t>
            </a:r>
            <a:r>
              <a:rPr lang="en"/>
              <a:t> Work Group</a:t>
            </a:r>
            <a:endParaRPr/>
          </a:p>
        </p:txBody>
      </p:sp>
      <p:sp>
        <p:nvSpPr>
          <p:cNvPr id="320" name="Google Shape;320;p41"/>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p>
            <a:pPr indent="0" lvl="0" marL="0" rtl="0" algn="ctr">
              <a:spcBef>
                <a:spcPts val="0"/>
              </a:spcBef>
              <a:spcAft>
                <a:spcPts val="1200"/>
              </a:spcAft>
              <a:buNone/>
            </a:pPr>
            <a:r>
              <a:rPr lang="en"/>
              <a:t>May 12,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nvSpPr>
        <p:spPr>
          <a:xfrm>
            <a:off x="4750600" y="3092150"/>
            <a:ext cx="4328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555555"/>
                </a:solidFill>
              </a:rPr>
              <a:t>(*) Under state accountability policy, 95% of students must participate in state assessments. Students who are excused from testing by a parent or guardian do not impact the Accountability Participation Rate that is used to determine whether the overall rating is reduced by one level. Districts or schools with less than 95% total participation in ELA and Math receive a “Low Participation” descriptor to help readers consider when interpreting accountability data. This descriptor does not impact framework calculations.</a:t>
            </a:r>
            <a:endParaRPr/>
          </a:p>
        </p:txBody>
      </p:sp>
      <p:pic>
        <p:nvPicPr>
          <p:cNvPr id="389" name="Google Shape;389;p50"/>
          <p:cNvPicPr preferRelativeResize="0"/>
          <p:nvPr/>
        </p:nvPicPr>
        <p:blipFill>
          <a:blip r:embed="rId3">
            <a:alphaModFix/>
          </a:blip>
          <a:stretch>
            <a:fillRect/>
          </a:stretch>
        </p:blipFill>
        <p:spPr>
          <a:xfrm>
            <a:off x="4695500" y="1851837"/>
            <a:ext cx="4328600" cy="961063"/>
          </a:xfrm>
          <a:prstGeom prst="rect">
            <a:avLst/>
          </a:prstGeom>
          <a:noFill/>
          <a:ln>
            <a:noFill/>
          </a:ln>
        </p:spPr>
      </p:pic>
      <p:sp>
        <p:nvSpPr>
          <p:cNvPr id="390" name="Google Shape;390;p50"/>
          <p:cNvSpPr/>
          <p:nvPr/>
        </p:nvSpPr>
        <p:spPr>
          <a:xfrm>
            <a:off x="8105300" y="2812900"/>
            <a:ext cx="914400" cy="122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0"/>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lang="en" sz="2100">
                <a:latin typeface="Arial"/>
                <a:ea typeface="Arial"/>
                <a:cs typeface="Arial"/>
                <a:sym typeface="Arial"/>
              </a:rPr>
              <a:t>Follow up from April AWG Meeting:  Participation Descriptors</a:t>
            </a:r>
            <a:endParaRPr/>
          </a:p>
        </p:txBody>
      </p:sp>
      <p:sp>
        <p:nvSpPr>
          <p:cNvPr id="392" name="Google Shape;392;p50"/>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93" name="Google Shape;393;p50"/>
          <p:cNvPicPr preferRelativeResize="0"/>
          <p:nvPr/>
        </p:nvPicPr>
        <p:blipFill>
          <a:blip r:embed="rId4">
            <a:alphaModFix/>
          </a:blip>
          <a:stretch>
            <a:fillRect/>
          </a:stretch>
        </p:blipFill>
        <p:spPr>
          <a:xfrm>
            <a:off x="4699900" y="1229650"/>
            <a:ext cx="4319805" cy="474125"/>
          </a:xfrm>
          <a:prstGeom prst="rect">
            <a:avLst/>
          </a:prstGeom>
          <a:noFill/>
          <a:ln>
            <a:noFill/>
          </a:ln>
          <a:effectLst>
            <a:outerShdw blurRad="57150" rotWithShape="0" algn="bl" dir="5400000" dist="19050">
              <a:srgbClr val="000000">
                <a:alpha val="50000"/>
              </a:srgbClr>
            </a:outerShdw>
          </a:effectLst>
        </p:spPr>
      </p:pic>
      <p:sp>
        <p:nvSpPr>
          <p:cNvPr id="394" name="Google Shape;394;p50"/>
          <p:cNvSpPr/>
          <p:nvPr/>
        </p:nvSpPr>
        <p:spPr>
          <a:xfrm>
            <a:off x="6051950" y="1326000"/>
            <a:ext cx="1237200" cy="281400"/>
          </a:xfrm>
          <a:prstGeom prst="rect">
            <a:avLst/>
          </a:prstGeom>
          <a:solidFill>
            <a:srgbClr val="C2E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50"/>
          <p:cNvPicPr preferRelativeResize="0"/>
          <p:nvPr/>
        </p:nvPicPr>
        <p:blipFill>
          <a:blip r:embed="rId3">
            <a:alphaModFix/>
          </a:blip>
          <a:stretch>
            <a:fillRect/>
          </a:stretch>
        </p:blipFill>
        <p:spPr>
          <a:xfrm>
            <a:off x="114300" y="1851837"/>
            <a:ext cx="4328600" cy="961063"/>
          </a:xfrm>
          <a:prstGeom prst="rect">
            <a:avLst/>
          </a:prstGeom>
          <a:noFill/>
          <a:ln>
            <a:noFill/>
          </a:ln>
          <a:effectLst>
            <a:outerShdw blurRad="57150" rotWithShape="0" algn="bl" dir="5400000" dist="19050">
              <a:srgbClr val="000000">
                <a:alpha val="50000"/>
              </a:srgbClr>
            </a:outerShdw>
          </a:effectLst>
        </p:spPr>
      </p:pic>
      <p:pic>
        <p:nvPicPr>
          <p:cNvPr id="396" name="Google Shape;396;p50"/>
          <p:cNvPicPr preferRelativeResize="0"/>
          <p:nvPr/>
        </p:nvPicPr>
        <p:blipFill>
          <a:blip r:embed="rId4">
            <a:alphaModFix/>
          </a:blip>
          <a:stretch>
            <a:fillRect/>
          </a:stretch>
        </p:blipFill>
        <p:spPr>
          <a:xfrm>
            <a:off x="118700" y="1229650"/>
            <a:ext cx="4319805" cy="474125"/>
          </a:xfrm>
          <a:prstGeom prst="rect">
            <a:avLst/>
          </a:prstGeom>
          <a:noFill/>
          <a:ln>
            <a:noFill/>
          </a:ln>
          <a:effectLst>
            <a:outerShdw blurRad="57150" rotWithShape="0" algn="bl" dir="5400000" dist="19050">
              <a:srgbClr val="000000">
                <a:alpha val="50000"/>
              </a:srgbClr>
            </a:outerShdw>
          </a:effectLst>
        </p:spPr>
      </p:pic>
      <p:sp>
        <p:nvSpPr>
          <p:cNvPr id="397" name="Google Shape;397;p50"/>
          <p:cNvSpPr txBox="1"/>
          <p:nvPr/>
        </p:nvSpPr>
        <p:spPr>
          <a:xfrm>
            <a:off x="6420725" y="1974275"/>
            <a:ext cx="628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chemeClr val="lt1"/>
                </a:solidFill>
                <a:latin typeface="Calibri"/>
                <a:ea typeface="Calibri"/>
                <a:cs typeface="Calibri"/>
                <a:sym typeface="Calibri"/>
              </a:rPr>
              <a:t>Total</a:t>
            </a:r>
            <a:endParaRPr b="1" sz="800">
              <a:solidFill>
                <a:schemeClr val="lt1"/>
              </a:solidFill>
              <a:latin typeface="Calibri"/>
              <a:ea typeface="Calibri"/>
              <a:cs typeface="Calibri"/>
              <a:sym typeface="Calibri"/>
            </a:endParaRPr>
          </a:p>
        </p:txBody>
      </p:sp>
      <p:sp>
        <p:nvSpPr>
          <p:cNvPr id="398" name="Google Shape;398;p50"/>
          <p:cNvSpPr txBox="1"/>
          <p:nvPr/>
        </p:nvSpPr>
        <p:spPr>
          <a:xfrm>
            <a:off x="4703350" y="2812900"/>
            <a:ext cx="3402000" cy="122400"/>
          </a:xfrm>
          <a:prstGeom prst="rect">
            <a:avLst/>
          </a:prstGeom>
          <a:solidFill>
            <a:srgbClr val="33333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alibri"/>
              <a:ea typeface="Calibri"/>
              <a:cs typeface="Calibri"/>
              <a:sym typeface="Calibri"/>
            </a:endParaRPr>
          </a:p>
        </p:txBody>
      </p:sp>
      <p:sp>
        <p:nvSpPr>
          <p:cNvPr id="399" name="Google Shape;399;p50"/>
          <p:cNvSpPr txBox="1"/>
          <p:nvPr/>
        </p:nvSpPr>
        <p:spPr>
          <a:xfrm>
            <a:off x="4655050" y="2712550"/>
            <a:ext cx="3450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lt1"/>
                </a:solidFill>
                <a:latin typeface="Calibri"/>
                <a:ea typeface="Calibri"/>
                <a:cs typeface="Calibri"/>
                <a:sym typeface="Calibri"/>
              </a:rPr>
              <a:t>Total Participation Rate Descriptor for informational purposes</a:t>
            </a:r>
            <a:endParaRPr b="1" sz="800">
              <a:solidFill>
                <a:schemeClr val="lt1"/>
              </a:solidFill>
              <a:latin typeface="Calibri"/>
              <a:ea typeface="Calibri"/>
              <a:cs typeface="Calibri"/>
              <a:sym typeface="Calibri"/>
            </a:endParaRPr>
          </a:p>
        </p:txBody>
      </p:sp>
      <p:sp>
        <p:nvSpPr>
          <p:cNvPr id="400" name="Google Shape;400;p50"/>
          <p:cNvSpPr txBox="1"/>
          <p:nvPr/>
        </p:nvSpPr>
        <p:spPr>
          <a:xfrm>
            <a:off x="8105350" y="2712550"/>
            <a:ext cx="1038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Low Participation</a:t>
            </a:r>
            <a:endParaRPr sz="800">
              <a:solidFill>
                <a:schemeClr val="dk1"/>
              </a:solidFill>
              <a:latin typeface="Calibri"/>
              <a:ea typeface="Calibri"/>
              <a:cs typeface="Calibri"/>
              <a:sym typeface="Calibri"/>
            </a:endParaRPr>
          </a:p>
        </p:txBody>
      </p:sp>
      <p:sp>
        <p:nvSpPr>
          <p:cNvPr id="401" name="Google Shape;401;p50"/>
          <p:cNvSpPr/>
          <p:nvPr/>
        </p:nvSpPr>
        <p:spPr>
          <a:xfrm>
            <a:off x="6420725" y="2028176"/>
            <a:ext cx="628500" cy="7848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50"/>
          <p:cNvSpPr txBox="1"/>
          <p:nvPr/>
        </p:nvSpPr>
        <p:spPr>
          <a:xfrm>
            <a:off x="4695500" y="892100"/>
            <a:ext cx="38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Proposed </a:t>
            </a:r>
            <a:r>
              <a:rPr lang="en">
                <a:latin typeface="Calibri"/>
                <a:ea typeface="Calibri"/>
                <a:cs typeface="Calibri"/>
                <a:sym typeface="Calibri"/>
              </a:rPr>
              <a:t>Changes for 2023:</a:t>
            </a:r>
            <a:endParaRPr>
              <a:latin typeface="Calibri"/>
              <a:ea typeface="Calibri"/>
              <a:cs typeface="Calibri"/>
              <a:sym typeface="Calibri"/>
            </a:endParaRPr>
          </a:p>
        </p:txBody>
      </p:sp>
      <p:sp>
        <p:nvSpPr>
          <p:cNvPr id="403" name="Google Shape;403;p50"/>
          <p:cNvSpPr txBox="1"/>
          <p:nvPr/>
        </p:nvSpPr>
        <p:spPr>
          <a:xfrm>
            <a:off x="118700" y="892100"/>
            <a:ext cx="38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Current Framework:</a:t>
            </a:r>
            <a:endParaRPr>
              <a:latin typeface="Calibri"/>
              <a:ea typeface="Calibri"/>
              <a:cs typeface="Calibri"/>
              <a:sym typeface="Calibri"/>
            </a:endParaRPr>
          </a:p>
        </p:txBody>
      </p:sp>
      <p:sp>
        <p:nvSpPr>
          <p:cNvPr id="404" name="Google Shape;404;p50"/>
          <p:cNvSpPr/>
          <p:nvPr/>
        </p:nvSpPr>
        <p:spPr>
          <a:xfrm>
            <a:off x="4329000" y="1272300"/>
            <a:ext cx="486000" cy="38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0"/>
          <p:cNvSpPr/>
          <p:nvPr/>
        </p:nvSpPr>
        <p:spPr>
          <a:xfrm>
            <a:off x="4329000" y="2132125"/>
            <a:ext cx="486000" cy="38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0"/>
          <p:cNvSpPr txBox="1"/>
          <p:nvPr/>
        </p:nvSpPr>
        <p:spPr>
          <a:xfrm>
            <a:off x="2136825" y="4072050"/>
            <a:ext cx="467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latin typeface="Calibri"/>
                <a:ea typeface="Calibri"/>
                <a:cs typeface="Calibri"/>
                <a:sym typeface="Calibri"/>
              </a:rPr>
              <a:t>Images for discussion - not approved changes</a:t>
            </a:r>
            <a:endParaRPr i="1">
              <a:latin typeface="Calibri"/>
              <a:ea typeface="Calibri"/>
              <a:cs typeface="Calibri"/>
              <a:sym typeface="Calibri"/>
            </a:endParaRPr>
          </a:p>
        </p:txBody>
      </p:sp>
      <p:sp>
        <p:nvSpPr>
          <p:cNvPr id="407" name="Google Shape;407;p50"/>
          <p:cNvSpPr/>
          <p:nvPr/>
        </p:nvSpPr>
        <p:spPr>
          <a:xfrm>
            <a:off x="4703350" y="1865275"/>
            <a:ext cx="4319700" cy="162900"/>
          </a:xfrm>
          <a:prstGeom prst="rect">
            <a:avLst/>
          </a:prstGeom>
          <a:solidFill>
            <a:srgbClr val="3333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Calibri"/>
                <a:ea typeface="Calibri"/>
                <a:cs typeface="Calibri"/>
                <a:sym typeface="Calibri"/>
              </a:rPr>
              <a:t>Test Participation Rates and Total Participation Descriptor*</a:t>
            </a:r>
            <a:endParaRPr b="1" sz="1000">
              <a:solidFill>
                <a:schemeClr val="lt1"/>
              </a:solidFill>
              <a:latin typeface="Calibri"/>
              <a:ea typeface="Calibri"/>
              <a:cs typeface="Calibri"/>
              <a:sym typeface="Calibri"/>
            </a:endParaRPr>
          </a:p>
        </p:txBody>
      </p:sp>
      <p:sp>
        <p:nvSpPr>
          <p:cNvPr id="408" name="Google Shape;408;p50"/>
          <p:cNvSpPr/>
          <p:nvPr/>
        </p:nvSpPr>
        <p:spPr>
          <a:xfrm>
            <a:off x="5274975" y="1326000"/>
            <a:ext cx="1290000" cy="323100"/>
          </a:xfrm>
          <a:prstGeom prst="rect">
            <a:avLst/>
          </a:prstGeom>
          <a:solidFill>
            <a:srgbClr val="C2E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0"/>
          <p:cNvSpPr txBox="1"/>
          <p:nvPr/>
        </p:nvSpPr>
        <p:spPr>
          <a:xfrm>
            <a:off x="4750600" y="1266625"/>
            <a:ext cx="3072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Calibri"/>
                <a:ea typeface="Calibri"/>
                <a:cs typeface="Calibri"/>
                <a:sym typeface="Calibri"/>
              </a:rPr>
              <a:t>Accredited</a:t>
            </a:r>
            <a:endParaRPr b="1" sz="1200">
              <a:latin typeface="Calibri"/>
              <a:ea typeface="Calibri"/>
              <a:cs typeface="Calibri"/>
              <a:sym typeface="Calibri"/>
            </a:endParaRPr>
          </a:p>
        </p:txBody>
      </p:sp>
      <p:sp>
        <p:nvSpPr>
          <p:cNvPr id="410" name="Google Shape;410;p50"/>
          <p:cNvSpPr/>
          <p:nvPr/>
        </p:nvSpPr>
        <p:spPr>
          <a:xfrm>
            <a:off x="5844450" y="1272300"/>
            <a:ext cx="914400" cy="3693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0"/>
          <p:cNvSpPr txBox="1"/>
          <p:nvPr/>
        </p:nvSpPr>
        <p:spPr>
          <a:xfrm>
            <a:off x="114250" y="3092150"/>
            <a:ext cx="432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555555"/>
                </a:solidFill>
              </a:rPr>
              <a:t>(*) Under state accountability policy, 95% of students must participate in state assessments. Students who are excused from testing by a parent or guardian do</a:t>
            </a:r>
            <a:endParaRPr b="1" sz="800">
              <a:solidFill>
                <a:srgbClr val="555555"/>
              </a:solidFill>
            </a:endParaRPr>
          </a:p>
          <a:p>
            <a:pPr indent="0" lvl="0" marL="0" rtl="0" algn="l">
              <a:spcBef>
                <a:spcPts val="0"/>
              </a:spcBef>
              <a:spcAft>
                <a:spcPts val="0"/>
              </a:spcAft>
              <a:buNone/>
            </a:pPr>
            <a:r>
              <a:rPr b="1" lang="en" sz="800">
                <a:solidFill>
                  <a:srgbClr val="555555"/>
                </a:solidFill>
              </a:rPr>
              <a:t>not impact the Accountability Participation Rate that is used to determine whether districts and schools meet this requirement. </a:t>
            </a:r>
            <a:endParaRPr b="1" sz="800">
              <a:solidFill>
                <a:srgbClr val="555555"/>
              </a:solidFill>
            </a:endParaRPr>
          </a:p>
        </p:txBody>
      </p:sp>
      <p:sp>
        <p:nvSpPr>
          <p:cNvPr id="412" name="Google Shape;412;p50"/>
          <p:cNvSpPr/>
          <p:nvPr/>
        </p:nvSpPr>
        <p:spPr>
          <a:xfrm>
            <a:off x="6946100" y="839675"/>
            <a:ext cx="1038900" cy="7329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800"/>
              <a:t>Note: “Decreased Due to Participation” will still be listed with the plan type.</a:t>
            </a:r>
            <a:endParaRPr b="0" i="0" sz="800" u="none" cap="none" strike="noStrike">
              <a:solidFill>
                <a:srgbClr val="000000"/>
              </a:solidFill>
              <a:latin typeface="Arial"/>
              <a:ea typeface="Arial"/>
              <a:cs typeface="Arial"/>
              <a:sym typeface="Arial"/>
            </a:endParaRPr>
          </a:p>
        </p:txBody>
      </p:sp>
      <p:sp>
        <p:nvSpPr>
          <p:cNvPr id="413" name="Google Shape;413;p50"/>
          <p:cNvSpPr/>
          <p:nvPr/>
        </p:nvSpPr>
        <p:spPr>
          <a:xfrm>
            <a:off x="8105300" y="2784988"/>
            <a:ext cx="914400" cy="1629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1"/>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Follow Up from April AWG Meeting:  Accountability Clock Progress Monitoring</a:t>
            </a:r>
            <a:endParaRPr/>
          </a:p>
        </p:txBody>
      </p:sp>
      <p:sp>
        <p:nvSpPr>
          <p:cNvPr id="419" name="Google Shape;419;p51"/>
          <p:cNvSpPr txBox="1"/>
          <p:nvPr>
            <p:ph idx="1" type="body"/>
          </p:nvPr>
        </p:nvSpPr>
        <p:spPr>
          <a:xfrm>
            <a:off x="628650" y="1165860"/>
            <a:ext cx="7886700" cy="3263400"/>
          </a:xfrm>
          <a:prstGeom prst="rect">
            <a:avLst/>
          </a:prstGeom>
        </p:spPr>
        <p:txBody>
          <a:bodyPr anchorCtr="0" anchor="t" bIns="0" lIns="0" spcFirstLastPara="1" rIns="0" wrap="square" tIns="0">
            <a:normAutofit/>
          </a:bodyPr>
          <a:lstStyle/>
          <a:p>
            <a:pPr indent="0" lvl="0" marL="0" marR="0" rtl="0" algn="l">
              <a:lnSpc>
                <a:spcPct val="90000"/>
              </a:lnSpc>
              <a:spcBef>
                <a:spcPts val="800"/>
              </a:spcBef>
              <a:spcAft>
                <a:spcPts val="0"/>
              </a:spcAft>
              <a:buNone/>
            </a:pPr>
            <a:r>
              <a:rPr b="1" lang="en" u="sng">
                <a:solidFill>
                  <a:schemeClr val="hlink"/>
                </a:solidFill>
                <a:hlinkClick r:id="rId3"/>
              </a:rPr>
              <a:t>State Board of Education Information Item: </a:t>
            </a:r>
            <a:endParaRPr b="1"/>
          </a:p>
          <a:p>
            <a:pPr indent="0" lvl="0" marL="0" marR="0" rtl="0" algn="l">
              <a:lnSpc>
                <a:spcPct val="90000"/>
              </a:lnSpc>
              <a:spcBef>
                <a:spcPts val="800"/>
              </a:spcBef>
              <a:spcAft>
                <a:spcPts val="0"/>
              </a:spcAft>
              <a:buNone/>
            </a:pPr>
            <a:r>
              <a:rPr lang="en"/>
              <a:t>Accountability Clock, Accountability Pathways Progress Monitoring Feedback</a:t>
            </a:r>
            <a:endParaRPr/>
          </a:p>
          <a:p>
            <a:pPr indent="0" lvl="0" marL="0" marR="0" rtl="0" algn="l">
              <a:lnSpc>
                <a:spcPct val="90000"/>
              </a:lnSpc>
              <a:spcBef>
                <a:spcPts val="800"/>
              </a:spcBef>
              <a:spcAft>
                <a:spcPts val="0"/>
              </a:spcAft>
              <a:buNone/>
            </a:pPr>
            <a:r>
              <a:rPr lang="en" u="sng">
                <a:solidFill>
                  <a:schemeClr val="hlink"/>
                </a:solidFill>
                <a:hlinkClick r:id="rId4"/>
              </a:rPr>
              <a:t>Presentation</a:t>
            </a:r>
            <a:r>
              <a:rPr lang="en"/>
              <a:t> 3:39:40</a:t>
            </a:r>
            <a:endParaRPr/>
          </a:p>
        </p:txBody>
      </p:sp>
      <p:sp>
        <p:nvSpPr>
          <p:cNvPr id="420" name="Google Shape;420;p51"/>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pic>
        <p:nvPicPr>
          <p:cNvPr id="421" name="Google Shape;421;p51"/>
          <p:cNvPicPr preferRelativeResize="0"/>
          <p:nvPr/>
        </p:nvPicPr>
        <p:blipFill>
          <a:blip r:embed="rId5">
            <a:alphaModFix/>
          </a:blip>
          <a:stretch>
            <a:fillRect/>
          </a:stretch>
        </p:blipFill>
        <p:spPr>
          <a:xfrm>
            <a:off x="1010923" y="2481825"/>
            <a:ext cx="6947126" cy="94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2"/>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27" name="Google Shape;427;p52"/>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TLCC Updates and Feedback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3"/>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Upcoming with TLCC 2024</a:t>
            </a:r>
            <a:endParaRPr/>
          </a:p>
        </p:txBody>
      </p:sp>
      <p:sp>
        <p:nvSpPr>
          <p:cNvPr id="433" name="Google Shape;433;p53"/>
          <p:cNvSpPr txBox="1"/>
          <p:nvPr>
            <p:ph idx="1" type="body"/>
          </p:nvPr>
        </p:nvSpPr>
        <p:spPr>
          <a:xfrm>
            <a:off x="457200" y="1143000"/>
            <a:ext cx="8520600" cy="3191700"/>
          </a:xfrm>
          <a:prstGeom prst="rect">
            <a:avLst/>
          </a:prstGeom>
        </p:spPr>
        <p:txBody>
          <a:bodyPr anchorCtr="0" anchor="t" bIns="0" lIns="0" spcFirstLastPara="1" rIns="0" wrap="square" tIns="0">
            <a:normAutofit lnSpcReduction="20000"/>
          </a:bodyPr>
          <a:lstStyle/>
          <a:p>
            <a:pPr indent="-330200" lvl="0" marL="457200" rtl="0" algn="l">
              <a:spcBef>
                <a:spcPts val="0"/>
              </a:spcBef>
              <a:spcAft>
                <a:spcPts val="0"/>
              </a:spcAft>
              <a:buSzPts val="1600"/>
              <a:buChar char="●"/>
            </a:pPr>
            <a:r>
              <a:rPr lang="en"/>
              <a:t>New vendor - Panorama Education</a:t>
            </a:r>
            <a:endParaRPr/>
          </a:p>
          <a:p>
            <a:pPr indent="-292100" lvl="1" marL="914400" rtl="0" algn="l">
              <a:spcBef>
                <a:spcPts val="0"/>
              </a:spcBef>
              <a:spcAft>
                <a:spcPts val="0"/>
              </a:spcAft>
              <a:buSzPts val="1000"/>
              <a:buChar char="○"/>
            </a:pPr>
            <a:r>
              <a:rPr lang="en"/>
              <a:t>Same instrument, questions, reporting plan, comparisons over time</a:t>
            </a:r>
            <a:endParaRPr/>
          </a:p>
          <a:p>
            <a:pPr indent="-292100" lvl="1" marL="914400" rtl="0" algn="l">
              <a:spcBef>
                <a:spcPts val="0"/>
              </a:spcBef>
              <a:spcAft>
                <a:spcPts val="0"/>
              </a:spcAft>
              <a:buSzPts val="1000"/>
              <a:buChar char="○"/>
            </a:pPr>
            <a:r>
              <a:rPr lang="en"/>
              <a:t>Opportunities for nationwide comparisons on constructs</a:t>
            </a:r>
            <a:endParaRPr/>
          </a:p>
          <a:p>
            <a:pPr indent="-292100" lvl="1" marL="914400" rtl="0" algn="l">
              <a:spcBef>
                <a:spcPts val="0"/>
              </a:spcBef>
              <a:spcAft>
                <a:spcPts val="0"/>
              </a:spcAft>
              <a:buSzPts val="1000"/>
              <a:buChar char="○"/>
            </a:pPr>
            <a:r>
              <a:rPr lang="en"/>
              <a:t>Off year administration</a:t>
            </a:r>
            <a:endParaRPr/>
          </a:p>
          <a:p>
            <a:pPr indent="-292100" lvl="1" marL="914400" rtl="0" algn="l">
              <a:spcBef>
                <a:spcPts val="0"/>
              </a:spcBef>
              <a:spcAft>
                <a:spcPts val="0"/>
              </a:spcAft>
              <a:buSzPts val="1000"/>
              <a:buChar char="○"/>
            </a:pPr>
            <a:r>
              <a:rPr lang="en"/>
              <a:t>Large experience base </a:t>
            </a:r>
            <a:endParaRPr/>
          </a:p>
          <a:p>
            <a:pPr indent="-292100" lvl="1" marL="914400" rtl="0" algn="l">
              <a:spcBef>
                <a:spcPts val="0"/>
              </a:spcBef>
              <a:spcAft>
                <a:spcPts val="0"/>
              </a:spcAft>
              <a:buSzPts val="1000"/>
              <a:buChar char="○"/>
            </a:pPr>
            <a:r>
              <a:rPr lang="en"/>
              <a:t>Professional development and learning tools, survey usage supports</a:t>
            </a:r>
            <a:endParaRPr/>
          </a:p>
          <a:p>
            <a:pPr indent="-330200" lvl="0" marL="457200" rtl="0" algn="l">
              <a:spcBef>
                <a:spcPts val="0"/>
              </a:spcBef>
              <a:spcAft>
                <a:spcPts val="0"/>
              </a:spcAft>
              <a:buSzPts val="1600"/>
              <a:buChar char="●"/>
            </a:pPr>
            <a:r>
              <a:rPr lang="en"/>
              <a:t>Revisiting Ed Support Professional Questions (ESP), shortening ESP, Special Service Providers (SSP) questions</a:t>
            </a:r>
            <a:endParaRPr/>
          </a:p>
          <a:p>
            <a:pPr indent="-330200" lvl="0" marL="457200" rtl="0" algn="l">
              <a:spcBef>
                <a:spcPts val="0"/>
              </a:spcBef>
              <a:spcAft>
                <a:spcPts val="0"/>
              </a:spcAft>
              <a:buSzPts val="1600"/>
              <a:buChar char="●"/>
            </a:pPr>
            <a:r>
              <a:rPr lang="en"/>
              <a:t>Revisiting Pandemic Impact and Wellbeing Questions from 2022</a:t>
            </a:r>
            <a:endParaRPr/>
          </a:p>
          <a:p>
            <a:pPr indent="-292100" lvl="1" marL="914400" rtl="0" algn="l">
              <a:spcBef>
                <a:spcPts val="0"/>
              </a:spcBef>
              <a:spcAft>
                <a:spcPts val="0"/>
              </a:spcAft>
              <a:buSzPts val="1000"/>
              <a:buChar char="○"/>
            </a:pPr>
            <a:r>
              <a:rPr lang="en"/>
              <a:t>Considerations for inclusion/exclusion for 2024 </a:t>
            </a:r>
            <a:endParaRPr/>
          </a:p>
          <a:p>
            <a:pPr indent="-330200" lvl="0" marL="457200" rtl="0" algn="l">
              <a:spcBef>
                <a:spcPts val="0"/>
              </a:spcBef>
              <a:spcAft>
                <a:spcPts val="0"/>
              </a:spcAft>
              <a:buSzPts val="1600"/>
              <a:buChar char="●"/>
            </a:pPr>
            <a:r>
              <a:rPr lang="en"/>
              <a:t>Proposal of sampling model of time-sensitive policy level questions </a:t>
            </a:r>
            <a:endParaRPr/>
          </a:p>
          <a:p>
            <a:pPr indent="-292100" lvl="1" marL="914400" rtl="0" algn="l">
              <a:spcBef>
                <a:spcPts val="0"/>
              </a:spcBef>
              <a:spcAft>
                <a:spcPts val="0"/>
              </a:spcAft>
              <a:buSzPts val="1000"/>
              <a:buChar char="○"/>
            </a:pPr>
            <a:r>
              <a:rPr lang="en"/>
              <a:t>Planning a summer convening of interested members of community (SBE, districts, community organizations, etc)</a:t>
            </a:r>
            <a:endParaRPr/>
          </a:p>
        </p:txBody>
      </p:sp>
      <p:sp>
        <p:nvSpPr>
          <p:cNvPr id="434" name="Google Shape;434;p5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4"/>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Break Out Groups for Discussion and </a:t>
            </a:r>
            <a:r>
              <a:rPr lang="en" u="sng">
                <a:solidFill>
                  <a:schemeClr val="hlink"/>
                </a:solidFill>
                <a:hlinkClick r:id="rId3"/>
              </a:rPr>
              <a:t>Jamboard </a:t>
            </a:r>
            <a:endParaRPr/>
          </a:p>
        </p:txBody>
      </p:sp>
      <p:sp>
        <p:nvSpPr>
          <p:cNvPr id="440" name="Google Shape;440;p54"/>
          <p:cNvSpPr txBox="1"/>
          <p:nvPr>
            <p:ph idx="1" type="body"/>
          </p:nvPr>
        </p:nvSpPr>
        <p:spPr>
          <a:xfrm>
            <a:off x="457200" y="1143000"/>
            <a:ext cx="8520600" cy="3191700"/>
          </a:xfrm>
          <a:prstGeom prst="rect">
            <a:avLst/>
          </a:prstGeom>
        </p:spPr>
        <p:txBody>
          <a:bodyPr anchorCtr="0" anchor="t" bIns="0" lIns="0" spcFirstLastPara="1" rIns="0" wrap="square" tIns="0">
            <a:normAutofit lnSpcReduction="20000"/>
          </a:bodyPr>
          <a:lstStyle/>
          <a:p>
            <a:pPr indent="-361950" lvl="0" marL="457200" rtl="0" algn="l">
              <a:spcBef>
                <a:spcPts val="0"/>
              </a:spcBef>
              <a:spcAft>
                <a:spcPts val="0"/>
              </a:spcAft>
              <a:buSzPts val="2100"/>
              <a:buChar char="●"/>
            </a:pPr>
            <a:r>
              <a:rPr lang="en" sz="1600"/>
              <a:t>Are </a:t>
            </a:r>
            <a:r>
              <a:rPr lang="en" sz="1600" u="sng">
                <a:solidFill>
                  <a:schemeClr val="hlink"/>
                </a:solidFill>
                <a:hlinkClick r:id="rId4"/>
              </a:rPr>
              <a:t>pandemic/wellbeing questions</a:t>
            </a:r>
            <a:r>
              <a:rPr lang="en" sz="1600"/>
              <a:t> still relevant </a:t>
            </a:r>
            <a:endParaRPr sz="1600"/>
          </a:p>
          <a:p>
            <a:pPr indent="-330200" lvl="1" marL="914400" rtl="0" algn="l">
              <a:spcBef>
                <a:spcPts val="0"/>
              </a:spcBef>
              <a:spcAft>
                <a:spcPts val="0"/>
              </a:spcAft>
              <a:buSzPts val="1600"/>
              <a:buChar char="○"/>
            </a:pPr>
            <a:r>
              <a:rPr lang="en"/>
              <a:t>Keep, embed, cut</a:t>
            </a:r>
            <a:endParaRPr sz="1600"/>
          </a:p>
          <a:p>
            <a:pPr indent="-361950" lvl="0" marL="457200" rtl="0" algn="l">
              <a:spcBef>
                <a:spcPts val="0"/>
              </a:spcBef>
              <a:spcAft>
                <a:spcPts val="0"/>
              </a:spcAft>
              <a:buSzPts val="2100"/>
              <a:buChar char="●"/>
            </a:pPr>
            <a:r>
              <a:rPr lang="en" sz="1600"/>
              <a:t>What kind of things do you want to learn about from schools around the state right now, for example:</a:t>
            </a:r>
            <a:endParaRPr sz="1600"/>
          </a:p>
          <a:p>
            <a:pPr indent="-361950" lvl="1" marL="914400" rtl="0" algn="l">
              <a:spcBef>
                <a:spcPts val="0"/>
              </a:spcBef>
              <a:spcAft>
                <a:spcPts val="0"/>
              </a:spcAft>
              <a:buSzPts val="2100"/>
              <a:buChar char="○"/>
            </a:pPr>
            <a:r>
              <a:rPr lang="en" sz="1600"/>
              <a:t>Politics in your community</a:t>
            </a:r>
            <a:endParaRPr/>
          </a:p>
          <a:p>
            <a:pPr indent="-361950" lvl="1" marL="914400" marR="0" rtl="0" algn="l">
              <a:lnSpc>
                <a:spcPct val="115000"/>
              </a:lnSpc>
              <a:spcBef>
                <a:spcPts val="0"/>
              </a:spcBef>
              <a:spcAft>
                <a:spcPts val="0"/>
              </a:spcAft>
              <a:buSzPts val="2100"/>
              <a:buChar char="○"/>
            </a:pPr>
            <a:r>
              <a:rPr lang="en"/>
              <a:t>Recruiting/Retaining Staff</a:t>
            </a:r>
            <a:endParaRPr/>
          </a:p>
          <a:p>
            <a:pPr indent="-361950" lvl="1" marL="914400" marR="0" rtl="0" algn="l">
              <a:lnSpc>
                <a:spcPct val="115000"/>
              </a:lnSpc>
              <a:spcBef>
                <a:spcPts val="0"/>
              </a:spcBef>
              <a:spcAft>
                <a:spcPts val="0"/>
              </a:spcAft>
              <a:buSzPts val="2100"/>
              <a:buChar char="○"/>
            </a:pPr>
            <a:r>
              <a:rPr lang="en"/>
              <a:t>Educator/Staff Preparation</a:t>
            </a:r>
            <a:endParaRPr/>
          </a:p>
          <a:p>
            <a:pPr indent="-361950" lvl="1" marL="914400" marR="0" rtl="0" algn="l">
              <a:lnSpc>
                <a:spcPct val="115000"/>
              </a:lnSpc>
              <a:spcBef>
                <a:spcPts val="0"/>
              </a:spcBef>
              <a:spcAft>
                <a:spcPts val="0"/>
              </a:spcAft>
              <a:buSzPts val="2100"/>
              <a:buChar char="○"/>
            </a:pPr>
            <a:r>
              <a:rPr lang="en"/>
              <a:t>External Staffing Challenges (healthcare, living expenses)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600"/>
          </a:p>
          <a:p>
            <a:pPr indent="0" lvl="0" marL="457200" rtl="0" algn="l">
              <a:spcBef>
                <a:spcPts val="0"/>
              </a:spcBef>
              <a:spcAft>
                <a:spcPts val="1200"/>
              </a:spcAft>
              <a:buNone/>
            </a:pPr>
            <a:r>
              <a:t/>
            </a:r>
            <a:endParaRPr/>
          </a:p>
        </p:txBody>
      </p:sp>
      <p:sp>
        <p:nvSpPr>
          <p:cNvPr id="441" name="Google Shape;441;p5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5"/>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a:t>
            </a:r>
            <a:endParaRPr/>
          </a:p>
        </p:txBody>
      </p:sp>
      <p:sp>
        <p:nvSpPr>
          <p:cNvPr id="447" name="Google Shape;447;p5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Beautiful numbers silently count down to 00:00, then alert you with a gentle bell. [Ultra HD 4K]" id="448" name="Google Shape;448;p55" title="5 MINUTE TIMER 🔔 Gentle Alarm [Ultra HD 4K]">
            <a:hlinkClick r:id="rId3"/>
          </p:cNvPr>
          <p:cNvPicPr preferRelativeResize="0"/>
          <p:nvPr/>
        </p:nvPicPr>
        <p:blipFill>
          <a:blip r:embed="rId4">
            <a:alphaModFix/>
          </a:blip>
          <a:stretch>
            <a:fillRect/>
          </a:stretch>
        </p:blipFill>
        <p:spPr>
          <a:xfrm>
            <a:off x="3207313" y="2709125"/>
            <a:ext cx="2729378" cy="15352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6"/>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54" name="Google Shape;454;p56"/>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UIP Pilot Template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60" name="Google Shape;460;p57"/>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Objectives</a:t>
            </a:r>
            <a:endParaRPr/>
          </a:p>
        </p:txBody>
      </p:sp>
      <p:sp>
        <p:nvSpPr>
          <p:cNvPr id="461" name="Google Shape;461;p57"/>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330200" lvl="0" marL="457200" rtl="0" algn="l">
              <a:spcBef>
                <a:spcPts val="0"/>
              </a:spcBef>
              <a:spcAft>
                <a:spcPts val="0"/>
              </a:spcAft>
              <a:buSzPts val="1600"/>
              <a:buChar char="●"/>
            </a:pPr>
            <a:r>
              <a:rPr lang="en"/>
              <a:t>Share </a:t>
            </a:r>
            <a:r>
              <a:rPr lang="en"/>
              <a:t>information</a:t>
            </a:r>
            <a:r>
              <a:rPr lang="en"/>
              <a:t> about the process to date and focus for work</a:t>
            </a:r>
            <a:endParaRPr/>
          </a:p>
          <a:p>
            <a:pPr indent="-330200" lvl="0" marL="457200" rtl="0" algn="l">
              <a:spcBef>
                <a:spcPts val="0"/>
              </a:spcBef>
              <a:spcAft>
                <a:spcPts val="0"/>
              </a:spcAft>
              <a:buSzPts val="1600"/>
              <a:buChar char="●"/>
            </a:pPr>
            <a:r>
              <a:rPr lang="en"/>
              <a:t>Provide specific feedback/discussion on the following topics</a:t>
            </a:r>
            <a:r>
              <a:rPr lang="en"/>
              <a:t>:</a:t>
            </a:r>
            <a:endParaRPr/>
          </a:p>
          <a:p>
            <a:pPr indent="-292100" lvl="1" marL="914400" rtl="0" algn="l">
              <a:spcBef>
                <a:spcPts val="0"/>
              </a:spcBef>
              <a:spcAft>
                <a:spcPts val="0"/>
              </a:spcAft>
              <a:buSzPts val="1000"/>
              <a:buChar char="○"/>
            </a:pPr>
            <a:r>
              <a:rPr lang="en"/>
              <a:t>Current template changes: Reaction/considerations for changes made to the template for all schools/district for 2023/24</a:t>
            </a:r>
            <a:endParaRPr/>
          </a:p>
          <a:p>
            <a:pPr indent="-292100" lvl="1" marL="914400" rtl="0" algn="l">
              <a:spcBef>
                <a:spcPts val="0"/>
              </a:spcBef>
              <a:spcAft>
                <a:spcPts val="0"/>
              </a:spcAft>
              <a:buSzPts val="1000"/>
              <a:buChar char="○"/>
            </a:pPr>
            <a:r>
              <a:rPr lang="en"/>
              <a:t>Pilot Template: Reaction/considerations for the pilot template</a:t>
            </a:r>
            <a:endParaRPr/>
          </a:p>
          <a:p>
            <a:pPr indent="-292100" lvl="1" marL="914400" rtl="0" algn="l">
              <a:spcBef>
                <a:spcPts val="0"/>
              </a:spcBef>
              <a:spcAft>
                <a:spcPts val="0"/>
              </a:spcAft>
              <a:buSzPts val="1000"/>
              <a:buChar char="○"/>
            </a:pPr>
            <a:r>
              <a:rPr lang="en"/>
              <a:t>Future </a:t>
            </a:r>
            <a:r>
              <a:rPr lang="en"/>
              <a:t>Enhancements</a:t>
            </a:r>
            <a:r>
              <a:rPr lang="en"/>
              <a:t>: Recommendations for future improvements to the template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58"/>
          <p:cNvPicPr preferRelativeResize="0"/>
          <p:nvPr/>
        </p:nvPicPr>
        <p:blipFill>
          <a:blip r:embed="rId3">
            <a:alphaModFix/>
          </a:blip>
          <a:stretch>
            <a:fillRect/>
          </a:stretch>
        </p:blipFill>
        <p:spPr>
          <a:xfrm>
            <a:off x="3265925" y="3000363"/>
            <a:ext cx="2143125" cy="2143125"/>
          </a:xfrm>
          <a:prstGeom prst="rect">
            <a:avLst/>
          </a:prstGeom>
          <a:noFill/>
          <a:ln>
            <a:noFill/>
          </a:ln>
        </p:spPr>
      </p:pic>
      <p:sp>
        <p:nvSpPr>
          <p:cNvPr id="467" name="Google Shape;467;p58"/>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Pilot Progress- How did we get here? </a:t>
            </a:r>
            <a:endParaRPr/>
          </a:p>
        </p:txBody>
      </p:sp>
      <p:sp>
        <p:nvSpPr>
          <p:cNvPr id="468" name="Google Shape;468;p58"/>
          <p:cNvSpPr txBox="1"/>
          <p:nvPr>
            <p:ph idx="4294967295" type="body"/>
          </p:nvPr>
        </p:nvSpPr>
        <p:spPr>
          <a:xfrm>
            <a:off x="478525"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2021- Convened a small working group with input from other stakeholder groups to develop key design features and pilot a google-based tool. </a:t>
            </a:r>
            <a:endParaRPr/>
          </a:p>
          <a:p>
            <a:pPr indent="0" lvl="0" marL="0" rtl="0" algn="l">
              <a:spcBef>
                <a:spcPts val="1200"/>
              </a:spcBef>
              <a:spcAft>
                <a:spcPts val="0"/>
              </a:spcAft>
              <a:buNone/>
            </a:pPr>
            <a:r>
              <a:rPr lang="en"/>
              <a:t>2022- Hired a developer to build a template within the online UIP platform; not able to launch with full functionality. </a:t>
            </a:r>
            <a:endParaRPr/>
          </a:p>
          <a:p>
            <a:pPr indent="0" lvl="0" marL="0" rtl="0" algn="l">
              <a:spcBef>
                <a:spcPts val="1200"/>
              </a:spcBef>
              <a:spcAft>
                <a:spcPts val="0"/>
              </a:spcAft>
              <a:buNone/>
            </a:pPr>
            <a:r>
              <a:rPr lang="en"/>
              <a:t>2023- Procured another developer and limiting pilot scope of the pilot.  </a:t>
            </a:r>
            <a:endParaRPr/>
          </a:p>
          <a:p>
            <a:pPr indent="0" lvl="0" marL="0" rtl="0" algn="l">
              <a:spcBef>
                <a:spcPts val="1200"/>
              </a:spcBef>
              <a:spcAft>
                <a:spcPts val="1200"/>
              </a:spcAft>
              <a:buNone/>
            </a:pPr>
            <a:r>
              <a:t/>
            </a:r>
            <a:endParaRPr/>
          </a:p>
        </p:txBody>
      </p:sp>
      <p:sp>
        <p:nvSpPr>
          <p:cNvPr id="469" name="Google Shape;469;p58"/>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9"/>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Changes to the Template 2023-24 -All Schools/District</a:t>
            </a:r>
            <a:endParaRPr/>
          </a:p>
        </p:txBody>
      </p:sp>
      <p:sp>
        <p:nvSpPr>
          <p:cNvPr id="475" name="Google Shape;475;p59"/>
          <p:cNvSpPr txBox="1"/>
          <p:nvPr>
            <p:ph idx="1" type="body"/>
          </p:nvPr>
        </p:nvSpPr>
        <p:spPr>
          <a:xfrm>
            <a:off x="457200" y="1143000"/>
            <a:ext cx="8520600" cy="3191700"/>
          </a:xfrm>
          <a:prstGeom prst="rect">
            <a:avLst/>
          </a:prstGeom>
        </p:spPr>
        <p:txBody>
          <a:bodyPr anchorCtr="0" anchor="t" bIns="0" lIns="0" spcFirstLastPara="1" rIns="0" wrap="square" tIns="0">
            <a:normAutofit lnSpcReduction="20000"/>
          </a:bodyPr>
          <a:lstStyle/>
          <a:p>
            <a:pPr indent="-330200" lvl="0" marL="457200" rtl="0" algn="l">
              <a:spcBef>
                <a:spcPts val="0"/>
              </a:spcBef>
              <a:spcAft>
                <a:spcPts val="0"/>
              </a:spcAft>
              <a:buSzPts val="1600"/>
              <a:buChar char="●"/>
            </a:pPr>
            <a:r>
              <a:rPr lang="en"/>
              <a:t>Assurances</a:t>
            </a:r>
            <a:endParaRPr/>
          </a:p>
          <a:p>
            <a:pPr indent="-292100" lvl="1" marL="914400" marR="0" rtl="0" algn="l">
              <a:lnSpc>
                <a:spcPct val="115000"/>
              </a:lnSpc>
              <a:spcBef>
                <a:spcPts val="0"/>
              </a:spcBef>
              <a:spcAft>
                <a:spcPts val="0"/>
              </a:spcAft>
              <a:buSzPts val="1000"/>
              <a:buChar char="○"/>
            </a:pPr>
            <a:r>
              <a:rPr lang="en"/>
              <a:t>The department has identified several planning elements that can be addressed as assurances to reduce the narrative (data analysis activities, Stakeholder Input Process, Stakeholder engagement in progress monitoring, family notification) </a:t>
            </a:r>
            <a:endParaRPr/>
          </a:p>
          <a:p>
            <a:pPr indent="-292100" lvl="1" marL="914400" marR="0" rtl="0" algn="l">
              <a:lnSpc>
                <a:spcPct val="115000"/>
              </a:lnSpc>
              <a:spcBef>
                <a:spcPts val="0"/>
              </a:spcBef>
              <a:spcAft>
                <a:spcPts val="0"/>
              </a:spcAft>
              <a:buSzPts val="1000"/>
              <a:buChar char="○"/>
            </a:pPr>
            <a:r>
              <a:rPr lang="en"/>
              <a:t>The district has responsibility for ensuring completion of activities associated with these expectations and may be asked to share artifacts as a part of a monitoring process. </a:t>
            </a:r>
            <a:r>
              <a:rPr lang="en" sz="1000">
                <a:latin typeface="Arial"/>
                <a:ea typeface="Arial"/>
                <a:cs typeface="Arial"/>
                <a:sym typeface="Arial"/>
              </a:rPr>
              <a:t> </a:t>
            </a:r>
            <a:endParaRPr sz="1000">
              <a:latin typeface="Arial"/>
              <a:ea typeface="Arial"/>
              <a:cs typeface="Arial"/>
              <a:sym typeface="Arial"/>
            </a:endParaRPr>
          </a:p>
          <a:p>
            <a:pPr indent="-292100" lvl="1" marL="914400" rtl="0" algn="l">
              <a:spcBef>
                <a:spcPts val="0"/>
              </a:spcBef>
              <a:spcAft>
                <a:spcPts val="0"/>
              </a:spcAft>
              <a:buSzPts val="1000"/>
              <a:buChar char="○"/>
            </a:pPr>
            <a:r>
              <a:rPr lang="en"/>
              <a:t>Responsive in template based on school context and identification  </a:t>
            </a:r>
            <a:endParaRPr/>
          </a:p>
          <a:p>
            <a:pPr indent="-292100" lvl="1" marL="914400" rtl="0" algn="ctr">
              <a:spcBef>
                <a:spcPts val="0"/>
              </a:spcBef>
              <a:spcAft>
                <a:spcPts val="0"/>
              </a:spcAft>
              <a:buSzPts val="1000"/>
              <a:buChar char="○"/>
            </a:pPr>
            <a:r>
              <a:rPr b="1" lang="en" sz="1100">
                <a:solidFill>
                  <a:srgbClr val="FFFFFF"/>
                </a:solidFill>
                <a:latin typeface="Arial"/>
                <a:ea typeface="Arial"/>
                <a:cs typeface="Arial"/>
                <a:sym typeface="Arial"/>
              </a:rPr>
              <a:t>All</a:t>
            </a:r>
            <a:endParaRPr/>
          </a:p>
          <a:p>
            <a:pPr indent="-330200" lvl="0" marL="457200" rtl="0" algn="l">
              <a:spcBef>
                <a:spcPts val="0"/>
              </a:spcBef>
              <a:spcAft>
                <a:spcPts val="0"/>
              </a:spcAft>
              <a:buSzPts val="1600"/>
              <a:buChar char="●"/>
            </a:pPr>
            <a:r>
              <a:rPr lang="en"/>
              <a:t>Categories for Challenges, Root Causes and Strategies</a:t>
            </a:r>
            <a:endParaRPr/>
          </a:p>
          <a:p>
            <a:pPr indent="-292100" lvl="1" marL="914400" rtl="0" algn="l">
              <a:spcBef>
                <a:spcPts val="0"/>
              </a:spcBef>
              <a:spcAft>
                <a:spcPts val="0"/>
              </a:spcAft>
              <a:buSzPts val="1000"/>
              <a:buChar char="○"/>
            </a:pPr>
            <a:r>
              <a:rPr lang="en"/>
              <a:t>Qualitative Analysis, Improved reporting</a:t>
            </a:r>
            <a:endParaRPr/>
          </a:p>
          <a:p>
            <a:pPr indent="-330200" lvl="0" marL="457200" rtl="0" algn="l">
              <a:spcBef>
                <a:spcPts val="0"/>
              </a:spcBef>
              <a:spcAft>
                <a:spcPts val="0"/>
              </a:spcAft>
              <a:buSzPts val="1600"/>
              <a:buChar char="●"/>
            </a:pPr>
            <a:r>
              <a:rPr lang="en"/>
              <a:t>Contacts and Context</a:t>
            </a:r>
            <a:endParaRPr/>
          </a:p>
          <a:p>
            <a:pPr indent="-292100" lvl="1" marL="914400" rtl="0" algn="l">
              <a:spcBef>
                <a:spcPts val="0"/>
              </a:spcBef>
              <a:spcAft>
                <a:spcPts val="0"/>
              </a:spcAft>
              <a:buSzPts val="1000"/>
              <a:buChar char="○"/>
            </a:pPr>
            <a:r>
              <a:rPr lang="en"/>
              <a:t>Display UIP contact information from Pipeline submission rather than input</a:t>
            </a:r>
            <a:endParaRPr/>
          </a:p>
          <a:p>
            <a:pPr indent="-292100" lvl="1" marL="914400" rtl="0" algn="l">
              <a:spcBef>
                <a:spcPts val="0"/>
              </a:spcBef>
              <a:spcAft>
                <a:spcPts val="0"/>
              </a:spcAft>
              <a:buSzPts val="1000"/>
              <a:buChar char="○"/>
            </a:pPr>
            <a:r>
              <a:rPr lang="en"/>
              <a:t>“Context Box” connected to future public reporting at CDE</a:t>
            </a:r>
            <a:endParaRPr/>
          </a:p>
        </p:txBody>
      </p:sp>
      <p:sp>
        <p:nvSpPr>
          <p:cNvPr id="476" name="Google Shape;476;p59"/>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100"/>
              <a:buNone/>
            </a:pPr>
            <a:r>
              <a:rPr lang="en">
                <a:latin typeface="Rockwell"/>
                <a:ea typeface="Rockwell"/>
                <a:cs typeface="Rockwell"/>
                <a:sym typeface="Rockwell"/>
              </a:rPr>
              <a:t>Welcome</a:t>
            </a:r>
            <a:endParaRPr>
              <a:latin typeface="Rockwell"/>
              <a:ea typeface="Rockwell"/>
              <a:cs typeface="Rockwell"/>
              <a:sym typeface="Rockwell"/>
            </a:endParaRPr>
          </a:p>
        </p:txBody>
      </p:sp>
      <p:pic>
        <p:nvPicPr>
          <p:cNvPr descr="Clip art image of welcome sign" id="327" name="Google Shape;327;p42"/>
          <p:cNvPicPr preferRelativeResize="0"/>
          <p:nvPr/>
        </p:nvPicPr>
        <p:blipFill rotWithShape="1">
          <a:blip r:embed="rId3">
            <a:alphaModFix/>
          </a:blip>
          <a:srcRect b="0" l="0" r="0" t="0"/>
          <a:stretch/>
        </p:blipFill>
        <p:spPr>
          <a:xfrm>
            <a:off x="1622377" y="1920240"/>
            <a:ext cx="5715000" cy="2057400"/>
          </a:xfrm>
          <a:prstGeom prst="rect">
            <a:avLst/>
          </a:prstGeom>
          <a:noFill/>
          <a:ln>
            <a:noFill/>
          </a:ln>
        </p:spPr>
      </p:pic>
      <p:sp>
        <p:nvSpPr>
          <p:cNvPr id="328" name="Google Shape;328;p4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0"/>
          <p:cNvSpPr txBox="1"/>
          <p:nvPr>
            <p:ph type="title"/>
          </p:nvPr>
        </p:nvSpPr>
        <p:spPr>
          <a:xfrm>
            <a:off x="222375" y="2193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Pilot of New Template Format</a:t>
            </a:r>
            <a:endParaRPr/>
          </a:p>
        </p:txBody>
      </p:sp>
      <p:sp>
        <p:nvSpPr>
          <p:cNvPr id="482" name="Google Shape;482;p60"/>
          <p:cNvSpPr txBox="1"/>
          <p:nvPr>
            <p:ph idx="1" type="body"/>
          </p:nvPr>
        </p:nvSpPr>
        <p:spPr>
          <a:xfrm>
            <a:off x="403350" y="1194400"/>
            <a:ext cx="8520600" cy="3191700"/>
          </a:xfrm>
          <a:prstGeom prst="rect">
            <a:avLst/>
          </a:prstGeom>
        </p:spPr>
        <p:txBody>
          <a:bodyPr anchorCtr="0" anchor="t" bIns="0" lIns="0" spcFirstLastPara="1" rIns="0" wrap="square" tIns="0">
            <a:normAutofit/>
          </a:bodyPr>
          <a:lstStyle/>
          <a:p>
            <a:pPr indent="-330200" lvl="0" marL="457200" rtl="0" algn="l">
              <a:spcBef>
                <a:spcPts val="0"/>
              </a:spcBef>
              <a:spcAft>
                <a:spcPts val="0"/>
              </a:spcAft>
              <a:buSzPts val="1600"/>
              <a:buChar char="●"/>
            </a:pPr>
            <a:r>
              <a:rPr lang="en"/>
              <a:t>Spring 2023</a:t>
            </a:r>
            <a:endParaRPr/>
          </a:p>
          <a:p>
            <a:pPr indent="-292100" lvl="1" marL="914400" rtl="0" algn="l">
              <a:spcBef>
                <a:spcPts val="0"/>
              </a:spcBef>
              <a:spcAft>
                <a:spcPts val="0"/>
              </a:spcAft>
              <a:buSzPts val="1000"/>
              <a:buChar char="○"/>
            </a:pPr>
            <a:r>
              <a:rPr lang="en"/>
              <a:t>Develop new template and evaluation plan</a:t>
            </a:r>
            <a:endParaRPr/>
          </a:p>
          <a:p>
            <a:pPr indent="-330200" lvl="0" marL="457200" rtl="0" algn="l">
              <a:spcBef>
                <a:spcPts val="0"/>
              </a:spcBef>
              <a:spcAft>
                <a:spcPts val="0"/>
              </a:spcAft>
              <a:buSzPts val="1600"/>
              <a:buChar char="●"/>
            </a:pPr>
            <a:r>
              <a:rPr lang="en"/>
              <a:t>Summer 2023 - Fall 2023</a:t>
            </a:r>
            <a:endParaRPr/>
          </a:p>
          <a:p>
            <a:pPr indent="-292100" lvl="1" marL="914400" rtl="0" algn="l">
              <a:spcBef>
                <a:spcPts val="0"/>
              </a:spcBef>
              <a:spcAft>
                <a:spcPts val="0"/>
              </a:spcAft>
              <a:buSzPts val="1000"/>
              <a:buChar char="○"/>
            </a:pPr>
            <a:r>
              <a:rPr lang="en"/>
              <a:t>Small group to pilot template in UIP Online System </a:t>
            </a:r>
            <a:endParaRPr/>
          </a:p>
          <a:p>
            <a:pPr indent="-292100" lvl="2" marL="1371600" rtl="0" algn="l">
              <a:spcBef>
                <a:spcPts val="0"/>
              </a:spcBef>
              <a:spcAft>
                <a:spcPts val="0"/>
              </a:spcAft>
              <a:buSzPts val="1000"/>
              <a:buChar char="■"/>
            </a:pPr>
            <a:r>
              <a:rPr lang="en"/>
              <a:t>Evaluation and Feedback on changes</a:t>
            </a:r>
            <a:endParaRPr/>
          </a:p>
          <a:p>
            <a:pPr indent="-330200" lvl="0" marL="457200" rtl="0" algn="l">
              <a:spcBef>
                <a:spcPts val="0"/>
              </a:spcBef>
              <a:spcAft>
                <a:spcPts val="0"/>
              </a:spcAft>
              <a:buSzPts val="1600"/>
              <a:buChar char="●"/>
            </a:pPr>
            <a:r>
              <a:rPr lang="en"/>
              <a:t>Winter 2024 </a:t>
            </a:r>
            <a:endParaRPr/>
          </a:p>
          <a:p>
            <a:pPr indent="-292100" lvl="1" marL="914400" rtl="0" algn="l">
              <a:spcBef>
                <a:spcPts val="0"/>
              </a:spcBef>
              <a:spcAft>
                <a:spcPts val="0"/>
              </a:spcAft>
              <a:buSzPts val="1000"/>
              <a:buChar char="○"/>
            </a:pPr>
            <a:r>
              <a:rPr lang="en"/>
              <a:t>Review of evaluation and </a:t>
            </a:r>
            <a:r>
              <a:rPr lang="en"/>
              <a:t>potential</a:t>
            </a:r>
            <a:r>
              <a:rPr lang="en"/>
              <a:t> modifications to the template statewide</a:t>
            </a:r>
            <a:endParaRPr/>
          </a:p>
          <a:p>
            <a:pPr indent="-330200" lvl="0" marL="457200" rtl="0" algn="l">
              <a:spcBef>
                <a:spcPts val="0"/>
              </a:spcBef>
              <a:spcAft>
                <a:spcPts val="0"/>
              </a:spcAft>
              <a:buSzPts val="1600"/>
              <a:buChar char="●"/>
            </a:pPr>
            <a:r>
              <a:rPr lang="en"/>
              <a:t>Spring 2024</a:t>
            </a:r>
            <a:endParaRPr/>
          </a:p>
          <a:p>
            <a:pPr indent="-292100" lvl="1" marL="914400" rtl="0" algn="l">
              <a:spcBef>
                <a:spcPts val="0"/>
              </a:spcBef>
              <a:spcAft>
                <a:spcPts val="0"/>
              </a:spcAft>
              <a:buSzPts val="1000"/>
              <a:buChar char="○"/>
            </a:pPr>
            <a:r>
              <a:rPr lang="en"/>
              <a:t>Decision point for statewide availability/rollout</a:t>
            </a:r>
            <a:endParaRPr/>
          </a:p>
          <a:p>
            <a:pPr indent="0" lvl="0" marL="457200" rtl="0" algn="l">
              <a:spcBef>
                <a:spcPts val="1200"/>
              </a:spcBef>
              <a:spcAft>
                <a:spcPts val="1200"/>
              </a:spcAft>
              <a:buNone/>
            </a:pPr>
            <a:r>
              <a:t/>
            </a:r>
            <a:endParaRPr/>
          </a:p>
        </p:txBody>
      </p:sp>
      <p:sp>
        <p:nvSpPr>
          <p:cNvPr id="483" name="Google Shape;483;p60"/>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1"/>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Goals of Template Change and Evaluation Focus</a:t>
            </a:r>
            <a:endParaRPr/>
          </a:p>
        </p:txBody>
      </p:sp>
      <p:sp>
        <p:nvSpPr>
          <p:cNvPr id="489" name="Google Shape;489;p61"/>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pSp>
        <p:nvGrpSpPr>
          <p:cNvPr id="490" name="Google Shape;490;p61"/>
          <p:cNvGrpSpPr/>
          <p:nvPr/>
        </p:nvGrpSpPr>
        <p:grpSpPr>
          <a:xfrm>
            <a:off x="867324" y="3192280"/>
            <a:ext cx="7113822" cy="1067180"/>
            <a:chOff x="1593000" y="2322568"/>
            <a:chExt cx="5957975" cy="643500"/>
          </a:xfrm>
        </p:grpSpPr>
        <p:sp>
          <p:nvSpPr>
            <p:cNvPr id="491" name="Google Shape;491;p6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1"/>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1"/>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Improved Visual and Public Reporting</a:t>
              </a:r>
              <a:endParaRPr sz="1600">
                <a:solidFill>
                  <a:srgbClr val="FFFFFF"/>
                </a:solidFill>
                <a:latin typeface="Roboto"/>
                <a:ea typeface="Roboto"/>
                <a:cs typeface="Roboto"/>
                <a:sym typeface="Roboto"/>
              </a:endParaRPr>
            </a:p>
          </p:txBody>
        </p:sp>
        <p:sp>
          <p:nvSpPr>
            <p:cNvPr id="495" name="Google Shape;495;p61"/>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1"/>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497" name="Google Shape;497;p6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New look and feel to form</a:t>
              </a:r>
              <a:endParaRPr sz="1100">
                <a:solidFill>
                  <a:srgbClr val="A72A1E"/>
                </a:solidFill>
                <a:latin typeface="Roboto"/>
                <a:ea typeface="Roboto"/>
                <a:cs typeface="Roboto"/>
                <a:sym typeface="Roboto"/>
              </a:endParaRPr>
            </a:p>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Improved final report to increase </a:t>
              </a:r>
              <a:r>
                <a:rPr lang="en" sz="1100">
                  <a:solidFill>
                    <a:srgbClr val="A72A1E"/>
                  </a:solidFill>
                  <a:latin typeface="Roboto"/>
                  <a:ea typeface="Roboto"/>
                  <a:cs typeface="Roboto"/>
                  <a:sym typeface="Roboto"/>
                </a:rPr>
                <a:t>readability</a:t>
              </a:r>
              <a:r>
                <a:rPr lang="en" sz="1100">
                  <a:solidFill>
                    <a:srgbClr val="A72A1E"/>
                  </a:solidFill>
                  <a:latin typeface="Roboto"/>
                  <a:ea typeface="Roboto"/>
                  <a:cs typeface="Roboto"/>
                  <a:sym typeface="Roboto"/>
                </a:rPr>
                <a:t> </a:t>
              </a:r>
              <a:endParaRPr sz="1100">
                <a:solidFill>
                  <a:srgbClr val="A72A1E"/>
                </a:solidFill>
                <a:latin typeface="Roboto"/>
                <a:ea typeface="Roboto"/>
                <a:cs typeface="Roboto"/>
                <a:sym typeface="Roboto"/>
              </a:endParaRPr>
            </a:p>
          </p:txBody>
        </p:sp>
      </p:grpSp>
      <p:grpSp>
        <p:nvGrpSpPr>
          <p:cNvPr id="498" name="Google Shape;498;p61"/>
          <p:cNvGrpSpPr/>
          <p:nvPr/>
        </p:nvGrpSpPr>
        <p:grpSpPr>
          <a:xfrm>
            <a:off x="867549" y="2094962"/>
            <a:ext cx="7113822" cy="1023165"/>
            <a:chOff x="1593000" y="2322568"/>
            <a:chExt cx="5957975" cy="643500"/>
          </a:xfrm>
        </p:grpSpPr>
        <p:sp>
          <p:nvSpPr>
            <p:cNvPr id="499" name="Google Shape;499;p6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1"/>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1"/>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Completion Time Reduction</a:t>
              </a:r>
              <a:endParaRPr sz="1600">
                <a:solidFill>
                  <a:srgbClr val="FFFFFF"/>
                </a:solidFill>
                <a:latin typeface="Roboto"/>
                <a:ea typeface="Roboto"/>
                <a:cs typeface="Roboto"/>
                <a:sym typeface="Roboto"/>
              </a:endParaRPr>
            </a:p>
          </p:txBody>
        </p:sp>
        <p:sp>
          <p:nvSpPr>
            <p:cNvPr id="503" name="Google Shape;503;p61"/>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1"/>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505" name="Google Shape;505;p6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Shorten and consolidate sections</a:t>
              </a:r>
              <a:endParaRPr sz="1100">
                <a:solidFill>
                  <a:srgbClr val="A72A1E"/>
                </a:solidFill>
                <a:latin typeface="Roboto"/>
                <a:ea typeface="Roboto"/>
                <a:cs typeface="Roboto"/>
                <a:sym typeface="Roboto"/>
              </a:endParaRPr>
            </a:p>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Remove </a:t>
              </a:r>
              <a:r>
                <a:rPr lang="en" sz="1100">
                  <a:solidFill>
                    <a:srgbClr val="A72A1E"/>
                  </a:solidFill>
                  <a:latin typeface="Roboto"/>
                  <a:ea typeface="Roboto"/>
                  <a:cs typeface="Roboto"/>
                  <a:sym typeface="Roboto"/>
                </a:rPr>
                <a:t>components</a:t>
              </a:r>
              <a:r>
                <a:rPr lang="en" sz="1100">
                  <a:solidFill>
                    <a:srgbClr val="A72A1E"/>
                  </a:solidFill>
                  <a:latin typeface="Roboto"/>
                  <a:ea typeface="Roboto"/>
                  <a:cs typeface="Roboto"/>
                  <a:sym typeface="Roboto"/>
                </a:rPr>
                <a:t> not </a:t>
              </a:r>
              <a:r>
                <a:rPr lang="en" sz="1100">
                  <a:solidFill>
                    <a:srgbClr val="A72A1E"/>
                  </a:solidFill>
                  <a:latin typeface="Roboto"/>
                  <a:ea typeface="Roboto"/>
                  <a:cs typeface="Roboto"/>
                  <a:sym typeface="Roboto"/>
                </a:rPr>
                <a:t>specified</a:t>
              </a:r>
              <a:r>
                <a:rPr lang="en" sz="1100">
                  <a:solidFill>
                    <a:srgbClr val="A72A1E"/>
                  </a:solidFill>
                  <a:latin typeface="Roboto"/>
                  <a:ea typeface="Roboto"/>
                  <a:cs typeface="Roboto"/>
                  <a:sym typeface="Roboto"/>
                </a:rPr>
                <a:t> in rule or law</a:t>
              </a:r>
              <a:endParaRPr sz="1100">
                <a:solidFill>
                  <a:srgbClr val="A72A1E"/>
                </a:solidFill>
                <a:latin typeface="Roboto"/>
                <a:ea typeface="Roboto"/>
                <a:cs typeface="Roboto"/>
                <a:sym typeface="Roboto"/>
              </a:endParaRPr>
            </a:p>
          </p:txBody>
        </p:sp>
      </p:grpSp>
      <p:grpSp>
        <p:nvGrpSpPr>
          <p:cNvPr id="506" name="Google Shape;506;p61"/>
          <p:cNvGrpSpPr/>
          <p:nvPr/>
        </p:nvGrpSpPr>
        <p:grpSpPr>
          <a:xfrm>
            <a:off x="867552" y="913577"/>
            <a:ext cx="7113822" cy="1107077"/>
            <a:chOff x="1593000" y="2322568"/>
            <a:chExt cx="5957975" cy="643500"/>
          </a:xfrm>
        </p:grpSpPr>
        <p:sp>
          <p:nvSpPr>
            <p:cNvPr id="507" name="Google Shape;507;p6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1"/>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1"/>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FFFFFF"/>
                </a:solidFill>
                <a:latin typeface="Roboto Medium"/>
                <a:ea typeface="Roboto Medium"/>
                <a:cs typeface="Roboto Medium"/>
                <a:sym typeface="Roboto Medium"/>
              </a:endParaRPr>
            </a:p>
            <a:p>
              <a:pPr indent="0" lvl="0" marL="0" rtl="0" algn="l">
                <a:lnSpc>
                  <a:spcPct val="115000"/>
                </a:lnSpc>
                <a:spcBef>
                  <a:spcPts val="0"/>
                </a:spcBef>
                <a:spcAft>
                  <a:spcPts val="0"/>
                </a:spcAft>
                <a:buNone/>
              </a:pPr>
              <a:r>
                <a:t/>
              </a:r>
              <a:endParaRPr sz="1000">
                <a:solidFill>
                  <a:srgbClr val="FFFFFF"/>
                </a:solidFill>
                <a:latin typeface="Roboto Medium"/>
                <a:ea typeface="Roboto Medium"/>
                <a:cs typeface="Roboto Medium"/>
                <a:sym typeface="Roboto Medium"/>
              </a:endParaRPr>
            </a:p>
            <a:p>
              <a:pPr indent="0" lvl="0" marL="0" rtl="0" algn="l">
                <a:lnSpc>
                  <a:spcPct val="115000"/>
                </a:lnSpc>
                <a:spcBef>
                  <a:spcPts val="0"/>
                </a:spcBef>
                <a:spcAft>
                  <a:spcPts val="0"/>
                </a:spcAft>
                <a:buClr>
                  <a:schemeClr val="dk1"/>
                </a:buClr>
                <a:buSzPts val="1100"/>
                <a:buFont typeface="Arial"/>
                <a:buNone/>
              </a:pPr>
              <a:r>
                <a:rPr lang="en" sz="1700">
                  <a:solidFill>
                    <a:srgbClr val="FFFFFF"/>
                  </a:solidFill>
                  <a:latin typeface="Roboto Medium"/>
                  <a:ea typeface="Roboto Medium"/>
                  <a:cs typeface="Roboto Medium"/>
                  <a:sym typeface="Roboto Medium"/>
                </a:rPr>
                <a:t>Ease of Use</a:t>
              </a:r>
              <a:endParaRPr sz="17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t/>
              </a:r>
              <a:endParaRPr sz="1000">
                <a:solidFill>
                  <a:srgbClr val="FFFFFF"/>
                </a:solidFill>
                <a:latin typeface="Roboto Medium"/>
                <a:ea typeface="Roboto Medium"/>
                <a:cs typeface="Roboto Medium"/>
                <a:sym typeface="Roboto Medium"/>
              </a:endParaRPr>
            </a:p>
          </p:txBody>
        </p:sp>
        <p:sp>
          <p:nvSpPr>
            <p:cNvPr id="511" name="Google Shape;511;p61"/>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1"/>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513" name="Google Shape;513;p6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Adding specificity to collections to ensure users know what to fill out</a:t>
              </a:r>
              <a:endParaRPr sz="1100">
                <a:solidFill>
                  <a:srgbClr val="A72A1E"/>
                </a:solidFill>
                <a:latin typeface="Roboto"/>
                <a:ea typeface="Roboto"/>
                <a:cs typeface="Roboto"/>
                <a:sym typeface="Roboto"/>
              </a:endParaRPr>
            </a:p>
            <a:p>
              <a:pPr indent="-298450" lvl="0" marL="457200" rtl="0" algn="l">
                <a:lnSpc>
                  <a:spcPct val="115000"/>
                </a:lnSpc>
                <a:spcBef>
                  <a:spcPts val="0"/>
                </a:spcBef>
                <a:spcAft>
                  <a:spcPts val="0"/>
                </a:spcAft>
                <a:buClr>
                  <a:srgbClr val="A72A1E"/>
                </a:buClr>
                <a:buSzPts val="1100"/>
                <a:buFont typeface="Roboto"/>
                <a:buChar char="●"/>
              </a:pPr>
              <a:r>
                <a:rPr lang="en" sz="1100">
                  <a:solidFill>
                    <a:srgbClr val="A72A1E"/>
                  </a:solidFill>
                  <a:latin typeface="Roboto"/>
                  <a:ea typeface="Roboto"/>
                  <a:cs typeface="Roboto"/>
                  <a:sym typeface="Roboto"/>
                </a:rPr>
                <a:t>Reorganize layout to align better with school and district planning processes</a:t>
              </a:r>
              <a:endParaRPr sz="1100">
                <a:solidFill>
                  <a:srgbClr val="A72A1E"/>
                </a:solidFill>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2"/>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UIP Template Evaluation Plan</a:t>
            </a:r>
            <a:endParaRPr/>
          </a:p>
        </p:txBody>
      </p:sp>
      <p:sp>
        <p:nvSpPr>
          <p:cNvPr id="519" name="Google Shape;519;p62"/>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30 - 50 Schools will use UIP Template Pilot for 2023-2024 plan</a:t>
            </a:r>
            <a:endParaRPr/>
          </a:p>
          <a:p>
            <a:pPr indent="0" lvl="0" marL="0" rtl="0" algn="l">
              <a:spcBef>
                <a:spcPts val="1200"/>
              </a:spcBef>
              <a:spcAft>
                <a:spcPts val="0"/>
              </a:spcAft>
              <a:buNone/>
            </a:pPr>
            <a:r>
              <a:rPr b="1" lang="en" u="sng"/>
              <a:t>Evaluation Activities</a:t>
            </a:r>
            <a:endParaRPr b="1" u="sng"/>
          </a:p>
          <a:p>
            <a:pPr indent="-330200" lvl="0" marL="457200" rtl="0" algn="l">
              <a:spcBef>
                <a:spcPts val="1200"/>
              </a:spcBef>
              <a:spcAft>
                <a:spcPts val="0"/>
              </a:spcAft>
              <a:buSzPts val="1600"/>
              <a:buAutoNum type="arabicPeriod"/>
            </a:pPr>
            <a:r>
              <a:rPr b="1" lang="en"/>
              <a:t>Pre-Survey:</a:t>
            </a:r>
            <a:r>
              <a:rPr lang="en"/>
              <a:t> Review of initial user pre-survey</a:t>
            </a:r>
            <a:endParaRPr/>
          </a:p>
          <a:p>
            <a:pPr indent="-330200" lvl="0" marL="457200" rtl="0" algn="l">
              <a:spcBef>
                <a:spcPts val="0"/>
              </a:spcBef>
              <a:spcAft>
                <a:spcPts val="0"/>
              </a:spcAft>
              <a:buSzPts val="1600"/>
              <a:buAutoNum type="arabicPeriod"/>
            </a:pPr>
            <a:r>
              <a:rPr b="1" lang="en"/>
              <a:t>Working session:</a:t>
            </a:r>
            <a:r>
              <a:rPr lang="en"/>
              <a:t> Real time feedback on specific template changes </a:t>
            </a:r>
            <a:endParaRPr/>
          </a:p>
          <a:p>
            <a:pPr indent="-330200" lvl="0" marL="457200" rtl="0" algn="l">
              <a:spcBef>
                <a:spcPts val="0"/>
              </a:spcBef>
              <a:spcAft>
                <a:spcPts val="0"/>
              </a:spcAft>
              <a:buSzPts val="1600"/>
              <a:buAutoNum type="arabicPeriod"/>
            </a:pPr>
            <a:r>
              <a:rPr b="1" lang="en"/>
              <a:t>Support Requests:</a:t>
            </a:r>
            <a:r>
              <a:rPr lang="en"/>
              <a:t> On demand technical support from CDE/Developers</a:t>
            </a:r>
            <a:endParaRPr/>
          </a:p>
          <a:p>
            <a:pPr indent="-330200" lvl="0" marL="457200" rtl="0" algn="l">
              <a:spcBef>
                <a:spcPts val="0"/>
              </a:spcBef>
              <a:spcAft>
                <a:spcPts val="0"/>
              </a:spcAft>
              <a:buSzPts val="1600"/>
              <a:buAutoNum type="arabicPeriod"/>
            </a:pPr>
            <a:r>
              <a:rPr b="1" lang="en"/>
              <a:t>Post-Survey:</a:t>
            </a:r>
            <a:r>
              <a:rPr lang="en"/>
              <a:t> Review of post-completion user s</a:t>
            </a:r>
            <a:r>
              <a:rPr lang="en"/>
              <a:t>urvey</a:t>
            </a:r>
            <a:endParaRPr/>
          </a:p>
          <a:p>
            <a:pPr indent="-330200" lvl="0" marL="457200" rtl="0" algn="l">
              <a:spcBef>
                <a:spcPts val="0"/>
              </a:spcBef>
              <a:spcAft>
                <a:spcPts val="0"/>
              </a:spcAft>
              <a:buSzPts val="1600"/>
              <a:buAutoNum type="arabicPeriod"/>
            </a:pPr>
            <a:r>
              <a:rPr b="1" lang="en"/>
              <a:t>SAC Survey:</a:t>
            </a:r>
            <a:r>
              <a:rPr lang="en"/>
              <a:t> Gathering feedback on completed reports</a:t>
            </a:r>
            <a:endParaRPr/>
          </a:p>
        </p:txBody>
      </p:sp>
      <p:sp>
        <p:nvSpPr>
          <p:cNvPr id="520" name="Google Shape;520;p6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3"/>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Pilot Mock Ups</a:t>
            </a:r>
            <a:endParaRPr/>
          </a:p>
        </p:txBody>
      </p:sp>
      <p:sp>
        <p:nvSpPr>
          <p:cNvPr id="526" name="Google Shape;526;p63"/>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Demo</a:t>
            </a:r>
            <a:endParaRPr/>
          </a:p>
          <a:p>
            <a:pPr indent="0" lvl="0" marL="0" rtl="0" algn="l">
              <a:spcBef>
                <a:spcPts val="1200"/>
              </a:spcBef>
              <a:spcAft>
                <a:spcPts val="0"/>
              </a:spcAft>
              <a:buNone/>
            </a:pPr>
            <a:r>
              <a:rPr lang="en"/>
              <a:t>https://drive.google.com/drive/folders/1qn6iGrMFTp3_X8pmw4HdSZlzkp795G2d</a:t>
            </a:r>
            <a:endParaRPr/>
          </a:p>
          <a:p>
            <a:pPr indent="0" lvl="0" marL="0" rtl="0" algn="l">
              <a:spcBef>
                <a:spcPts val="1200"/>
              </a:spcBef>
              <a:spcAft>
                <a:spcPts val="1200"/>
              </a:spcAft>
              <a:buNone/>
            </a:pPr>
            <a:r>
              <a:t/>
            </a:r>
            <a:endParaRPr/>
          </a:p>
        </p:txBody>
      </p:sp>
      <p:sp>
        <p:nvSpPr>
          <p:cNvPr id="527" name="Google Shape;527;p6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4"/>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Considerations for Future Enhancements</a:t>
            </a:r>
            <a:endParaRPr/>
          </a:p>
        </p:txBody>
      </p:sp>
      <p:sp>
        <p:nvSpPr>
          <p:cNvPr id="533" name="Google Shape;533;p64"/>
          <p:cNvSpPr txBox="1"/>
          <p:nvPr>
            <p:ph idx="1" type="body"/>
          </p:nvPr>
        </p:nvSpPr>
        <p:spPr>
          <a:xfrm>
            <a:off x="457200" y="1143000"/>
            <a:ext cx="8520600" cy="3191700"/>
          </a:xfrm>
          <a:prstGeom prst="rect">
            <a:avLst/>
          </a:prstGeom>
        </p:spPr>
        <p:txBody>
          <a:bodyPr anchorCtr="0" anchor="t" bIns="0" lIns="0" spcFirstLastPara="1" rIns="0" wrap="square" tIns="0">
            <a:normAutofit lnSpcReduction="20000"/>
          </a:bodyPr>
          <a:lstStyle/>
          <a:p>
            <a:pPr indent="-330200" lvl="0" marL="457200" rtl="0" algn="l">
              <a:spcBef>
                <a:spcPts val="0"/>
              </a:spcBef>
              <a:spcAft>
                <a:spcPts val="0"/>
              </a:spcAft>
              <a:buSzPts val="1600"/>
              <a:buChar char="●"/>
            </a:pPr>
            <a:r>
              <a:rPr lang="en"/>
              <a:t>Final Public Plan, Additional Reports (Exec Summary, Customizable, etc.)</a:t>
            </a:r>
            <a:endParaRPr/>
          </a:p>
          <a:p>
            <a:pPr indent="-292100" lvl="1" marL="914400" rtl="0" algn="l">
              <a:spcBef>
                <a:spcPts val="0"/>
              </a:spcBef>
              <a:spcAft>
                <a:spcPts val="0"/>
              </a:spcAft>
              <a:buSzPts val="1000"/>
              <a:buChar char="○"/>
            </a:pPr>
            <a:r>
              <a:rPr lang="en"/>
              <a:t>How do you (and your schools) use the:</a:t>
            </a:r>
            <a:endParaRPr/>
          </a:p>
          <a:p>
            <a:pPr indent="-292100" lvl="2" marL="1371600" rtl="0" algn="l">
              <a:spcBef>
                <a:spcPts val="0"/>
              </a:spcBef>
              <a:spcAft>
                <a:spcPts val="0"/>
              </a:spcAft>
              <a:buSzPts val="1000"/>
              <a:buChar char="■"/>
            </a:pPr>
            <a:r>
              <a:rPr lang="en"/>
              <a:t>Full Plan</a:t>
            </a:r>
            <a:endParaRPr/>
          </a:p>
          <a:p>
            <a:pPr indent="-292100" lvl="2" marL="1371600" rtl="0" algn="l">
              <a:spcBef>
                <a:spcPts val="0"/>
              </a:spcBef>
              <a:spcAft>
                <a:spcPts val="0"/>
              </a:spcAft>
              <a:buSzPts val="1000"/>
              <a:buChar char="■"/>
            </a:pPr>
            <a:r>
              <a:rPr lang="en"/>
              <a:t>Executive Summary</a:t>
            </a:r>
            <a:endParaRPr/>
          </a:p>
          <a:p>
            <a:pPr indent="-292100" lvl="2" marL="1371600" rtl="0" algn="l">
              <a:spcBef>
                <a:spcPts val="0"/>
              </a:spcBef>
              <a:spcAft>
                <a:spcPts val="0"/>
              </a:spcAft>
              <a:buSzPts val="1000"/>
              <a:buChar char="■"/>
            </a:pPr>
            <a:r>
              <a:rPr lang="en"/>
              <a:t>Data Exports</a:t>
            </a:r>
            <a:endParaRPr/>
          </a:p>
          <a:p>
            <a:pPr indent="-292100" lvl="1" marL="914400" rtl="0" algn="l">
              <a:spcBef>
                <a:spcPts val="0"/>
              </a:spcBef>
              <a:spcAft>
                <a:spcPts val="0"/>
              </a:spcAft>
              <a:buSzPts val="1000"/>
              <a:buChar char="○"/>
            </a:pPr>
            <a:r>
              <a:rPr lang="en"/>
              <a:t>What recommendations do you have to maximize reporting from the UIP online system?</a:t>
            </a:r>
            <a:endParaRPr/>
          </a:p>
          <a:p>
            <a:pPr indent="-330200" lvl="0" marL="457200" rtl="0" algn="l">
              <a:spcBef>
                <a:spcPts val="0"/>
              </a:spcBef>
              <a:spcAft>
                <a:spcPts val="0"/>
              </a:spcAft>
              <a:buSzPts val="1600"/>
              <a:buChar char="●"/>
            </a:pPr>
            <a:r>
              <a:rPr lang="en"/>
              <a:t>Feedback to Schools on their UIP content</a:t>
            </a:r>
            <a:endParaRPr/>
          </a:p>
          <a:p>
            <a:pPr indent="-292100" lvl="1" marL="914400" rtl="0" algn="l">
              <a:spcBef>
                <a:spcPts val="0"/>
              </a:spcBef>
              <a:spcAft>
                <a:spcPts val="0"/>
              </a:spcAft>
              <a:buSzPts val="1000"/>
              <a:buChar char="○"/>
            </a:pPr>
            <a:r>
              <a:rPr lang="en"/>
              <a:t>What is helpful for providing feedback on school plans? (Current or aspiration)</a:t>
            </a:r>
            <a:endParaRPr/>
          </a:p>
          <a:p>
            <a:pPr indent="-292100" lvl="2" marL="1371600" rtl="0" algn="l">
              <a:spcBef>
                <a:spcPts val="0"/>
              </a:spcBef>
              <a:spcAft>
                <a:spcPts val="0"/>
              </a:spcAft>
              <a:buSzPts val="1000"/>
              <a:buChar char="■"/>
            </a:pPr>
            <a:r>
              <a:rPr lang="en"/>
              <a:t>From district staff</a:t>
            </a:r>
            <a:endParaRPr/>
          </a:p>
          <a:p>
            <a:pPr indent="-292100" lvl="2" marL="1371600" rtl="0" algn="l">
              <a:spcBef>
                <a:spcPts val="0"/>
              </a:spcBef>
              <a:spcAft>
                <a:spcPts val="0"/>
              </a:spcAft>
              <a:buSzPts val="1000"/>
              <a:buChar char="■"/>
            </a:pPr>
            <a:r>
              <a:rPr lang="en"/>
              <a:t>From CDE</a:t>
            </a:r>
            <a:endParaRPr/>
          </a:p>
          <a:p>
            <a:pPr indent="0" lvl="0" marL="914400" rtl="0" algn="l">
              <a:spcBef>
                <a:spcPts val="1200"/>
              </a:spcBef>
              <a:spcAft>
                <a:spcPts val="0"/>
              </a:spcAft>
              <a:buNone/>
            </a:pPr>
            <a:r>
              <a:t/>
            </a:r>
            <a:endParaRPr sz="1600"/>
          </a:p>
          <a:p>
            <a:pPr indent="0" lvl="0" marL="914400" rtl="0" algn="l">
              <a:spcBef>
                <a:spcPts val="1200"/>
              </a:spcBef>
              <a:spcAft>
                <a:spcPts val="1200"/>
              </a:spcAft>
              <a:buNone/>
            </a:pPr>
            <a:r>
              <a:t/>
            </a:r>
            <a:endParaRPr sz="1600"/>
          </a:p>
        </p:txBody>
      </p:sp>
      <p:sp>
        <p:nvSpPr>
          <p:cNvPr id="534" name="Google Shape;534;p6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535" name="Google Shape;535;p64"/>
          <p:cNvPicPr preferRelativeResize="0"/>
          <p:nvPr/>
        </p:nvPicPr>
        <p:blipFill rotWithShape="1">
          <a:blip r:embed="rId3">
            <a:alphaModFix/>
          </a:blip>
          <a:srcRect b="0" l="3586" r="0" t="0"/>
          <a:stretch/>
        </p:blipFill>
        <p:spPr>
          <a:xfrm>
            <a:off x="4757950" y="3197950"/>
            <a:ext cx="1742925" cy="1202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5"/>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Breakout and Feedback</a:t>
            </a:r>
            <a:endParaRPr/>
          </a:p>
        </p:txBody>
      </p:sp>
      <p:sp>
        <p:nvSpPr>
          <p:cNvPr id="541" name="Google Shape;541;p6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Please use the </a:t>
            </a:r>
            <a:r>
              <a:rPr lang="en" u="sng">
                <a:solidFill>
                  <a:schemeClr val="hlink"/>
                </a:solidFill>
                <a:hlinkClick r:id="rId3"/>
              </a:rPr>
              <a:t>jamboard </a:t>
            </a:r>
            <a:r>
              <a:rPr lang="en"/>
              <a:t>to provide specific feedback on the following topics:</a:t>
            </a:r>
            <a:endParaRPr/>
          </a:p>
          <a:p>
            <a:pPr indent="-292100" lvl="1" marL="914400" rtl="0" algn="l">
              <a:spcBef>
                <a:spcPts val="1200"/>
              </a:spcBef>
              <a:spcAft>
                <a:spcPts val="0"/>
              </a:spcAft>
              <a:buSzPts val="1000"/>
              <a:buChar char="○"/>
            </a:pPr>
            <a:r>
              <a:rPr lang="en"/>
              <a:t>Current template changes: Reaction/considerations for changes made to the template for all schools/district for 2023/24</a:t>
            </a:r>
            <a:endParaRPr/>
          </a:p>
          <a:p>
            <a:pPr indent="-292100" lvl="1" marL="914400" rtl="0" algn="l">
              <a:spcBef>
                <a:spcPts val="0"/>
              </a:spcBef>
              <a:spcAft>
                <a:spcPts val="0"/>
              </a:spcAft>
              <a:buSzPts val="1000"/>
              <a:buChar char="○"/>
            </a:pPr>
            <a:r>
              <a:rPr lang="en"/>
              <a:t>Pilot Template: Reaction/considerations for the pilot template</a:t>
            </a:r>
            <a:endParaRPr/>
          </a:p>
          <a:p>
            <a:pPr indent="-292100" lvl="1" marL="914400" rtl="0" algn="l">
              <a:spcBef>
                <a:spcPts val="0"/>
              </a:spcBef>
              <a:spcAft>
                <a:spcPts val="0"/>
              </a:spcAft>
              <a:buSzPts val="1000"/>
              <a:buChar char="○"/>
            </a:pPr>
            <a:r>
              <a:rPr lang="en"/>
              <a:t>Future Enhancements: Recommendations for future improvements to the template</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
        <p:nvSpPr>
          <p:cNvPr id="542" name="Google Shape;542;p6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543" name="Google Shape;543;p65"/>
          <p:cNvPicPr preferRelativeResize="0"/>
          <p:nvPr/>
        </p:nvPicPr>
        <p:blipFill>
          <a:blip r:embed="rId4">
            <a:alphaModFix/>
          </a:blip>
          <a:stretch>
            <a:fillRect/>
          </a:stretch>
        </p:blipFill>
        <p:spPr>
          <a:xfrm>
            <a:off x="135625" y="3420124"/>
            <a:ext cx="1731175" cy="1081975"/>
          </a:xfrm>
          <a:prstGeom prst="rect">
            <a:avLst/>
          </a:prstGeom>
          <a:noFill/>
          <a:ln cap="flat" cmpd="sng" w="9525">
            <a:solidFill>
              <a:schemeClr val="dk2"/>
            </a:solidFill>
            <a:prstDash val="solid"/>
            <a:round/>
            <a:headEnd len="sm" w="sm" type="none"/>
            <a:tailEnd len="sm" w="sm" type="none"/>
          </a:ln>
        </p:spPr>
      </p:pic>
      <p:sp>
        <p:nvSpPr>
          <p:cNvPr id="544" name="Google Shape;544;p65"/>
          <p:cNvSpPr txBox="1"/>
          <p:nvPr/>
        </p:nvSpPr>
        <p:spPr>
          <a:xfrm>
            <a:off x="476213" y="3761013"/>
            <a:ext cx="105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Group 1</a:t>
            </a:r>
            <a:endParaRPr>
              <a:latin typeface="Calibri"/>
              <a:ea typeface="Calibri"/>
              <a:cs typeface="Calibri"/>
              <a:sym typeface="Calibri"/>
            </a:endParaRPr>
          </a:p>
        </p:txBody>
      </p:sp>
      <p:sp>
        <p:nvSpPr>
          <p:cNvPr id="545" name="Google Shape;545;p65"/>
          <p:cNvSpPr txBox="1"/>
          <p:nvPr/>
        </p:nvSpPr>
        <p:spPr>
          <a:xfrm>
            <a:off x="7138325" y="3828350"/>
            <a:ext cx="105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Group 1</a:t>
            </a:r>
            <a:endParaRPr>
              <a:latin typeface="Calibri"/>
              <a:ea typeface="Calibri"/>
              <a:cs typeface="Calibri"/>
              <a:sym typeface="Calibri"/>
            </a:endParaRPr>
          </a:p>
        </p:txBody>
      </p:sp>
      <p:grpSp>
        <p:nvGrpSpPr>
          <p:cNvPr id="546" name="Google Shape;546;p65"/>
          <p:cNvGrpSpPr/>
          <p:nvPr/>
        </p:nvGrpSpPr>
        <p:grpSpPr>
          <a:xfrm>
            <a:off x="3663838" y="3420137"/>
            <a:ext cx="1816325" cy="1081975"/>
            <a:chOff x="3008125" y="3420137"/>
            <a:chExt cx="1816325" cy="1081975"/>
          </a:xfrm>
        </p:grpSpPr>
        <p:pic>
          <p:nvPicPr>
            <p:cNvPr id="547" name="Google Shape;547;p65"/>
            <p:cNvPicPr preferRelativeResize="0"/>
            <p:nvPr/>
          </p:nvPicPr>
          <p:blipFill>
            <a:blip r:embed="rId5">
              <a:alphaModFix/>
            </a:blip>
            <a:stretch>
              <a:fillRect/>
            </a:stretch>
          </p:blipFill>
          <p:spPr>
            <a:xfrm>
              <a:off x="3008125" y="3420137"/>
              <a:ext cx="1816325" cy="1081975"/>
            </a:xfrm>
            <a:prstGeom prst="rect">
              <a:avLst/>
            </a:prstGeom>
            <a:noFill/>
            <a:ln cap="flat" cmpd="sng" w="9525">
              <a:solidFill>
                <a:schemeClr val="dk2"/>
              </a:solidFill>
              <a:prstDash val="solid"/>
              <a:round/>
              <a:headEnd len="sm" w="sm" type="none"/>
              <a:tailEnd len="sm" w="sm" type="none"/>
            </a:ln>
          </p:spPr>
        </p:pic>
        <p:sp>
          <p:nvSpPr>
            <p:cNvPr id="548" name="Google Shape;548;p65"/>
            <p:cNvSpPr txBox="1"/>
            <p:nvPr/>
          </p:nvSpPr>
          <p:spPr>
            <a:xfrm>
              <a:off x="3391288" y="3761013"/>
              <a:ext cx="105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Group 2</a:t>
              </a:r>
              <a:endParaRPr>
                <a:latin typeface="Calibri"/>
                <a:ea typeface="Calibri"/>
                <a:cs typeface="Calibri"/>
                <a:sym typeface="Calibri"/>
              </a:endParaRPr>
            </a:p>
          </p:txBody>
        </p:sp>
      </p:grpSp>
      <p:pic>
        <p:nvPicPr>
          <p:cNvPr id="549" name="Google Shape;549;p65"/>
          <p:cNvPicPr preferRelativeResize="0"/>
          <p:nvPr/>
        </p:nvPicPr>
        <p:blipFill>
          <a:blip r:embed="rId6">
            <a:alphaModFix/>
          </a:blip>
          <a:stretch>
            <a:fillRect/>
          </a:stretch>
        </p:blipFill>
        <p:spPr>
          <a:xfrm>
            <a:off x="6851400" y="3420124"/>
            <a:ext cx="1816300" cy="1048332"/>
          </a:xfrm>
          <a:prstGeom prst="rect">
            <a:avLst/>
          </a:prstGeom>
          <a:noFill/>
          <a:ln cap="flat" cmpd="sng" w="9525">
            <a:solidFill>
              <a:schemeClr val="dk2"/>
            </a:solidFill>
            <a:prstDash val="solid"/>
            <a:round/>
            <a:headEnd len="sm" w="sm" type="none"/>
            <a:tailEnd len="sm" w="sm" type="none"/>
          </a:ln>
        </p:spPr>
      </p:pic>
      <p:sp>
        <p:nvSpPr>
          <p:cNvPr id="550" name="Google Shape;550;p65"/>
          <p:cNvSpPr txBox="1"/>
          <p:nvPr/>
        </p:nvSpPr>
        <p:spPr>
          <a:xfrm>
            <a:off x="7314200" y="3761013"/>
            <a:ext cx="105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Group 3</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6"/>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56" name="Google Shape;556;p66"/>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Non-Member Comments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62" name="Google Shape;562;p67"/>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Preview for Next Year</a:t>
            </a:r>
            <a:endParaRPr/>
          </a:p>
        </p:txBody>
      </p:sp>
      <p:sp>
        <p:nvSpPr>
          <p:cNvPr id="563" name="Google Shape;563;p67"/>
          <p:cNvSpPr txBox="1"/>
          <p:nvPr>
            <p:ph idx="1" type="body"/>
          </p:nvPr>
        </p:nvSpPr>
        <p:spPr>
          <a:xfrm>
            <a:off x="457200" y="1143000"/>
            <a:ext cx="5132400" cy="3191700"/>
          </a:xfrm>
          <a:prstGeom prst="rect">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en"/>
              <a:t>Fall Meetings: </a:t>
            </a:r>
            <a:r>
              <a:rPr i="1" lang="en"/>
              <a:t>Calendar invitations will be sent</a:t>
            </a:r>
            <a:endParaRPr i="1"/>
          </a:p>
          <a:p>
            <a:pPr indent="-330200" lvl="0" marL="457200" rtl="0" algn="l">
              <a:spcBef>
                <a:spcPts val="1200"/>
              </a:spcBef>
              <a:spcAft>
                <a:spcPts val="0"/>
              </a:spcAft>
              <a:buSzPts val="1600"/>
              <a:buChar char="●"/>
            </a:pPr>
            <a:r>
              <a:rPr lang="en"/>
              <a:t>Friday September 29, 2023</a:t>
            </a:r>
            <a:endParaRPr/>
          </a:p>
          <a:p>
            <a:pPr indent="-330200" lvl="0" marL="457200" rtl="0" algn="l">
              <a:spcBef>
                <a:spcPts val="0"/>
              </a:spcBef>
              <a:spcAft>
                <a:spcPts val="0"/>
              </a:spcAft>
              <a:buSzPts val="1600"/>
              <a:buChar char="●"/>
            </a:pPr>
            <a:r>
              <a:rPr lang="en"/>
              <a:t>Friday November 3, 2023</a:t>
            </a:r>
            <a:endParaRPr/>
          </a:p>
          <a:p>
            <a:pPr indent="0" lvl="0" marL="0" rtl="0" algn="l">
              <a:spcBef>
                <a:spcPts val="1200"/>
              </a:spcBef>
              <a:spcAft>
                <a:spcPts val="0"/>
              </a:spcAft>
              <a:buNone/>
            </a:pPr>
            <a:r>
              <a:rPr lang="en"/>
              <a:t>Think about your interest in person/hybrid meetings</a:t>
            </a:r>
            <a:endParaRPr/>
          </a:p>
          <a:p>
            <a:pPr indent="0" lvl="0" marL="0" rtl="0" algn="l">
              <a:spcBef>
                <a:spcPts val="1200"/>
              </a:spcBef>
              <a:spcAft>
                <a:spcPts val="0"/>
              </a:spcAft>
              <a:buNone/>
            </a:pPr>
            <a:r>
              <a:rPr lang="en"/>
              <a:t>Survey will be sent out in summer asking about logistics and topics of interest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64" name="Google Shape;564;p67"/>
          <p:cNvPicPr preferRelativeResize="0"/>
          <p:nvPr/>
        </p:nvPicPr>
        <p:blipFill>
          <a:blip r:embed="rId3">
            <a:alphaModFix/>
          </a:blip>
          <a:stretch>
            <a:fillRect/>
          </a:stretch>
        </p:blipFill>
        <p:spPr>
          <a:xfrm>
            <a:off x="6096400" y="1581463"/>
            <a:ext cx="2362200" cy="1933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8"/>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70" name="Google Shape;570;p68"/>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Introductions - Spring is here!</a:t>
            </a:r>
            <a:endParaRPr/>
          </a:p>
        </p:txBody>
      </p:sp>
      <p:sp>
        <p:nvSpPr>
          <p:cNvPr id="334" name="Google Shape;334;p43"/>
          <p:cNvSpPr txBox="1"/>
          <p:nvPr>
            <p:ph idx="1" type="body"/>
          </p:nvPr>
        </p:nvSpPr>
        <p:spPr>
          <a:xfrm>
            <a:off x="457200" y="1143000"/>
            <a:ext cx="3157500" cy="3191700"/>
          </a:xfrm>
          <a:prstGeom prst="rect">
            <a:avLst/>
          </a:prstGeom>
        </p:spPr>
        <p:txBody>
          <a:bodyPr anchorCtr="0" anchor="t" bIns="0" lIns="0" spcFirstLastPara="1" rIns="0" wrap="square" tIns="0">
            <a:normAutofit lnSpcReduction="10000"/>
          </a:bodyPr>
          <a:lstStyle/>
          <a:p>
            <a:pPr indent="-330200" lvl="0" marL="457200" rtl="0" algn="l">
              <a:spcBef>
                <a:spcPts val="0"/>
              </a:spcBef>
              <a:spcAft>
                <a:spcPts val="0"/>
              </a:spcAft>
              <a:buSzPts val="1600"/>
              <a:buChar char="●"/>
            </a:pPr>
            <a:r>
              <a:rPr lang="en"/>
              <a:t>If needed, please update your name in zoom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30200" lvl="0" marL="457200" rtl="0" algn="l">
              <a:spcBef>
                <a:spcPts val="1200"/>
              </a:spcBef>
              <a:spcAft>
                <a:spcPts val="0"/>
              </a:spcAft>
              <a:buSzPts val="1600"/>
              <a:buChar char="●"/>
            </a:pPr>
            <a:r>
              <a:rPr lang="en"/>
              <a:t>What was your most disliked vegetable as a child?</a:t>
            </a:r>
            <a:endParaRPr/>
          </a:p>
          <a:p>
            <a:pPr indent="-330200" lvl="0" marL="457200" rtl="0" algn="l">
              <a:spcBef>
                <a:spcPts val="0"/>
              </a:spcBef>
              <a:spcAft>
                <a:spcPts val="0"/>
              </a:spcAft>
              <a:buSzPts val="1600"/>
              <a:buChar char="●"/>
            </a:pPr>
            <a:r>
              <a:rPr lang="en"/>
              <a:t>What is your favorite vegetable now?</a:t>
            </a:r>
            <a:endParaRPr/>
          </a:p>
          <a:p>
            <a:pPr indent="0" lvl="0" marL="0" rtl="0" algn="l">
              <a:spcBef>
                <a:spcPts val="1200"/>
              </a:spcBef>
              <a:spcAft>
                <a:spcPts val="1200"/>
              </a:spcAft>
              <a:buNone/>
            </a:pPr>
            <a:r>
              <a:t/>
            </a:r>
            <a:endParaRPr/>
          </a:p>
        </p:txBody>
      </p:sp>
      <p:sp>
        <p:nvSpPr>
          <p:cNvPr id="335" name="Google Shape;335;p4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36" name="Google Shape;336;p43"/>
          <p:cNvPicPr preferRelativeResize="0"/>
          <p:nvPr/>
        </p:nvPicPr>
        <p:blipFill>
          <a:blip r:embed="rId3">
            <a:alphaModFix/>
          </a:blip>
          <a:stretch>
            <a:fillRect/>
          </a:stretch>
        </p:blipFill>
        <p:spPr>
          <a:xfrm>
            <a:off x="5150150" y="1699925"/>
            <a:ext cx="2847975" cy="160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4"/>
          <p:cNvSpPr/>
          <p:nvPr/>
        </p:nvSpPr>
        <p:spPr>
          <a:xfrm>
            <a:off x="888125" y="1334550"/>
            <a:ext cx="7508700" cy="21798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2100"/>
              <a:buFont typeface="Arial"/>
              <a:buNone/>
            </a:pPr>
            <a:r>
              <a:rPr lang="en">
                <a:latin typeface="Rockwell"/>
                <a:ea typeface="Rockwell"/>
                <a:cs typeface="Rockwell"/>
                <a:sym typeface="Rockwell"/>
              </a:rPr>
              <a:t>Purpose of AWG</a:t>
            </a:r>
            <a:endParaRPr>
              <a:latin typeface="Rockwell"/>
              <a:ea typeface="Rockwell"/>
              <a:cs typeface="Rockwell"/>
              <a:sym typeface="Rockwell"/>
            </a:endParaRPr>
          </a:p>
        </p:txBody>
      </p:sp>
      <p:sp>
        <p:nvSpPr>
          <p:cNvPr id="343" name="Google Shape;343;p44"/>
          <p:cNvSpPr txBox="1"/>
          <p:nvPr>
            <p:ph idx="1" type="body"/>
          </p:nvPr>
        </p:nvSpPr>
        <p:spPr>
          <a:xfrm>
            <a:off x="1391850" y="1777800"/>
            <a:ext cx="6360300" cy="1587900"/>
          </a:xfrm>
          <a:prstGeom prst="rect">
            <a:avLst/>
          </a:prstGeom>
        </p:spPr>
        <p:txBody>
          <a:bodyPr anchorCtr="0" anchor="t" bIns="0" lIns="0" spcFirstLastPara="1" rIns="0" wrap="square" tIns="0">
            <a:normAutofit lnSpcReduction="10000"/>
          </a:bodyPr>
          <a:lstStyle/>
          <a:p>
            <a:pPr indent="0" lvl="0" marL="0" rtl="0" algn="l">
              <a:lnSpc>
                <a:spcPct val="90000"/>
              </a:lnSpc>
              <a:spcBef>
                <a:spcPts val="800"/>
              </a:spcBef>
              <a:spcAft>
                <a:spcPts val="0"/>
              </a:spcAft>
              <a:buNone/>
            </a:pPr>
            <a:r>
              <a:rPr lang="en" sz="2000"/>
              <a:t>The Accountability Work Group (AWG) serves as an advisory group on policy implementation and CDE practice in support of federal and state accountability. This group will consider input from other stakeholders, when possible, in developing recommendations for policies and practices.</a:t>
            </a:r>
            <a:endParaRPr sz="2000"/>
          </a:p>
          <a:p>
            <a:pPr indent="0" lvl="0" marL="457200" rtl="0" algn="l">
              <a:lnSpc>
                <a:spcPct val="90000"/>
              </a:lnSpc>
              <a:spcBef>
                <a:spcPts val="800"/>
              </a:spcBef>
              <a:spcAft>
                <a:spcPts val="0"/>
              </a:spcAft>
              <a:buNone/>
            </a:pPr>
            <a:r>
              <a:t/>
            </a:r>
            <a:endParaRPr/>
          </a:p>
        </p:txBody>
      </p:sp>
      <p:sp>
        <p:nvSpPr>
          <p:cNvPr id="344" name="Google Shape;344;p4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5"/>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p>
            <a:pPr indent="-342900" lvl="0" marL="457200" rtl="0" algn="l">
              <a:spcBef>
                <a:spcPts val="0"/>
              </a:spcBef>
              <a:spcAft>
                <a:spcPts val="0"/>
              </a:spcAft>
              <a:buSzPts val="1800"/>
              <a:buChar char="●"/>
            </a:pPr>
            <a:r>
              <a:rPr lang="en"/>
              <a:t>Welcome and Overview</a:t>
            </a:r>
            <a:endParaRPr/>
          </a:p>
          <a:p>
            <a:pPr indent="-342900" lvl="0" marL="457200" rtl="0" algn="l">
              <a:spcBef>
                <a:spcPts val="0"/>
              </a:spcBef>
              <a:spcAft>
                <a:spcPts val="0"/>
              </a:spcAft>
              <a:buSzPts val="1800"/>
              <a:buChar char="●"/>
            </a:pPr>
            <a:r>
              <a:rPr lang="en"/>
              <a:t>Updates- Policy and Previous Topics </a:t>
            </a:r>
            <a:endParaRPr/>
          </a:p>
          <a:p>
            <a:pPr indent="-342900" lvl="0" marL="457200" rtl="0" algn="l">
              <a:spcBef>
                <a:spcPts val="0"/>
              </a:spcBef>
              <a:spcAft>
                <a:spcPts val="0"/>
              </a:spcAft>
              <a:buSzPts val="1800"/>
              <a:buChar char="●"/>
            </a:pPr>
            <a:r>
              <a:rPr lang="en"/>
              <a:t>TLCC Updates and Feedback</a:t>
            </a:r>
            <a:endParaRPr/>
          </a:p>
          <a:p>
            <a:pPr indent="-342900" lvl="0" marL="457200" rtl="0" algn="l">
              <a:spcBef>
                <a:spcPts val="0"/>
              </a:spcBef>
              <a:spcAft>
                <a:spcPts val="0"/>
              </a:spcAft>
              <a:buSzPts val="1800"/>
              <a:buChar char="●"/>
            </a:pPr>
            <a:r>
              <a:rPr lang="en"/>
              <a:t>UIP Template Pilot</a:t>
            </a:r>
            <a:endParaRPr/>
          </a:p>
          <a:p>
            <a:pPr indent="-342900" lvl="0" marL="457200" rtl="0" algn="l">
              <a:spcBef>
                <a:spcPts val="0"/>
              </a:spcBef>
              <a:spcAft>
                <a:spcPts val="0"/>
              </a:spcAft>
              <a:buSzPts val="1800"/>
              <a:buChar char="●"/>
            </a:pPr>
            <a:r>
              <a:rPr lang="en"/>
              <a:t>AWG- Planning for Next Year</a:t>
            </a:r>
            <a:endParaRPr/>
          </a:p>
          <a:p>
            <a:pPr indent="0" lvl="0" marL="0" rtl="0" algn="l">
              <a:spcBef>
                <a:spcPts val="1200"/>
              </a:spcBef>
              <a:spcAft>
                <a:spcPts val="1200"/>
              </a:spcAft>
              <a:buNone/>
            </a:pPr>
            <a:r>
              <a:t/>
            </a:r>
            <a:endParaRPr/>
          </a:p>
        </p:txBody>
      </p:sp>
      <p:sp>
        <p:nvSpPr>
          <p:cNvPr id="350" name="Google Shape;350;p45"/>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Agenda</a:t>
            </a:r>
            <a:endParaRPr/>
          </a:p>
        </p:txBody>
      </p:sp>
      <p:sp>
        <p:nvSpPr>
          <p:cNvPr id="351" name="Google Shape;351;p45"/>
          <p:cNvSpPr txBox="1"/>
          <p:nvPr/>
        </p:nvSpPr>
        <p:spPr>
          <a:xfrm>
            <a:off x="5716600" y="1924363"/>
            <a:ext cx="3378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This meeting is being recorded. Slides and the recording will be posted to the </a:t>
            </a:r>
            <a:r>
              <a:rPr lang="en" u="sng">
                <a:solidFill>
                  <a:schemeClr val="hlink"/>
                </a:solidFill>
                <a:latin typeface="Calibri"/>
                <a:ea typeface="Calibri"/>
                <a:cs typeface="Calibri"/>
                <a:sym typeface="Calibri"/>
                <a:hlinkClick r:id="rId3"/>
              </a:rPr>
              <a:t>CDE website</a:t>
            </a:r>
            <a:r>
              <a:rPr lang="en">
                <a:solidFill>
                  <a:schemeClr val="dk1"/>
                </a:solidFill>
                <a:latin typeface="Calibri"/>
                <a:ea typeface="Calibri"/>
                <a:cs typeface="Calibri"/>
                <a:sym typeface="Calibri"/>
              </a:rPr>
              <a:t>. Small group breakouts are not recorded at this time.</a:t>
            </a:r>
            <a:endParaRPr>
              <a:solidFill>
                <a:schemeClr val="dk1"/>
              </a:solidFill>
              <a:latin typeface="Calibri"/>
              <a:ea typeface="Calibri"/>
              <a:cs typeface="Calibri"/>
              <a:sym typeface="Calibri"/>
            </a:endParaRPr>
          </a:p>
        </p:txBody>
      </p:sp>
      <p:pic>
        <p:nvPicPr>
          <p:cNvPr id="352" name="Google Shape;352;p45"/>
          <p:cNvPicPr preferRelativeResize="0"/>
          <p:nvPr>
            <p:ph idx="2" type="pic"/>
          </p:nvPr>
        </p:nvPicPr>
        <p:blipFill rotWithShape="1">
          <a:blip r:embed="rId4">
            <a:alphaModFix/>
          </a:blip>
          <a:srcRect b="0" l="6926" r="6918" t="0"/>
          <a:stretch/>
        </p:blipFill>
        <p:spPr>
          <a:xfrm>
            <a:off x="6247462" y="1134950"/>
            <a:ext cx="530365" cy="615598"/>
          </a:xfrm>
          <a:prstGeom prst="rect">
            <a:avLst/>
          </a:prstGeom>
        </p:spPr>
      </p:pic>
      <p:sp>
        <p:nvSpPr>
          <p:cNvPr id="353" name="Google Shape;353;p45"/>
          <p:cNvSpPr txBox="1"/>
          <p:nvPr/>
        </p:nvSpPr>
        <p:spPr>
          <a:xfrm>
            <a:off x="6777825" y="1242650"/>
            <a:ext cx="161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Meeting Practices</a:t>
            </a:r>
            <a:endParaRPr b="1">
              <a:latin typeface="Calibri"/>
              <a:ea typeface="Calibri"/>
              <a:cs typeface="Calibri"/>
              <a:sym typeface="Calibri"/>
            </a:endParaRPr>
          </a:p>
        </p:txBody>
      </p:sp>
      <p:sp>
        <p:nvSpPr>
          <p:cNvPr id="354" name="Google Shape;354;p45"/>
          <p:cNvSpPr txBox="1"/>
          <p:nvPr/>
        </p:nvSpPr>
        <p:spPr>
          <a:xfrm>
            <a:off x="5716600" y="2971063"/>
            <a:ext cx="337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Please mute your sound if you are not speaking. Be on screen if tech allows. </a:t>
            </a:r>
            <a:endParaRPr>
              <a:solidFill>
                <a:schemeClr val="dk1"/>
              </a:solidFill>
              <a:latin typeface="Calibri"/>
              <a:ea typeface="Calibri"/>
              <a:cs typeface="Calibri"/>
              <a:sym typeface="Calibri"/>
            </a:endParaRPr>
          </a:p>
        </p:txBody>
      </p:sp>
      <p:sp>
        <p:nvSpPr>
          <p:cNvPr id="355" name="Google Shape;355;p45"/>
          <p:cNvSpPr txBox="1"/>
          <p:nvPr/>
        </p:nvSpPr>
        <p:spPr>
          <a:xfrm>
            <a:off x="5716600" y="3542413"/>
            <a:ext cx="33786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Calibri"/>
                <a:ea typeface="Calibri"/>
                <a:cs typeface="Calibri"/>
                <a:sym typeface="Calibri"/>
              </a:rPr>
              <a:t>Non‐members:</a:t>
            </a:r>
            <a:r>
              <a:rPr lang="en">
                <a:solidFill>
                  <a:schemeClr val="dk1"/>
                </a:solidFill>
                <a:latin typeface="Calibri"/>
                <a:ea typeface="Calibri"/>
                <a:cs typeface="Calibri"/>
                <a:sym typeface="Calibri"/>
              </a:rPr>
              <a:t> add your Name/Affiliation to the chat box. All non‐AWG members should hold any comments until the end of the meeting to ensure we have sufficient time to address all meeting agenda items.</a:t>
            </a:r>
            <a:endParaRPr>
              <a:solidFill>
                <a:schemeClr val="dk1"/>
              </a:solidFill>
              <a:latin typeface="Calibri"/>
              <a:ea typeface="Calibri"/>
              <a:cs typeface="Calibri"/>
              <a:sym typeface="Calibri"/>
            </a:endParaRPr>
          </a:p>
        </p:txBody>
      </p:sp>
      <p:sp>
        <p:nvSpPr>
          <p:cNvPr id="356" name="Google Shape;356;p4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62" name="Google Shape;362;p46"/>
          <p:cNvSpPr txBox="1"/>
          <p:nvPr>
            <p:ph type="ctrTitle"/>
          </p:nvPr>
        </p:nvSpPr>
        <p:spPr>
          <a:xfrm>
            <a:off x="311700" y="1840075"/>
            <a:ext cx="8520600" cy="153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Updates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type="title"/>
          </p:nvPr>
        </p:nvSpPr>
        <p:spPr>
          <a:xfrm>
            <a:off x="332674" y="153882"/>
            <a:ext cx="6048900" cy="673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000">
                <a:latin typeface="Rockwell"/>
                <a:ea typeface="Rockwell"/>
                <a:cs typeface="Rockwell"/>
                <a:sym typeface="Rockwell"/>
              </a:rPr>
              <a:t>Updates - </a:t>
            </a:r>
            <a:r>
              <a:rPr lang="en" sz="1700">
                <a:latin typeface="Calibri"/>
                <a:ea typeface="Calibri"/>
                <a:cs typeface="Calibri"/>
                <a:sym typeface="Calibri"/>
              </a:rPr>
              <a:t>Accountability in 2023 Legislative Session</a:t>
            </a:r>
            <a:endParaRPr sz="2000">
              <a:latin typeface="Rockwell"/>
              <a:ea typeface="Rockwell"/>
              <a:cs typeface="Rockwell"/>
              <a:sym typeface="Rockwell"/>
            </a:endParaRPr>
          </a:p>
        </p:txBody>
      </p:sp>
      <p:sp>
        <p:nvSpPr>
          <p:cNvPr id="368" name="Google Shape;368;p47"/>
          <p:cNvSpPr txBox="1"/>
          <p:nvPr>
            <p:ph idx="1" type="body"/>
          </p:nvPr>
        </p:nvSpPr>
        <p:spPr>
          <a:xfrm>
            <a:off x="397475" y="1099800"/>
            <a:ext cx="8197200" cy="3263400"/>
          </a:xfrm>
          <a:prstGeom prst="rect">
            <a:avLst/>
          </a:prstGeom>
        </p:spPr>
        <p:txBody>
          <a:bodyPr anchorCtr="0" anchor="t" bIns="91425" lIns="571500" spcFirstLastPara="1" rIns="91425" wrap="square" tIns="91425">
            <a:normAutofit fontScale="92500" lnSpcReduction="20000"/>
          </a:bodyPr>
          <a:lstStyle/>
          <a:p>
            <a:pPr indent="0" lvl="0" marL="0" rtl="0" algn="l">
              <a:lnSpc>
                <a:spcPct val="115000"/>
              </a:lnSpc>
              <a:spcBef>
                <a:spcPts val="0"/>
              </a:spcBef>
              <a:spcAft>
                <a:spcPts val="0"/>
              </a:spcAft>
              <a:buClr>
                <a:schemeClr val="dk1"/>
              </a:buClr>
              <a:buSzPct val="64705"/>
              <a:buFont typeface="Arial"/>
              <a:buNone/>
            </a:pPr>
            <a:r>
              <a:rPr lang="en" sz="1700">
                <a:solidFill>
                  <a:schemeClr val="dk1"/>
                </a:solidFill>
              </a:rPr>
              <a:t>H.B. 23-1241: Task Force to Study K-12 Accountability System</a:t>
            </a:r>
            <a:endParaRPr sz="1700">
              <a:solidFill>
                <a:schemeClr val="dk1"/>
              </a:solidFill>
            </a:endParaRPr>
          </a:p>
          <a:p>
            <a:pPr indent="-334327" lvl="0" marL="457200" rtl="0" algn="l">
              <a:spcBef>
                <a:spcPts val="800"/>
              </a:spcBef>
              <a:spcAft>
                <a:spcPts val="0"/>
              </a:spcAft>
              <a:buSzPct val="112500"/>
              <a:buChar char="●"/>
            </a:pPr>
            <a:r>
              <a:rPr lang="en" sz="1600">
                <a:solidFill>
                  <a:schemeClr val="dk1"/>
                </a:solidFill>
              </a:rPr>
              <a:t>Link to Bill: </a:t>
            </a:r>
            <a:r>
              <a:rPr lang="en" sz="1600">
                <a:solidFill>
                  <a:schemeClr val="dk1"/>
                </a:solidFill>
                <a:uFill>
                  <a:noFill/>
                </a:uFill>
                <a:hlinkClick r:id="rId3">
                  <a:extLst>
                    <a:ext uri="{A12FA001-AC4F-418D-AE19-62706E023703}">
                      <ahyp:hlinkClr val="tx"/>
                    </a:ext>
                  </a:extLst>
                </a:hlinkClick>
              </a:rPr>
              <a:t> </a:t>
            </a:r>
            <a:r>
              <a:rPr lang="en" sz="1600" u="sng">
                <a:solidFill>
                  <a:schemeClr val="hlink"/>
                </a:solidFill>
                <a:hlinkClick r:id="rId4"/>
              </a:rPr>
              <a:t>https://leg.colorado.gov/bills/hb23-1241</a:t>
            </a:r>
            <a:endParaRPr sz="1600" u="sng">
              <a:solidFill>
                <a:schemeClr val="hlink"/>
              </a:solidFill>
            </a:endParaRPr>
          </a:p>
          <a:p>
            <a:pPr indent="-334327" lvl="0" marL="457200" rtl="0" algn="l">
              <a:spcBef>
                <a:spcPts val="0"/>
              </a:spcBef>
              <a:spcAft>
                <a:spcPts val="0"/>
              </a:spcAft>
              <a:buClr>
                <a:schemeClr val="dk1"/>
              </a:buClr>
              <a:buSzPct val="112500"/>
              <a:buChar char="●"/>
            </a:pPr>
            <a:r>
              <a:rPr lang="en" sz="1600">
                <a:solidFill>
                  <a:schemeClr val="dk1"/>
                </a:solidFill>
              </a:rPr>
              <a:t>Purpose:  Creates a representative task force of 26-members that studies academic opportunities, inequities, promising practices in schools, and improvements to the accountability and accreditation system.</a:t>
            </a:r>
            <a:endParaRPr sz="1600">
              <a:solidFill>
                <a:schemeClr val="dk1"/>
              </a:solidFill>
            </a:endParaRPr>
          </a:p>
          <a:p>
            <a:pPr indent="-334327" lvl="0" marL="457200" rtl="0" algn="l">
              <a:spcBef>
                <a:spcPts val="0"/>
              </a:spcBef>
              <a:spcAft>
                <a:spcPts val="0"/>
              </a:spcAft>
              <a:buSzPct val="112500"/>
              <a:buChar char="●"/>
            </a:pPr>
            <a:r>
              <a:rPr lang="en" sz="1600">
                <a:solidFill>
                  <a:schemeClr val="dk1"/>
                </a:solidFill>
              </a:rPr>
              <a:t>Builds upon: </a:t>
            </a:r>
            <a:r>
              <a:rPr lang="en" sz="1600">
                <a:solidFill>
                  <a:schemeClr val="dk1"/>
                </a:solidFill>
                <a:uFill>
                  <a:noFill/>
                </a:uFill>
                <a:hlinkClick r:id="rId5">
                  <a:extLst>
                    <a:ext uri="{A12FA001-AC4F-418D-AE19-62706E023703}">
                      <ahyp:hlinkClr val="tx"/>
                    </a:ext>
                  </a:extLst>
                </a:hlinkClick>
              </a:rPr>
              <a:t> </a:t>
            </a:r>
            <a:r>
              <a:rPr lang="en" sz="1600" u="sng">
                <a:solidFill>
                  <a:schemeClr val="hlink"/>
                </a:solidFill>
                <a:hlinkClick r:id="rId6"/>
              </a:rPr>
              <a:t>Accountability Audit</a:t>
            </a:r>
            <a:r>
              <a:rPr lang="en" sz="1600">
                <a:solidFill>
                  <a:schemeClr val="dk1"/>
                </a:solidFill>
              </a:rPr>
              <a:t> and the</a:t>
            </a:r>
            <a:r>
              <a:rPr lang="en" sz="1600">
                <a:solidFill>
                  <a:schemeClr val="dk1"/>
                </a:solidFill>
                <a:uFill>
                  <a:noFill/>
                </a:uFill>
                <a:hlinkClick r:id="rId7">
                  <a:extLst>
                    <a:ext uri="{A12FA001-AC4F-418D-AE19-62706E023703}">
                      <ahyp:hlinkClr val="tx"/>
                    </a:ext>
                  </a:extLst>
                </a:hlinkClick>
              </a:rPr>
              <a:t> </a:t>
            </a:r>
            <a:r>
              <a:rPr lang="en" sz="1600" u="sng">
                <a:solidFill>
                  <a:schemeClr val="hlink"/>
                </a:solidFill>
                <a:hlinkClick r:id="rId8"/>
              </a:rPr>
              <a:t>Local Accountability System Grant</a:t>
            </a:r>
            <a:endParaRPr sz="1600" u="sng">
              <a:solidFill>
                <a:schemeClr val="hlink"/>
              </a:solidFill>
            </a:endParaRPr>
          </a:p>
          <a:p>
            <a:pPr indent="-334327" lvl="0" marL="457200" rtl="0" algn="l">
              <a:spcBef>
                <a:spcPts val="0"/>
              </a:spcBef>
              <a:spcAft>
                <a:spcPts val="0"/>
              </a:spcAft>
              <a:buClr>
                <a:schemeClr val="dk1"/>
              </a:buClr>
              <a:buSzPct val="112500"/>
              <a:buChar char="●"/>
            </a:pPr>
            <a:r>
              <a:rPr lang="en" sz="1600">
                <a:solidFill>
                  <a:schemeClr val="dk1"/>
                </a:solidFill>
              </a:rPr>
              <a:t>Timeline:</a:t>
            </a:r>
            <a:endParaRPr sz="1600">
              <a:solidFill>
                <a:schemeClr val="dk1"/>
              </a:solidFill>
            </a:endParaRPr>
          </a:p>
          <a:p>
            <a:pPr indent="-316706" lvl="1" marL="914400" rtl="0" algn="l">
              <a:spcBef>
                <a:spcPts val="0"/>
              </a:spcBef>
              <a:spcAft>
                <a:spcPts val="0"/>
              </a:spcAft>
              <a:buClr>
                <a:schemeClr val="dk1"/>
              </a:buClr>
              <a:buSzPct val="93750"/>
              <a:buChar char="○"/>
            </a:pPr>
            <a:r>
              <a:rPr lang="en" sz="1600">
                <a:solidFill>
                  <a:schemeClr val="dk1"/>
                </a:solidFill>
              </a:rPr>
              <a:t>July 1, 2023:  Task force members appointed</a:t>
            </a:r>
            <a:endParaRPr sz="1600">
              <a:solidFill>
                <a:schemeClr val="dk1"/>
              </a:solidFill>
            </a:endParaRPr>
          </a:p>
          <a:p>
            <a:pPr indent="-316706" lvl="1" marL="914400" rtl="0" algn="l">
              <a:spcBef>
                <a:spcPts val="0"/>
              </a:spcBef>
              <a:spcAft>
                <a:spcPts val="0"/>
              </a:spcAft>
              <a:buClr>
                <a:schemeClr val="dk1"/>
              </a:buClr>
              <a:buSzPct val="93750"/>
              <a:buChar char="○"/>
            </a:pPr>
            <a:r>
              <a:rPr lang="en" sz="1600">
                <a:solidFill>
                  <a:schemeClr val="dk1"/>
                </a:solidFill>
              </a:rPr>
              <a:t>August 15, 2023:  Department contracts with a facilitator</a:t>
            </a:r>
            <a:endParaRPr sz="1600">
              <a:solidFill>
                <a:schemeClr val="dk1"/>
              </a:solidFill>
            </a:endParaRPr>
          </a:p>
          <a:p>
            <a:pPr indent="-316706" lvl="1" marL="914400" rtl="0" algn="l">
              <a:spcBef>
                <a:spcPts val="0"/>
              </a:spcBef>
              <a:spcAft>
                <a:spcPts val="0"/>
              </a:spcAft>
              <a:buClr>
                <a:schemeClr val="dk1"/>
              </a:buClr>
              <a:buSzPct val="93750"/>
              <a:buChar char="○"/>
            </a:pPr>
            <a:r>
              <a:rPr lang="en" sz="1600">
                <a:solidFill>
                  <a:schemeClr val="dk1"/>
                </a:solidFill>
              </a:rPr>
              <a:t>No later than September 1, 2023:  Convene first meeting</a:t>
            </a:r>
            <a:endParaRPr sz="1600">
              <a:solidFill>
                <a:schemeClr val="dk1"/>
              </a:solidFill>
            </a:endParaRPr>
          </a:p>
          <a:p>
            <a:pPr indent="-316706" lvl="1" marL="914400" rtl="0" algn="l">
              <a:spcBef>
                <a:spcPts val="0"/>
              </a:spcBef>
              <a:spcAft>
                <a:spcPts val="0"/>
              </a:spcAft>
              <a:buClr>
                <a:schemeClr val="dk1"/>
              </a:buClr>
              <a:buSzPct val="93750"/>
              <a:buChar char="○"/>
            </a:pPr>
            <a:r>
              <a:rPr lang="en" sz="1600">
                <a:solidFill>
                  <a:schemeClr val="dk1"/>
                </a:solidFill>
              </a:rPr>
              <a:t>March 1, 2024:  Interim report</a:t>
            </a:r>
            <a:endParaRPr sz="1600">
              <a:solidFill>
                <a:schemeClr val="dk1"/>
              </a:solidFill>
            </a:endParaRPr>
          </a:p>
          <a:p>
            <a:pPr indent="-316706" lvl="1" marL="914400" rtl="0" algn="l">
              <a:spcBef>
                <a:spcPts val="0"/>
              </a:spcBef>
              <a:spcAft>
                <a:spcPts val="0"/>
              </a:spcAft>
              <a:buClr>
                <a:schemeClr val="dk1"/>
              </a:buClr>
              <a:buSzPct val="93750"/>
              <a:buChar char="○"/>
            </a:pPr>
            <a:r>
              <a:rPr lang="en" sz="1600">
                <a:solidFill>
                  <a:schemeClr val="dk1"/>
                </a:solidFill>
              </a:rPr>
              <a:t>November 15, 2024:  Final report reflecting findings and recommendations to the education committees of the house of representatives and senate, the governor, the state board, the commissioner of education and the department.</a:t>
            </a:r>
            <a:endParaRPr sz="1600">
              <a:solidFill>
                <a:schemeClr val="dk1"/>
              </a:solidFill>
            </a:endParaRPr>
          </a:p>
          <a:p>
            <a:pPr indent="0" lvl="0" marL="0" rtl="0" algn="l">
              <a:spcBef>
                <a:spcPts val="800"/>
              </a:spcBef>
              <a:spcAft>
                <a:spcPts val="0"/>
              </a:spcAft>
              <a:buNone/>
            </a:pPr>
            <a:r>
              <a:rPr lang="en"/>
              <a:t>  </a:t>
            </a:r>
            <a:endParaRPr/>
          </a:p>
        </p:txBody>
      </p:sp>
      <p:sp>
        <p:nvSpPr>
          <p:cNvPr id="369" name="Google Shape;369;p47"/>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type="title"/>
          </p:nvPr>
        </p:nvSpPr>
        <p:spPr>
          <a:xfrm>
            <a:off x="332674" y="7"/>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sz="2000">
              <a:latin typeface="Rockwell"/>
              <a:ea typeface="Rockwell"/>
              <a:cs typeface="Rockwell"/>
              <a:sym typeface="Rockwell"/>
            </a:endParaRPr>
          </a:p>
          <a:p>
            <a:pPr indent="0" lvl="0" marL="0" rtl="0" algn="l">
              <a:spcBef>
                <a:spcPts val="0"/>
              </a:spcBef>
              <a:spcAft>
                <a:spcPts val="0"/>
              </a:spcAft>
              <a:buClr>
                <a:schemeClr val="dk1"/>
              </a:buClr>
              <a:buSzPts val="1100"/>
              <a:buFont typeface="Arial"/>
              <a:buNone/>
            </a:pPr>
            <a:r>
              <a:rPr lang="en" sz="2000">
                <a:latin typeface="Rockwell"/>
                <a:ea typeface="Rockwell"/>
                <a:cs typeface="Rockwell"/>
                <a:sym typeface="Rockwell"/>
              </a:rPr>
              <a:t>Updates - </a:t>
            </a:r>
            <a:r>
              <a:rPr lang="en" sz="1700">
                <a:latin typeface="Calibri"/>
                <a:ea typeface="Calibri"/>
                <a:cs typeface="Calibri"/>
                <a:sym typeface="Calibri"/>
              </a:rPr>
              <a:t>Accountability in 2023 Legislative Session (cont.)</a:t>
            </a:r>
            <a:endParaRPr/>
          </a:p>
        </p:txBody>
      </p:sp>
      <p:sp>
        <p:nvSpPr>
          <p:cNvPr id="375" name="Google Shape;375;p48"/>
          <p:cNvSpPr txBox="1"/>
          <p:nvPr>
            <p:ph idx="1" type="body"/>
          </p:nvPr>
        </p:nvSpPr>
        <p:spPr>
          <a:xfrm>
            <a:off x="513100" y="1048524"/>
            <a:ext cx="7886700" cy="3504600"/>
          </a:xfrm>
          <a:prstGeom prst="rect">
            <a:avLst/>
          </a:prstGeom>
        </p:spPr>
        <p:txBody>
          <a:bodyPr anchorCtr="0" anchor="t" bIns="0" lIns="0" spcFirstLastPara="1" rIns="0" wrap="square" tIns="0">
            <a:normAutofit fontScale="77500" lnSpcReduction="10000"/>
          </a:bodyPr>
          <a:lstStyle/>
          <a:p>
            <a:pPr indent="0" lvl="0" marL="0" rtl="0" algn="l">
              <a:lnSpc>
                <a:spcPct val="120000"/>
              </a:lnSpc>
              <a:spcBef>
                <a:spcPts val="0"/>
              </a:spcBef>
              <a:spcAft>
                <a:spcPts val="0"/>
              </a:spcAft>
              <a:buNone/>
            </a:pPr>
            <a:r>
              <a:rPr lang="en" sz="1700">
                <a:solidFill>
                  <a:schemeClr val="dk1"/>
                </a:solidFill>
              </a:rPr>
              <a:t>HB23-1231: Math In PK - 12th Grade</a:t>
            </a:r>
            <a:endParaRPr sz="1700">
              <a:solidFill>
                <a:schemeClr val="dk1"/>
              </a:solidFill>
            </a:endParaRPr>
          </a:p>
          <a:p>
            <a:pPr indent="-317182" lvl="0" marL="457200" rtl="0" algn="l">
              <a:spcBef>
                <a:spcPts val="800"/>
              </a:spcBef>
              <a:spcAft>
                <a:spcPts val="0"/>
              </a:spcAft>
              <a:buSzPct val="112500"/>
              <a:buChar char="●"/>
            </a:pPr>
            <a:r>
              <a:rPr lang="en" sz="1600">
                <a:solidFill>
                  <a:schemeClr val="dk1"/>
                </a:solidFill>
              </a:rPr>
              <a:t>L</a:t>
            </a:r>
            <a:r>
              <a:rPr lang="en" sz="1600">
                <a:solidFill>
                  <a:schemeClr val="dk1"/>
                </a:solidFill>
              </a:rPr>
              <a:t>ink to Bill: </a:t>
            </a:r>
            <a:r>
              <a:rPr lang="en" sz="1600">
                <a:solidFill>
                  <a:schemeClr val="dk1"/>
                </a:solidFill>
                <a:uFill>
                  <a:noFill/>
                </a:uFill>
                <a:hlinkClick r:id="rId3">
                  <a:extLst>
                    <a:ext uri="{A12FA001-AC4F-418D-AE19-62706E023703}">
                      <ahyp:hlinkClr val="tx"/>
                    </a:ext>
                  </a:extLst>
                </a:hlinkClick>
              </a:rPr>
              <a:t> </a:t>
            </a:r>
            <a:r>
              <a:rPr lang="en" sz="1600" u="sng">
                <a:solidFill>
                  <a:schemeClr val="hlink"/>
                </a:solidFill>
                <a:hlinkClick r:id="rId4"/>
              </a:rPr>
              <a:t>https://leg.colorado.gov/bills/hb23-1231</a:t>
            </a:r>
            <a:endParaRPr sz="1600" u="sng">
              <a:solidFill>
                <a:schemeClr val="hlink"/>
              </a:solidFill>
            </a:endParaRPr>
          </a:p>
          <a:p>
            <a:pPr indent="-317182" lvl="0" marL="457200" rtl="0" algn="l">
              <a:spcBef>
                <a:spcPts val="0"/>
              </a:spcBef>
              <a:spcAft>
                <a:spcPts val="0"/>
              </a:spcAft>
              <a:buSzPct val="112500"/>
              <a:buChar char="●"/>
            </a:pPr>
            <a:r>
              <a:rPr lang="en" sz="1600">
                <a:solidFill>
                  <a:schemeClr val="dk1"/>
                </a:solidFill>
              </a:rPr>
              <a:t>Purpose:  Aimed at improving outcomes in mathematics for PK-12 students.</a:t>
            </a:r>
            <a:endParaRPr sz="1600">
              <a:solidFill>
                <a:schemeClr val="dk1"/>
              </a:solidFill>
            </a:endParaRPr>
          </a:p>
          <a:p>
            <a:pPr indent="-317182" lvl="0" marL="457200" rtl="0" algn="l">
              <a:spcBef>
                <a:spcPts val="0"/>
              </a:spcBef>
              <a:spcAft>
                <a:spcPts val="0"/>
              </a:spcAft>
              <a:buSzPct val="112500"/>
              <a:buChar char="●"/>
            </a:pPr>
            <a:r>
              <a:rPr lang="en" sz="1600">
                <a:solidFill>
                  <a:schemeClr val="dk1"/>
                </a:solidFill>
              </a:rPr>
              <a:t>Department Responsibilities:</a:t>
            </a:r>
            <a:endParaRPr sz="1600">
              <a:solidFill>
                <a:schemeClr val="dk1"/>
              </a:solidFill>
            </a:endParaRPr>
          </a:p>
          <a:p>
            <a:pPr indent="-302418" lvl="1" marL="914400" rtl="0" algn="l">
              <a:spcBef>
                <a:spcPts val="0"/>
              </a:spcBef>
              <a:spcAft>
                <a:spcPts val="0"/>
              </a:spcAft>
              <a:buSzPct val="93750"/>
              <a:buChar char="○"/>
            </a:pPr>
            <a:r>
              <a:rPr lang="en" sz="1600">
                <a:solidFill>
                  <a:schemeClr val="dk1"/>
                </a:solidFill>
              </a:rPr>
              <a:t>Offer free and optional trainings in evidence-based practices in math, including interventions for students struggling in math</a:t>
            </a:r>
            <a:endParaRPr sz="1600">
              <a:solidFill>
                <a:schemeClr val="dk1"/>
              </a:solidFill>
            </a:endParaRPr>
          </a:p>
          <a:p>
            <a:pPr indent="-307340" lvl="1" marL="914400" rtl="0" algn="l">
              <a:spcBef>
                <a:spcPts val="0"/>
              </a:spcBef>
              <a:spcAft>
                <a:spcPts val="0"/>
              </a:spcAft>
              <a:buClr>
                <a:schemeClr val="dk1"/>
              </a:buClr>
              <a:buSzPct val="100000"/>
              <a:buChar char="○"/>
            </a:pPr>
            <a:r>
              <a:rPr lang="en" sz="1600">
                <a:solidFill>
                  <a:schemeClr val="dk1"/>
                </a:solidFill>
              </a:rPr>
              <a:t>Administer the Colorado Academic Accelerator grant program to create community learning centers for academic enrichment and support in math</a:t>
            </a:r>
            <a:endParaRPr sz="1600">
              <a:solidFill>
                <a:schemeClr val="dk1"/>
              </a:solidFill>
            </a:endParaRPr>
          </a:p>
          <a:p>
            <a:pPr indent="-307340" lvl="1" marL="914400" rtl="0" algn="l">
              <a:spcBef>
                <a:spcPts val="0"/>
              </a:spcBef>
              <a:spcAft>
                <a:spcPts val="0"/>
              </a:spcAft>
              <a:buClr>
                <a:srgbClr val="4A86E8"/>
              </a:buClr>
              <a:buSzPct val="100000"/>
              <a:buChar char="○"/>
            </a:pPr>
            <a:r>
              <a:rPr lang="en" sz="1600">
                <a:solidFill>
                  <a:srgbClr val="4A86E8"/>
                </a:solidFill>
              </a:rPr>
              <a:t>Integrate the planning requirements on math strategies and target setting into statewide planning efforts and provide supports to identified districts and schools </a:t>
            </a:r>
            <a:r>
              <a:rPr lang="en" sz="1600">
                <a:solidFill>
                  <a:schemeClr val="dk1"/>
                </a:solidFill>
              </a:rPr>
              <a:t>[Implied in statute; addressed in the fiscal note]</a:t>
            </a:r>
            <a:endParaRPr sz="1600">
              <a:solidFill>
                <a:schemeClr val="dk1"/>
              </a:solidFill>
            </a:endParaRPr>
          </a:p>
          <a:p>
            <a:pPr indent="-307340" lvl="1" marL="914400" rtl="0" algn="l">
              <a:spcBef>
                <a:spcPts val="0"/>
              </a:spcBef>
              <a:spcAft>
                <a:spcPts val="0"/>
              </a:spcAft>
              <a:buClr>
                <a:schemeClr val="dk1"/>
              </a:buClr>
              <a:buSzPct val="100000"/>
              <a:buChar char="○"/>
            </a:pPr>
            <a:r>
              <a:rPr lang="en" sz="1600">
                <a:solidFill>
                  <a:schemeClr val="dk1"/>
                </a:solidFill>
              </a:rPr>
              <a:t>Adjust the ninth-grade success grant program</a:t>
            </a:r>
            <a:endParaRPr sz="1600">
              <a:solidFill>
                <a:schemeClr val="dk1"/>
              </a:solidFill>
            </a:endParaRPr>
          </a:p>
          <a:p>
            <a:pPr indent="-317182" lvl="0" marL="457200" rtl="0" algn="l">
              <a:spcBef>
                <a:spcPts val="0"/>
              </a:spcBef>
              <a:spcAft>
                <a:spcPts val="0"/>
              </a:spcAft>
              <a:buSzPct val="112500"/>
              <a:buChar char="●"/>
            </a:pPr>
            <a:r>
              <a:rPr lang="en" sz="1600">
                <a:solidFill>
                  <a:schemeClr val="dk1"/>
                </a:solidFill>
              </a:rPr>
              <a:t>Local Education Agencies Responsibilities:</a:t>
            </a:r>
            <a:endParaRPr sz="1600">
              <a:solidFill>
                <a:schemeClr val="dk1"/>
              </a:solidFill>
            </a:endParaRPr>
          </a:p>
          <a:p>
            <a:pPr indent="-302418" lvl="1" marL="914400" rtl="0" algn="l">
              <a:spcBef>
                <a:spcPts val="0"/>
              </a:spcBef>
              <a:spcAft>
                <a:spcPts val="0"/>
              </a:spcAft>
              <a:buSzPct val="93750"/>
              <a:buChar char="○"/>
            </a:pPr>
            <a:r>
              <a:rPr lang="en" sz="1600">
                <a:solidFill>
                  <a:schemeClr val="dk1"/>
                </a:solidFill>
              </a:rPr>
              <a:t>Encouraged to adopt procedures to improve math outcomes </a:t>
            </a:r>
            <a:endParaRPr sz="1600">
              <a:solidFill>
                <a:schemeClr val="dk1"/>
              </a:solidFill>
            </a:endParaRPr>
          </a:p>
          <a:p>
            <a:pPr indent="-302418" lvl="1" marL="914400" rtl="0" algn="l">
              <a:spcBef>
                <a:spcPts val="0"/>
              </a:spcBef>
              <a:spcAft>
                <a:spcPts val="0"/>
              </a:spcAft>
              <a:buClr>
                <a:srgbClr val="4A86E8"/>
              </a:buClr>
              <a:buSzPct val="93750"/>
              <a:buChar char="○"/>
            </a:pPr>
            <a:r>
              <a:rPr lang="en" sz="1600">
                <a:solidFill>
                  <a:srgbClr val="4A86E8"/>
                </a:solidFill>
              </a:rPr>
              <a:t>For districts and schools with an Improvement, Priority Improvement or Turnaround plan type (1) to identify strategies to address needs to students below grade level and (2) to set ambitious but attainable targets to reduce the number of students below grade level</a:t>
            </a:r>
            <a:endParaRPr sz="1600">
              <a:solidFill>
                <a:srgbClr val="4A86E8"/>
              </a:solidFill>
            </a:endParaRPr>
          </a:p>
          <a:p>
            <a:pPr indent="-317182" lvl="0" marL="457200" rtl="0" algn="l">
              <a:spcBef>
                <a:spcPts val="0"/>
              </a:spcBef>
              <a:spcAft>
                <a:spcPts val="0"/>
              </a:spcAft>
              <a:buSzPct val="112500"/>
              <a:buChar char="●"/>
            </a:pPr>
            <a:r>
              <a:rPr lang="en" sz="1600">
                <a:solidFill>
                  <a:schemeClr val="dk1"/>
                </a:solidFill>
              </a:rPr>
              <a:t>Educator Preparation Program Responsibilities:</a:t>
            </a:r>
            <a:endParaRPr sz="1600">
              <a:solidFill>
                <a:schemeClr val="dk1"/>
              </a:solidFill>
            </a:endParaRPr>
          </a:p>
          <a:p>
            <a:pPr indent="-307340" lvl="1" marL="914400" rtl="0" algn="l">
              <a:spcBef>
                <a:spcPts val="0"/>
              </a:spcBef>
              <a:spcAft>
                <a:spcPts val="0"/>
              </a:spcAft>
              <a:buClr>
                <a:schemeClr val="dk1"/>
              </a:buClr>
              <a:buSzPct val="100000"/>
              <a:buChar char="○"/>
            </a:pPr>
            <a:r>
              <a:rPr lang="en" sz="1600">
                <a:solidFill>
                  <a:schemeClr val="dk1"/>
                </a:solidFill>
              </a:rPr>
              <a:t>K-12 candidates must be trained in evidence-informed practices in math, including interventions to help students who are below grade level</a:t>
            </a:r>
            <a:endParaRPr sz="1700">
              <a:solidFill>
                <a:schemeClr val="dk1"/>
              </a:solidFill>
            </a:endParaRPr>
          </a:p>
        </p:txBody>
      </p:sp>
      <p:sp>
        <p:nvSpPr>
          <p:cNvPr id="376" name="Google Shape;376;p48"/>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Updates - CDE Resources and UIP</a:t>
            </a:r>
            <a:endParaRPr/>
          </a:p>
        </p:txBody>
      </p:sp>
      <p:sp>
        <p:nvSpPr>
          <p:cNvPr id="382" name="Google Shape;382;p49"/>
          <p:cNvSpPr txBox="1"/>
          <p:nvPr>
            <p:ph idx="1" type="body"/>
          </p:nvPr>
        </p:nvSpPr>
        <p:spPr>
          <a:xfrm>
            <a:off x="628650" y="1165860"/>
            <a:ext cx="7886700" cy="3263400"/>
          </a:xfrm>
          <a:prstGeom prst="rect">
            <a:avLst/>
          </a:prstGeom>
        </p:spPr>
        <p:txBody>
          <a:bodyPr anchorCtr="0" anchor="t" bIns="0" lIns="0" spcFirstLastPara="1" rIns="0" wrap="square" tIns="0">
            <a:normAutofit lnSpcReduction="20000"/>
          </a:bodyPr>
          <a:lstStyle/>
          <a:p>
            <a:pPr indent="0" lvl="0" marL="0" rtl="0" algn="l">
              <a:spcBef>
                <a:spcPts val="800"/>
              </a:spcBef>
              <a:spcAft>
                <a:spcPts val="0"/>
              </a:spcAft>
              <a:buClr>
                <a:schemeClr val="dk1"/>
              </a:buClr>
              <a:buSzPts val="1100"/>
              <a:buFont typeface="Arial"/>
              <a:buNone/>
            </a:pPr>
            <a:r>
              <a:rPr b="1" lang="en" sz="2400"/>
              <a:t>2023 Resource Updates</a:t>
            </a:r>
            <a:endParaRPr b="1" sz="2400"/>
          </a:p>
          <a:p>
            <a:pPr indent="-342900" lvl="0" marL="457200" rtl="0" algn="l">
              <a:lnSpc>
                <a:spcPct val="115000"/>
              </a:lnSpc>
              <a:spcBef>
                <a:spcPts val="0"/>
              </a:spcBef>
              <a:spcAft>
                <a:spcPts val="0"/>
              </a:spcAft>
              <a:buSzPts val="1800"/>
              <a:buChar char="●"/>
            </a:pPr>
            <a:r>
              <a:rPr lang="en" sz="2400" u="sng">
                <a:solidFill>
                  <a:schemeClr val="hlink"/>
                </a:solidFill>
                <a:hlinkClick r:id="rId3"/>
              </a:rPr>
              <a:t>Resources</a:t>
            </a:r>
            <a:r>
              <a:rPr lang="en" sz="2400">
                <a:solidFill>
                  <a:schemeClr val="dk1"/>
                </a:solidFill>
              </a:rPr>
              <a:t> (e.g., On-Track Growth, Higher Bar, Summary Changes, Participation and Accountability) are available.</a:t>
            </a:r>
            <a:endParaRPr sz="2400">
              <a:solidFill>
                <a:schemeClr val="dk1"/>
              </a:solidFill>
            </a:endParaRPr>
          </a:p>
          <a:p>
            <a:pPr indent="-342900" lvl="0" marL="457200" rtl="0" algn="l">
              <a:spcBef>
                <a:spcPts val="0"/>
              </a:spcBef>
              <a:spcAft>
                <a:spcPts val="0"/>
              </a:spcAft>
              <a:buClr>
                <a:schemeClr val="dk1"/>
              </a:buClr>
              <a:buSzPts val="1800"/>
              <a:buChar char="●"/>
            </a:pPr>
            <a:r>
              <a:rPr i="1" lang="en" sz="2400">
                <a:solidFill>
                  <a:schemeClr val="dk1"/>
                </a:solidFill>
              </a:rPr>
              <a:t>Coming soon: </a:t>
            </a:r>
            <a:r>
              <a:rPr lang="en" sz="2400">
                <a:solidFill>
                  <a:schemeClr val="dk1"/>
                </a:solidFill>
              </a:rPr>
              <a:t>Accountability Handbook, Priority Improvement Supplement, and so much more. </a:t>
            </a:r>
            <a:endParaRPr sz="2400">
              <a:solidFill>
                <a:schemeClr val="dk1"/>
              </a:solidFill>
            </a:endParaRPr>
          </a:p>
          <a:p>
            <a:pPr indent="0" lvl="0" marL="0" rtl="0" algn="l">
              <a:spcBef>
                <a:spcPts val="800"/>
              </a:spcBef>
              <a:spcAft>
                <a:spcPts val="0"/>
              </a:spcAft>
              <a:buClr>
                <a:schemeClr val="dk1"/>
              </a:buClr>
              <a:buSzPts val="1100"/>
              <a:buFont typeface="Arial"/>
              <a:buNone/>
            </a:pPr>
            <a:br>
              <a:rPr b="1" lang="en" sz="2400"/>
            </a:br>
            <a:r>
              <a:rPr b="1" lang="en" sz="2400"/>
              <a:t>UIP </a:t>
            </a:r>
            <a:endParaRPr b="1" sz="2400"/>
          </a:p>
          <a:p>
            <a:pPr indent="-342900" lvl="0" marL="457200" rtl="0" algn="l">
              <a:spcBef>
                <a:spcPts val="0"/>
              </a:spcBef>
              <a:spcAft>
                <a:spcPts val="0"/>
              </a:spcAft>
              <a:buClr>
                <a:schemeClr val="dk1"/>
              </a:buClr>
              <a:buSzPts val="1800"/>
              <a:buChar char="●"/>
            </a:pPr>
            <a:r>
              <a:rPr lang="en" sz="2400">
                <a:solidFill>
                  <a:schemeClr val="dk1"/>
                </a:solidFill>
              </a:rPr>
              <a:t>2023-24 UIP template rollover occurred on April 14. </a:t>
            </a:r>
            <a:endParaRPr sz="2400">
              <a:solidFill>
                <a:schemeClr val="dk1"/>
              </a:solidFill>
            </a:endParaRPr>
          </a:p>
          <a:p>
            <a:pPr indent="-342900" lvl="0" marL="457200" rtl="0" algn="l">
              <a:spcBef>
                <a:spcPts val="0"/>
              </a:spcBef>
              <a:spcAft>
                <a:spcPts val="0"/>
              </a:spcAft>
              <a:buSzPts val="1800"/>
              <a:buChar char="●"/>
            </a:pPr>
            <a:r>
              <a:rPr lang="en" sz="2400" u="sng">
                <a:solidFill>
                  <a:schemeClr val="hlink"/>
                </a:solidFill>
                <a:hlinkClick r:id="rId4"/>
              </a:rPr>
              <a:t>Resources</a:t>
            </a:r>
            <a:r>
              <a:rPr lang="en" sz="2400">
                <a:solidFill>
                  <a:schemeClr val="dk1"/>
                </a:solidFill>
              </a:rPr>
              <a:t> (e.g., updated Quality Criteria, UIP Handbook, District User Dashboard) are available.  </a:t>
            </a:r>
            <a:endParaRPr/>
          </a:p>
        </p:txBody>
      </p:sp>
      <p:sp>
        <p:nvSpPr>
          <p:cNvPr id="383" name="Google Shape;383;p49"/>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