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87"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5143500" type="screen16x9"/>
  <p:notesSz cx="6858000" cy="9144000"/>
  <p:embeddedFontLst>
    <p:embeddedFont>
      <p:font typeface="Calibri" panose="020F0502020204030204" pitchFamily="34" charset="0"/>
      <p:regular r:id="rId34"/>
      <p:bold r:id="rId35"/>
      <p:italic r:id="rId36"/>
      <p:boldItalic r:id="rId37"/>
    </p:embeddedFont>
    <p:embeddedFont>
      <p:font typeface="Roboto" panose="02000000000000000000" pitchFamily="2" charset="0"/>
      <p:regular r:id="rId38"/>
      <p:bold r:id="rId39"/>
      <p:italic r:id="rId40"/>
      <p:boldItalic r:id="rId41"/>
    </p:embeddedFont>
    <p:embeddedFont>
      <p:font typeface="Rockwell" panose="02060603020205020403" pitchFamily="18"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2828A1F-BF11-4168-80EB-B60562D78C76}">
  <a:tblStyle styleId="{62828A1F-BF11-4168-80EB-B60562D78C76}"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C28CFA0D-7725-42FC-BF6D-46E1571E9947}"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jamboard.google.com/d/1lK7vicjXHf2HbPvl0ojgBccHyyuHueb-Fgdm2_AET4A/viewer?f=0"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jamboard.google.com/d/1lK7vicjXHf2HbPvl0ojgBccHyyuHueb-Fgdm2_AET4A/viewer?f=0"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jamboard.google.com/d/1lK7vicjXHf2HbPvl0ojgBccHyyuHueb-Fgdm2_AET4A/viewer?f=0"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f42db68f41_0_14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f42db68f41_0_14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214bd35581a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214bd35581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1f42db68f41_0_42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1f42db68f41_0_4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1f42db68f41_0_41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1f42db68f41_0_4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1f42db68f41_0_42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1f42db68f41_0_4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target equally pulls from both achievement and growth indicators—since it is a measure that uses each student’s achievement performance level and determines, based on their growth results from year-to-year, how long it will take for that student to either advance to the next performance level or maintain grade-level proficiency. This new measure is both an achievement and a growth measure and that is why On Track growth will pull from both.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210e7e28c7f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210e7e28c7f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210e7e28c7f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210e7e28c7f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1f42db68f41_0_4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1f42db68f41_0_4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1f42db68f41_0_40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1f42db68f41_0_40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214bd35581a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u="sng">
                <a:solidFill>
                  <a:schemeClr val="hlink"/>
                </a:solidFill>
                <a:hlinkClick r:id="rId3"/>
              </a:rPr>
              <a:t>Jamboard</a:t>
            </a:r>
            <a:r>
              <a:rPr lang="en"/>
              <a:t> - 20 minute break out</a:t>
            </a:r>
            <a:endParaRPr/>
          </a:p>
        </p:txBody>
      </p:sp>
      <p:sp>
        <p:nvSpPr>
          <p:cNvPr id="552" name="Google Shape;552;g214bd35581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1f42db68f41_0_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g1f42db68f41_0_1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324" name="Google Shape;324;g1f42db68f41_0_10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1f98fa5c9c7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0" name="Google Shape;560;g1f98fa5c9c7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1f42db68f41_0_14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1f42db68f41_0_14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214bd35581a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214bd35581a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g1f42db68f41_0_41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9" name="Google Shape;579;g1f42db68f41_0_4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1f42db68f41_0_14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1f42db68f41_0_14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1f42db68f41_0_32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1f42db68f41_0_3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1f42db68f41_0_407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Google Doc Facilitator Notes</a:t>
            </a:r>
            <a:endParaRPr/>
          </a:p>
        </p:txBody>
      </p:sp>
      <p:sp>
        <p:nvSpPr>
          <p:cNvPr id="645" name="Google Shape;645;g1f42db68f41_0_40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1f42db68f41_0_4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7" name="Google Shape;657;g1f42db68f41_0_4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g1f42db68f41_0_30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Jamboard</a:t>
            </a:r>
            <a:r>
              <a:rPr lang="en"/>
              <a:t> - 10 minutes</a:t>
            </a:r>
            <a:endParaRPr/>
          </a:p>
        </p:txBody>
      </p:sp>
      <p:sp>
        <p:nvSpPr>
          <p:cNvPr id="666" name="Google Shape;666;g1f42db68f41_0_3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g1f98fa5c9c7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4" name="Google Shape;674;g1f98fa5c9c7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1f42db68f41_0_41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1f42db68f41_0_4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g1f4734fecab_0_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u="sng">
                <a:solidFill>
                  <a:schemeClr val="hlink"/>
                </a:solidFill>
                <a:hlinkClick r:id="rId3"/>
              </a:rPr>
              <a:t>Jamboard</a:t>
            </a:r>
            <a:endParaRPr/>
          </a:p>
        </p:txBody>
      </p:sp>
      <p:sp>
        <p:nvSpPr>
          <p:cNvPr id="680" name="Google Shape;680;g1f4734fecab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g1f42db68f41_0_42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8" name="Google Shape;688;g1f42db68f41_0_4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1f42db68f41_0_4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1f42db68f41_0_4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21260d24592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1" name="Google Shape;351;g21260d24592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1b680bb5926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1b680bb5926_2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9" name="Google Shape;359;g1b680bb5926_2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213eb2e74b6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213eb2e74b6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214adb2dbb5_0_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4" name="Google Shape;374;g214adb2dbb5_0_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213eb2e74b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213eb2e74b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blu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3" name="Google Shape;13;p2"/>
          <p:cNvPicPr preferRelativeResize="0"/>
          <p:nvPr/>
        </p:nvPicPr>
        <p:blipFill>
          <a:blip r:embed="rId2">
            <a:alphaModFix/>
          </a:blip>
          <a:stretch>
            <a:fillRect/>
          </a:stretch>
        </p:blipFill>
        <p:spPr>
          <a:xfrm>
            <a:off x="-12" y="-11537"/>
            <a:ext cx="9144024" cy="5166574"/>
          </a:xfrm>
          <a:prstGeom prst="rect">
            <a:avLst/>
          </a:prstGeom>
          <a:noFill/>
          <a:ln>
            <a:noFill/>
          </a:ln>
        </p:spPr>
      </p:pic>
      <p:cxnSp>
        <p:nvCxnSpPr>
          <p:cNvPr id="14" name="Google Shape;14;p2"/>
          <p:cNvCxnSpPr/>
          <p:nvPr/>
        </p:nvCxnSpPr>
        <p:spPr>
          <a:xfrm>
            <a:off x="301350" y="2758925"/>
            <a:ext cx="8541300" cy="0"/>
          </a:xfrm>
          <a:prstGeom prst="straightConnector1">
            <a:avLst/>
          </a:prstGeom>
          <a:noFill/>
          <a:ln w="9525" cap="flat" cmpd="sng">
            <a:solidFill>
              <a:schemeClr val="lt1"/>
            </a:solidFill>
            <a:prstDash val="solid"/>
            <a:round/>
            <a:headEnd type="none" w="med" len="med"/>
            <a:tailEnd type="none" w="med" len="med"/>
          </a:ln>
        </p:spPr>
      </p:cxnSp>
      <p:sp>
        <p:nvSpPr>
          <p:cNvPr id="15" name="Google Shape;15;p2"/>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lnSpc>
                <a:spcPct val="100000"/>
              </a:lnSpc>
              <a:spcBef>
                <a:spcPts val="0"/>
              </a:spcBef>
              <a:spcAft>
                <a:spcPts val="0"/>
              </a:spcAft>
              <a:buClr>
                <a:schemeClr val="lt1"/>
              </a:buClr>
              <a:buSzPts val="2300"/>
              <a:buNone/>
              <a:defRPr sz="2300">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6" name="Google Shape;16;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chemeClr val="lt1"/>
              </a:buClr>
              <a:buSzPts val="4000"/>
              <a:buFont typeface="Rockwell"/>
              <a:buChar char="●"/>
              <a:defRPr sz="4000">
                <a:solidFill>
                  <a:schemeClr val="lt1"/>
                </a:solidFill>
                <a:latin typeface="Rockwell"/>
                <a:ea typeface="Rockwell"/>
                <a:cs typeface="Rockwell"/>
                <a:sym typeface="Rockwell"/>
              </a:defRPr>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slide-image space - blue" type="titleOnly">
  <p:cSld name="TITLE_ONLY">
    <p:spTree>
      <p:nvGrpSpPr>
        <p:cNvPr id="1" name="Shape 92"/>
        <p:cNvGrpSpPr/>
        <p:nvPr/>
      </p:nvGrpSpPr>
      <p:grpSpPr>
        <a:xfrm>
          <a:off x="0" y="0"/>
          <a:ext cx="0" cy="0"/>
          <a:chOff x="0" y="0"/>
          <a:chExt cx="0" cy="0"/>
        </a:xfrm>
      </p:grpSpPr>
      <p:sp>
        <p:nvSpPr>
          <p:cNvPr id="93" name="Google Shape;93;p11"/>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4" name="Google Shape;94;p11"/>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95" name="Google Shape;95;p1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96" name="Google Shape;96;p11"/>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97" name="Google Shape;97;p11"/>
          <p:cNvCxnSpPr/>
          <p:nvPr/>
        </p:nvCxnSpPr>
        <p:spPr>
          <a:xfrm>
            <a:off x="0" y="4561600"/>
            <a:ext cx="5392200" cy="0"/>
          </a:xfrm>
          <a:prstGeom prst="straightConnector1">
            <a:avLst/>
          </a:prstGeom>
          <a:noFill/>
          <a:ln w="9525" cap="flat" cmpd="sng">
            <a:solidFill>
              <a:schemeClr val="accent1"/>
            </a:solidFill>
            <a:prstDash val="solid"/>
            <a:round/>
            <a:headEnd type="none" w="med" len="med"/>
            <a:tailEnd type="none" w="med" len="med"/>
          </a:ln>
        </p:spPr>
      </p:cxnSp>
      <p:sp>
        <p:nvSpPr>
          <p:cNvPr id="98" name="Google Shape;98;p11"/>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99" name="Google Shape;99;p11"/>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00" name="Google Shape;100;p11"/>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slide-2 column - blue">
  <p:cSld name="ONE_COLUMN_TEXT">
    <p:spTree>
      <p:nvGrpSpPr>
        <p:cNvPr id="1" name="Shape 101"/>
        <p:cNvGrpSpPr/>
        <p:nvPr/>
      </p:nvGrpSpPr>
      <p:grpSpPr>
        <a:xfrm>
          <a:off x="0" y="0"/>
          <a:ext cx="0" cy="0"/>
          <a:chOff x="0" y="0"/>
          <a:chExt cx="0" cy="0"/>
        </a:xfrm>
      </p:grpSpPr>
      <p:sp>
        <p:nvSpPr>
          <p:cNvPr id="102" name="Google Shape;102;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03" name="Google Shape;103;p12"/>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104" name="Google Shape;104;p12"/>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05" name="Google Shape;105;p12"/>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06" name="Google Shape;106;p1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07" name="Google Shape;107;p12"/>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08" name="Google Shape;108;p12"/>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09" name="Google Shape;109;p12"/>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ree comparisons with icons">
  <p:cSld name="ONE_COLUMN_TEXT_4">
    <p:spTree>
      <p:nvGrpSpPr>
        <p:cNvPr id="1" name="Shape 110"/>
        <p:cNvGrpSpPr/>
        <p:nvPr/>
      </p:nvGrpSpPr>
      <p:grpSpPr>
        <a:xfrm>
          <a:off x="0" y="0"/>
          <a:ext cx="0" cy="0"/>
          <a:chOff x="0" y="0"/>
          <a:chExt cx="0" cy="0"/>
        </a:xfrm>
      </p:grpSpPr>
      <p:pic>
        <p:nvPicPr>
          <p:cNvPr id="111" name="Google Shape;111;p13"/>
          <p:cNvPicPr preferRelativeResize="0"/>
          <p:nvPr/>
        </p:nvPicPr>
        <p:blipFill>
          <a:blip r:embed="rId2">
            <a:alphaModFix/>
          </a:blip>
          <a:stretch>
            <a:fillRect/>
          </a:stretch>
        </p:blipFill>
        <p:spPr>
          <a:xfrm>
            <a:off x="8146725" y="4676400"/>
            <a:ext cx="867951" cy="369000"/>
          </a:xfrm>
          <a:prstGeom prst="rect">
            <a:avLst/>
          </a:prstGeom>
          <a:noFill/>
          <a:ln>
            <a:noFill/>
          </a:ln>
        </p:spPr>
      </p:pic>
      <p:sp>
        <p:nvSpPr>
          <p:cNvPr id="112" name="Google Shape;112;p13"/>
          <p:cNvSpPr/>
          <p:nvPr/>
        </p:nvSpPr>
        <p:spPr>
          <a:xfrm>
            <a:off x="296375" y="1159025"/>
            <a:ext cx="2592600" cy="3160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3" name="Google Shape;113;p13"/>
          <p:cNvPicPr preferRelativeResize="0"/>
          <p:nvPr/>
        </p:nvPicPr>
        <p:blipFill>
          <a:blip r:embed="rId3">
            <a:alphaModFix/>
          </a:blip>
          <a:stretch>
            <a:fillRect/>
          </a:stretch>
        </p:blipFill>
        <p:spPr>
          <a:xfrm>
            <a:off x="-6900" y="0"/>
            <a:ext cx="9172498" cy="917250"/>
          </a:xfrm>
          <a:prstGeom prst="rect">
            <a:avLst/>
          </a:prstGeom>
          <a:noFill/>
          <a:ln>
            <a:noFill/>
          </a:ln>
        </p:spPr>
      </p:pic>
      <p:sp>
        <p:nvSpPr>
          <p:cNvPr id="114" name="Google Shape;114;p13"/>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15" name="Google Shape;115;p13"/>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cxnSp>
        <p:nvCxnSpPr>
          <p:cNvPr id="116" name="Google Shape;116;p13"/>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117" name="Google Shape;117;p13"/>
          <p:cNvSpPr txBox="1">
            <a:spLocks noGrp="1"/>
          </p:cNvSpPr>
          <p:nvPr>
            <p:ph type="subTitle" idx="1"/>
          </p:nvPr>
        </p:nvSpPr>
        <p:spPr>
          <a:xfrm>
            <a:off x="377725" y="1614818"/>
            <a:ext cx="2421300" cy="2486100"/>
          </a:xfrm>
          <a:prstGeom prst="rect">
            <a:avLst/>
          </a:prstGeom>
        </p:spPr>
        <p:txBody>
          <a:bodyPr spcFirstLastPara="1" wrap="square" lIns="0" tIns="0" rIns="0" bIns="0" anchor="t" anchorCtr="0">
            <a:normAutofit/>
          </a:bodyPr>
          <a:lstStyle>
            <a:lvl1pPr lvl="0" algn="ctr">
              <a:spcBef>
                <a:spcPts val="0"/>
              </a:spcBef>
              <a:spcAft>
                <a:spcPts val="0"/>
              </a:spcAft>
              <a:buClr>
                <a:schemeClr val="lt1"/>
              </a:buClr>
              <a:buSzPts val="1400"/>
              <a:buNone/>
              <a:defRPr sz="1400">
                <a:solidFill>
                  <a:schemeClr val="lt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18" name="Google Shape;118;p13"/>
          <p:cNvSpPr>
            <a:spLocks noGrp="1"/>
          </p:cNvSpPr>
          <p:nvPr>
            <p:ph type="pic" idx="2"/>
          </p:nvPr>
        </p:nvSpPr>
        <p:spPr>
          <a:xfrm>
            <a:off x="1391575" y="1204932"/>
            <a:ext cx="393600" cy="353700"/>
          </a:xfrm>
          <a:prstGeom prst="roundRect">
            <a:avLst>
              <a:gd name="adj" fmla="val 16667"/>
            </a:avLst>
          </a:prstGeom>
          <a:noFill/>
          <a:ln>
            <a:noFill/>
          </a:ln>
        </p:spPr>
      </p:sp>
      <p:sp>
        <p:nvSpPr>
          <p:cNvPr id="119" name="Google Shape;119;p13"/>
          <p:cNvSpPr/>
          <p:nvPr/>
        </p:nvSpPr>
        <p:spPr>
          <a:xfrm>
            <a:off x="3177075" y="1159025"/>
            <a:ext cx="2592600" cy="3160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txBox="1">
            <a:spLocks noGrp="1"/>
          </p:cNvSpPr>
          <p:nvPr>
            <p:ph type="subTitle" idx="3"/>
          </p:nvPr>
        </p:nvSpPr>
        <p:spPr>
          <a:xfrm>
            <a:off x="3258425" y="1614818"/>
            <a:ext cx="2421300" cy="2486100"/>
          </a:xfrm>
          <a:prstGeom prst="rect">
            <a:avLst/>
          </a:prstGeom>
        </p:spPr>
        <p:txBody>
          <a:bodyPr spcFirstLastPara="1" wrap="square" lIns="0" tIns="0" rIns="0" bIns="0" anchor="t" anchorCtr="0">
            <a:normAutofit/>
          </a:bodyPr>
          <a:lstStyle>
            <a:lvl1pPr lvl="0" algn="ctr" rtl="0">
              <a:spcBef>
                <a:spcPts val="0"/>
              </a:spcBef>
              <a:spcAft>
                <a:spcPts val="0"/>
              </a:spcAft>
              <a:buClr>
                <a:schemeClr val="lt1"/>
              </a:buClr>
              <a:buSzPts val="1400"/>
              <a:buNone/>
              <a:defRPr sz="1400">
                <a:solidFill>
                  <a:schemeClr val="lt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21" name="Google Shape;121;p13"/>
          <p:cNvSpPr>
            <a:spLocks noGrp="1"/>
          </p:cNvSpPr>
          <p:nvPr>
            <p:ph type="pic" idx="4"/>
          </p:nvPr>
        </p:nvSpPr>
        <p:spPr>
          <a:xfrm>
            <a:off x="4272275" y="1204932"/>
            <a:ext cx="393600" cy="353700"/>
          </a:xfrm>
          <a:prstGeom prst="roundRect">
            <a:avLst>
              <a:gd name="adj" fmla="val 16667"/>
            </a:avLst>
          </a:prstGeom>
          <a:noFill/>
          <a:ln>
            <a:noFill/>
          </a:ln>
        </p:spPr>
      </p:sp>
      <p:sp>
        <p:nvSpPr>
          <p:cNvPr id="122" name="Google Shape;122;p13"/>
          <p:cNvSpPr/>
          <p:nvPr/>
        </p:nvSpPr>
        <p:spPr>
          <a:xfrm>
            <a:off x="6057775" y="1159025"/>
            <a:ext cx="2592600" cy="3160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txBox="1">
            <a:spLocks noGrp="1"/>
          </p:cNvSpPr>
          <p:nvPr>
            <p:ph type="subTitle" idx="5"/>
          </p:nvPr>
        </p:nvSpPr>
        <p:spPr>
          <a:xfrm>
            <a:off x="6139125" y="1614818"/>
            <a:ext cx="2421300" cy="2486100"/>
          </a:xfrm>
          <a:prstGeom prst="rect">
            <a:avLst/>
          </a:prstGeom>
        </p:spPr>
        <p:txBody>
          <a:bodyPr spcFirstLastPara="1" wrap="square" lIns="0" tIns="0" rIns="0" bIns="0" anchor="t" anchorCtr="0">
            <a:normAutofit/>
          </a:bodyPr>
          <a:lstStyle>
            <a:lvl1pPr lvl="0" algn="ctr" rtl="0">
              <a:spcBef>
                <a:spcPts val="0"/>
              </a:spcBef>
              <a:spcAft>
                <a:spcPts val="0"/>
              </a:spcAft>
              <a:buClr>
                <a:schemeClr val="lt1"/>
              </a:buClr>
              <a:buSzPts val="1400"/>
              <a:buNone/>
              <a:defRPr sz="1400">
                <a:solidFill>
                  <a:schemeClr val="lt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24" name="Google Shape;124;p13"/>
          <p:cNvSpPr>
            <a:spLocks noGrp="1"/>
          </p:cNvSpPr>
          <p:nvPr>
            <p:ph type="pic" idx="6"/>
          </p:nvPr>
        </p:nvSpPr>
        <p:spPr>
          <a:xfrm>
            <a:off x="7152975" y="1204932"/>
            <a:ext cx="393600" cy="353700"/>
          </a:xfrm>
          <a:prstGeom prst="roundRect">
            <a:avLst>
              <a:gd name="adj" fmla="val 16667"/>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slide-2 column with header - blue 1">
  <p:cSld name="ONE_COLUMN_TEXT_3">
    <p:spTree>
      <p:nvGrpSpPr>
        <p:cNvPr id="1" name="Shape 125"/>
        <p:cNvGrpSpPr/>
        <p:nvPr/>
      </p:nvGrpSpPr>
      <p:grpSpPr>
        <a:xfrm>
          <a:off x="0" y="0"/>
          <a:ext cx="0" cy="0"/>
          <a:chOff x="0" y="0"/>
          <a:chExt cx="0" cy="0"/>
        </a:xfrm>
      </p:grpSpPr>
      <p:sp>
        <p:nvSpPr>
          <p:cNvPr id="126" name="Google Shape;126;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27" name="Google Shape;127;p14"/>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128" name="Google Shape;128;p14"/>
          <p:cNvSpPr txBox="1">
            <a:spLocks noGrp="1"/>
          </p:cNvSpPr>
          <p:nvPr>
            <p:ph type="body" idx="1"/>
          </p:nvPr>
        </p:nvSpPr>
        <p:spPr>
          <a:xfrm>
            <a:off x="311700" y="1448875"/>
            <a:ext cx="3999900" cy="28824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29" name="Google Shape;129;p14"/>
          <p:cNvSpPr txBox="1">
            <a:spLocks noGrp="1"/>
          </p:cNvSpPr>
          <p:nvPr>
            <p:ph type="body" idx="2"/>
          </p:nvPr>
        </p:nvSpPr>
        <p:spPr>
          <a:xfrm>
            <a:off x="4832400" y="1448875"/>
            <a:ext cx="3999900" cy="28824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30" name="Google Shape;130;p14"/>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31" name="Google Shape;131;p14"/>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32" name="Google Shape;132;p14"/>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33" name="Google Shape;133;p14"/>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134" name="Google Shape;134;p14"/>
          <p:cNvSpPr txBox="1">
            <a:spLocks noGrp="1"/>
          </p:cNvSpPr>
          <p:nvPr>
            <p:ph type="title" idx="4"/>
          </p:nvPr>
        </p:nvSpPr>
        <p:spPr>
          <a:xfrm>
            <a:off x="329300" y="1047150"/>
            <a:ext cx="3982200" cy="3690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135" name="Google Shape;135;p14"/>
          <p:cNvSpPr txBox="1">
            <a:spLocks noGrp="1"/>
          </p:cNvSpPr>
          <p:nvPr>
            <p:ph type="title" idx="5"/>
          </p:nvPr>
        </p:nvSpPr>
        <p:spPr>
          <a:xfrm>
            <a:off x="4841250" y="1047150"/>
            <a:ext cx="3982200" cy="369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 yellow">
  <p:cSld name="ONE_COLUMN_TEXT_2">
    <p:spTree>
      <p:nvGrpSpPr>
        <p:cNvPr id="1" name="Shape 136"/>
        <p:cNvGrpSpPr/>
        <p:nvPr/>
      </p:nvGrpSpPr>
      <p:grpSpPr>
        <a:xfrm>
          <a:off x="0" y="0"/>
          <a:ext cx="0" cy="0"/>
          <a:chOff x="0" y="0"/>
          <a:chExt cx="0" cy="0"/>
        </a:xfrm>
      </p:grpSpPr>
      <p:pic>
        <p:nvPicPr>
          <p:cNvPr id="137" name="Google Shape;137;p15"/>
          <p:cNvPicPr preferRelativeResize="0"/>
          <p:nvPr/>
        </p:nvPicPr>
        <p:blipFill>
          <a:blip r:embed="rId2">
            <a:alphaModFix/>
          </a:blip>
          <a:stretch>
            <a:fillRect/>
          </a:stretch>
        </p:blipFill>
        <p:spPr>
          <a:xfrm>
            <a:off x="0" y="0"/>
            <a:ext cx="9144000" cy="5143500"/>
          </a:xfrm>
          <a:prstGeom prst="rect">
            <a:avLst/>
          </a:prstGeom>
          <a:noFill/>
          <a:ln>
            <a:noFill/>
          </a:ln>
        </p:spPr>
      </p:pic>
      <p:sp>
        <p:nvSpPr>
          <p:cNvPr id="138" name="Google Shape;138;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39" name="Google Shape;139;p15"/>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140" name="Google Shape;140;p15"/>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141" name="Google Shape;141;p15"/>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142" name="Google Shape;142;p15"/>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ivider slide-yellow">
  <p:cSld name="TITLE_1">
    <p:spTree>
      <p:nvGrpSpPr>
        <p:cNvPr id="1" name="Shape 143"/>
        <p:cNvGrpSpPr/>
        <p:nvPr/>
      </p:nvGrpSpPr>
      <p:grpSpPr>
        <a:xfrm>
          <a:off x="0" y="0"/>
          <a:ext cx="0" cy="0"/>
          <a:chOff x="0" y="0"/>
          <a:chExt cx="0" cy="0"/>
        </a:xfrm>
      </p:grpSpPr>
      <p:pic>
        <p:nvPicPr>
          <p:cNvPr id="144" name="Google Shape;144;p16"/>
          <p:cNvPicPr preferRelativeResize="0"/>
          <p:nvPr/>
        </p:nvPicPr>
        <p:blipFill>
          <a:blip r:embed="rId2">
            <a:alphaModFix/>
          </a:blip>
          <a:stretch>
            <a:fillRect/>
          </a:stretch>
        </p:blipFill>
        <p:spPr>
          <a:xfrm>
            <a:off x="0" y="0"/>
            <a:ext cx="9144000" cy="5143500"/>
          </a:xfrm>
          <a:prstGeom prst="rect">
            <a:avLst/>
          </a:prstGeom>
          <a:noFill/>
          <a:ln>
            <a:noFill/>
          </a:ln>
        </p:spPr>
      </p:pic>
      <p:sp>
        <p:nvSpPr>
          <p:cNvPr id="145" name="Google Shape;145;p16"/>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
        <p:nvSpPr>
          <p:cNvPr id="146" name="Google Shape;146;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slide with header/logo - yellow">
  <p:cSld name="SECTION_HEADER_1">
    <p:spTree>
      <p:nvGrpSpPr>
        <p:cNvPr id="1" name="Shape 147"/>
        <p:cNvGrpSpPr/>
        <p:nvPr/>
      </p:nvGrpSpPr>
      <p:grpSpPr>
        <a:xfrm>
          <a:off x="0" y="0"/>
          <a:ext cx="0" cy="0"/>
          <a:chOff x="0" y="0"/>
          <a:chExt cx="0" cy="0"/>
        </a:xfrm>
      </p:grpSpPr>
      <p:pic>
        <p:nvPicPr>
          <p:cNvPr id="148" name="Google Shape;148;p17"/>
          <p:cNvPicPr preferRelativeResize="0"/>
          <p:nvPr/>
        </p:nvPicPr>
        <p:blipFill>
          <a:blip r:embed="rId2">
            <a:alphaModFix/>
          </a:blip>
          <a:stretch>
            <a:fillRect/>
          </a:stretch>
        </p:blipFill>
        <p:spPr>
          <a:xfrm>
            <a:off x="0" y="0"/>
            <a:ext cx="9144003" cy="910828"/>
          </a:xfrm>
          <a:prstGeom prst="rect">
            <a:avLst/>
          </a:prstGeom>
          <a:noFill/>
          <a:ln>
            <a:noFill/>
          </a:ln>
        </p:spPr>
      </p:pic>
      <p:sp>
        <p:nvSpPr>
          <p:cNvPr id="149" name="Google Shape;149;p1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50" name="Google Shape;150;p17"/>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151" name="Google Shape;151;p17"/>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52" name="Google Shape;152;p17"/>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153" name="Google Shape;153;p17"/>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slide with header/logo - no text - yellow">
  <p:cSld name="TITLE_AND_BODY_1">
    <p:spTree>
      <p:nvGrpSpPr>
        <p:cNvPr id="1" name="Shape 154"/>
        <p:cNvGrpSpPr/>
        <p:nvPr/>
      </p:nvGrpSpPr>
      <p:grpSpPr>
        <a:xfrm>
          <a:off x="0" y="0"/>
          <a:ext cx="0" cy="0"/>
          <a:chOff x="0" y="0"/>
          <a:chExt cx="0" cy="0"/>
        </a:xfrm>
      </p:grpSpPr>
      <p:pic>
        <p:nvPicPr>
          <p:cNvPr id="155" name="Google Shape;155;p18"/>
          <p:cNvPicPr preferRelativeResize="0"/>
          <p:nvPr/>
        </p:nvPicPr>
        <p:blipFill>
          <a:blip r:embed="rId2">
            <a:alphaModFix/>
          </a:blip>
          <a:stretch>
            <a:fillRect/>
          </a:stretch>
        </p:blipFill>
        <p:spPr>
          <a:xfrm>
            <a:off x="0" y="0"/>
            <a:ext cx="9144003" cy="910828"/>
          </a:xfrm>
          <a:prstGeom prst="rect">
            <a:avLst/>
          </a:prstGeom>
          <a:noFill/>
          <a:ln>
            <a:noFill/>
          </a:ln>
        </p:spPr>
      </p:pic>
      <p:sp>
        <p:nvSpPr>
          <p:cNvPr id="156" name="Google Shape;156;p1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157" name="Google Shape;157;p18"/>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58" name="Google Shape;158;p18"/>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159" name="Google Shape;159;p18"/>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slide-yellow">
  <p:cSld name="TITLE_AND_TWO_COLUMNS_1">
    <p:spTree>
      <p:nvGrpSpPr>
        <p:cNvPr id="1" name="Shape 160"/>
        <p:cNvGrpSpPr/>
        <p:nvPr/>
      </p:nvGrpSpPr>
      <p:grpSpPr>
        <a:xfrm>
          <a:off x="0" y="0"/>
          <a:ext cx="0" cy="0"/>
          <a:chOff x="0" y="0"/>
          <a:chExt cx="0" cy="0"/>
        </a:xfrm>
      </p:grpSpPr>
      <p:pic>
        <p:nvPicPr>
          <p:cNvPr id="161" name="Google Shape;161;p19"/>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162" name="Google Shape;162;p19"/>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163" name="Google Shape;163;p19"/>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slide-image space - yellow">
  <p:cSld name="TITLE_ONLY_1">
    <p:spTree>
      <p:nvGrpSpPr>
        <p:cNvPr id="1" name="Shape 164"/>
        <p:cNvGrpSpPr/>
        <p:nvPr/>
      </p:nvGrpSpPr>
      <p:grpSpPr>
        <a:xfrm>
          <a:off x="0" y="0"/>
          <a:ext cx="0" cy="0"/>
          <a:chOff x="0" y="0"/>
          <a:chExt cx="0" cy="0"/>
        </a:xfrm>
      </p:grpSpPr>
      <p:sp>
        <p:nvSpPr>
          <p:cNvPr id="165" name="Google Shape;165;p20"/>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6" name="Google Shape;166;p20"/>
          <p:cNvPicPr preferRelativeResize="0"/>
          <p:nvPr/>
        </p:nvPicPr>
        <p:blipFill>
          <a:blip r:embed="rId2">
            <a:alphaModFix/>
          </a:blip>
          <a:stretch>
            <a:fillRect/>
          </a:stretch>
        </p:blipFill>
        <p:spPr>
          <a:xfrm>
            <a:off x="0" y="0"/>
            <a:ext cx="9144003" cy="910828"/>
          </a:xfrm>
          <a:prstGeom prst="rect">
            <a:avLst/>
          </a:prstGeom>
          <a:noFill/>
          <a:ln>
            <a:noFill/>
          </a:ln>
        </p:spPr>
      </p:pic>
      <p:sp>
        <p:nvSpPr>
          <p:cNvPr id="167" name="Google Shape;167;p20"/>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168" name="Google Shape;168;p20"/>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169" name="Google Shape;169;p20"/>
          <p:cNvCxnSpPr/>
          <p:nvPr/>
        </p:nvCxnSpPr>
        <p:spPr>
          <a:xfrm>
            <a:off x="0" y="4561600"/>
            <a:ext cx="5392200" cy="0"/>
          </a:xfrm>
          <a:prstGeom prst="straightConnector1">
            <a:avLst/>
          </a:prstGeom>
          <a:noFill/>
          <a:ln w="9525" cap="flat" cmpd="sng">
            <a:solidFill>
              <a:srgbClr val="F1C232"/>
            </a:solidFill>
            <a:prstDash val="solid"/>
            <a:round/>
            <a:headEnd type="none" w="med" len="med"/>
            <a:tailEnd type="none" w="med" len="med"/>
          </a:ln>
        </p:spPr>
      </p:cxnSp>
      <p:sp>
        <p:nvSpPr>
          <p:cNvPr id="170" name="Google Shape;170;p20"/>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171" name="Google Shape;171;p20"/>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72" name="Google Shape;172;p20"/>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vider slide-blue">
  <p:cSld name="TITLE_2">
    <p:spTree>
      <p:nvGrpSpPr>
        <p:cNvPr id="1" name="Shape 17"/>
        <p:cNvGrpSpPr/>
        <p:nvPr/>
      </p:nvGrpSpPr>
      <p:grpSpPr>
        <a:xfrm>
          <a:off x="0" y="0"/>
          <a:ext cx="0" cy="0"/>
          <a:chOff x="0" y="0"/>
          <a:chExt cx="0" cy="0"/>
        </a:xfrm>
      </p:grpSpPr>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9" name="Google Shape;19;p3"/>
          <p:cNvPicPr preferRelativeResize="0"/>
          <p:nvPr/>
        </p:nvPicPr>
        <p:blipFill>
          <a:blip r:embed="rId2">
            <a:alphaModFix/>
          </a:blip>
          <a:stretch>
            <a:fillRect/>
          </a:stretch>
        </p:blipFill>
        <p:spPr>
          <a:xfrm>
            <a:off x="-12" y="-11537"/>
            <a:ext cx="9144024" cy="5166574"/>
          </a:xfrm>
          <a:prstGeom prst="rect">
            <a:avLst/>
          </a:prstGeom>
          <a:noFill/>
          <a:ln>
            <a:noFill/>
          </a:ln>
        </p:spPr>
      </p:pic>
      <p:sp>
        <p:nvSpPr>
          <p:cNvPr id="20" name="Google Shape;20;p3"/>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slide-2 column - yellow">
  <p:cSld name="ONE_COLUMN_TEXT_1">
    <p:spTree>
      <p:nvGrpSpPr>
        <p:cNvPr id="1" name="Shape 173"/>
        <p:cNvGrpSpPr/>
        <p:nvPr/>
      </p:nvGrpSpPr>
      <p:grpSpPr>
        <a:xfrm>
          <a:off x="0" y="0"/>
          <a:ext cx="0" cy="0"/>
          <a:chOff x="0" y="0"/>
          <a:chExt cx="0" cy="0"/>
        </a:xfrm>
      </p:grpSpPr>
      <p:pic>
        <p:nvPicPr>
          <p:cNvPr id="174" name="Google Shape;174;p21"/>
          <p:cNvPicPr preferRelativeResize="0"/>
          <p:nvPr/>
        </p:nvPicPr>
        <p:blipFill>
          <a:blip r:embed="rId2">
            <a:alphaModFix/>
          </a:blip>
          <a:stretch>
            <a:fillRect/>
          </a:stretch>
        </p:blipFill>
        <p:spPr>
          <a:xfrm>
            <a:off x="0" y="0"/>
            <a:ext cx="9144003" cy="910828"/>
          </a:xfrm>
          <a:prstGeom prst="rect">
            <a:avLst/>
          </a:prstGeom>
          <a:noFill/>
          <a:ln>
            <a:noFill/>
          </a:ln>
        </p:spPr>
      </p:pic>
      <p:sp>
        <p:nvSpPr>
          <p:cNvPr id="175" name="Google Shape;175;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76" name="Google Shape;176;p21"/>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77" name="Google Shape;177;p21"/>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78" name="Google Shape;178;p2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79" name="Google Shape;179;p21"/>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80" name="Google Shape;180;p21"/>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81" name="Google Shape;181;p21"/>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slide-2 column with header - yellow">
  <p:cSld name="ONE_COLUMN_TEXT_1_2">
    <p:spTree>
      <p:nvGrpSpPr>
        <p:cNvPr id="1" name="Shape 182"/>
        <p:cNvGrpSpPr/>
        <p:nvPr/>
      </p:nvGrpSpPr>
      <p:grpSpPr>
        <a:xfrm>
          <a:off x="0" y="0"/>
          <a:ext cx="0" cy="0"/>
          <a:chOff x="0" y="0"/>
          <a:chExt cx="0" cy="0"/>
        </a:xfrm>
      </p:grpSpPr>
      <p:pic>
        <p:nvPicPr>
          <p:cNvPr id="183" name="Google Shape;183;p22"/>
          <p:cNvPicPr preferRelativeResize="0"/>
          <p:nvPr/>
        </p:nvPicPr>
        <p:blipFill>
          <a:blip r:embed="rId2">
            <a:alphaModFix/>
          </a:blip>
          <a:stretch>
            <a:fillRect/>
          </a:stretch>
        </p:blipFill>
        <p:spPr>
          <a:xfrm>
            <a:off x="0" y="0"/>
            <a:ext cx="9144003" cy="910828"/>
          </a:xfrm>
          <a:prstGeom prst="rect">
            <a:avLst/>
          </a:prstGeom>
          <a:noFill/>
          <a:ln>
            <a:noFill/>
          </a:ln>
        </p:spPr>
      </p:pic>
      <p:sp>
        <p:nvSpPr>
          <p:cNvPr id="184" name="Google Shape;184;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85" name="Google Shape;185;p22"/>
          <p:cNvSpPr txBox="1">
            <a:spLocks noGrp="1"/>
          </p:cNvSpPr>
          <p:nvPr>
            <p:ph type="body" idx="1"/>
          </p:nvPr>
        </p:nvSpPr>
        <p:spPr>
          <a:xfrm>
            <a:off x="311700" y="1409350"/>
            <a:ext cx="3999900" cy="29220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86" name="Google Shape;186;p22"/>
          <p:cNvSpPr txBox="1">
            <a:spLocks noGrp="1"/>
          </p:cNvSpPr>
          <p:nvPr>
            <p:ph type="body" idx="2"/>
          </p:nvPr>
        </p:nvSpPr>
        <p:spPr>
          <a:xfrm>
            <a:off x="4832400" y="1409275"/>
            <a:ext cx="3999900" cy="29220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87" name="Google Shape;187;p2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88" name="Google Shape;188;p22"/>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89" name="Google Shape;189;p22"/>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90" name="Google Shape;190;p22"/>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191" name="Google Shape;191;p22"/>
          <p:cNvSpPr txBox="1">
            <a:spLocks noGrp="1"/>
          </p:cNvSpPr>
          <p:nvPr>
            <p:ph type="title" idx="4"/>
          </p:nvPr>
        </p:nvSpPr>
        <p:spPr>
          <a:xfrm>
            <a:off x="329300" y="1047150"/>
            <a:ext cx="3982200" cy="369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192" name="Google Shape;192;p22"/>
          <p:cNvSpPr txBox="1">
            <a:spLocks noGrp="1"/>
          </p:cNvSpPr>
          <p:nvPr>
            <p:ph type="title" idx="5"/>
          </p:nvPr>
        </p:nvSpPr>
        <p:spPr>
          <a:xfrm>
            <a:off x="4841250" y="1047150"/>
            <a:ext cx="3982200" cy="369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slide-2 column - yellow 1">
  <p:cSld name="ONE_COLUMN_TEXT_1_1">
    <p:spTree>
      <p:nvGrpSpPr>
        <p:cNvPr id="1" name="Shape 193"/>
        <p:cNvGrpSpPr/>
        <p:nvPr/>
      </p:nvGrpSpPr>
      <p:grpSpPr>
        <a:xfrm>
          <a:off x="0" y="0"/>
          <a:ext cx="0" cy="0"/>
          <a:chOff x="0" y="0"/>
          <a:chExt cx="0" cy="0"/>
        </a:xfrm>
      </p:grpSpPr>
      <p:pic>
        <p:nvPicPr>
          <p:cNvPr id="194" name="Google Shape;194;p23"/>
          <p:cNvPicPr preferRelativeResize="0"/>
          <p:nvPr/>
        </p:nvPicPr>
        <p:blipFill>
          <a:blip r:embed="rId2">
            <a:alphaModFix/>
          </a:blip>
          <a:stretch>
            <a:fillRect/>
          </a:stretch>
        </p:blipFill>
        <p:spPr>
          <a:xfrm>
            <a:off x="0" y="0"/>
            <a:ext cx="9144000" cy="5143500"/>
          </a:xfrm>
          <a:prstGeom prst="rect">
            <a:avLst/>
          </a:prstGeom>
          <a:noFill/>
          <a:ln>
            <a:noFill/>
          </a:ln>
        </p:spPr>
      </p:pic>
      <p:sp>
        <p:nvSpPr>
          <p:cNvPr id="195" name="Google Shape;195;p23"/>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196" name="Google Shape;196;p23"/>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197" name="Google Shape;197;p23"/>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Divider slide - green">
  <p:cSld name="MAIN_POINT">
    <p:spTree>
      <p:nvGrpSpPr>
        <p:cNvPr id="1" name="Shape 198"/>
        <p:cNvGrpSpPr/>
        <p:nvPr/>
      </p:nvGrpSpPr>
      <p:grpSpPr>
        <a:xfrm>
          <a:off x="0" y="0"/>
          <a:ext cx="0" cy="0"/>
          <a:chOff x="0" y="0"/>
          <a:chExt cx="0" cy="0"/>
        </a:xfrm>
      </p:grpSpPr>
      <p:pic>
        <p:nvPicPr>
          <p:cNvPr id="199" name="Google Shape;199;p24"/>
          <p:cNvPicPr preferRelativeResize="0"/>
          <p:nvPr/>
        </p:nvPicPr>
        <p:blipFill>
          <a:blip r:embed="rId2">
            <a:alphaModFix/>
          </a:blip>
          <a:stretch>
            <a:fillRect/>
          </a:stretch>
        </p:blipFill>
        <p:spPr>
          <a:xfrm>
            <a:off x="0" y="0"/>
            <a:ext cx="9144000" cy="5143500"/>
          </a:xfrm>
          <a:prstGeom prst="rect">
            <a:avLst/>
          </a:prstGeom>
          <a:noFill/>
          <a:ln>
            <a:noFill/>
          </a:ln>
        </p:spPr>
      </p:pic>
      <p:sp>
        <p:nvSpPr>
          <p:cNvPr id="200" name="Google Shape;200;p24"/>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SECTION_TITLE_AND_DESCRIPTION">
    <p:spTree>
      <p:nvGrpSpPr>
        <p:cNvPr id="1" name="Shape 201"/>
        <p:cNvGrpSpPr/>
        <p:nvPr/>
      </p:nvGrpSpPr>
      <p:grpSpPr>
        <a:xfrm>
          <a:off x="0" y="0"/>
          <a:ext cx="0" cy="0"/>
          <a:chOff x="0" y="0"/>
          <a:chExt cx="0" cy="0"/>
        </a:xfrm>
      </p:grpSpPr>
      <p:pic>
        <p:nvPicPr>
          <p:cNvPr id="202" name="Google Shape;202;p25"/>
          <p:cNvPicPr preferRelativeResize="0"/>
          <p:nvPr/>
        </p:nvPicPr>
        <p:blipFill>
          <a:blip r:embed="rId2">
            <a:alphaModFix/>
          </a:blip>
          <a:stretch>
            <a:fillRect/>
          </a:stretch>
        </p:blipFill>
        <p:spPr>
          <a:xfrm>
            <a:off x="8146725" y="4676400"/>
            <a:ext cx="867951" cy="369000"/>
          </a:xfrm>
          <a:prstGeom prst="rect">
            <a:avLst/>
          </a:prstGeom>
          <a:noFill/>
          <a:ln>
            <a:noFill/>
          </a:ln>
        </p:spPr>
      </p:pic>
      <p:pic>
        <p:nvPicPr>
          <p:cNvPr id="203" name="Google Shape;203;p25"/>
          <p:cNvPicPr preferRelativeResize="0"/>
          <p:nvPr/>
        </p:nvPicPr>
        <p:blipFill>
          <a:blip r:embed="rId3">
            <a:alphaModFix/>
          </a:blip>
          <a:stretch>
            <a:fillRect/>
          </a:stretch>
        </p:blipFill>
        <p:spPr>
          <a:xfrm>
            <a:off x="0" y="0"/>
            <a:ext cx="9144000" cy="914400"/>
          </a:xfrm>
          <a:prstGeom prst="rect">
            <a:avLst/>
          </a:prstGeom>
          <a:noFill/>
          <a:ln>
            <a:noFill/>
          </a:ln>
        </p:spPr>
      </p:pic>
      <p:sp>
        <p:nvSpPr>
          <p:cNvPr id="204" name="Google Shape;204;p2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05" name="Google Shape;205;p25"/>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cxnSp>
        <p:nvCxnSpPr>
          <p:cNvPr id="206" name="Google Shape;206;p25"/>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207" name="Google Shape;207;p25"/>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CAPTION_ONLY">
    <p:spTree>
      <p:nvGrpSpPr>
        <p:cNvPr id="1" name="Shape 208"/>
        <p:cNvGrpSpPr/>
        <p:nvPr/>
      </p:nvGrpSpPr>
      <p:grpSpPr>
        <a:xfrm>
          <a:off x="0" y="0"/>
          <a:ext cx="0" cy="0"/>
          <a:chOff x="0" y="0"/>
          <a:chExt cx="0" cy="0"/>
        </a:xfrm>
      </p:grpSpPr>
      <p:pic>
        <p:nvPicPr>
          <p:cNvPr id="209" name="Google Shape;209;p26"/>
          <p:cNvPicPr preferRelativeResize="0"/>
          <p:nvPr/>
        </p:nvPicPr>
        <p:blipFill>
          <a:blip r:embed="rId2">
            <a:alphaModFix/>
          </a:blip>
          <a:stretch>
            <a:fillRect/>
          </a:stretch>
        </p:blipFill>
        <p:spPr>
          <a:xfrm>
            <a:off x="0" y="0"/>
            <a:ext cx="9144000" cy="914400"/>
          </a:xfrm>
          <a:prstGeom prst="rect">
            <a:avLst/>
          </a:prstGeom>
          <a:noFill/>
          <a:ln>
            <a:noFill/>
          </a:ln>
        </p:spPr>
      </p:pic>
      <p:sp>
        <p:nvSpPr>
          <p:cNvPr id="210" name="Google Shape;210;p2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11" name="Google Shape;211;p26"/>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12" name="Google Shape;212;p26"/>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213" name="Google Shape;213;p26"/>
          <p:cNvSpPr txBox="1">
            <a:spLocks noGrp="1"/>
          </p:cNvSpPr>
          <p:nvPr>
            <p:ph type="sldNum" idx="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14" name="Google Shape;214;p2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slide-green">
  <p:cSld name="BIG_NUMBER">
    <p:spTree>
      <p:nvGrpSpPr>
        <p:cNvPr id="1" name="Shape 215"/>
        <p:cNvGrpSpPr/>
        <p:nvPr/>
      </p:nvGrpSpPr>
      <p:grpSpPr>
        <a:xfrm>
          <a:off x="0" y="0"/>
          <a:ext cx="0" cy="0"/>
          <a:chOff x="0" y="0"/>
          <a:chExt cx="0" cy="0"/>
        </a:xfrm>
      </p:grpSpPr>
      <p:sp>
        <p:nvSpPr>
          <p:cNvPr id="216" name="Google Shape;216;p2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17" name="Google Shape;217;p27"/>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218" name="Google Shape;218;p27"/>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219" name="Google Shape;219;p27"/>
          <p:cNvSpPr txBox="1">
            <a:spLocks noGrp="1"/>
          </p:cNvSpPr>
          <p:nvPr>
            <p:ph type="sldNum" idx="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slide-image space - green" type="blank">
  <p:cSld name="BLANK">
    <p:spTree>
      <p:nvGrpSpPr>
        <p:cNvPr id="1" name="Shape 220"/>
        <p:cNvGrpSpPr/>
        <p:nvPr/>
      </p:nvGrpSpPr>
      <p:grpSpPr>
        <a:xfrm>
          <a:off x="0" y="0"/>
          <a:ext cx="0" cy="0"/>
          <a:chOff x="0" y="0"/>
          <a:chExt cx="0" cy="0"/>
        </a:xfrm>
      </p:grpSpPr>
      <p:sp>
        <p:nvSpPr>
          <p:cNvPr id="221" name="Google Shape;221;p28"/>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2" name="Google Shape;222;p28"/>
          <p:cNvPicPr preferRelativeResize="0"/>
          <p:nvPr/>
        </p:nvPicPr>
        <p:blipFill>
          <a:blip r:embed="rId2">
            <a:alphaModFix/>
          </a:blip>
          <a:stretch>
            <a:fillRect/>
          </a:stretch>
        </p:blipFill>
        <p:spPr>
          <a:xfrm>
            <a:off x="0" y="0"/>
            <a:ext cx="9144000" cy="914400"/>
          </a:xfrm>
          <a:prstGeom prst="rect">
            <a:avLst/>
          </a:prstGeom>
          <a:noFill/>
          <a:ln>
            <a:noFill/>
          </a:ln>
        </p:spPr>
      </p:pic>
      <p:sp>
        <p:nvSpPr>
          <p:cNvPr id="223" name="Google Shape;223;p28"/>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24" name="Google Shape;224;p2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225" name="Google Shape;225;p28"/>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226" name="Google Shape;226;p28"/>
          <p:cNvCxnSpPr/>
          <p:nvPr/>
        </p:nvCxnSpPr>
        <p:spPr>
          <a:xfrm>
            <a:off x="0" y="4561600"/>
            <a:ext cx="5392200" cy="0"/>
          </a:xfrm>
          <a:prstGeom prst="straightConnector1">
            <a:avLst/>
          </a:prstGeom>
          <a:noFill/>
          <a:ln w="9525" cap="flat" cmpd="sng">
            <a:solidFill>
              <a:srgbClr val="93C47D"/>
            </a:solidFill>
            <a:prstDash val="solid"/>
            <a:round/>
            <a:headEnd type="none" w="med" len="med"/>
            <a:tailEnd type="none" w="med" len="med"/>
          </a:ln>
        </p:spPr>
      </p:cxnSp>
      <p:sp>
        <p:nvSpPr>
          <p:cNvPr id="227" name="Google Shape;227;p28"/>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228" name="Google Shape;228;p28"/>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slide-2 column with header- green">
  <p:cSld name="BLANK_1">
    <p:spTree>
      <p:nvGrpSpPr>
        <p:cNvPr id="1" name="Shape 229"/>
        <p:cNvGrpSpPr/>
        <p:nvPr/>
      </p:nvGrpSpPr>
      <p:grpSpPr>
        <a:xfrm>
          <a:off x="0" y="0"/>
          <a:ext cx="0" cy="0"/>
          <a:chOff x="0" y="0"/>
          <a:chExt cx="0" cy="0"/>
        </a:xfrm>
      </p:grpSpPr>
      <p:pic>
        <p:nvPicPr>
          <p:cNvPr id="230" name="Google Shape;230;p29"/>
          <p:cNvPicPr preferRelativeResize="0"/>
          <p:nvPr/>
        </p:nvPicPr>
        <p:blipFill>
          <a:blip r:embed="rId2">
            <a:alphaModFix/>
          </a:blip>
          <a:stretch>
            <a:fillRect/>
          </a:stretch>
        </p:blipFill>
        <p:spPr>
          <a:xfrm>
            <a:off x="0" y="0"/>
            <a:ext cx="9144000" cy="914400"/>
          </a:xfrm>
          <a:prstGeom prst="rect">
            <a:avLst/>
          </a:prstGeom>
          <a:noFill/>
          <a:ln>
            <a:noFill/>
          </a:ln>
        </p:spPr>
      </p:pic>
      <p:pic>
        <p:nvPicPr>
          <p:cNvPr id="231" name="Google Shape;231;p29"/>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32" name="Google Shape;232;p29"/>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233" name="Google Shape;233;p29"/>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34" name="Google Shape;234;p29"/>
          <p:cNvSpPr txBox="1">
            <a:spLocks noGrp="1"/>
          </p:cNvSpPr>
          <p:nvPr>
            <p:ph type="body" idx="1"/>
          </p:nvPr>
        </p:nvSpPr>
        <p:spPr>
          <a:xfrm>
            <a:off x="311700" y="1396175"/>
            <a:ext cx="3999900" cy="29352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35" name="Google Shape;235;p29"/>
          <p:cNvSpPr txBox="1">
            <a:spLocks noGrp="1"/>
          </p:cNvSpPr>
          <p:nvPr>
            <p:ph type="body" idx="2"/>
          </p:nvPr>
        </p:nvSpPr>
        <p:spPr>
          <a:xfrm>
            <a:off x="4832400" y="1396075"/>
            <a:ext cx="3999900" cy="29352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36" name="Google Shape;236;p29"/>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37" name="Google Shape;237;p29"/>
          <p:cNvSpPr txBox="1">
            <a:spLocks noGrp="1"/>
          </p:cNvSpPr>
          <p:nvPr>
            <p:ph type="title" idx="3"/>
          </p:nvPr>
        </p:nvSpPr>
        <p:spPr>
          <a:xfrm>
            <a:off x="329300" y="1047150"/>
            <a:ext cx="3982200" cy="369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238" name="Google Shape;238;p29"/>
          <p:cNvSpPr txBox="1">
            <a:spLocks noGrp="1"/>
          </p:cNvSpPr>
          <p:nvPr>
            <p:ph type="title" idx="4"/>
          </p:nvPr>
        </p:nvSpPr>
        <p:spPr>
          <a:xfrm>
            <a:off x="4841250" y="1047150"/>
            <a:ext cx="3982200" cy="369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 orange">
  <p:cSld name="BLANK_1_1">
    <p:spTree>
      <p:nvGrpSpPr>
        <p:cNvPr id="1" name="Shape 239"/>
        <p:cNvGrpSpPr/>
        <p:nvPr/>
      </p:nvGrpSpPr>
      <p:grpSpPr>
        <a:xfrm>
          <a:off x="0" y="0"/>
          <a:ext cx="0" cy="0"/>
          <a:chOff x="0" y="0"/>
          <a:chExt cx="0" cy="0"/>
        </a:xfrm>
      </p:grpSpPr>
      <p:pic>
        <p:nvPicPr>
          <p:cNvPr id="240" name="Google Shape;240;p30"/>
          <p:cNvPicPr preferRelativeResize="0"/>
          <p:nvPr/>
        </p:nvPicPr>
        <p:blipFill>
          <a:blip r:embed="rId2">
            <a:alphaModFix/>
          </a:blip>
          <a:stretch>
            <a:fillRect/>
          </a:stretch>
        </p:blipFill>
        <p:spPr>
          <a:xfrm>
            <a:off x="0" y="0"/>
            <a:ext cx="9143990" cy="5143500"/>
          </a:xfrm>
          <a:prstGeom prst="rect">
            <a:avLst/>
          </a:prstGeom>
          <a:noFill/>
          <a:ln>
            <a:noFill/>
          </a:ln>
        </p:spPr>
      </p:pic>
      <p:sp>
        <p:nvSpPr>
          <p:cNvPr id="241" name="Google Shape;241;p30"/>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42" name="Google Shape;242;p30"/>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243" name="Google Shape;243;p30"/>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244" name="Google Shape;244;p30"/>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slide with header/logo - blue" type="secHead">
  <p:cSld name="SECTION_HEADER">
    <p:spTree>
      <p:nvGrpSpPr>
        <p:cNvPr id="1" name="Shape 21"/>
        <p:cNvGrpSpPr/>
        <p:nvPr/>
      </p:nvGrpSpPr>
      <p:grpSpPr>
        <a:xfrm>
          <a:off x="0" y="0"/>
          <a:ext cx="0" cy="0"/>
          <a:chOff x="0" y="0"/>
          <a:chExt cx="0" cy="0"/>
        </a:xfrm>
      </p:grpSpPr>
      <p:pic>
        <p:nvPicPr>
          <p:cNvPr id="22" name="Google Shape;22;p4"/>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23" name="Google Shape;23;p4"/>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sz="2000">
                <a:solidFill>
                  <a:srgbClr val="FFFFFF"/>
                </a:solidFill>
                <a:latin typeface="Rockwell"/>
                <a:ea typeface="Rockwell"/>
                <a:cs typeface="Rockwell"/>
                <a:sym typeface="Rockwell"/>
              </a:defRPr>
            </a:lvl1pPr>
            <a:lvl2pPr lvl="1">
              <a:spcBef>
                <a:spcPts val="0"/>
              </a:spcBef>
              <a:spcAft>
                <a:spcPts val="0"/>
              </a:spcAft>
              <a:buSzPts val="1400"/>
              <a:buNone/>
              <a:defRPr sz="2000">
                <a:solidFill>
                  <a:srgbClr val="FFFFFF"/>
                </a:solidFill>
                <a:latin typeface="Rockwell"/>
                <a:ea typeface="Rockwell"/>
                <a:cs typeface="Rockwell"/>
                <a:sym typeface="Rockwell"/>
              </a:defRPr>
            </a:lvl2pPr>
            <a:lvl3pPr lvl="2">
              <a:spcBef>
                <a:spcPts val="0"/>
              </a:spcBef>
              <a:spcAft>
                <a:spcPts val="0"/>
              </a:spcAft>
              <a:buSzPts val="1400"/>
              <a:buNone/>
              <a:defRPr sz="2000">
                <a:solidFill>
                  <a:srgbClr val="FFFFFF"/>
                </a:solidFill>
                <a:latin typeface="Rockwell"/>
                <a:ea typeface="Rockwell"/>
                <a:cs typeface="Rockwell"/>
                <a:sym typeface="Rockwell"/>
              </a:defRPr>
            </a:lvl3pPr>
            <a:lvl4pPr lvl="3">
              <a:spcBef>
                <a:spcPts val="0"/>
              </a:spcBef>
              <a:spcAft>
                <a:spcPts val="0"/>
              </a:spcAft>
              <a:buSzPts val="1400"/>
              <a:buNone/>
              <a:defRPr sz="2000">
                <a:solidFill>
                  <a:srgbClr val="FFFFFF"/>
                </a:solidFill>
                <a:latin typeface="Rockwell"/>
                <a:ea typeface="Rockwell"/>
                <a:cs typeface="Rockwell"/>
                <a:sym typeface="Rockwell"/>
              </a:defRPr>
            </a:lvl4pPr>
            <a:lvl5pPr lvl="4">
              <a:spcBef>
                <a:spcPts val="0"/>
              </a:spcBef>
              <a:spcAft>
                <a:spcPts val="0"/>
              </a:spcAft>
              <a:buSzPts val="1400"/>
              <a:buNone/>
              <a:defRPr sz="2000">
                <a:solidFill>
                  <a:srgbClr val="FFFFFF"/>
                </a:solidFill>
                <a:latin typeface="Rockwell"/>
                <a:ea typeface="Rockwell"/>
                <a:cs typeface="Rockwell"/>
                <a:sym typeface="Rockwell"/>
              </a:defRPr>
            </a:lvl5pPr>
            <a:lvl6pPr lvl="5">
              <a:spcBef>
                <a:spcPts val="0"/>
              </a:spcBef>
              <a:spcAft>
                <a:spcPts val="0"/>
              </a:spcAft>
              <a:buSzPts val="1400"/>
              <a:buNone/>
              <a:defRPr sz="2000">
                <a:solidFill>
                  <a:srgbClr val="FFFFFF"/>
                </a:solidFill>
                <a:latin typeface="Rockwell"/>
                <a:ea typeface="Rockwell"/>
                <a:cs typeface="Rockwell"/>
                <a:sym typeface="Rockwell"/>
              </a:defRPr>
            </a:lvl6pPr>
            <a:lvl7pPr lvl="6">
              <a:spcBef>
                <a:spcPts val="0"/>
              </a:spcBef>
              <a:spcAft>
                <a:spcPts val="0"/>
              </a:spcAft>
              <a:buSzPts val="1400"/>
              <a:buNone/>
              <a:defRPr sz="2000">
                <a:solidFill>
                  <a:srgbClr val="FFFFFF"/>
                </a:solidFill>
                <a:latin typeface="Rockwell"/>
                <a:ea typeface="Rockwell"/>
                <a:cs typeface="Rockwell"/>
                <a:sym typeface="Rockwell"/>
              </a:defRPr>
            </a:lvl7pPr>
            <a:lvl8pPr lvl="7">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4" name="Google Shape;24;p4"/>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25" name="Google Shape;25;p4"/>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6" name="Google Shape;26;p4"/>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27" name="Google Shape;27;p4"/>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Divider slide - orange">
  <p:cSld name="BLANK_1_1_1">
    <p:spTree>
      <p:nvGrpSpPr>
        <p:cNvPr id="1" name="Shape 245"/>
        <p:cNvGrpSpPr/>
        <p:nvPr/>
      </p:nvGrpSpPr>
      <p:grpSpPr>
        <a:xfrm>
          <a:off x="0" y="0"/>
          <a:ext cx="0" cy="0"/>
          <a:chOff x="0" y="0"/>
          <a:chExt cx="0" cy="0"/>
        </a:xfrm>
      </p:grpSpPr>
      <p:pic>
        <p:nvPicPr>
          <p:cNvPr id="246" name="Google Shape;246;p31"/>
          <p:cNvPicPr preferRelativeResize="0"/>
          <p:nvPr/>
        </p:nvPicPr>
        <p:blipFill>
          <a:blip r:embed="rId2">
            <a:alphaModFix/>
          </a:blip>
          <a:stretch>
            <a:fillRect/>
          </a:stretch>
        </p:blipFill>
        <p:spPr>
          <a:xfrm>
            <a:off x="0" y="0"/>
            <a:ext cx="9143990" cy="5143500"/>
          </a:xfrm>
          <a:prstGeom prst="rect">
            <a:avLst/>
          </a:prstGeom>
          <a:noFill/>
          <a:ln>
            <a:noFill/>
          </a:ln>
        </p:spPr>
      </p:pic>
      <p:sp>
        <p:nvSpPr>
          <p:cNvPr id="247" name="Google Shape;247;p31"/>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48" name="Google Shape;248;p31"/>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slide with header/logo - orange">
  <p:cSld name="CUSTOM">
    <p:spTree>
      <p:nvGrpSpPr>
        <p:cNvPr id="1" name="Shape 249"/>
        <p:cNvGrpSpPr/>
        <p:nvPr/>
      </p:nvGrpSpPr>
      <p:grpSpPr>
        <a:xfrm>
          <a:off x="0" y="0"/>
          <a:ext cx="0" cy="0"/>
          <a:chOff x="0" y="0"/>
          <a:chExt cx="0" cy="0"/>
        </a:xfrm>
      </p:grpSpPr>
      <p:pic>
        <p:nvPicPr>
          <p:cNvPr id="250" name="Google Shape;250;p32"/>
          <p:cNvPicPr preferRelativeResize="0"/>
          <p:nvPr/>
        </p:nvPicPr>
        <p:blipFill>
          <a:blip r:embed="rId2">
            <a:alphaModFix/>
          </a:blip>
          <a:stretch>
            <a:fillRect/>
          </a:stretch>
        </p:blipFill>
        <p:spPr>
          <a:xfrm>
            <a:off x="0" y="0"/>
            <a:ext cx="9144000" cy="914400"/>
          </a:xfrm>
          <a:prstGeom prst="rect">
            <a:avLst/>
          </a:prstGeom>
          <a:noFill/>
          <a:ln>
            <a:noFill/>
          </a:ln>
        </p:spPr>
      </p:pic>
      <p:pic>
        <p:nvPicPr>
          <p:cNvPr id="251" name="Google Shape;251;p32"/>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252" name="Google Shape;252;p3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53" name="Google Shape;253;p32"/>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cxnSp>
        <p:nvCxnSpPr>
          <p:cNvPr id="254" name="Google Shape;254;p32"/>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55" name="Google Shape;255;p32"/>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slide with header/logo - no text - orange">
  <p:cSld name="CUSTOM_1">
    <p:spTree>
      <p:nvGrpSpPr>
        <p:cNvPr id="1" name="Shape 256"/>
        <p:cNvGrpSpPr/>
        <p:nvPr/>
      </p:nvGrpSpPr>
      <p:grpSpPr>
        <a:xfrm>
          <a:off x="0" y="0"/>
          <a:ext cx="0" cy="0"/>
          <a:chOff x="0" y="0"/>
          <a:chExt cx="0" cy="0"/>
        </a:xfrm>
      </p:grpSpPr>
      <p:pic>
        <p:nvPicPr>
          <p:cNvPr id="257" name="Google Shape;257;p33"/>
          <p:cNvPicPr preferRelativeResize="0"/>
          <p:nvPr/>
        </p:nvPicPr>
        <p:blipFill>
          <a:blip r:embed="rId2">
            <a:alphaModFix/>
          </a:blip>
          <a:stretch>
            <a:fillRect/>
          </a:stretch>
        </p:blipFill>
        <p:spPr>
          <a:xfrm>
            <a:off x="0" y="0"/>
            <a:ext cx="9144000" cy="914400"/>
          </a:xfrm>
          <a:prstGeom prst="rect">
            <a:avLst/>
          </a:prstGeom>
          <a:noFill/>
          <a:ln>
            <a:noFill/>
          </a:ln>
        </p:spPr>
      </p:pic>
      <p:pic>
        <p:nvPicPr>
          <p:cNvPr id="258" name="Google Shape;258;p33"/>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259" name="Google Shape;259;p33"/>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cxnSp>
        <p:nvCxnSpPr>
          <p:cNvPr id="260" name="Google Shape;260;p33"/>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61" name="Google Shape;261;p33"/>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slide-orange">
  <p:cSld name="CUSTOM_1_1">
    <p:spTree>
      <p:nvGrpSpPr>
        <p:cNvPr id="1" name="Shape 262"/>
        <p:cNvGrpSpPr/>
        <p:nvPr/>
      </p:nvGrpSpPr>
      <p:grpSpPr>
        <a:xfrm>
          <a:off x="0" y="0"/>
          <a:ext cx="0" cy="0"/>
          <a:chOff x="0" y="0"/>
          <a:chExt cx="0" cy="0"/>
        </a:xfrm>
      </p:grpSpPr>
      <p:pic>
        <p:nvPicPr>
          <p:cNvPr id="263" name="Google Shape;263;p34"/>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264" name="Google Shape;264;p34"/>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65" name="Google Shape;265;p34"/>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ntent slide-image space - orange">
  <p:cSld name="CUSTOM_1_1_1">
    <p:spTree>
      <p:nvGrpSpPr>
        <p:cNvPr id="1" name="Shape 266"/>
        <p:cNvGrpSpPr/>
        <p:nvPr/>
      </p:nvGrpSpPr>
      <p:grpSpPr>
        <a:xfrm>
          <a:off x="0" y="0"/>
          <a:ext cx="0" cy="0"/>
          <a:chOff x="0" y="0"/>
          <a:chExt cx="0" cy="0"/>
        </a:xfrm>
      </p:grpSpPr>
      <p:sp>
        <p:nvSpPr>
          <p:cNvPr id="267" name="Google Shape;267;p35"/>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8" name="Google Shape;268;p35"/>
          <p:cNvCxnSpPr/>
          <p:nvPr/>
        </p:nvCxnSpPr>
        <p:spPr>
          <a:xfrm>
            <a:off x="0" y="4561600"/>
            <a:ext cx="5392200" cy="0"/>
          </a:xfrm>
          <a:prstGeom prst="straightConnector1">
            <a:avLst/>
          </a:prstGeom>
          <a:noFill/>
          <a:ln w="9525" cap="flat" cmpd="sng">
            <a:solidFill>
              <a:srgbClr val="E69138"/>
            </a:solidFill>
            <a:prstDash val="solid"/>
            <a:round/>
            <a:headEnd type="none" w="med" len="med"/>
            <a:tailEnd type="none" w="med" len="med"/>
          </a:ln>
        </p:spPr>
      </p:cxnSp>
      <p:sp>
        <p:nvSpPr>
          <p:cNvPr id="269" name="Google Shape;269;p35"/>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pic>
        <p:nvPicPr>
          <p:cNvPr id="270" name="Google Shape;270;p35"/>
          <p:cNvPicPr preferRelativeResize="0"/>
          <p:nvPr/>
        </p:nvPicPr>
        <p:blipFill>
          <a:blip r:embed="rId2">
            <a:alphaModFix/>
          </a:blip>
          <a:stretch>
            <a:fillRect/>
          </a:stretch>
        </p:blipFill>
        <p:spPr>
          <a:xfrm>
            <a:off x="0" y="0"/>
            <a:ext cx="9144000" cy="914400"/>
          </a:xfrm>
          <a:prstGeom prst="rect">
            <a:avLst/>
          </a:prstGeom>
          <a:noFill/>
          <a:ln>
            <a:noFill/>
          </a:ln>
        </p:spPr>
      </p:pic>
      <p:sp>
        <p:nvSpPr>
          <p:cNvPr id="271" name="Google Shape;271;p3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72" name="Google Shape;272;p35"/>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273" name="Google Shape;273;p35"/>
          <p:cNvPicPr preferRelativeResize="0"/>
          <p:nvPr/>
        </p:nvPicPr>
        <p:blipFill>
          <a:blip r:embed="rId3">
            <a:alphaModFix/>
          </a:blip>
          <a:stretch>
            <a:fillRect/>
          </a:stretch>
        </p:blipFill>
        <p:spPr>
          <a:xfrm>
            <a:off x="4524250" y="4676400"/>
            <a:ext cx="867951" cy="369000"/>
          </a:xfrm>
          <a:prstGeom prst="rect">
            <a:avLst/>
          </a:prstGeom>
          <a:noFill/>
          <a:ln>
            <a:noFill/>
          </a:ln>
        </p:spPr>
      </p:pic>
      <p:sp>
        <p:nvSpPr>
          <p:cNvPr id="274" name="Google Shape;274;p35"/>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ntent slide-2 column - orange">
  <p:cSld name="CUSTOM_1_1_1_1">
    <p:spTree>
      <p:nvGrpSpPr>
        <p:cNvPr id="1" name="Shape 275"/>
        <p:cNvGrpSpPr/>
        <p:nvPr/>
      </p:nvGrpSpPr>
      <p:grpSpPr>
        <a:xfrm>
          <a:off x="0" y="0"/>
          <a:ext cx="0" cy="0"/>
          <a:chOff x="0" y="0"/>
          <a:chExt cx="0" cy="0"/>
        </a:xfrm>
      </p:grpSpPr>
      <p:pic>
        <p:nvPicPr>
          <p:cNvPr id="276" name="Google Shape;276;p36"/>
          <p:cNvPicPr preferRelativeResize="0"/>
          <p:nvPr/>
        </p:nvPicPr>
        <p:blipFill>
          <a:blip r:embed="rId2">
            <a:alphaModFix/>
          </a:blip>
          <a:stretch>
            <a:fillRect/>
          </a:stretch>
        </p:blipFill>
        <p:spPr>
          <a:xfrm>
            <a:off x="0" y="0"/>
            <a:ext cx="9144000" cy="914400"/>
          </a:xfrm>
          <a:prstGeom prst="rect">
            <a:avLst/>
          </a:prstGeom>
          <a:noFill/>
          <a:ln>
            <a:noFill/>
          </a:ln>
        </p:spPr>
      </p:pic>
      <p:sp>
        <p:nvSpPr>
          <p:cNvPr id="277" name="Google Shape;277;p3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78" name="Google Shape;278;p36"/>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279" name="Google Shape;279;p36"/>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80" name="Google Shape;280;p36"/>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81" name="Google Shape;281;p36"/>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82" name="Google Shape;282;p36"/>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ntent slide-2 column with header- orange">
  <p:cSld name="CUSTOM_1_1_1_1_1">
    <p:spTree>
      <p:nvGrpSpPr>
        <p:cNvPr id="1" name="Shape 283"/>
        <p:cNvGrpSpPr/>
        <p:nvPr/>
      </p:nvGrpSpPr>
      <p:grpSpPr>
        <a:xfrm>
          <a:off x="0" y="0"/>
          <a:ext cx="0" cy="0"/>
          <a:chOff x="0" y="0"/>
          <a:chExt cx="0" cy="0"/>
        </a:xfrm>
      </p:grpSpPr>
      <p:pic>
        <p:nvPicPr>
          <p:cNvPr id="284" name="Google Shape;284;p37"/>
          <p:cNvPicPr preferRelativeResize="0"/>
          <p:nvPr/>
        </p:nvPicPr>
        <p:blipFill>
          <a:blip r:embed="rId2">
            <a:alphaModFix/>
          </a:blip>
          <a:stretch>
            <a:fillRect/>
          </a:stretch>
        </p:blipFill>
        <p:spPr>
          <a:xfrm>
            <a:off x="0" y="0"/>
            <a:ext cx="9144000" cy="914400"/>
          </a:xfrm>
          <a:prstGeom prst="rect">
            <a:avLst/>
          </a:prstGeom>
          <a:noFill/>
          <a:ln>
            <a:noFill/>
          </a:ln>
        </p:spPr>
      </p:pic>
      <p:sp>
        <p:nvSpPr>
          <p:cNvPr id="285" name="Google Shape;285;p3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86" name="Google Shape;286;p37"/>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287" name="Google Shape;287;p37"/>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88" name="Google Shape;288;p37"/>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89" name="Google Shape;289;p37"/>
          <p:cNvSpPr txBox="1">
            <a:spLocks noGrp="1"/>
          </p:cNvSpPr>
          <p:nvPr>
            <p:ph type="body" idx="1"/>
          </p:nvPr>
        </p:nvSpPr>
        <p:spPr>
          <a:xfrm>
            <a:off x="311700" y="1387200"/>
            <a:ext cx="3999900" cy="29442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90" name="Google Shape;290;p37"/>
          <p:cNvSpPr txBox="1">
            <a:spLocks noGrp="1"/>
          </p:cNvSpPr>
          <p:nvPr>
            <p:ph type="body" idx="2"/>
          </p:nvPr>
        </p:nvSpPr>
        <p:spPr>
          <a:xfrm>
            <a:off x="4832400" y="1387075"/>
            <a:ext cx="3999900" cy="29442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91" name="Google Shape;291;p37"/>
          <p:cNvSpPr txBox="1">
            <a:spLocks noGrp="1"/>
          </p:cNvSpPr>
          <p:nvPr>
            <p:ph type="title" idx="3"/>
          </p:nvPr>
        </p:nvSpPr>
        <p:spPr>
          <a:xfrm>
            <a:off x="329300" y="1047150"/>
            <a:ext cx="3982200" cy="369000"/>
          </a:xfrm>
          <a:prstGeom prst="rect">
            <a:avLst/>
          </a:prstGeom>
        </p:spPr>
        <p:txBody>
          <a:bodyPr spcFirstLastPara="1" wrap="square" lIns="0" tIns="0" rIns="0" bIns="0"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292" name="Google Shape;292;p37"/>
          <p:cNvSpPr txBox="1">
            <a:spLocks noGrp="1"/>
          </p:cNvSpPr>
          <p:nvPr>
            <p:ph type="title" idx="4"/>
          </p:nvPr>
        </p:nvSpPr>
        <p:spPr>
          <a:xfrm>
            <a:off x="4841250" y="1047150"/>
            <a:ext cx="3982200" cy="369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3"/>
        <p:cNvGrpSpPr/>
        <p:nvPr/>
      </p:nvGrpSpPr>
      <p:grpSpPr>
        <a:xfrm>
          <a:off x="0" y="0"/>
          <a:ext cx="0" cy="0"/>
          <a:chOff x="0" y="0"/>
          <a:chExt cx="0" cy="0"/>
        </a:xfrm>
      </p:grpSpPr>
      <p:pic>
        <p:nvPicPr>
          <p:cNvPr id="294" name="Google Shape;294;p38"/>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295" name="Google Shape;295;p38"/>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96" name="Google Shape;296;p38"/>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23850" algn="l" rtl="0">
              <a:lnSpc>
                <a:spcPct val="90000"/>
              </a:lnSpc>
              <a:spcBef>
                <a:spcPts val="400"/>
              </a:spcBef>
              <a:spcAft>
                <a:spcPts val="0"/>
              </a:spcAft>
              <a:buClr>
                <a:schemeClr val="dk1"/>
              </a:buClr>
              <a:buSzPts val="1500"/>
              <a:buChar char="•"/>
              <a:defRPr sz="1500"/>
            </a:lvl2pPr>
            <a:lvl3pPr marL="1371600" lvl="2" indent="-317500" algn="l" rtl="0">
              <a:lnSpc>
                <a:spcPct val="90000"/>
              </a:lnSpc>
              <a:spcBef>
                <a:spcPts val="400"/>
              </a:spcBef>
              <a:spcAft>
                <a:spcPts val="0"/>
              </a:spcAft>
              <a:buClr>
                <a:schemeClr val="dk1"/>
              </a:buClr>
              <a:buSzPts val="1400"/>
              <a:buChar char="•"/>
              <a:defRPr sz="1400"/>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297" name="Google Shape;297;p38"/>
          <p:cNvPicPr preferRelativeResize="0"/>
          <p:nvPr/>
        </p:nvPicPr>
        <p:blipFill rotWithShape="1">
          <a:blip r:embed="rId3">
            <a:alphaModFix/>
          </a:blip>
          <a:srcRect/>
          <a:stretch/>
        </p:blipFill>
        <p:spPr>
          <a:xfrm>
            <a:off x="8086704" y="4629151"/>
            <a:ext cx="857291" cy="364738"/>
          </a:xfrm>
          <a:prstGeom prst="rect">
            <a:avLst/>
          </a:prstGeom>
          <a:noFill/>
          <a:ln>
            <a:noFill/>
          </a:ln>
        </p:spPr>
      </p:pic>
      <p:sp>
        <p:nvSpPr>
          <p:cNvPr id="298" name="Google Shape;298;p38"/>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wo Content">
  <p:cSld name="1_Two Content">
    <p:spTree>
      <p:nvGrpSpPr>
        <p:cNvPr id="1" name="Shape 299"/>
        <p:cNvGrpSpPr/>
        <p:nvPr/>
      </p:nvGrpSpPr>
      <p:grpSpPr>
        <a:xfrm>
          <a:off x="0" y="0"/>
          <a:ext cx="0" cy="0"/>
          <a:chOff x="0" y="0"/>
          <a:chExt cx="0" cy="0"/>
        </a:xfrm>
      </p:grpSpPr>
      <p:sp>
        <p:nvSpPr>
          <p:cNvPr id="300" name="Google Shape;300;p39"/>
          <p:cNvSpPr txBox="1">
            <a:spLocks noGrp="1"/>
          </p:cNvSpPr>
          <p:nvPr>
            <p:ph type="body" idx="1"/>
          </p:nvPr>
        </p:nvSpPr>
        <p:spPr>
          <a:xfrm>
            <a:off x="628650" y="1165860"/>
            <a:ext cx="3886200" cy="32634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23850" algn="l" rtl="0">
              <a:lnSpc>
                <a:spcPct val="90000"/>
              </a:lnSpc>
              <a:spcBef>
                <a:spcPts val="400"/>
              </a:spcBef>
              <a:spcAft>
                <a:spcPts val="0"/>
              </a:spcAft>
              <a:buClr>
                <a:schemeClr val="dk1"/>
              </a:buClr>
              <a:buSzPts val="1500"/>
              <a:buChar char="•"/>
              <a:defRPr sz="1500"/>
            </a:lvl2pPr>
            <a:lvl3pPr marL="1371600" lvl="2" indent="-317500" algn="l" rtl="0">
              <a:lnSpc>
                <a:spcPct val="90000"/>
              </a:lnSpc>
              <a:spcBef>
                <a:spcPts val="400"/>
              </a:spcBef>
              <a:spcAft>
                <a:spcPts val="0"/>
              </a:spcAft>
              <a:buClr>
                <a:schemeClr val="dk1"/>
              </a:buClr>
              <a:buSzPts val="1400"/>
              <a:buChar char="•"/>
              <a:defRPr sz="1400"/>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01" name="Google Shape;301;p39"/>
          <p:cNvSpPr txBox="1">
            <a:spLocks noGrp="1"/>
          </p:cNvSpPr>
          <p:nvPr>
            <p:ph type="body" idx="2"/>
          </p:nvPr>
        </p:nvSpPr>
        <p:spPr>
          <a:xfrm>
            <a:off x="4629150" y="1165860"/>
            <a:ext cx="3886200" cy="32634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23850" algn="l" rtl="0">
              <a:lnSpc>
                <a:spcPct val="90000"/>
              </a:lnSpc>
              <a:spcBef>
                <a:spcPts val="400"/>
              </a:spcBef>
              <a:spcAft>
                <a:spcPts val="0"/>
              </a:spcAft>
              <a:buClr>
                <a:schemeClr val="dk1"/>
              </a:buClr>
              <a:buSzPts val="1500"/>
              <a:buChar char="•"/>
              <a:defRPr sz="1500"/>
            </a:lvl2pPr>
            <a:lvl3pPr marL="1371600" lvl="2" indent="-317500" algn="l" rtl="0">
              <a:lnSpc>
                <a:spcPct val="90000"/>
              </a:lnSpc>
              <a:spcBef>
                <a:spcPts val="400"/>
              </a:spcBef>
              <a:spcAft>
                <a:spcPts val="0"/>
              </a:spcAft>
              <a:buClr>
                <a:schemeClr val="dk1"/>
              </a:buClr>
              <a:buSzPts val="1400"/>
              <a:buChar char="•"/>
              <a:defRPr sz="1400"/>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302" name="Google Shape;302;p39"/>
          <p:cNvPicPr preferRelativeResize="0"/>
          <p:nvPr/>
        </p:nvPicPr>
        <p:blipFill rotWithShape="1">
          <a:blip r:embed="rId2">
            <a:alphaModFix/>
          </a:blip>
          <a:srcRect/>
          <a:stretch/>
        </p:blipFill>
        <p:spPr>
          <a:xfrm>
            <a:off x="8086705" y="4629152"/>
            <a:ext cx="857291" cy="364738"/>
          </a:xfrm>
          <a:prstGeom prst="rect">
            <a:avLst/>
          </a:prstGeom>
          <a:noFill/>
          <a:ln>
            <a:noFill/>
          </a:ln>
        </p:spPr>
      </p:pic>
      <p:sp>
        <p:nvSpPr>
          <p:cNvPr id="303" name="Google Shape;303;p39"/>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304" name="Google Shape;304;p39"/>
          <p:cNvPicPr preferRelativeResize="0"/>
          <p:nvPr/>
        </p:nvPicPr>
        <p:blipFill rotWithShape="1">
          <a:blip r:embed="rId3">
            <a:alphaModFix/>
          </a:blip>
          <a:srcRect/>
          <a:stretch/>
        </p:blipFill>
        <p:spPr>
          <a:xfrm>
            <a:off x="3" y="1"/>
            <a:ext cx="9143995" cy="914399"/>
          </a:xfrm>
          <a:prstGeom prst="rect">
            <a:avLst/>
          </a:prstGeom>
          <a:noFill/>
          <a:ln>
            <a:noFill/>
          </a:ln>
        </p:spPr>
      </p:pic>
      <p:sp>
        <p:nvSpPr>
          <p:cNvPr id="305" name="Google Shape;305;p39"/>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wo Content 1">
  <p:cSld name="Two Content">
    <p:spTree>
      <p:nvGrpSpPr>
        <p:cNvPr id="1" name="Shape 306"/>
        <p:cNvGrpSpPr/>
        <p:nvPr/>
      </p:nvGrpSpPr>
      <p:grpSpPr>
        <a:xfrm>
          <a:off x="0" y="0"/>
          <a:ext cx="0" cy="0"/>
          <a:chOff x="0" y="0"/>
          <a:chExt cx="0" cy="0"/>
        </a:xfrm>
      </p:grpSpPr>
      <p:sp>
        <p:nvSpPr>
          <p:cNvPr id="307" name="Google Shape;307;p40"/>
          <p:cNvSpPr txBox="1">
            <a:spLocks noGrp="1"/>
          </p:cNvSpPr>
          <p:nvPr>
            <p:ph type="body" idx="1"/>
          </p:nvPr>
        </p:nvSpPr>
        <p:spPr>
          <a:xfrm>
            <a:off x="628650" y="1097280"/>
            <a:ext cx="3886200" cy="34377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1000"/>
              </a:spcBef>
              <a:spcAft>
                <a:spcPts val="0"/>
              </a:spcAft>
              <a:buClr>
                <a:schemeClr val="dk1"/>
              </a:buClr>
              <a:buSzPts val="2400"/>
              <a:buChar char="●"/>
              <a:defRPr sz="2400"/>
            </a:lvl1pPr>
            <a:lvl2pPr marL="914400" lvl="1" indent="-355600" algn="l" rtl="0">
              <a:lnSpc>
                <a:spcPct val="90000"/>
              </a:lnSpc>
              <a:spcBef>
                <a:spcPts val="1200"/>
              </a:spcBef>
              <a:spcAft>
                <a:spcPts val="0"/>
              </a:spcAft>
              <a:buClr>
                <a:schemeClr val="dk1"/>
              </a:buClr>
              <a:buSzPts val="2000"/>
              <a:buChar char="○"/>
              <a:defRPr sz="2000"/>
            </a:lvl2pPr>
            <a:lvl3pPr marL="1371600" lvl="2" indent="-342900" algn="l" rtl="0">
              <a:lnSpc>
                <a:spcPct val="90000"/>
              </a:lnSpc>
              <a:spcBef>
                <a:spcPts val="1200"/>
              </a:spcBef>
              <a:spcAft>
                <a:spcPts val="0"/>
              </a:spcAft>
              <a:buClr>
                <a:schemeClr val="dk1"/>
              </a:buClr>
              <a:buSzPts val="1800"/>
              <a:buChar char="■"/>
              <a:defRPr sz="1800"/>
            </a:lvl3pPr>
            <a:lvl4pPr marL="1828800" lvl="3" indent="-342900" algn="l" rtl="0">
              <a:lnSpc>
                <a:spcPct val="90000"/>
              </a:lnSpc>
              <a:spcBef>
                <a:spcPts val="1200"/>
              </a:spcBef>
              <a:spcAft>
                <a:spcPts val="0"/>
              </a:spcAft>
              <a:buClr>
                <a:schemeClr val="dk1"/>
              </a:buClr>
              <a:buSzPts val="1800"/>
              <a:buChar char="●"/>
              <a:defRPr/>
            </a:lvl4pPr>
            <a:lvl5pPr marL="2286000" lvl="4" indent="-342900" algn="l" rtl="0">
              <a:lnSpc>
                <a:spcPct val="90000"/>
              </a:lnSpc>
              <a:spcBef>
                <a:spcPts val="1200"/>
              </a:spcBef>
              <a:spcAft>
                <a:spcPts val="0"/>
              </a:spcAft>
              <a:buClr>
                <a:schemeClr val="dk1"/>
              </a:buClr>
              <a:buSzPts val="1800"/>
              <a:buChar char="○"/>
              <a:defRPr/>
            </a:lvl5pPr>
            <a:lvl6pPr marL="2743200" lvl="5" indent="-342900" algn="l" rtl="0">
              <a:lnSpc>
                <a:spcPct val="90000"/>
              </a:lnSpc>
              <a:spcBef>
                <a:spcPts val="1200"/>
              </a:spcBef>
              <a:spcAft>
                <a:spcPts val="0"/>
              </a:spcAft>
              <a:buClr>
                <a:schemeClr val="dk1"/>
              </a:buClr>
              <a:buSzPts val="1800"/>
              <a:buChar char="■"/>
              <a:defRPr/>
            </a:lvl6pPr>
            <a:lvl7pPr marL="3200400" lvl="6" indent="-342900" algn="l" rtl="0">
              <a:lnSpc>
                <a:spcPct val="90000"/>
              </a:lnSpc>
              <a:spcBef>
                <a:spcPts val="1200"/>
              </a:spcBef>
              <a:spcAft>
                <a:spcPts val="0"/>
              </a:spcAft>
              <a:buClr>
                <a:schemeClr val="dk1"/>
              </a:buClr>
              <a:buSzPts val="1800"/>
              <a:buChar char="●"/>
              <a:defRPr/>
            </a:lvl7pPr>
            <a:lvl8pPr marL="3657600" lvl="7" indent="-342900" algn="l" rtl="0">
              <a:lnSpc>
                <a:spcPct val="90000"/>
              </a:lnSpc>
              <a:spcBef>
                <a:spcPts val="1200"/>
              </a:spcBef>
              <a:spcAft>
                <a:spcPts val="0"/>
              </a:spcAft>
              <a:buClr>
                <a:schemeClr val="dk1"/>
              </a:buClr>
              <a:buSzPts val="1800"/>
              <a:buChar char="○"/>
              <a:defRPr/>
            </a:lvl8pPr>
            <a:lvl9pPr marL="4114800" lvl="8" indent="-342900" algn="l" rtl="0">
              <a:lnSpc>
                <a:spcPct val="90000"/>
              </a:lnSpc>
              <a:spcBef>
                <a:spcPts val="1200"/>
              </a:spcBef>
              <a:spcAft>
                <a:spcPts val="1200"/>
              </a:spcAft>
              <a:buClr>
                <a:schemeClr val="dk1"/>
              </a:buClr>
              <a:buSzPts val="1800"/>
              <a:buChar char="■"/>
              <a:defRPr/>
            </a:lvl9pPr>
          </a:lstStyle>
          <a:p>
            <a:endParaRPr/>
          </a:p>
        </p:txBody>
      </p:sp>
      <p:sp>
        <p:nvSpPr>
          <p:cNvPr id="308" name="Google Shape;308;p40"/>
          <p:cNvSpPr txBox="1">
            <a:spLocks noGrp="1"/>
          </p:cNvSpPr>
          <p:nvPr>
            <p:ph type="body" idx="2"/>
          </p:nvPr>
        </p:nvSpPr>
        <p:spPr>
          <a:xfrm>
            <a:off x="4629150" y="1097280"/>
            <a:ext cx="3886200" cy="34377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1000"/>
              </a:spcBef>
              <a:spcAft>
                <a:spcPts val="0"/>
              </a:spcAft>
              <a:buClr>
                <a:schemeClr val="dk1"/>
              </a:buClr>
              <a:buSzPts val="2400"/>
              <a:buChar char="●"/>
              <a:defRPr sz="2400"/>
            </a:lvl1pPr>
            <a:lvl2pPr marL="914400" lvl="1" indent="-355600" algn="l" rtl="0">
              <a:lnSpc>
                <a:spcPct val="90000"/>
              </a:lnSpc>
              <a:spcBef>
                <a:spcPts val="1200"/>
              </a:spcBef>
              <a:spcAft>
                <a:spcPts val="0"/>
              </a:spcAft>
              <a:buClr>
                <a:schemeClr val="dk1"/>
              </a:buClr>
              <a:buSzPts val="2000"/>
              <a:buChar char="○"/>
              <a:defRPr sz="2000"/>
            </a:lvl2pPr>
            <a:lvl3pPr marL="1371600" lvl="2" indent="-342900" algn="l" rtl="0">
              <a:lnSpc>
                <a:spcPct val="90000"/>
              </a:lnSpc>
              <a:spcBef>
                <a:spcPts val="1200"/>
              </a:spcBef>
              <a:spcAft>
                <a:spcPts val="0"/>
              </a:spcAft>
              <a:buClr>
                <a:schemeClr val="dk1"/>
              </a:buClr>
              <a:buSzPts val="1800"/>
              <a:buChar char="■"/>
              <a:defRPr sz="1800"/>
            </a:lvl3pPr>
            <a:lvl4pPr marL="1828800" lvl="3" indent="-342900" algn="l" rtl="0">
              <a:lnSpc>
                <a:spcPct val="90000"/>
              </a:lnSpc>
              <a:spcBef>
                <a:spcPts val="1200"/>
              </a:spcBef>
              <a:spcAft>
                <a:spcPts val="0"/>
              </a:spcAft>
              <a:buClr>
                <a:schemeClr val="dk1"/>
              </a:buClr>
              <a:buSzPts val="1800"/>
              <a:buChar char="●"/>
              <a:defRPr/>
            </a:lvl4pPr>
            <a:lvl5pPr marL="2286000" lvl="4" indent="-342900" algn="l" rtl="0">
              <a:lnSpc>
                <a:spcPct val="90000"/>
              </a:lnSpc>
              <a:spcBef>
                <a:spcPts val="1200"/>
              </a:spcBef>
              <a:spcAft>
                <a:spcPts val="0"/>
              </a:spcAft>
              <a:buClr>
                <a:schemeClr val="dk1"/>
              </a:buClr>
              <a:buSzPts val="1800"/>
              <a:buChar char="○"/>
              <a:defRPr/>
            </a:lvl5pPr>
            <a:lvl6pPr marL="2743200" lvl="5" indent="-342900" algn="l" rtl="0">
              <a:lnSpc>
                <a:spcPct val="90000"/>
              </a:lnSpc>
              <a:spcBef>
                <a:spcPts val="1200"/>
              </a:spcBef>
              <a:spcAft>
                <a:spcPts val="0"/>
              </a:spcAft>
              <a:buClr>
                <a:schemeClr val="dk1"/>
              </a:buClr>
              <a:buSzPts val="1800"/>
              <a:buChar char="■"/>
              <a:defRPr/>
            </a:lvl6pPr>
            <a:lvl7pPr marL="3200400" lvl="6" indent="-342900" algn="l" rtl="0">
              <a:lnSpc>
                <a:spcPct val="90000"/>
              </a:lnSpc>
              <a:spcBef>
                <a:spcPts val="1200"/>
              </a:spcBef>
              <a:spcAft>
                <a:spcPts val="0"/>
              </a:spcAft>
              <a:buClr>
                <a:schemeClr val="dk1"/>
              </a:buClr>
              <a:buSzPts val="1800"/>
              <a:buChar char="●"/>
              <a:defRPr/>
            </a:lvl7pPr>
            <a:lvl8pPr marL="3657600" lvl="7" indent="-342900" algn="l" rtl="0">
              <a:lnSpc>
                <a:spcPct val="90000"/>
              </a:lnSpc>
              <a:spcBef>
                <a:spcPts val="1200"/>
              </a:spcBef>
              <a:spcAft>
                <a:spcPts val="0"/>
              </a:spcAft>
              <a:buClr>
                <a:schemeClr val="dk1"/>
              </a:buClr>
              <a:buSzPts val="1800"/>
              <a:buChar char="○"/>
              <a:defRPr/>
            </a:lvl8pPr>
            <a:lvl9pPr marL="4114800" lvl="8" indent="-342900" algn="l" rtl="0">
              <a:lnSpc>
                <a:spcPct val="90000"/>
              </a:lnSpc>
              <a:spcBef>
                <a:spcPts val="1200"/>
              </a:spcBef>
              <a:spcAft>
                <a:spcPts val="1200"/>
              </a:spcAft>
              <a:buClr>
                <a:schemeClr val="dk1"/>
              </a:buClr>
              <a:buSzPts val="1800"/>
              <a:buChar char="■"/>
              <a:defRPr/>
            </a:lvl9pPr>
          </a:lstStyle>
          <a:p>
            <a:endParaRPr/>
          </a:p>
        </p:txBody>
      </p:sp>
      <p:pic>
        <p:nvPicPr>
          <p:cNvPr id="309" name="Google Shape;309;p40"/>
          <p:cNvPicPr preferRelativeResize="0"/>
          <p:nvPr/>
        </p:nvPicPr>
        <p:blipFill rotWithShape="1">
          <a:blip r:embed="rId2">
            <a:alphaModFix/>
          </a:blip>
          <a:srcRect/>
          <a:stretch/>
        </p:blipFill>
        <p:spPr>
          <a:xfrm>
            <a:off x="1" y="0"/>
            <a:ext cx="6857996" cy="914400"/>
          </a:xfrm>
          <a:prstGeom prst="rect">
            <a:avLst/>
          </a:prstGeom>
          <a:noFill/>
          <a:ln>
            <a:noFill/>
          </a:ln>
        </p:spPr>
      </p:pic>
      <p:sp>
        <p:nvSpPr>
          <p:cNvPr id="310" name="Google Shape;310;p40"/>
          <p:cNvSpPr txBox="1">
            <a:spLocks noGrp="1"/>
          </p:cNvSpPr>
          <p:nvPr>
            <p:ph type="title"/>
          </p:nvPr>
        </p:nvSpPr>
        <p:spPr>
          <a:xfrm>
            <a:off x="245193" y="190885"/>
            <a:ext cx="6081900" cy="5673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2400"/>
              <a:buFont typeface="Arial"/>
              <a:buChar char="●"/>
              <a:defRPr sz="2400">
                <a:solidFill>
                  <a:schemeClr val="lt1"/>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311" name="Google Shape;311;p40"/>
          <p:cNvPicPr preferRelativeResize="0"/>
          <p:nvPr/>
        </p:nvPicPr>
        <p:blipFill rotWithShape="1">
          <a:blip r:embed="rId3">
            <a:alphaModFix/>
          </a:blip>
          <a:srcRect/>
          <a:stretch/>
        </p:blipFill>
        <p:spPr>
          <a:xfrm>
            <a:off x="7772400" y="4629150"/>
            <a:ext cx="857250" cy="364439"/>
          </a:xfrm>
          <a:prstGeom prst="rect">
            <a:avLst/>
          </a:prstGeom>
          <a:noFill/>
          <a:ln>
            <a:noFill/>
          </a:ln>
        </p:spPr>
      </p:pic>
      <p:sp>
        <p:nvSpPr>
          <p:cNvPr id="312" name="Google Shape;312;p40"/>
          <p:cNvSpPr txBox="1">
            <a:spLocks noGrp="1"/>
          </p:cNvSpPr>
          <p:nvPr>
            <p:ph type="sldNum" idx="12"/>
          </p:nvPr>
        </p:nvSpPr>
        <p:spPr>
          <a:xfrm>
            <a:off x="223071" y="4820264"/>
            <a:ext cx="2057400" cy="273900"/>
          </a:xfrm>
          <a:prstGeom prst="rect">
            <a:avLst/>
          </a:prstGeom>
          <a:noFill/>
          <a:ln>
            <a:noFill/>
          </a:ln>
        </p:spPr>
        <p:txBody>
          <a:bodyPr spcFirstLastPara="1" wrap="square" lIns="91425" tIns="45700" rIns="91425" bIns="45700" anchor="t" anchorCtr="0">
            <a:noAutofit/>
          </a:bodyPr>
          <a:lstStyle>
            <a:lvl1pPr marL="0" lvl="0" indent="0" algn="l" rtl="0">
              <a:spcBef>
                <a:spcPts val="0"/>
              </a:spcBef>
              <a:buNone/>
              <a:defRPr sz="1600">
                <a:solidFill>
                  <a:srgbClr val="7F7F7F"/>
                </a:solidFill>
                <a:latin typeface="Calibri"/>
                <a:ea typeface="Calibri"/>
                <a:cs typeface="Calibri"/>
                <a:sym typeface="Calibri"/>
              </a:defRPr>
            </a:lvl1pPr>
            <a:lvl2pPr marL="0" lvl="1" indent="0" algn="l" rtl="0">
              <a:spcBef>
                <a:spcPts val="0"/>
              </a:spcBef>
              <a:buNone/>
              <a:defRPr sz="1600">
                <a:solidFill>
                  <a:srgbClr val="7F7F7F"/>
                </a:solidFill>
                <a:latin typeface="Calibri"/>
                <a:ea typeface="Calibri"/>
                <a:cs typeface="Calibri"/>
                <a:sym typeface="Calibri"/>
              </a:defRPr>
            </a:lvl2pPr>
            <a:lvl3pPr marL="0" lvl="2" indent="0" algn="l" rtl="0">
              <a:spcBef>
                <a:spcPts val="0"/>
              </a:spcBef>
              <a:buNone/>
              <a:defRPr sz="1600">
                <a:solidFill>
                  <a:srgbClr val="7F7F7F"/>
                </a:solidFill>
                <a:latin typeface="Calibri"/>
                <a:ea typeface="Calibri"/>
                <a:cs typeface="Calibri"/>
                <a:sym typeface="Calibri"/>
              </a:defRPr>
            </a:lvl3pPr>
            <a:lvl4pPr marL="0" lvl="3" indent="0" algn="l" rtl="0">
              <a:spcBef>
                <a:spcPts val="0"/>
              </a:spcBef>
              <a:buNone/>
              <a:defRPr sz="1600">
                <a:solidFill>
                  <a:srgbClr val="7F7F7F"/>
                </a:solidFill>
                <a:latin typeface="Calibri"/>
                <a:ea typeface="Calibri"/>
                <a:cs typeface="Calibri"/>
                <a:sym typeface="Calibri"/>
              </a:defRPr>
            </a:lvl4pPr>
            <a:lvl5pPr marL="0" lvl="4" indent="0" algn="l" rtl="0">
              <a:spcBef>
                <a:spcPts val="0"/>
              </a:spcBef>
              <a:buNone/>
              <a:defRPr sz="1600">
                <a:solidFill>
                  <a:srgbClr val="7F7F7F"/>
                </a:solidFill>
                <a:latin typeface="Calibri"/>
                <a:ea typeface="Calibri"/>
                <a:cs typeface="Calibri"/>
                <a:sym typeface="Calibri"/>
              </a:defRPr>
            </a:lvl5pPr>
            <a:lvl6pPr marL="0" lvl="5" indent="0" algn="l" rtl="0">
              <a:spcBef>
                <a:spcPts val="0"/>
              </a:spcBef>
              <a:buNone/>
              <a:defRPr sz="1600">
                <a:solidFill>
                  <a:srgbClr val="7F7F7F"/>
                </a:solidFill>
                <a:latin typeface="Calibri"/>
                <a:ea typeface="Calibri"/>
                <a:cs typeface="Calibri"/>
                <a:sym typeface="Calibri"/>
              </a:defRPr>
            </a:lvl6pPr>
            <a:lvl7pPr marL="0" lvl="6" indent="0" algn="l" rtl="0">
              <a:spcBef>
                <a:spcPts val="0"/>
              </a:spcBef>
              <a:buNone/>
              <a:defRPr sz="1600">
                <a:solidFill>
                  <a:srgbClr val="7F7F7F"/>
                </a:solidFill>
                <a:latin typeface="Calibri"/>
                <a:ea typeface="Calibri"/>
                <a:cs typeface="Calibri"/>
                <a:sym typeface="Calibri"/>
              </a:defRPr>
            </a:lvl7pPr>
            <a:lvl8pPr marL="0" lvl="7" indent="0" algn="l" rtl="0">
              <a:spcBef>
                <a:spcPts val="0"/>
              </a:spcBef>
              <a:buNone/>
              <a:defRPr sz="1600">
                <a:solidFill>
                  <a:srgbClr val="7F7F7F"/>
                </a:solidFill>
                <a:latin typeface="Calibri"/>
                <a:ea typeface="Calibri"/>
                <a:cs typeface="Calibri"/>
                <a:sym typeface="Calibri"/>
              </a:defRPr>
            </a:lvl8pPr>
            <a:lvl9pPr marL="0" lvl="8" indent="0" algn="l" rtl="0">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slide with small image">
  <p:cSld name="SECTION_HEADER_3">
    <p:spTree>
      <p:nvGrpSpPr>
        <p:cNvPr id="1" name="Shape 28"/>
        <p:cNvGrpSpPr/>
        <p:nvPr/>
      </p:nvGrpSpPr>
      <p:grpSpPr>
        <a:xfrm>
          <a:off x="0" y="0"/>
          <a:ext cx="0" cy="0"/>
          <a:chOff x="0" y="0"/>
          <a:chExt cx="0" cy="0"/>
        </a:xfrm>
      </p:grpSpPr>
      <p:pic>
        <p:nvPicPr>
          <p:cNvPr id="29" name="Google Shape;29;p5"/>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30" name="Google Shape;30;p5"/>
          <p:cNvSpPr txBox="1">
            <a:spLocks noGrp="1"/>
          </p:cNvSpPr>
          <p:nvPr>
            <p:ph type="title"/>
          </p:nvPr>
        </p:nvSpPr>
        <p:spPr>
          <a:xfrm>
            <a:off x="213075" y="228600"/>
            <a:ext cx="79335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31" name="Google Shape;31;p5"/>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32" name="Google Shape;32;p5"/>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33" name="Google Shape;33;p5"/>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34" name="Google Shape;34;p5"/>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35" name="Google Shape;35;p5"/>
          <p:cNvSpPr>
            <a:spLocks noGrp="1"/>
          </p:cNvSpPr>
          <p:nvPr>
            <p:ph type="pic" idx="2"/>
          </p:nvPr>
        </p:nvSpPr>
        <p:spPr>
          <a:xfrm>
            <a:off x="8290775" y="71475"/>
            <a:ext cx="774300" cy="774300"/>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heckmark - blue">
  <p:cSld name="SECTION_HEADER_2">
    <p:spTree>
      <p:nvGrpSpPr>
        <p:cNvPr id="1" name="Shape 36"/>
        <p:cNvGrpSpPr/>
        <p:nvPr/>
      </p:nvGrpSpPr>
      <p:grpSpPr>
        <a:xfrm>
          <a:off x="0" y="0"/>
          <a:ext cx="0" cy="0"/>
          <a:chOff x="0" y="0"/>
          <a:chExt cx="0" cy="0"/>
        </a:xfrm>
      </p:grpSpPr>
      <p:pic>
        <p:nvPicPr>
          <p:cNvPr id="37" name="Google Shape;37;p6"/>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38" name="Google Shape;38;p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39" name="Google Shape;39;p6"/>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40" name="Google Shape;40;p6"/>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41" name="Google Shape;41;p6"/>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42" name="Google Shape;42;p6"/>
          <p:cNvPicPr preferRelativeResize="0"/>
          <p:nvPr/>
        </p:nvPicPr>
        <p:blipFill>
          <a:blip r:embed="rId4">
            <a:alphaModFix/>
          </a:blip>
          <a:stretch>
            <a:fillRect/>
          </a:stretch>
        </p:blipFill>
        <p:spPr>
          <a:xfrm>
            <a:off x="461400" y="2561763"/>
            <a:ext cx="410276" cy="410276"/>
          </a:xfrm>
          <a:prstGeom prst="rect">
            <a:avLst/>
          </a:prstGeom>
          <a:noFill/>
          <a:ln>
            <a:noFill/>
          </a:ln>
        </p:spPr>
      </p:pic>
      <p:pic>
        <p:nvPicPr>
          <p:cNvPr id="43" name="Google Shape;43;p6"/>
          <p:cNvPicPr preferRelativeResize="0"/>
          <p:nvPr/>
        </p:nvPicPr>
        <p:blipFill>
          <a:blip r:embed="rId4">
            <a:alphaModFix/>
          </a:blip>
          <a:stretch>
            <a:fillRect/>
          </a:stretch>
        </p:blipFill>
        <p:spPr>
          <a:xfrm>
            <a:off x="461400" y="1996288"/>
            <a:ext cx="410276" cy="410276"/>
          </a:xfrm>
          <a:prstGeom prst="rect">
            <a:avLst/>
          </a:prstGeom>
          <a:noFill/>
          <a:ln>
            <a:noFill/>
          </a:ln>
        </p:spPr>
      </p:pic>
      <p:sp>
        <p:nvSpPr>
          <p:cNvPr id="44" name="Google Shape;44;p6"/>
          <p:cNvSpPr txBox="1">
            <a:spLocks noGrp="1"/>
          </p:cNvSpPr>
          <p:nvPr>
            <p:ph type="title" idx="2"/>
          </p:nvPr>
        </p:nvSpPr>
        <p:spPr>
          <a:xfrm>
            <a:off x="461400" y="1143000"/>
            <a:ext cx="7685400" cy="3228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600"/>
              <a:buNone/>
              <a:defRPr sz="1600">
                <a:solidFill>
                  <a:schemeClr val="dk1"/>
                </a:solidFill>
                <a:latin typeface="Calibri"/>
                <a:ea typeface="Calibri"/>
                <a:cs typeface="Calibri"/>
                <a:sym typeface="Calibri"/>
              </a:defRPr>
            </a:lvl1pPr>
            <a:lvl2pPr lvl="1">
              <a:spcBef>
                <a:spcPts val="0"/>
              </a:spcBef>
              <a:spcAft>
                <a:spcPts val="0"/>
              </a:spcAft>
              <a:buSzPts val="1400"/>
              <a:buNone/>
              <a:defRPr>
                <a:latin typeface="Calibri"/>
                <a:ea typeface="Calibri"/>
                <a:cs typeface="Calibri"/>
                <a:sym typeface="Calibri"/>
              </a:defRPr>
            </a:lvl2pPr>
            <a:lvl3pPr lvl="2">
              <a:spcBef>
                <a:spcPts val="0"/>
              </a:spcBef>
              <a:spcAft>
                <a:spcPts val="0"/>
              </a:spcAft>
              <a:buSzPts val="1400"/>
              <a:buNone/>
              <a:defRPr>
                <a:latin typeface="Calibri"/>
                <a:ea typeface="Calibri"/>
                <a:cs typeface="Calibri"/>
                <a:sym typeface="Calibri"/>
              </a:defRPr>
            </a:lvl3pPr>
            <a:lvl4pPr lvl="3">
              <a:spcBef>
                <a:spcPts val="0"/>
              </a:spcBef>
              <a:spcAft>
                <a:spcPts val="0"/>
              </a:spcAft>
              <a:buSzPts val="1400"/>
              <a:buNone/>
              <a:defRPr>
                <a:latin typeface="Calibri"/>
                <a:ea typeface="Calibri"/>
                <a:cs typeface="Calibri"/>
                <a:sym typeface="Calibri"/>
              </a:defRPr>
            </a:lvl4pPr>
            <a:lvl5pPr lvl="4">
              <a:spcBef>
                <a:spcPts val="0"/>
              </a:spcBef>
              <a:spcAft>
                <a:spcPts val="0"/>
              </a:spcAft>
              <a:buSzPts val="1400"/>
              <a:buNone/>
              <a:defRPr>
                <a:latin typeface="Calibri"/>
                <a:ea typeface="Calibri"/>
                <a:cs typeface="Calibri"/>
                <a:sym typeface="Calibri"/>
              </a:defRPr>
            </a:lvl5pPr>
            <a:lvl6pPr lvl="5">
              <a:spcBef>
                <a:spcPts val="0"/>
              </a:spcBef>
              <a:spcAft>
                <a:spcPts val="0"/>
              </a:spcAft>
              <a:buSzPts val="1400"/>
              <a:buNone/>
              <a:defRPr>
                <a:latin typeface="Calibri"/>
                <a:ea typeface="Calibri"/>
                <a:cs typeface="Calibri"/>
                <a:sym typeface="Calibri"/>
              </a:defRPr>
            </a:lvl6pPr>
            <a:lvl7pPr lvl="6">
              <a:spcBef>
                <a:spcPts val="0"/>
              </a:spcBef>
              <a:spcAft>
                <a:spcPts val="0"/>
              </a:spcAft>
              <a:buSzPts val="1400"/>
              <a:buNone/>
              <a:defRPr>
                <a:latin typeface="Calibri"/>
                <a:ea typeface="Calibri"/>
                <a:cs typeface="Calibri"/>
                <a:sym typeface="Calibri"/>
              </a:defRPr>
            </a:lvl7pPr>
            <a:lvl8pPr lvl="7">
              <a:spcBef>
                <a:spcPts val="0"/>
              </a:spcBef>
              <a:spcAft>
                <a:spcPts val="0"/>
              </a:spcAft>
              <a:buSzPts val="1400"/>
              <a:buNone/>
              <a:defRPr>
                <a:latin typeface="Calibri"/>
                <a:ea typeface="Calibri"/>
                <a:cs typeface="Calibri"/>
                <a:sym typeface="Calibri"/>
              </a:defRPr>
            </a:lvl8pPr>
            <a:lvl9pPr lvl="8">
              <a:spcBef>
                <a:spcPts val="0"/>
              </a:spcBef>
              <a:spcAft>
                <a:spcPts val="0"/>
              </a:spcAft>
              <a:buSzPts val="1400"/>
              <a:buNone/>
              <a:defRPr>
                <a:latin typeface="Calibri"/>
                <a:ea typeface="Calibri"/>
                <a:cs typeface="Calibri"/>
                <a:sym typeface="Calibri"/>
              </a:defRPr>
            </a:lvl9pPr>
          </a:lstStyle>
          <a:p>
            <a:endParaRPr/>
          </a:p>
        </p:txBody>
      </p:sp>
      <p:sp>
        <p:nvSpPr>
          <p:cNvPr id="45" name="Google Shape;45;p6"/>
          <p:cNvSpPr txBox="1">
            <a:spLocks noGrp="1"/>
          </p:cNvSpPr>
          <p:nvPr>
            <p:ph type="subTitle" idx="1"/>
          </p:nvPr>
        </p:nvSpPr>
        <p:spPr>
          <a:xfrm>
            <a:off x="1005250" y="2040025"/>
            <a:ext cx="5891400" cy="322800"/>
          </a:xfrm>
          <a:prstGeom prst="rect">
            <a:avLst/>
          </a:prstGeom>
        </p:spPr>
        <p:txBody>
          <a:bodyPr spcFirstLastPara="1" wrap="square" lIns="0" tIns="0" rIns="0" bIns="0" anchor="t" anchorCtr="0">
            <a:normAutofit/>
          </a:bodyPr>
          <a:lstStyle>
            <a:lvl1pPr lvl="0">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6"/>
          <p:cNvSpPr txBox="1">
            <a:spLocks noGrp="1"/>
          </p:cNvSpPr>
          <p:nvPr>
            <p:ph type="subTitle" idx="3"/>
          </p:nvPr>
        </p:nvSpPr>
        <p:spPr>
          <a:xfrm>
            <a:off x="1005250" y="2605500"/>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47" name="Google Shape;47;p6"/>
          <p:cNvPicPr preferRelativeResize="0"/>
          <p:nvPr/>
        </p:nvPicPr>
        <p:blipFill>
          <a:blip r:embed="rId4">
            <a:alphaModFix/>
          </a:blip>
          <a:stretch>
            <a:fillRect/>
          </a:stretch>
        </p:blipFill>
        <p:spPr>
          <a:xfrm>
            <a:off x="465600" y="3127238"/>
            <a:ext cx="410276" cy="410275"/>
          </a:xfrm>
          <a:prstGeom prst="rect">
            <a:avLst/>
          </a:prstGeom>
          <a:noFill/>
          <a:ln>
            <a:noFill/>
          </a:ln>
        </p:spPr>
      </p:pic>
      <p:sp>
        <p:nvSpPr>
          <p:cNvPr id="48" name="Google Shape;48;p6"/>
          <p:cNvSpPr txBox="1">
            <a:spLocks noGrp="1"/>
          </p:cNvSpPr>
          <p:nvPr>
            <p:ph type="subTitle" idx="4"/>
          </p:nvPr>
        </p:nvSpPr>
        <p:spPr>
          <a:xfrm>
            <a:off x="1009450" y="3170975"/>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umbers - blue">
  <p:cSld name="SECTION_HEADER_2_1">
    <p:spTree>
      <p:nvGrpSpPr>
        <p:cNvPr id="1" name="Shape 49"/>
        <p:cNvGrpSpPr/>
        <p:nvPr/>
      </p:nvGrpSpPr>
      <p:grpSpPr>
        <a:xfrm>
          <a:off x="0" y="0"/>
          <a:ext cx="0" cy="0"/>
          <a:chOff x="0" y="0"/>
          <a:chExt cx="0" cy="0"/>
        </a:xfrm>
      </p:grpSpPr>
      <p:pic>
        <p:nvPicPr>
          <p:cNvPr id="50" name="Google Shape;50;p7"/>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51" name="Google Shape;51;p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52" name="Google Shape;52;p7"/>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53" name="Google Shape;53;p7"/>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54" name="Google Shape;54;p7"/>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55" name="Google Shape;55;p7"/>
          <p:cNvPicPr preferRelativeResize="0"/>
          <p:nvPr/>
        </p:nvPicPr>
        <p:blipFill rotWithShape="1">
          <a:blip r:embed="rId4">
            <a:alphaModFix/>
          </a:blip>
          <a:srcRect/>
          <a:stretch/>
        </p:blipFill>
        <p:spPr>
          <a:xfrm>
            <a:off x="461400" y="2561775"/>
            <a:ext cx="410276" cy="410276"/>
          </a:xfrm>
          <a:prstGeom prst="rect">
            <a:avLst/>
          </a:prstGeom>
          <a:noFill/>
          <a:ln>
            <a:noFill/>
          </a:ln>
        </p:spPr>
      </p:pic>
      <p:pic>
        <p:nvPicPr>
          <p:cNvPr id="56" name="Google Shape;56;p7"/>
          <p:cNvPicPr preferRelativeResize="0"/>
          <p:nvPr/>
        </p:nvPicPr>
        <p:blipFill rotWithShape="1">
          <a:blip r:embed="rId5">
            <a:alphaModFix/>
          </a:blip>
          <a:srcRect/>
          <a:stretch/>
        </p:blipFill>
        <p:spPr>
          <a:xfrm>
            <a:off x="461400" y="1996288"/>
            <a:ext cx="410276" cy="410276"/>
          </a:xfrm>
          <a:prstGeom prst="rect">
            <a:avLst/>
          </a:prstGeom>
          <a:noFill/>
          <a:ln>
            <a:noFill/>
          </a:ln>
        </p:spPr>
      </p:pic>
      <p:sp>
        <p:nvSpPr>
          <p:cNvPr id="57" name="Google Shape;57;p7"/>
          <p:cNvSpPr txBox="1">
            <a:spLocks noGrp="1"/>
          </p:cNvSpPr>
          <p:nvPr>
            <p:ph type="title" idx="2"/>
          </p:nvPr>
        </p:nvSpPr>
        <p:spPr>
          <a:xfrm>
            <a:off x="461400" y="1143000"/>
            <a:ext cx="7685400" cy="3228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1600"/>
              <a:buNone/>
              <a:defRPr sz="1600">
                <a:solidFill>
                  <a:schemeClr val="dk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58" name="Google Shape;58;p7"/>
          <p:cNvSpPr txBox="1">
            <a:spLocks noGrp="1"/>
          </p:cNvSpPr>
          <p:nvPr>
            <p:ph type="subTitle" idx="1"/>
          </p:nvPr>
        </p:nvSpPr>
        <p:spPr>
          <a:xfrm>
            <a:off x="1005250" y="2040025"/>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9" name="Google Shape;59;p7"/>
          <p:cNvSpPr txBox="1">
            <a:spLocks noGrp="1"/>
          </p:cNvSpPr>
          <p:nvPr>
            <p:ph type="subTitle" idx="3"/>
          </p:nvPr>
        </p:nvSpPr>
        <p:spPr>
          <a:xfrm>
            <a:off x="1005250" y="2605500"/>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60" name="Google Shape;60;p7"/>
          <p:cNvPicPr preferRelativeResize="0"/>
          <p:nvPr/>
        </p:nvPicPr>
        <p:blipFill rotWithShape="1">
          <a:blip r:embed="rId6">
            <a:alphaModFix/>
          </a:blip>
          <a:srcRect/>
          <a:stretch/>
        </p:blipFill>
        <p:spPr>
          <a:xfrm>
            <a:off x="492988" y="3127248"/>
            <a:ext cx="347100" cy="347100"/>
          </a:xfrm>
          <a:prstGeom prst="rect">
            <a:avLst/>
          </a:prstGeom>
          <a:noFill/>
          <a:ln>
            <a:noFill/>
          </a:ln>
        </p:spPr>
      </p:pic>
      <p:sp>
        <p:nvSpPr>
          <p:cNvPr id="61" name="Google Shape;61;p7"/>
          <p:cNvSpPr txBox="1">
            <a:spLocks noGrp="1"/>
          </p:cNvSpPr>
          <p:nvPr>
            <p:ph type="subTitle" idx="4"/>
          </p:nvPr>
        </p:nvSpPr>
        <p:spPr>
          <a:xfrm>
            <a:off x="1009450" y="3170975"/>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slide with header/logo - no text - blue" type="tx">
  <p:cSld name="TITLE_AND_BODY">
    <p:spTree>
      <p:nvGrpSpPr>
        <p:cNvPr id="1" name="Shape 62"/>
        <p:cNvGrpSpPr/>
        <p:nvPr/>
      </p:nvGrpSpPr>
      <p:grpSpPr>
        <a:xfrm>
          <a:off x="0" y="0"/>
          <a:ext cx="0" cy="0"/>
          <a:chOff x="0" y="0"/>
          <a:chExt cx="0" cy="0"/>
        </a:xfrm>
      </p:grpSpPr>
      <p:pic>
        <p:nvPicPr>
          <p:cNvPr id="63" name="Google Shape;63;p8"/>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64" name="Google Shape;64;p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65" name="Google Shape;65;p8"/>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66" name="Google Shape;66;p8"/>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67" name="Google Shape;67;p8"/>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slide-blank" type="twoColTx">
  <p:cSld name="TITLE_AND_TWO_COLUMNS">
    <p:spTree>
      <p:nvGrpSpPr>
        <p:cNvPr id="1" name="Shape 68"/>
        <p:cNvGrpSpPr/>
        <p:nvPr/>
      </p:nvGrpSpPr>
      <p:grpSpPr>
        <a:xfrm>
          <a:off x="0" y="0"/>
          <a:ext cx="0" cy="0"/>
          <a:chOff x="0" y="0"/>
          <a:chExt cx="0" cy="0"/>
        </a:xfrm>
      </p:grpSpPr>
      <p:pic>
        <p:nvPicPr>
          <p:cNvPr id="69" name="Google Shape;69;p9"/>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70" name="Google Shape;70;p9"/>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71" name="Google Shape;71;p9"/>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rocess slide">
  <p:cSld name="TITLE_AND_TWO_COLUMNS_2">
    <p:spTree>
      <p:nvGrpSpPr>
        <p:cNvPr id="1" name="Shape 72"/>
        <p:cNvGrpSpPr/>
        <p:nvPr/>
      </p:nvGrpSpPr>
      <p:grpSpPr>
        <a:xfrm>
          <a:off x="0" y="0"/>
          <a:ext cx="0" cy="0"/>
          <a:chOff x="0" y="0"/>
          <a:chExt cx="0" cy="0"/>
        </a:xfrm>
      </p:grpSpPr>
      <p:pic>
        <p:nvPicPr>
          <p:cNvPr id="73" name="Google Shape;73;p10"/>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74" name="Google Shape;74;p10"/>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75" name="Google Shape;75;p10"/>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76" name="Google Shape;76;p10"/>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accent2"/>
              </a:buClr>
              <a:buSzPts val="1400"/>
              <a:buNone/>
              <a:defRPr sz="2000">
                <a:solidFill>
                  <a:schemeClr val="accent2"/>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77" name="Google Shape;77;p10"/>
          <p:cNvSpPr/>
          <p:nvPr/>
        </p:nvSpPr>
        <p:spPr>
          <a:xfrm>
            <a:off x="0" y="1189989"/>
            <a:ext cx="2214600" cy="669000"/>
          </a:xfrm>
          <a:prstGeom prst="homePlate">
            <a:avLst>
              <a:gd name="adj" fmla="val 50000"/>
            </a:avLst>
          </a:prstGeom>
          <a:solidFill>
            <a:srgbClr val="232C6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78" name="Google Shape;78;p10"/>
          <p:cNvSpPr/>
          <p:nvPr/>
        </p:nvSpPr>
        <p:spPr>
          <a:xfrm>
            <a:off x="1838325" y="1189775"/>
            <a:ext cx="2064000" cy="669000"/>
          </a:xfrm>
          <a:prstGeom prst="chevron">
            <a:avLst>
              <a:gd name="adj" fmla="val 50000"/>
            </a:avLst>
          </a:prstGeom>
          <a:solidFill>
            <a:srgbClr val="31386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79" name="Google Shape;79;p10"/>
          <p:cNvSpPr/>
          <p:nvPr/>
        </p:nvSpPr>
        <p:spPr>
          <a:xfrm>
            <a:off x="3516750" y="1189775"/>
            <a:ext cx="2064000" cy="669000"/>
          </a:xfrm>
          <a:prstGeom prst="chevron">
            <a:avLst>
              <a:gd name="adj" fmla="val 50000"/>
            </a:avLst>
          </a:prstGeom>
          <a:solidFill>
            <a:srgbClr val="434A7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80" name="Google Shape;80;p10"/>
          <p:cNvSpPr/>
          <p:nvPr/>
        </p:nvSpPr>
        <p:spPr>
          <a:xfrm>
            <a:off x="6874025" y="1189775"/>
            <a:ext cx="2064000" cy="669000"/>
          </a:xfrm>
          <a:prstGeom prst="chevron">
            <a:avLst>
              <a:gd name="adj" fmla="val 50000"/>
            </a:avLst>
          </a:prstGeom>
          <a:solidFill>
            <a:srgbClr val="999EC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81" name="Google Shape;81;p10"/>
          <p:cNvSpPr/>
          <p:nvPr/>
        </p:nvSpPr>
        <p:spPr>
          <a:xfrm>
            <a:off x="5195350" y="1189775"/>
            <a:ext cx="2064000" cy="669000"/>
          </a:xfrm>
          <a:prstGeom prst="chevron">
            <a:avLst>
              <a:gd name="adj" fmla="val 50000"/>
            </a:avLst>
          </a:prstGeom>
          <a:solidFill>
            <a:srgbClr val="676E9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82" name="Google Shape;82;p10"/>
          <p:cNvSpPr txBox="1">
            <a:spLocks noGrp="1"/>
          </p:cNvSpPr>
          <p:nvPr>
            <p:ph type="subTitle" idx="1"/>
          </p:nvPr>
        </p:nvSpPr>
        <p:spPr>
          <a:xfrm>
            <a:off x="2140425" y="2029075"/>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3" name="Google Shape;83;p10"/>
          <p:cNvSpPr txBox="1">
            <a:spLocks noGrp="1"/>
          </p:cNvSpPr>
          <p:nvPr>
            <p:ph type="subTitle" idx="2"/>
          </p:nvPr>
        </p:nvSpPr>
        <p:spPr>
          <a:xfrm>
            <a:off x="3818850" y="2029088"/>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4" name="Google Shape;84;p10"/>
          <p:cNvSpPr txBox="1">
            <a:spLocks noGrp="1"/>
          </p:cNvSpPr>
          <p:nvPr>
            <p:ph type="subTitle" idx="3"/>
          </p:nvPr>
        </p:nvSpPr>
        <p:spPr>
          <a:xfrm>
            <a:off x="5497275" y="2029075"/>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5" name="Google Shape;85;p10"/>
          <p:cNvSpPr txBox="1">
            <a:spLocks noGrp="1"/>
          </p:cNvSpPr>
          <p:nvPr>
            <p:ph type="subTitle" idx="4"/>
          </p:nvPr>
        </p:nvSpPr>
        <p:spPr>
          <a:xfrm>
            <a:off x="7175700" y="2029188"/>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6" name="Google Shape;86;p10"/>
          <p:cNvSpPr txBox="1">
            <a:spLocks noGrp="1"/>
          </p:cNvSpPr>
          <p:nvPr>
            <p:ph type="title" idx="5"/>
          </p:nvPr>
        </p:nvSpPr>
        <p:spPr>
          <a:xfrm>
            <a:off x="333825" y="1340000"/>
            <a:ext cx="1383600" cy="369000"/>
          </a:xfrm>
          <a:prstGeom prst="rect">
            <a:avLst/>
          </a:prstGeom>
        </p:spPr>
        <p:txBody>
          <a:bodyPr spcFirstLastPara="1" wrap="square" lIns="0" tIns="0" rIns="0" bIns="0" anchor="t" anchorCtr="0">
            <a:noAutofit/>
          </a:bodyPr>
          <a:lstStyle>
            <a:lvl1pPr lvl="0">
              <a:spcBef>
                <a:spcPts val="0"/>
              </a:spcBef>
              <a:spcAft>
                <a:spcPts val="0"/>
              </a:spcAft>
              <a:buSzPts val="800"/>
              <a:buNone/>
              <a:defRPr sz="1400">
                <a:latin typeface="Calibri"/>
                <a:ea typeface="Calibri"/>
                <a:cs typeface="Calibri"/>
                <a:sym typeface="Calibri"/>
              </a:defRPr>
            </a:lvl1pPr>
            <a:lvl2pPr lvl="1">
              <a:spcBef>
                <a:spcPts val="0"/>
              </a:spcBef>
              <a:spcAft>
                <a:spcPts val="0"/>
              </a:spcAft>
              <a:buSzPts val="1400"/>
              <a:buNone/>
              <a:defRPr>
                <a:latin typeface="Calibri"/>
                <a:ea typeface="Calibri"/>
                <a:cs typeface="Calibri"/>
                <a:sym typeface="Calibri"/>
              </a:defRPr>
            </a:lvl2pPr>
            <a:lvl3pPr lvl="2">
              <a:spcBef>
                <a:spcPts val="0"/>
              </a:spcBef>
              <a:spcAft>
                <a:spcPts val="0"/>
              </a:spcAft>
              <a:buSzPts val="1400"/>
              <a:buNone/>
              <a:defRPr>
                <a:latin typeface="Calibri"/>
                <a:ea typeface="Calibri"/>
                <a:cs typeface="Calibri"/>
                <a:sym typeface="Calibri"/>
              </a:defRPr>
            </a:lvl3pPr>
            <a:lvl4pPr lvl="3">
              <a:spcBef>
                <a:spcPts val="0"/>
              </a:spcBef>
              <a:spcAft>
                <a:spcPts val="0"/>
              </a:spcAft>
              <a:buSzPts val="1400"/>
              <a:buNone/>
              <a:defRPr>
                <a:latin typeface="Calibri"/>
                <a:ea typeface="Calibri"/>
                <a:cs typeface="Calibri"/>
                <a:sym typeface="Calibri"/>
              </a:defRPr>
            </a:lvl4pPr>
            <a:lvl5pPr lvl="4">
              <a:spcBef>
                <a:spcPts val="0"/>
              </a:spcBef>
              <a:spcAft>
                <a:spcPts val="0"/>
              </a:spcAft>
              <a:buSzPts val="1400"/>
              <a:buNone/>
              <a:defRPr>
                <a:latin typeface="Calibri"/>
                <a:ea typeface="Calibri"/>
                <a:cs typeface="Calibri"/>
                <a:sym typeface="Calibri"/>
              </a:defRPr>
            </a:lvl5pPr>
            <a:lvl6pPr lvl="5">
              <a:spcBef>
                <a:spcPts val="0"/>
              </a:spcBef>
              <a:spcAft>
                <a:spcPts val="0"/>
              </a:spcAft>
              <a:buSzPts val="1400"/>
              <a:buNone/>
              <a:defRPr>
                <a:latin typeface="Calibri"/>
                <a:ea typeface="Calibri"/>
                <a:cs typeface="Calibri"/>
                <a:sym typeface="Calibri"/>
              </a:defRPr>
            </a:lvl6pPr>
            <a:lvl7pPr lvl="6">
              <a:spcBef>
                <a:spcPts val="0"/>
              </a:spcBef>
              <a:spcAft>
                <a:spcPts val="0"/>
              </a:spcAft>
              <a:buSzPts val="1400"/>
              <a:buNone/>
              <a:defRPr>
                <a:latin typeface="Calibri"/>
                <a:ea typeface="Calibri"/>
                <a:cs typeface="Calibri"/>
                <a:sym typeface="Calibri"/>
              </a:defRPr>
            </a:lvl7pPr>
            <a:lvl8pPr lvl="7">
              <a:spcBef>
                <a:spcPts val="0"/>
              </a:spcBef>
              <a:spcAft>
                <a:spcPts val="0"/>
              </a:spcAft>
              <a:buSzPts val="1400"/>
              <a:buNone/>
              <a:defRPr>
                <a:latin typeface="Calibri"/>
                <a:ea typeface="Calibri"/>
                <a:cs typeface="Calibri"/>
                <a:sym typeface="Calibri"/>
              </a:defRPr>
            </a:lvl8pPr>
            <a:lvl9pPr lvl="8">
              <a:spcBef>
                <a:spcPts val="0"/>
              </a:spcBef>
              <a:spcAft>
                <a:spcPts val="0"/>
              </a:spcAft>
              <a:buSzPts val="1400"/>
              <a:buNone/>
              <a:defRPr>
                <a:latin typeface="Calibri"/>
                <a:ea typeface="Calibri"/>
                <a:cs typeface="Calibri"/>
                <a:sym typeface="Calibri"/>
              </a:defRPr>
            </a:lvl9pPr>
          </a:lstStyle>
          <a:p>
            <a:endParaRPr/>
          </a:p>
        </p:txBody>
      </p:sp>
      <p:sp>
        <p:nvSpPr>
          <p:cNvPr id="87" name="Google Shape;87;p10"/>
          <p:cNvSpPr txBox="1">
            <a:spLocks noGrp="1"/>
          </p:cNvSpPr>
          <p:nvPr>
            <p:ph type="title" idx="6"/>
          </p:nvPr>
        </p:nvSpPr>
        <p:spPr>
          <a:xfrm>
            <a:off x="2214600" y="1339775"/>
            <a:ext cx="1459800" cy="369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88" name="Google Shape;88;p10"/>
          <p:cNvSpPr txBox="1">
            <a:spLocks noGrp="1"/>
          </p:cNvSpPr>
          <p:nvPr>
            <p:ph type="title" idx="7"/>
          </p:nvPr>
        </p:nvSpPr>
        <p:spPr>
          <a:xfrm>
            <a:off x="3846450" y="1340000"/>
            <a:ext cx="1459800" cy="369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89" name="Google Shape;89;p10"/>
          <p:cNvSpPr txBox="1">
            <a:spLocks noGrp="1"/>
          </p:cNvSpPr>
          <p:nvPr>
            <p:ph type="title" idx="8"/>
          </p:nvPr>
        </p:nvSpPr>
        <p:spPr>
          <a:xfrm>
            <a:off x="5545325" y="1339775"/>
            <a:ext cx="1459800" cy="369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90" name="Google Shape;90;p10"/>
          <p:cNvSpPr txBox="1">
            <a:spLocks noGrp="1"/>
          </p:cNvSpPr>
          <p:nvPr>
            <p:ph type="title" idx="9"/>
          </p:nvPr>
        </p:nvSpPr>
        <p:spPr>
          <a:xfrm>
            <a:off x="7259350" y="1339775"/>
            <a:ext cx="1459800" cy="369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91" name="Google Shape;91;p10"/>
          <p:cNvSpPr txBox="1">
            <a:spLocks noGrp="1"/>
          </p:cNvSpPr>
          <p:nvPr>
            <p:ph type="subTitle" idx="13"/>
          </p:nvPr>
        </p:nvSpPr>
        <p:spPr>
          <a:xfrm>
            <a:off x="295725" y="2029200"/>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311700" y="1152475"/>
            <a:ext cx="8520600" cy="3416400"/>
          </a:xfrm>
          <a:prstGeom prst="rect">
            <a:avLst/>
          </a:prstGeom>
          <a:noFill/>
          <a:ln>
            <a:noFill/>
          </a:ln>
        </p:spPr>
        <p:txBody>
          <a:bodyPr spcFirstLastPara="1" wrap="square" lIns="0" tIns="0" rIns="0" bIns="0" anchor="t" anchorCtr="0">
            <a:normAutofit/>
          </a:bodyPr>
          <a:lstStyle>
            <a:lvl1pPr marL="457200" lvl="0" indent="-342900" rtl="0">
              <a:lnSpc>
                <a:spcPct val="115000"/>
              </a:lnSpc>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1pPr>
            <a:lvl2pPr marL="914400" lvl="1"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2pPr>
            <a:lvl3pPr marL="1371600" lvl="2"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3pPr>
            <a:lvl4pPr marL="1828800" lvl="3"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4pPr>
            <a:lvl5pPr marL="2286000" lvl="4"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5pPr>
            <a:lvl6pPr marL="2743200" lvl="5"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6pPr>
            <a:lvl7pPr marL="3200400" lvl="6"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7pPr>
            <a:lvl8pPr marL="3657600" lvl="7"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8pPr>
            <a:lvl9pPr marL="4114800" lvl="8"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9pPr>
          </a:lstStyle>
          <a:p>
            <a:endParaRPr/>
          </a:p>
        </p:txBody>
      </p:sp>
      <p:sp>
        <p:nvSpPr>
          <p:cNvPr id="7" name="Google Shape;7;p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sz="2000">
                <a:solidFill>
                  <a:srgbClr val="FFFFFF"/>
                </a:solidFill>
                <a:latin typeface="Rockwell"/>
                <a:ea typeface="Rockwell"/>
                <a:cs typeface="Rockwell"/>
                <a:sym typeface="Rockwell"/>
              </a:defRPr>
            </a:lvl1pPr>
            <a:lvl2pPr lvl="1">
              <a:spcBef>
                <a:spcPts val="0"/>
              </a:spcBef>
              <a:spcAft>
                <a:spcPts val="0"/>
              </a:spcAft>
              <a:buSzPts val="1400"/>
              <a:buNone/>
              <a:defRPr sz="2000">
                <a:solidFill>
                  <a:srgbClr val="FFFFFF"/>
                </a:solidFill>
                <a:latin typeface="Rockwell"/>
                <a:ea typeface="Rockwell"/>
                <a:cs typeface="Rockwell"/>
                <a:sym typeface="Rockwell"/>
              </a:defRPr>
            </a:lvl2pPr>
            <a:lvl3pPr lvl="2">
              <a:spcBef>
                <a:spcPts val="0"/>
              </a:spcBef>
              <a:spcAft>
                <a:spcPts val="0"/>
              </a:spcAft>
              <a:buSzPts val="1400"/>
              <a:buNone/>
              <a:defRPr sz="2000">
                <a:solidFill>
                  <a:srgbClr val="FFFFFF"/>
                </a:solidFill>
                <a:latin typeface="Rockwell"/>
                <a:ea typeface="Rockwell"/>
                <a:cs typeface="Rockwell"/>
                <a:sym typeface="Rockwell"/>
              </a:defRPr>
            </a:lvl3pPr>
            <a:lvl4pPr lvl="3">
              <a:spcBef>
                <a:spcPts val="0"/>
              </a:spcBef>
              <a:spcAft>
                <a:spcPts val="0"/>
              </a:spcAft>
              <a:buSzPts val="1400"/>
              <a:buNone/>
              <a:defRPr sz="2000">
                <a:solidFill>
                  <a:srgbClr val="FFFFFF"/>
                </a:solidFill>
                <a:latin typeface="Rockwell"/>
                <a:ea typeface="Rockwell"/>
                <a:cs typeface="Rockwell"/>
                <a:sym typeface="Rockwell"/>
              </a:defRPr>
            </a:lvl4pPr>
            <a:lvl5pPr lvl="4">
              <a:spcBef>
                <a:spcPts val="0"/>
              </a:spcBef>
              <a:spcAft>
                <a:spcPts val="0"/>
              </a:spcAft>
              <a:buSzPts val="1400"/>
              <a:buNone/>
              <a:defRPr sz="2000">
                <a:solidFill>
                  <a:srgbClr val="FFFFFF"/>
                </a:solidFill>
                <a:latin typeface="Rockwell"/>
                <a:ea typeface="Rockwell"/>
                <a:cs typeface="Rockwell"/>
                <a:sym typeface="Rockwell"/>
              </a:defRPr>
            </a:lvl5pPr>
            <a:lvl6pPr lvl="5">
              <a:spcBef>
                <a:spcPts val="0"/>
              </a:spcBef>
              <a:spcAft>
                <a:spcPts val="0"/>
              </a:spcAft>
              <a:buSzPts val="1400"/>
              <a:buNone/>
              <a:defRPr sz="2000">
                <a:solidFill>
                  <a:srgbClr val="FFFFFF"/>
                </a:solidFill>
                <a:latin typeface="Rockwell"/>
                <a:ea typeface="Rockwell"/>
                <a:cs typeface="Rockwell"/>
                <a:sym typeface="Rockwell"/>
              </a:defRPr>
            </a:lvl6pPr>
            <a:lvl7pPr lvl="6">
              <a:spcBef>
                <a:spcPts val="0"/>
              </a:spcBef>
              <a:spcAft>
                <a:spcPts val="0"/>
              </a:spcAft>
              <a:buSzPts val="1400"/>
              <a:buNone/>
              <a:defRPr sz="2000">
                <a:solidFill>
                  <a:srgbClr val="FFFFFF"/>
                </a:solidFill>
                <a:latin typeface="Rockwell"/>
                <a:ea typeface="Rockwell"/>
                <a:cs typeface="Rockwell"/>
                <a:sym typeface="Rockwell"/>
              </a:defRPr>
            </a:lvl7pPr>
            <a:lvl8pPr lvl="7">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chemeClr val="dk2"/>
                </a:solidFill>
                <a:latin typeface="Calibri"/>
                <a:ea typeface="Calibri"/>
                <a:cs typeface="Calibri"/>
                <a:sym typeface="Calibri"/>
              </a:defRPr>
            </a:lvl1pPr>
            <a:lvl2pPr lvl="1" algn="r">
              <a:buNone/>
              <a:defRPr sz="1300">
                <a:solidFill>
                  <a:schemeClr val="dk2"/>
                </a:solidFill>
                <a:latin typeface="Calibri"/>
                <a:ea typeface="Calibri"/>
                <a:cs typeface="Calibri"/>
                <a:sym typeface="Calibri"/>
              </a:defRPr>
            </a:lvl2pPr>
            <a:lvl3pPr lvl="2" algn="r">
              <a:buNone/>
              <a:defRPr sz="1300">
                <a:solidFill>
                  <a:schemeClr val="dk2"/>
                </a:solidFill>
                <a:latin typeface="Calibri"/>
                <a:ea typeface="Calibri"/>
                <a:cs typeface="Calibri"/>
                <a:sym typeface="Calibri"/>
              </a:defRPr>
            </a:lvl3pPr>
            <a:lvl4pPr lvl="3" algn="r">
              <a:buNone/>
              <a:defRPr sz="1300">
                <a:solidFill>
                  <a:schemeClr val="dk2"/>
                </a:solidFill>
                <a:latin typeface="Calibri"/>
                <a:ea typeface="Calibri"/>
                <a:cs typeface="Calibri"/>
                <a:sym typeface="Calibri"/>
              </a:defRPr>
            </a:lvl4pPr>
            <a:lvl5pPr lvl="4" algn="r">
              <a:buNone/>
              <a:defRPr sz="1300">
                <a:solidFill>
                  <a:schemeClr val="dk2"/>
                </a:solidFill>
                <a:latin typeface="Calibri"/>
                <a:ea typeface="Calibri"/>
                <a:cs typeface="Calibri"/>
                <a:sym typeface="Calibri"/>
              </a:defRPr>
            </a:lvl5pPr>
            <a:lvl6pPr lvl="5" algn="r">
              <a:buNone/>
              <a:defRPr sz="1300">
                <a:solidFill>
                  <a:schemeClr val="dk2"/>
                </a:solidFill>
                <a:latin typeface="Calibri"/>
                <a:ea typeface="Calibri"/>
                <a:cs typeface="Calibri"/>
                <a:sym typeface="Calibri"/>
              </a:defRPr>
            </a:lvl6pPr>
            <a:lvl7pPr lvl="6" algn="r">
              <a:buNone/>
              <a:defRPr sz="1300">
                <a:solidFill>
                  <a:schemeClr val="dk2"/>
                </a:solidFill>
                <a:latin typeface="Calibri"/>
                <a:ea typeface="Calibri"/>
                <a:cs typeface="Calibri"/>
                <a:sym typeface="Calibri"/>
              </a:defRPr>
            </a:lvl7pPr>
            <a:lvl8pPr lvl="7" algn="r">
              <a:buNone/>
              <a:defRPr sz="1300">
                <a:solidFill>
                  <a:schemeClr val="dk2"/>
                </a:solidFill>
                <a:latin typeface="Calibri"/>
                <a:ea typeface="Calibri"/>
                <a:cs typeface="Calibri"/>
                <a:sym typeface="Calibri"/>
              </a:defRPr>
            </a:lvl8pPr>
            <a:lvl9pPr lvl="8" algn="r">
              <a:buNone/>
              <a:defRPr sz="13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a:spLocks noGrp="1"/>
          </p:cNvSpPr>
          <p:nvPr>
            <p:ph type="sldNum" idx="2"/>
          </p:nvPr>
        </p:nvSpPr>
        <p:spPr>
          <a:xfrm>
            <a:off x="114300" y="4732500"/>
            <a:ext cx="347100" cy="281400"/>
          </a:xfrm>
          <a:prstGeom prst="rect">
            <a:avLst/>
          </a:prstGeom>
          <a:noFill/>
          <a:ln>
            <a:noFill/>
          </a:ln>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0" name="Google Shape;10;p1"/>
          <p:cNvSpPr txBox="1"/>
          <p:nvPr/>
        </p:nvSpPr>
        <p:spPr>
          <a:xfrm>
            <a:off x="511200" y="4837325"/>
            <a:ext cx="2952300" cy="1230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800">
                <a:solidFill>
                  <a:srgbClr val="999999"/>
                </a:solidFill>
                <a:latin typeface="Calibri"/>
                <a:ea typeface="Calibri"/>
                <a:cs typeface="Calibri"/>
                <a:sym typeface="Calibri"/>
              </a:rPr>
              <a:t>Colorado Department of Education</a:t>
            </a:r>
            <a:endParaRPr sz="800">
              <a:solidFill>
                <a:srgbClr val="99999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3" Type="http://schemas.openxmlformats.org/officeDocument/2006/relationships/hyperlink" Target="https://www.cde.state.co.us/accountability/higher-bar-fact-sheet-march-2022-final" TargetMode="External"/><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3" Type="http://schemas.openxmlformats.org/officeDocument/2006/relationships/hyperlink" Target="https://www.cde.state.co.us/accountability/tap" TargetMode="External"/><Relationship Id="rId2" Type="http://schemas.openxmlformats.org/officeDocument/2006/relationships/notesSlide" Target="../notesSlides/notesSlide18.xml"/><Relationship Id="rId1" Type="http://schemas.openxmlformats.org/officeDocument/2006/relationships/slideLayout" Target="../slideLayouts/slideLayout31.xml"/><Relationship Id="rId4" Type="http://schemas.openxmlformats.org/officeDocument/2006/relationships/hyperlink" Target="https://www.cde.state.co.us/accountability/higher-bar-fact-sheet-march-2022-final"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jamboard.google.com/d/1lK7vicjXHf2HbPvl0ojgBccHyyuHueb-Fgdm2_AET4A/viewer?f=3" TargetMode="External"/><Relationship Id="rId2" Type="http://schemas.openxmlformats.org/officeDocument/2006/relationships/notesSlide" Target="../notesSlides/notesSlide19.xml"/><Relationship Id="rId1" Type="http://schemas.openxmlformats.org/officeDocument/2006/relationships/slideLayout" Target="../slideLayouts/slideLayout31.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8" Type="http://schemas.openxmlformats.org/officeDocument/2006/relationships/hyperlink" Target="https://www.cde.state.co.us/accountability/participationandaccountabilityguide-0" TargetMode="External"/><Relationship Id="rId3" Type="http://schemas.openxmlformats.org/officeDocument/2006/relationships/image" Target="../media/image26.png"/><Relationship Id="rId7" Type="http://schemas.openxmlformats.org/officeDocument/2006/relationships/hyperlink" Target="https://www.cde.state.co.us/accountability/2022-annotated-framework-report" TargetMode="External"/><Relationship Id="rId2" Type="http://schemas.openxmlformats.org/officeDocument/2006/relationships/notesSlide" Target="../notesSlides/notesSlide25.xml"/><Relationship Id="rId1" Type="http://schemas.openxmlformats.org/officeDocument/2006/relationships/slideLayout" Target="../slideLayouts/slideLayout34.xml"/><Relationship Id="rId6" Type="http://schemas.openxmlformats.org/officeDocument/2006/relationships/hyperlink" Target="https://www.cde.state.co.us/accountability/summarychangesdocument" TargetMode="External"/><Relationship Id="rId5" Type="http://schemas.openxmlformats.org/officeDocument/2006/relationships/hyperlink" Target="https://www.cde.state.co.us/accountability/priority_improvement_turnaround_supplement_2022" TargetMode="External"/><Relationship Id="rId10" Type="http://schemas.openxmlformats.org/officeDocument/2006/relationships/hyperlink" Target="https://www.cde.state.co.us/uip/parent_notification_fact_sheet" TargetMode="External"/><Relationship Id="rId4" Type="http://schemas.openxmlformats.org/officeDocument/2006/relationships/hyperlink" Target="https://www.cde.state.co.us/accountability/accountabilityhandbookpdf" TargetMode="External"/><Relationship Id="rId9" Type="http://schemas.openxmlformats.org/officeDocument/2006/relationships/hyperlink" Target="https://www.cde.state.co.us/accountability/performancewatchlabelsandprogression"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cde.state.co.us/district-school-dashboard" TargetMode="External"/><Relationship Id="rId2" Type="http://schemas.openxmlformats.org/officeDocument/2006/relationships/notesSlide" Target="../notesSlides/notesSlide26.xml"/><Relationship Id="rId1" Type="http://schemas.openxmlformats.org/officeDocument/2006/relationships/slideLayout" Target="../slideLayouts/slideLayout3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hyperlink" Target="https://www.cde.state.co.us/code/accountability-dataexplorertool"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http://www.cde.state.co.us/accountability/stateaccountability" TargetMode="External"/><Relationship Id="rId7" Type="http://schemas.openxmlformats.org/officeDocument/2006/relationships/hyperlink" Target="https://www.cde.state.co.us/uip" TargetMode="External"/><Relationship Id="rId2" Type="http://schemas.openxmlformats.org/officeDocument/2006/relationships/notesSlide" Target="../notesSlides/notesSlide27.xml"/><Relationship Id="rId1" Type="http://schemas.openxmlformats.org/officeDocument/2006/relationships/slideLayout" Target="../slideLayouts/slideLayout34.xml"/><Relationship Id="rId6" Type="http://schemas.openxmlformats.org/officeDocument/2006/relationships/hyperlink" Target="https://www.cde.state.co.us/accountability/schoolviewdataandresults" TargetMode="External"/><Relationship Id="rId5" Type="http://schemas.openxmlformats.org/officeDocument/2006/relationships/hyperlink" Target="https://www.cde.state.co.us/schoolview/frameworks/welcome" TargetMode="External"/><Relationship Id="rId4" Type="http://schemas.openxmlformats.org/officeDocument/2006/relationships/hyperlink" Target="http://www.cde.state.co.us/accountability/performanceframeworkresults" TargetMode="External"/><Relationship Id="rId9"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hyperlink" Target="https://jamboard.google.com/d/1lK7vicjXHf2HbPvl0ojgBccHyyuHueb-Fgdm2_AET4A/viewer?f=3" TargetMode="External"/><Relationship Id="rId2" Type="http://schemas.openxmlformats.org/officeDocument/2006/relationships/notesSlide" Target="../notesSlides/notesSlide28.xml"/><Relationship Id="rId1" Type="http://schemas.openxmlformats.org/officeDocument/2006/relationships/slideLayout" Target="../slideLayouts/slideLayout31.xml"/><Relationship Id="rId6" Type="http://schemas.openxmlformats.org/officeDocument/2006/relationships/image" Target="../media/image25.png"/><Relationship Id="rId5" Type="http://schemas.openxmlformats.org/officeDocument/2006/relationships/hyperlink" Target="https://www.cde.state.co.us/schoolview/frameworks/welcome" TargetMode="External"/><Relationship Id="rId4" Type="http://schemas.openxmlformats.org/officeDocument/2006/relationships/hyperlink" Target="https://www.cde.state.co.us/accountability/schoolviewdataandresults"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3" Type="http://schemas.openxmlformats.org/officeDocument/2006/relationships/hyperlink" Target="https://jamboard.google.com/d/1lK7vicjXHf2HbPvl0ojgBccHyyuHueb-Fgdm2_AET4A/viewer?f=3" TargetMode="External"/><Relationship Id="rId2" Type="http://schemas.openxmlformats.org/officeDocument/2006/relationships/notesSlide" Target="../notesSlides/notesSlide30.xml"/><Relationship Id="rId1" Type="http://schemas.openxmlformats.org/officeDocument/2006/relationships/slideLayout" Target="../slideLayouts/slideLayout31.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hyperlink" Target="https://www.cde.state.co.us/accountability/accountabilityworkgroup" TargetMode="External"/><Relationship Id="rId2" Type="http://schemas.openxmlformats.org/officeDocument/2006/relationships/notesSlide" Target="../notesSlides/notesSlide4.xml"/><Relationship Id="rId1" Type="http://schemas.openxmlformats.org/officeDocument/2006/relationships/slideLayout" Target="../slideLayouts/slideLayout34.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37.xml"/><Relationship Id="rId5" Type="http://schemas.openxmlformats.org/officeDocument/2006/relationships/image" Target="../media/image22.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cxnSp>
        <p:nvCxnSpPr>
          <p:cNvPr id="317" name="Google Shape;317;p41"/>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
        <p:nvSpPr>
          <p:cNvPr id="318" name="Google Shape;318;p41"/>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1</a:t>
            </a:fld>
            <a:endParaRPr/>
          </a:p>
        </p:txBody>
      </p:sp>
      <p:sp>
        <p:nvSpPr>
          <p:cNvPr id="319" name="Google Shape;319;p41"/>
          <p:cNvSpPr txBox="1">
            <a:spLocks noGrp="1"/>
          </p:cNvSpPr>
          <p:nvPr>
            <p:ph type="ctrTitle"/>
          </p:nvPr>
        </p:nvSpPr>
        <p:spPr>
          <a:xfrm>
            <a:off x="311700" y="744575"/>
            <a:ext cx="8520600" cy="1827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Accountability Work Group</a:t>
            </a:r>
            <a:endParaRPr/>
          </a:p>
        </p:txBody>
      </p:sp>
      <p:sp>
        <p:nvSpPr>
          <p:cNvPr id="320" name="Google Shape;320;p41"/>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p>
            <a:pPr marL="0" lvl="0" indent="0" algn="ctr" rtl="0">
              <a:spcBef>
                <a:spcPts val="0"/>
              </a:spcBef>
              <a:spcAft>
                <a:spcPts val="1200"/>
              </a:spcAft>
              <a:buNone/>
            </a:pPr>
            <a:r>
              <a:rPr lang="en"/>
              <a:t>March 10, 2023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50"/>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10</a:t>
            </a:fld>
            <a:endParaRPr/>
          </a:p>
        </p:txBody>
      </p:sp>
      <p:sp>
        <p:nvSpPr>
          <p:cNvPr id="398" name="Google Shape;398;p50"/>
          <p:cNvSpPr txBox="1">
            <a:spLocks noGrp="1"/>
          </p:cNvSpPr>
          <p:nvPr>
            <p:ph type="ctrTitle"/>
          </p:nvPr>
        </p:nvSpPr>
        <p:spPr>
          <a:xfrm>
            <a:off x="311700" y="1840075"/>
            <a:ext cx="8520600" cy="153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On Track Growth Indicator &amp;  Postsecondary Workforce Readiness (PWR) Sub-Indicators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51"/>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11</a:t>
            </a:fld>
            <a:endParaRPr/>
          </a:p>
        </p:txBody>
      </p:sp>
      <p:sp>
        <p:nvSpPr>
          <p:cNvPr id="404" name="Google Shape;404;p51"/>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Goals for this Discussion</a:t>
            </a:r>
            <a:endParaRPr/>
          </a:p>
        </p:txBody>
      </p:sp>
      <p:sp>
        <p:nvSpPr>
          <p:cNvPr id="405" name="Google Shape;405;p51"/>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a:t>Provide additional background and context about the new On Track Growth indicator and Postsecondary Workforce Readiness (PWR)  sub-indicators</a:t>
            </a:r>
            <a:endParaRPr/>
          </a:p>
          <a:p>
            <a:pPr marL="457200" lvl="0" indent="-330200" algn="l" rtl="0">
              <a:spcBef>
                <a:spcPts val="0"/>
              </a:spcBef>
              <a:spcAft>
                <a:spcPts val="0"/>
              </a:spcAft>
              <a:buSzPts val="1600"/>
              <a:buChar char="●"/>
            </a:pPr>
            <a:r>
              <a:rPr lang="en"/>
              <a:t>Discuss as a group:</a:t>
            </a:r>
            <a:endParaRPr/>
          </a:p>
          <a:p>
            <a:pPr marL="914400" lvl="1" indent="-292100" algn="l" rtl="0">
              <a:spcBef>
                <a:spcPts val="0"/>
              </a:spcBef>
              <a:spcAft>
                <a:spcPts val="0"/>
              </a:spcAft>
              <a:buSzPts val="1000"/>
              <a:buChar char="○"/>
            </a:pPr>
            <a:r>
              <a:rPr lang="en"/>
              <a:t>What key questions or considerations strike you? </a:t>
            </a:r>
            <a:endParaRPr/>
          </a:p>
          <a:p>
            <a:pPr marL="914400" lvl="1" indent="-292100" algn="l" rtl="0">
              <a:spcBef>
                <a:spcPts val="0"/>
              </a:spcBef>
              <a:spcAft>
                <a:spcPts val="0"/>
              </a:spcAft>
              <a:buSzPts val="1000"/>
              <a:buChar char="○"/>
            </a:pPr>
            <a:r>
              <a:rPr lang="en"/>
              <a:t>What advice do you have for CDE as we begin implementation? </a:t>
            </a:r>
            <a:endParaRPr/>
          </a:p>
          <a:p>
            <a:pPr marL="914400" lvl="1" indent="-292100" algn="l" rtl="0">
              <a:spcBef>
                <a:spcPts val="0"/>
              </a:spcBef>
              <a:spcAft>
                <a:spcPts val="0"/>
              </a:spcAft>
              <a:buSzPts val="1000"/>
              <a:buChar char="○"/>
            </a:pPr>
            <a:r>
              <a:rPr lang="en"/>
              <a:t>What is helpful now for resource development and training?  Who is the appropriate audience for these resources/trainings?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52"/>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b="1"/>
              <a:t>On Track Growth | </a:t>
            </a:r>
            <a:r>
              <a:rPr lang="en"/>
              <a:t>Background</a:t>
            </a:r>
            <a:endParaRPr/>
          </a:p>
        </p:txBody>
      </p:sp>
      <p:sp>
        <p:nvSpPr>
          <p:cNvPr id="411" name="Google Shape;411;p52"/>
          <p:cNvSpPr txBox="1">
            <a:spLocks noGrp="1"/>
          </p:cNvSpPr>
          <p:nvPr>
            <p:ph type="body" idx="1"/>
          </p:nvPr>
        </p:nvSpPr>
        <p:spPr>
          <a:xfrm>
            <a:off x="457200" y="1143000"/>
            <a:ext cx="8520600" cy="3307800"/>
          </a:xfrm>
          <a:prstGeom prst="rect">
            <a:avLst/>
          </a:prstGeom>
        </p:spPr>
        <p:txBody>
          <a:bodyPr spcFirstLastPara="1" wrap="square" lIns="0" tIns="0" rIns="0" bIns="0" anchor="t" anchorCtr="0">
            <a:normAutofit lnSpcReduction="10000"/>
          </a:bodyPr>
          <a:lstStyle/>
          <a:p>
            <a:pPr marL="457200" lvl="0" indent="-323850" algn="l" rtl="0">
              <a:spcBef>
                <a:spcPts val="0"/>
              </a:spcBef>
              <a:spcAft>
                <a:spcPts val="0"/>
              </a:spcAft>
              <a:buSzPts val="1500"/>
              <a:buChar char="●"/>
            </a:pPr>
            <a:r>
              <a:rPr lang="en" sz="1500"/>
              <a:t>Required by Colorado’s educational accountability law, the </a:t>
            </a:r>
            <a:r>
              <a:rPr lang="en" sz="1500" b="1"/>
              <a:t>On Track Growth</a:t>
            </a:r>
            <a:r>
              <a:rPr lang="en" sz="1500"/>
              <a:t> performance indicator addresses:</a:t>
            </a:r>
            <a:endParaRPr sz="1500"/>
          </a:p>
          <a:p>
            <a:pPr marL="914400" lvl="1" indent="-279400" algn="l" rtl="0">
              <a:spcBef>
                <a:spcPts val="0"/>
              </a:spcBef>
              <a:spcAft>
                <a:spcPts val="0"/>
              </a:spcAft>
              <a:buSzPts val="800"/>
              <a:buChar char="○"/>
            </a:pPr>
            <a:r>
              <a:rPr lang="en" sz="1400" b="1">
                <a:solidFill>
                  <a:schemeClr val="accent1"/>
                </a:solidFill>
              </a:rPr>
              <a:t>Catch Up:</a:t>
            </a:r>
            <a:r>
              <a:rPr lang="en" sz="1400"/>
              <a:t> Whether students scoring below grade level are catching up to grade-level expectations within two years.</a:t>
            </a:r>
            <a:endParaRPr sz="1400"/>
          </a:p>
          <a:p>
            <a:pPr marL="914400" lvl="1" indent="-279400" algn="l" rtl="0">
              <a:spcBef>
                <a:spcPts val="0"/>
              </a:spcBef>
              <a:spcAft>
                <a:spcPts val="0"/>
              </a:spcAft>
              <a:buSzPts val="800"/>
              <a:buChar char="○"/>
            </a:pPr>
            <a:r>
              <a:rPr lang="en" sz="1400" b="1">
                <a:solidFill>
                  <a:schemeClr val="accent2"/>
                </a:solidFill>
              </a:rPr>
              <a:t>Keep Up:</a:t>
            </a:r>
            <a:r>
              <a:rPr lang="en" sz="1400">
                <a:solidFill>
                  <a:schemeClr val="accent2"/>
                </a:solidFill>
              </a:rPr>
              <a:t> </a:t>
            </a:r>
            <a:r>
              <a:rPr lang="en" sz="1400"/>
              <a:t>Whether students who are already meeting grade-level expectations are maintaining their performance for two years.</a:t>
            </a:r>
            <a:endParaRPr sz="1400"/>
          </a:p>
          <a:p>
            <a:pPr marL="457200" lvl="0" indent="-323850" algn="l" rtl="0">
              <a:spcBef>
                <a:spcPts val="0"/>
              </a:spcBef>
              <a:spcAft>
                <a:spcPts val="0"/>
              </a:spcAft>
              <a:buSzPts val="1500"/>
              <a:buChar char="●"/>
            </a:pPr>
            <a:r>
              <a:rPr lang="en" sz="1500"/>
              <a:t>CDE and the Technical Advisory Panel (TAP) have been developing this measure since 2019, but implementation was paused due to the pandemic</a:t>
            </a:r>
            <a:endParaRPr sz="1500"/>
          </a:p>
          <a:p>
            <a:pPr marL="457200" lvl="0" indent="-323850" algn="l" rtl="0">
              <a:spcBef>
                <a:spcPts val="0"/>
              </a:spcBef>
              <a:spcAft>
                <a:spcPts val="0"/>
              </a:spcAft>
              <a:buSzPts val="1500"/>
              <a:buChar char="●"/>
            </a:pPr>
            <a:r>
              <a:rPr lang="en" sz="1500"/>
              <a:t>Since CMAS growth is available across all typical grades and content areas in 2023, CDE is planning on calculating this measure for elementary and middle schools using Spring 2023 test results</a:t>
            </a:r>
            <a:endParaRPr sz="1500"/>
          </a:p>
          <a:p>
            <a:pPr marL="457200" lvl="0" indent="-323850" algn="l" rtl="0">
              <a:spcBef>
                <a:spcPts val="0"/>
              </a:spcBef>
              <a:spcAft>
                <a:spcPts val="0"/>
              </a:spcAft>
              <a:buSzPts val="1500"/>
              <a:buChar char="●"/>
            </a:pPr>
            <a:r>
              <a:rPr lang="en" sz="1500"/>
              <a:t>On Track Growth will be provided to schools and districts for informational purposes in 2023 and for points in 2024, at the earliest</a:t>
            </a:r>
            <a:endParaRPr sz="1500"/>
          </a:p>
          <a:p>
            <a:pPr marL="457200" lvl="0" indent="-323850" algn="l" rtl="0">
              <a:spcBef>
                <a:spcPts val="0"/>
              </a:spcBef>
              <a:spcAft>
                <a:spcPts val="0"/>
              </a:spcAft>
              <a:buSzPts val="1500"/>
              <a:buChar char="●"/>
            </a:pPr>
            <a:r>
              <a:rPr lang="en" sz="1500"/>
              <a:t>Throughout 2023, CDE, CADRE, and the TAP will investigate a methodology for high schools and districts</a:t>
            </a:r>
            <a:endParaRPr sz="1500"/>
          </a:p>
        </p:txBody>
      </p:sp>
      <p:sp>
        <p:nvSpPr>
          <p:cNvPr id="412" name="Google Shape;412;p52"/>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53"/>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b="1"/>
              <a:t>On Track Growth |</a:t>
            </a:r>
            <a:r>
              <a:rPr lang="en"/>
              <a:t> Student Example</a:t>
            </a:r>
            <a:endParaRPr/>
          </a:p>
        </p:txBody>
      </p:sp>
      <p:sp>
        <p:nvSpPr>
          <p:cNvPr id="418" name="Google Shape;418;p53"/>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13</a:t>
            </a:fld>
            <a:endParaRPr/>
          </a:p>
        </p:txBody>
      </p:sp>
      <p:pic>
        <p:nvPicPr>
          <p:cNvPr id="419" name="Google Shape;419;p53"/>
          <p:cNvPicPr preferRelativeResize="0"/>
          <p:nvPr/>
        </p:nvPicPr>
        <p:blipFill>
          <a:blip r:embed="rId3">
            <a:alphaModFix/>
          </a:blip>
          <a:stretch>
            <a:fillRect/>
          </a:stretch>
        </p:blipFill>
        <p:spPr>
          <a:xfrm>
            <a:off x="637375" y="934400"/>
            <a:ext cx="7869250" cy="35925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54"/>
          <p:cNvSpPr/>
          <p:nvPr/>
        </p:nvSpPr>
        <p:spPr>
          <a:xfrm>
            <a:off x="5953425" y="1016775"/>
            <a:ext cx="2882100" cy="39900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54"/>
          <p:cNvSpPr/>
          <p:nvPr/>
        </p:nvSpPr>
        <p:spPr>
          <a:xfrm>
            <a:off x="6322550" y="3322725"/>
            <a:ext cx="1365600" cy="637500"/>
          </a:xfrm>
          <a:prstGeom prst="rightArrow">
            <a:avLst>
              <a:gd name="adj1" fmla="val 50000"/>
              <a:gd name="adj2" fmla="val 50000"/>
            </a:avLst>
          </a:prstGeom>
          <a:solidFill>
            <a:srgbClr val="6BA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54"/>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b="1"/>
              <a:t>On Track Growth |</a:t>
            </a:r>
            <a:r>
              <a:rPr lang="en"/>
              <a:t> Inclusion in the Framework</a:t>
            </a:r>
            <a:endParaRPr/>
          </a:p>
        </p:txBody>
      </p:sp>
      <p:sp>
        <p:nvSpPr>
          <p:cNvPr id="427" name="Google Shape;427;p54"/>
          <p:cNvSpPr txBox="1">
            <a:spLocks noGrp="1"/>
          </p:cNvSpPr>
          <p:nvPr>
            <p:ph type="body" idx="1"/>
          </p:nvPr>
        </p:nvSpPr>
        <p:spPr>
          <a:xfrm>
            <a:off x="457200" y="1143000"/>
            <a:ext cx="4693200" cy="3191700"/>
          </a:xfrm>
          <a:prstGeom prst="rect">
            <a:avLst/>
          </a:prstGeom>
        </p:spPr>
        <p:txBody>
          <a:bodyPr spcFirstLastPara="1" wrap="square" lIns="0" tIns="0" rIns="0" bIns="0" anchor="t" anchorCtr="0">
            <a:normAutofit lnSpcReduction="20000"/>
          </a:bodyPr>
          <a:lstStyle/>
          <a:p>
            <a:pPr marL="457200" lvl="0" indent="-342900" algn="l" rtl="0">
              <a:spcBef>
                <a:spcPts val="0"/>
              </a:spcBef>
              <a:spcAft>
                <a:spcPts val="0"/>
              </a:spcAft>
              <a:buSzPts val="1800"/>
              <a:buChar char="●"/>
            </a:pPr>
            <a:r>
              <a:rPr lang="en"/>
              <a:t>The performance indicator will include (as available):</a:t>
            </a:r>
            <a:endParaRPr/>
          </a:p>
          <a:p>
            <a:pPr marL="914400" lvl="1" indent="-330200" algn="l" rtl="0">
              <a:spcBef>
                <a:spcPts val="0"/>
              </a:spcBef>
              <a:spcAft>
                <a:spcPts val="0"/>
              </a:spcAft>
              <a:buSzPts val="1600"/>
              <a:buChar char="○"/>
            </a:pPr>
            <a:r>
              <a:rPr lang="en"/>
              <a:t>Total percentage of students meeting their On Track targets</a:t>
            </a:r>
            <a:endParaRPr/>
          </a:p>
          <a:p>
            <a:pPr marL="914400" lvl="1" indent="-330200" algn="l" rtl="0">
              <a:spcBef>
                <a:spcPts val="0"/>
              </a:spcBef>
              <a:spcAft>
                <a:spcPts val="0"/>
              </a:spcAft>
              <a:buSzPts val="1600"/>
              <a:buChar char="○"/>
            </a:pPr>
            <a:r>
              <a:rPr lang="en"/>
              <a:t>Percentage of students designated as Catch Up meeting their On Track targets</a:t>
            </a:r>
            <a:endParaRPr/>
          </a:p>
          <a:p>
            <a:pPr marL="914400" lvl="1" indent="-330200" algn="l" rtl="0">
              <a:spcBef>
                <a:spcPts val="0"/>
              </a:spcBef>
              <a:spcAft>
                <a:spcPts val="0"/>
              </a:spcAft>
              <a:buSzPts val="1600"/>
              <a:buChar char="○"/>
            </a:pPr>
            <a:r>
              <a:rPr lang="en"/>
              <a:t>Percentage of students designated as Keep Up meeting their On Track targets</a:t>
            </a:r>
            <a:endParaRPr/>
          </a:p>
          <a:p>
            <a:pPr marL="914400" lvl="1" indent="-330200" algn="l" rtl="0">
              <a:spcBef>
                <a:spcPts val="0"/>
              </a:spcBef>
              <a:spcAft>
                <a:spcPts val="0"/>
              </a:spcAft>
              <a:buSzPts val="1600"/>
              <a:buChar char="○"/>
            </a:pPr>
            <a:r>
              <a:rPr lang="en"/>
              <a:t>Disaggregation by student groups (e.g., English learners, minority, SPED, FRL)</a:t>
            </a:r>
            <a:endParaRPr/>
          </a:p>
          <a:p>
            <a:pPr marL="457200" lvl="0" indent="-342900" algn="l" rtl="0">
              <a:spcBef>
                <a:spcPts val="0"/>
              </a:spcBef>
              <a:spcAft>
                <a:spcPts val="0"/>
              </a:spcAft>
              <a:buSzPts val="1800"/>
              <a:buChar char="●"/>
            </a:pPr>
            <a:r>
              <a:rPr lang="en"/>
              <a:t>On Track Growth will account for 10% of the total framework indicator points for elementary and middle schools</a:t>
            </a:r>
            <a:endParaRPr/>
          </a:p>
        </p:txBody>
      </p:sp>
      <p:sp>
        <p:nvSpPr>
          <p:cNvPr id="428" name="Google Shape;428;p54"/>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14</a:t>
            </a:fld>
            <a:endParaRPr/>
          </a:p>
        </p:txBody>
      </p:sp>
      <p:sp>
        <p:nvSpPr>
          <p:cNvPr id="429" name="Google Shape;429;p54"/>
          <p:cNvSpPr/>
          <p:nvPr/>
        </p:nvSpPr>
        <p:spPr>
          <a:xfrm>
            <a:off x="6191432" y="1658991"/>
            <a:ext cx="878700" cy="2084400"/>
          </a:xfrm>
          <a:prstGeom prst="rect">
            <a:avLst/>
          </a:prstGeom>
          <a:solidFill>
            <a:srgbClr val="74A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54"/>
          <p:cNvSpPr/>
          <p:nvPr/>
        </p:nvSpPr>
        <p:spPr>
          <a:xfrm>
            <a:off x="6191432" y="3743308"/>
            <a:ext cx="878700" cy="1093800"/>
          </a:xfrm>
          <a:prstGeom prst="rect">
            <a:avLst/>
          </a:prstGeom>
          <a:solidFill>
            <a:srgbClr val="FFCA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54"/>
          <p:cNvSpPr txBox="1"/>
          <p:nvPr/>
        </p:nvSpPr>
        <p:spPr>
          <a:xfrm>
            <a:off x="6191432" y="4082447"/>
            <a:ext cx="8787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solidFill>
                  <a:schemeClr val="lt1"/>
                </a:solidFill>
                <a:latin typeface="Calibri"/>
                <a:ea typeface="Calibri"/>
                <a:cs typeface="Calibri"/>
                <a:sym typeface="Calibri"/>
              </a:rPr>
              <a:t>Achievement</a:t>
            </a:r>
            <a:endParaRPr sz="1000" b="1">
              <a:solidFill>
                <a:schemeClr val="lt1"/>
              </a:solidFill>
              <a:latin typeface="Calibri"/>
              <a:ea typeface="Calibri"/>
              <a:cs typeface="Calibri"/>
              <a:sym typeface="Calibri"/>
            </a:endParaRPr>
          </a:p>
          <a:p>
            <a:pPr marL="0" lvl="0" indent="0" algn="ctr" rtl="0">
              <a:spcBef>
                <a:spcPts val="0"/>
              </a:spcBef>
              <a:spcAft>
                <a:spcPts val="0"/>
              </a:spcAft>
              <a:buNone/>
            </a:pPr>
            <a:r>
              <a:rPr lang="en" sz="1100" b="1">
                <a:solidFill>
                  <a:schemeClr val="lt1"/>
                </a:solidFill>
                <a:latin typeface="Calibri"/>
                <a:ea typeface="Calibri"/>
                <a:cs typeface="Calibri"/>
                <a:sym typeface="Calibri"/>
              </a:rPr>
              <a:t>40%</a:t>
            </a:r>
            <a:endParaRPr sz="1100" b="1">
              <a:solidFill>
                <a:schemeClr val="lt1"/>
              </a:solidFill>
              <a:latin typeface="Calibri"/>
              <a:ea typeface="Calibri"/>
              <a:cs typeface="Calibri"/>
              <a:sym typeface="Calibri"/>
            </a:endParaRPr>
          </a:p>
        </p:txBody>
      </p:sp>
      <p:sp>
        <p:nvSpPr>
          <p:cNvPr id="432" name="Google Shape;432;p54"/>
          <p:cNvSpPr txBox="1"/>
          <p:nvPr/>
        </p:nvSpPr>
        <p:spPr>
          <a:xfrm>
            <a:off x="6167425" y="2527715"/>
            <a:ext cx="9267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solidFill>
                  <a:schemeClr val="lt1"/>
                </a:solidFill>
                <a:latin typeface="Calibri"/>
                <a:ea typeface="Calibri"/>
                <a:cs typeface="Calibri"/>
                <a:sym typeface="Calibri"/>
              </a:rPr>
              <a:t>Growth </a:t>
            </a:r>
            <a:endParaRPr sz="1000" b="1">
              <a:solidFill>
                <a:schemeClr val="lt1"/>
              </a:solidFill>
              <a:latin typeface="Calibri"/>
              <a:ea typeface="Calibri"/>
              <a:cs typeface="Calibri"/>
              <a:sym typeface="Calibri"/>
            </a:endParaRPr>
          </a:p>
          <a:p>
            <a:pPr marL="0" lvl="0" indent="0" algn="ctr" rtl="0">
              <a:spcBef>
                <a:spcPts val="0"/>
              </a:spcBef>
              <a:spcAft>
                <a:spcPts val="0"/>
              </a:spcAft>
              <a:buNone/>
            </a:pPr>
            <a:r>
              <a:rPr lang="en" sz="1100" b="1">
                <a:solidFill>
                  <a:schemeClr val="lt1"/>
                </a:solidFill>
                <a:latin typeface="Calibri"/>
                <a:ea typeface="Calibri"/>
                <a:cs typeface="Calibri"/>
                <a:sym typeface="Calibri"/>
              </a:rPr>
              <a:t>60%</a:t>
            </a:r>
            <a:endParaRPr sz="1100" b="1">
              <a:solidFill>
                <a:schemeClr val="lt1"/>
              </a:solidFill>
              <a:latin typeface="Calibri"/>
              <a:ea typeface="Calibri"/>
              <a:cs typeface="Calibri"/>
              <a:sym typeface="Calibri"/>
            </a:endParaRPr>
          </a:p>
        </p:txBody>
      </p:sp>
      <p:sp>
        <p:nvSpPr>
          <p:cNvPr id="433" name="Google Shape;433;p54"/>
          <p:cNvSpPr txBox="1"/>
          <p:nvPr/>
        </p:nvSpPr>
        <p:spPr>
          <a:xfrm>
            <a:off x="6232363" y="1306725"/>
            <a:ext cx="796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solidFill>
                  <a:schemeClr val="dk1"/>
                </a:solidFill>
                <a:latin typeface="Calibri"/>
                <a:ea typeface="Calibri"/>
                <a:cs typeface="Calibri"/>
                <a:sym typeface="Calibri"/>
              </a:rPr>
              <a:t>2016-2023</a:t>
            </a:r>
            <a:endParaRPr sz="1000">
              <a:solidFill>
                <a:schemeClr val="dk1"/>
              </a:solidFill>
              <a:latin typeface="Calibri"/>
              <a:ea typeface="Calibri"/>
              <a:cs typeface="Calibri"/>
              <a:sym typeface="Calibri"/>
            </a:endParaRPr>
          </a:p>
        </p:txBody>
      </p:sp>
      <p:sp>
        <p:nvSpPr>
          <p:cNvPr id="434" name="Google Shape;434;p54"/>
          <p:cNvSpPr/>
          <p:nvPr/>
        </p:nvSpPr>
        <p:spPr>
          <a:xfrm>
            <a:off x="7688159" y="3729742"/>
            <a:ext cx="878700" cy="1093800"/>
          </a:xfrm>
          <a:prstGeom prst="rect">
            <a:avLst/>
          </a:prstGeom>
          <a:solidFill>
            <a:srgbClr val="FFCA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54"/>
          <p:cNvSpPr/>
          <p:nvPr/>
        </p:nvSpPr>
        <p:spPr>
          <a:xfrm>
            <a:off x="7688150" y="1645425"/>
            <a:ext cx="878700" cy="1747800"/>
          </a:xfrm>
          <a:prstGeom prst="rect">
            <a:avLst/>
          </a:prstGeom>
          <a:solidFill>
            <a:srgbClr val="74A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54"/>
          <p:cNvSpPr txBox="1"/>
          <p:nvPr/>
        </p:nvSpPr>
        <p:spPr>
          <a:xfrm>
            <a:off x="7688141" y="4123370"/>
            <a:ext cx="8787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solidFill>
                  <a:schemeClr val="lt1"/>
                </a:solidFill>
                <a:latin typeface="Calibri"/>
                <a:ea typeface="Calibri"/>
                <a:cs typeface="Calibri"/>
                <a:sym typeface="Calibri"/>
              </a:rPr>
              <a:t>Achievement</a:t>
            </a:r>
            <a:endParaRPr sz="1000" b="1">
              <a:solidFill>
                <a:schemeClr val="lt1"/>
              </a:solidFill>
              <a:latin typeface="Calibri"/>
              <a:ea typeface="Calibri"/>
              <a:cs typeface="Calibri"/>
              <a:sym typeface="Calibri"/>
            </a:endParaRPr>
          </a:p>
          <a:p>
            <a:pPr marL="0" lvl="0" indent="0" algn="ctr" rtl="0">
              <a:spcBef>
                <a:spcPts val="0"/>
              </a:spcBef>
              <a:spcAft>
                <a:spcPts val="0"/>
              </a:spcAft>
              <a:buNone/>
            </a:pPr>
            <a:r>
              <a:rPr lang="en" sz="1100" b="1">
                <a:solidFill>
                  <a:schemeClr val="lt1"/>
                </a:solidFill>
                <a:latin typeface="Calibri"/>
                <a:ea typeface="Calibri"/>
                <a:cs typeface="Calibri"/>
                <a:sym typeface="Calibri"/>
              </a:rPr>
              <a:t>35%</a:t>
            </a:r>
            <a:endParaRPr sz="1100" b="1">
              <a:solidFill>
                <a:schemeClr val="lt1"/>
              </a:solidFill>
              <a:latin typeface="Calibri"/>
              <a:ea typeface="Calibri"/>
              <a:cs typeface="Calibri"/>
              <a:sym typeface="Calibri"/>
            </a:endParaRPr>
          </a:p>
        </p:txBody>
      </p:sp>
      <p:sp>
        <p:nvSpPr>
          <p:cNvPr id="437" name="Google Shape;437;p54"/>
          <p:cNvSpPr txBox="1"/>
          <p:nvPr/>
        </p:nvSpPr>
        <p:spPr>
          <a:xfrm>
            <a:off x="7668452" y="2276334"/>
            <a:ext cx="9267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solidFill>
                  <a:schemeClr val="lt1"/>
                </a:solidFill>
                <a:latin typeface="Calibri"/>
                <a:ea typeface="Calibri"/>
                <a:cs typeface="Calibri"/>
                <a:sym typeface="Calibri"/>
              </a:rPr>
              <a:t>Growth </a:t>
            </a:r>
            <a:endParaRPr sz="1000" b="1">
              <a:solidFill>
                <a:schemeClr val="lt1"/>
              </a:solidFill>
              <a:latin typeface="Calibri"/>
              <a:ea typeface="Calibri"/>
              <a:cs typeface="Calibri"/>
              <a:sym typeface="Calibri"/>
            </a:endParaRPr>
          </a:p>
          <a:p>
            <a:pPr marL="0" lvl="0" indent="0" algn="ctr" rtl="0">
              <a:spcBef>
                <a:spcPts val="0"/>
              </a:spcBef>
              <a:spcAft>
                <a:spcPts val="0"/>
              </a:spcAft>
              <a:buNone/>
            </a:pPr>
            <a:r>
              <a:rPr lang="en" sz="1100" b="1">
                <a:solidFill>
                  <a:schemeClr val="lt1"/>
                </a:solidFill>
                <a:latin typeface="Calibri"/>
                <a:ea typeface="Calibri"/>
                <a:cs typeface="Calibri"/>
                <a:sym typeface="Calibri"/>
              </a:rPr>
              <a:t>55%</a:t>
            </a:r>
            <a:endParaRPr sz="1100" b="1">
              <a:solidFill>
                <a:schemeClr val="lt1"/>
              </a:solidFill>
              <a:latin typeface="Calibri"/>
              <a:ea typeface="Calibri"/>
              <a:cs typeface="Calibri"/>
              <a:sym typeface="Calibri"/>
            </a:endParaRPr>
          </a:p>
        </p:txBody>
      </p:sp>
      <p:sp>
        <p:nvSpPr>
          <p:cNvPr id="438" name="Google Shape;438;p54"/>
          <p:cNvSpPr txBox="1"/>
          <p:nvPr/>
        </p:nvSpPr>
        <p:spPr>
          <a:xfrm>
            <a:off x="7729088" y="1306700"/>
            <a:ext cx="796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solidFill>
                  <a:schemeClr val="dk1"/>
                </a:solidFill>
                <a:latin typeface="Calibri"/>
                <a:ea typeface="Calibri"/>
                <a:cs typeface="Calibri"/>
                <a:sym typeface="Calibri"/>
              </a:rPr>
              <a:t>2024+</a:t>
            </a:r>
            <a:endParaRPr sz="1000">
              <a:solidFill>
                <a:schemeClr val="lt1"/>
              </a:solidFill>
              <a:latin typeface="Calibri"/>
              <a:ea typeface="Calibri"/>
              <a:cs typeface="Calibri"/>
              <a:sym typeface="Calibri"/>
            </a:endParaRPr>
          </a:p>
        </p:txBody>
      </p:sp>
      <p:sp>
        <p:nvSpPr>
          <p:cNvPr id="439" name="Google Shape;439;p54"/>
          <p:cNvSpPr/>
          <p:nvPr/>
        </p:nvSpPr>
        <p:spPr>
          <a:xfrm>
            <a:off x="7688150" y="3393252"/>
            <a:ext cx="878700" cy="507900"/>
          </a:xfrm>
          <a:prstGeom prst="rect">
            <a:avLst/>
          </a:prstGeom>
          <a:solidFill>
            <a:srgbClr val="6BA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54"/>
          <p:cNvSpPr txBox="1"/>
          <p:nvPr/>
        </p:nvSpPr>
        <p:spPr>
          <a:xfrm>
            <a:off x="7668450" y="3393250"/>
            <a:ext cx="9267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solidFill>
                  <a:schemeClr val="lt1"/>
                </a:solidFill>
                <a:latin typeface="Calibri"/>
                <a:ea typeface="Calibri"/>
                <a:cs typeface="Calibri"/>
                <a:sym typeface="Calibri"/>
              </a:rPr>
              <a:t>On Track </a:t>
            </a:r>
            <a:r>
              <a:rPr lang="en" sz="1100" b="1">
                <a:solidFill>
                  <a:schemeClr val="lt1"/>
                </a:solidFill>
                <a:latin typeface="Calibri"/>
                <a:ea typeface="Calibri"/>
                <a:cs typeface="Calibri"/>
                <a:sym typeface="Calibri"/>
              </a:rPr>
              <a:t>10%*</a:t>
            </a:r>
            <a:endParaRPr sz="1100" b="1">
              <a:solidFill>
                <a:schemeClr val="lt1"/>
              </a:solidFill>
              <a:latin typeface="Calibri"/>
              <a:ea typeface="Calibri"/>
              <a:cs typeface="Calibri"/>
              <a:sym typeface="Calibri"/>
            </a:endParaRPr>
          </a:p>
        </p:txBody>
      </p:sp>
      <p:sp>
        <p:nvSpPr>
          <p:cNvPr id="441" name="Google Shape;441;p54"/>
          <p:cNvSpPr txBox="1"/>
          <p:nvPr/>
        </p:nvSpPr>
        <p:spPr>
          <a:xfrm>
            <a:off x="6167450" y="1049800"/>
            <a:ext cx="23994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solidFill>
                  <a:schemeClr val="dk1"/>
                </a:solidFill>
                <a:latin typeface="Calibri"/>
                <a:ea typeface="Calibri"/>
                <a:cs typeface="Calibri"/>
                <a:sym typeface="Calibri"/>
              </a:rPr>
              <a:t>Elementary and Middle School Weighting</a:t>
            </a:r>
            <a:endParaRPr sz="1000" b="1">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55"/>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b="1"/>
              <a:t>PWR Sub-Indicators |</a:t>
            </a:r>
            <a:r>
              <a:rPr lang="en"/>
              <a:t> Background</a:t>
            </a:r>
            <a:endParaRPr/>
          </a:p>
        </p:txBody>
      </p:sp>
      <p:sp>
        <p:nvSpPr>
          <p:cNvPr id="447" name="Google Shape;447;p55"/>
          <p:cNvSpPr txBox="1">
            <a:spLocks noGrp="1"/>
          </p:cNvSpPr>
          <p:nvPr>
            <p:ph type="body" idx="1"/>
          </p:nvPr>
        </p:nvSpPr>
        <p:spPr>
          <a:xfrm>
            <a:off x="461400" y="1022725"/>
            <a:ext cx="8520600" cy="3370800"/>
          </a:xfrm>
          <a:prstGeom prst="rect">
            <a:avLst/>
          </a:prstGeom>
        </p:spPr>
        <p:txBody>
          <a:bodyPr spcFirstLastPara="1" wrap="square" lIns="0" tIns="0" rIns="0" bIns="0" anchor="t" anchorCtr="0">
            <a:normAutofit fontScale="92500" lnSpcReduction="10000"/>
          </a:bodyPr>
          <a:lstStyle/>
          <a:p>
            <a:pPr marL="457200" lvl="0" indent="-322580" algn="l" rtl="0">
              <a:spcBef>
                <a:spcPts val="0"/>
              </a:spcBef>
              <a:spcAft>
                <a:spcPts val="0"/>
              </a:spcAft>
              <a:buSzPct val="100000"/>
              <a:buChar char="●"/>
            </a:pPr>
            <a:r>
              <a:rPr lang="en" sz="1600"/>
              <a:t>Data from the Graduation Guidelines Student Interchange File (reported as part of the End of Year data collection) is being used to build two new PWR sub-indicators for 2023 frameworks:</a:t>
            </a:r>
            <a:endParaRPr sz="1600"/>
          </a:p>
          <a:p>
            <a:pPr marL="914400" lvl="1" indent="-316706" algn="l" rtl="0">
              <a:spcBef>
                <a:spcPts val="0"/>
              </a:spcBef>
              <a:spcAft>
                <a:spcPts val="0"/>
              </a:spcAft>
              <a:buSzPct val="100000"/>
              <a:buChar char="○"/>
            </a:pPr>
            <a:r>
              <a:rPr lang="en" sz="1500" b="1"/>
              <a:t>Higher Bar - ELA/Math: </a:t>
            </a:r>
            <a:r>
              <a:rPr lang="en" sz="1500"/>
              <a:t>measures </a:t>
            </a:r>
            <a:r>
              <a:rPr lang="en" sz="1500" u="sng">
                <a:solidFill>
                  <a:schemeClr val="hlink"/>
                </a:solidFill>
                <a:hlinkClick r:id="rId3"/>
              </a:rPr>
              <a:t>higher achievement levels (as defined by the state board)</a:t>
            </a:r>
            <a:r>
              <a:rPr lang="en" sz="1500"/>
              <a:t>  in English language arts (ELA) and math on certain graduation guidelines measures (including Accuplacer, ACT, ACT Work Keys, AP, ASVAB, CE, IB, SAT)</a:t>
            </a:r>
            <a:endParaRPr sz="1500"/>
          </a:p>
          <a:p>
            <a:pPr marL="914400" lvl="1" indent="-316706" algn="l" rtl="0">
              <a:spcBef>
                <a:spcPts val="0"/>
              </a:spcBef>
              <a:spcAft>
                <a:spcPts val="0"/>
              </a:spcAft>
              <a:buSzPct val="100000"/>
              <a:buChar char="○"/>
            </a:pPr>
            <a:r>
              <a:rPr lang="en" sz="1500" b="1"/>
              <a:t>Higher Bar - Non-ELA/Non-Math: </a:t>
            </a:r>
            <a:r>
              <a:rPr lang="en" sz="1500"/>
              <a:t>measures successful completion of AP, IB, and/or CE non-ELA, and non-math courses. This measure requires an AP exam score of 3 or higher, an IB exam score of 4 or higher, and a CE course grade of B or higher</a:t>
            </a:r>
            <a:endParaRPr sz="1500"/>
          </a:p>
          <a:p>
            <a:pPr marL="457200" lvl="0" indent="-316706" algn="l" rtl="0">
              <a:spcBef>
                <a:spcPts val="0"/>
              </a:spcBef>
              <a:spcAft>
                <a:spcPts val="0"/>
              </a:spcAft>
              <a:buSzPct val="93750"/>
              <a:buChar char="●"/>
            </a:pPr>
            <a:r>
              <a:rPr lang="en" sz="1600"/>
              <a:t>For both sub-indicators:</a:t>
            </a:r>
            <a:endParaRPr sz="1600"/>
          </a:p>
          <a:p>
            <a:pPr marL="914400" lvl="1" indent="-316706" algn="l" rtl="0">
              <a:spcBef>
                <a:spcPts val="0"/>
              </a:spcBef>
              <a:spcAft>
                <a:spcPts val="0"/>
              </a:spcAft>
              <a:buSzPct val="100000"/>
              <a:buChar char="○"/>
            </a:pPr>
            <a:r>
              <a:rPr lang="en" sz="1500"/>
              <a:t>Districts can choose which exam subjects and CE course offerings qualify as ELA/Math or non-ELA/Math</a:t>
            </a:r>
            <a:endParaRPr sz="1500"/>
          </a:p>
          <a:p>
            <a:pPr marL="914400" lvl="1" indent="-316706" algn="l" rtl="0">
              <a:spcBef>
                <a:spcPts val="0"/>
              </a:spcBef>
              <a:spcAft>
                <a:spcPts val="0"/>
              </a:spcAft>
              <a:buSzPct val="100000"/>
              <a:buChar char="○"/>
            </a:pPr>
            <a:r>
              <a:rPr lang="en" sz="1500"/>
              <a:t>The calculation methodology (determined by TAP) is the unduplicated count of graduates that have met at least one measure divided by the number of graduates identified by the school/district (a graduate is counted in the numerator if a student meets the requirement at any time during grades 9 through 12)</a:t>
            </a:r>
            <a:endParaRPr sz="1500"/>
          </a:p>
          <a:p>
            <a:pPr marL="914400" lvl="1" indent="-316706" algn="l" rtl="0">
              <a:spcBef>
                <a:spcPts val="0"/>
              </a:spcBef>
              <a:spcAft>
                <a:spcPts val="0"/>
              </a:spcAft>
              <a:buSzPct val="100000"/>
              <a:buChar char="○"/>
            </a:pPr>
            <a:r>
              <a:rPr lang="en" sz="1500"/>
              <a:t>Will be reported for informational purposes in 2023 high school frameworks and for points in 2024</a:t>
            </a:r>
            <a:endParaRPr sz="1500"/>
          </a:p>
        </p:txBody>
      </p:sp>
      <p:sp>
        <p:nvSpPr>
          <p:cNvPr id="448" name="Google Shape;448;p55"/>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56"/>
          <p:cNvSpPr/>
          <p:nvPr/>
        </p:nvSpPr>
        <p:spPr>
          <a:xfrm>
            <a:off x="5834950" y="943250"/>
            <a:ext cx="3097500" cy="41592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56"/>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b="1"/>
              <a:t>PWR Sub-Indicators |</a:t>
            </a:r>
            <a:r>
              <a:rPr lang="en"/>
              <a:t> Inclusion in the Framework</a:t>
            </a:r>
            <a:endParaRPr/>
          </a:p>
        </p:txBody>
      </p:sp>
      <p:sp>
        <p:nvSpPr>
          <p:cNvPr id="455" name="Google Shape;455;p56"/>
          <p:cNvSpPr txBox="1">
            <a:spLocks noGrp="1"/>
          </p:cNvSpPr>
          <p:nvPr>
            <p:ph type="body" idx="1"/>
          </p:nvPr>
        </p:nvSpPr>
        <p:spPr>
          <a:xfrm>
            <a:off x="457200" y="1143000"/>
            <a:ext cx="4693200" cy="3191700"/>
          </a:xfrm>
          <a:prstGeom prst="rect">
            <a:avLst/>
          </a:prstGeom>
        </p:spPr>
        <p:txBody>
          <a:bodyPr spcFirstLastPara="1" wrap="square" lIns="0" tIns="0" rIns="0" bIns="0" anchor="t" anchorCtr="0">
            <a:normAutofit lnSpcReduction="20000"/>
          </a:bodyPr>
          <a:lstStyle/>
          <a:p>
            <a:pPr marL="457200" lvl="0" indent="-342900" algn="l" rtl="0">
              <a:spcBef>
                <a:spcPts val="0"/>
              </a:spcBef>
              <a:spcAft>
                <a:spcPts val="0"/>
              </a:spcAft>
              <a:buSzPts val="1800"/>
              <a:buChar char="●"/>
            </a:pPr>
            <a:r>
              <a:rPr lang="en"/>
              <a:t>Currently, the PWR indicator consists of five sub-indicators (detailed in the image on the right)</a:t>
            </a:r>
            <a:endParaRPr/>
          </a:p>
          <a:p>
            <a:pPr marL="457200" lvl="0" indent="-342900" algn="l" rtl="0">
              <a:spcBef>
                <a:spcPts val="0"/>
              </a:spcBef>
              <a:spcAft>
                <a:spcPts val="0"/>
              </a:spcAft>
              <a:buSzPts val="1800"/>
              <a:buChar char="●"/>
            </a:pPr>
            <a:r>
              <a:rPr lang="en"/>
              <a:t>TAP and CDE are working on developing points for the two new PWR sub-indicators (Higher Bar ELA/Math and Higher Bar Non-ELA/Non-Math)</a:t>
            </a:r>
            <a:endParaRPr/>
          </a:p>
          <a:p>
            <a:pPr marL="914400" lvl="1" indent="-330200" algn="l" rtl="0">
              <a:spcBef>
                <a:spcPts val="0"/>
              </a:spcBef>
              <a:spcAft>
                <a:spcPts val="0"/>
              </a:spcAft>
              <a:buSzPts val="1600"/>
              <a:buChar char="○"/>
            </a:pPr>
            <a:r>
              <a:rPr lang="en"/>
              <a:t>With the addition of these new sub-indicators, the PWR indicator will continue to contribute 30% of the points in determining the overall high school or district score</a:t>
            </a:r>
            <a:endParaRPr/>
          </a:p>
        </p:txBody>
      </p:sp>
      <p:sp>
        <p:nvSpPr>
          <p:cNvPr id="456" name="Google Shape;456;p56"/>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16</a:t>
            </a:fld>
            <a:endParaRPr/>
          </a:p>
        </p:txBody>
      </p:sp>
      <p:pic>
        <p:nvPicPr>
          <p:cNvPr id="457" name="Google Shape;457;p56" title="Points scored"/>
          <p:cNvPicPr preferRelativeResize="0"/>
          <p:nvPr/>
        </p:nvPicPr>
        <p:blipFill>
          <a:blip r:embed="rId3">
            <a:alphaModFix/>
          </a:blip>
          <a:stretch>
            <a:fillRect/>
          </a:stretch>
        </p:blipFill>
        <p:spPr>
          <a:xfrm>
            <a:off x="6876875" y="943250"/>
            <a:ext cx="1301775" cy="1587577"/>
          </a:xfrm>
          <a:prstGeom prst="rect">
            <a:avLst/>
          </a:prstGeom>
          <a:noFill/>
          <a:ln>
            <a:noFill/>
          </a:ln>
        </p:spPr>
      </p:pic>
      <p:sp>
        <p:nvSpPr>
          <p:cNvPr id="458" name="Google Shape;458;p56"/>
          <p:cNvSpPr txBox="1"/>
          <p:nvPr/>
        </p:nvSpPr>
        <p:spPr>
          <a:xfrm>
            <a:off x="6905175" y="1408500"/>
            <a:ext cx="587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solidFill>
                  <a:schemeClr val="lt1"/>
                </a:solidFill>
                <a:latin typeface="Calibri"/>
                <a:ea typeface="Calibri"/>
                <a:cs typeface="Calibri"/>
                <a:sym typeface="Calibri"/>
              </a:rPr>
              <a:t>PWR 30%</a:t>
            </a:r>
            <a:endParaRPr sz="1000" b="1">
              <a:solidFill>
                <a:schemeClr val="lt1"/>
              </a:solidFill>
              <a:latin typeface="Calibri"/>
              <a:ea typeface="Calibri"/>
              <a:cs typeface="Calibri"/>
              <a:sym typeface="Calibri"/>
            </a:endParaRPr>
          </a:p>
        </p:txBody>
      </p:sp>
      <p:sp>
        <p:nvSpPr>
          <p:cNvPr id="459" name="Google Shape;459;p56"/>
          <p:cNvSpPr txBox="1"/>
          <p:nvPr/>
        </p:nvSpPr>
        <p:spPr>
          <a:xfrm>
            <a:off x="7159813" y="1944800"/>
            <a:ext cx="7359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700" b="1">
                <a:solidFill>
                  <a:schemeClr val="lt1"/>
                </a:solidFill>
                <a:latin typeface="Calibri"/>
                <a:ea typeface="Calibri"/>
                <a:cs typeface="Calibri"/>
                <a:sym typeface="Calibri"/>
              </a:rPr>
              <a:t>Growth </a:t>
            </a:r>
            <a:endParaRPr sz="700" b="1">
              <a:solidFill>
                <a:schemeClr val="lt1"/>
              </a:solidFill>
              <a:latin typeface="Calibri"/>
              <a:ea typeface="Calibri"/>
              <a:cs typeface="Calibri"/>
              <a:sym typeface="Calibri"/>
            </a:endParaRPr>
          </a:p>
          <a:p>
            <a:pPr marL="0" lvl="0" indent="0" algn="ctr" rtl="0">
              <a:spcBef>
                <a:spcPts val="0"/>
              </a:spcBef>
              <a:spcAft>
                <a:spcPts val="0"/>
              </a:spcAft>
              <a:buNone/>
            </a:pPr>
            <a:r>
              <a:rPr lang="en" sz="800" b="1">
                <a:solidFill>
                  <a:schemeClr val="lt1"/>
                </a:solidFill>
                <a:latin typeface="Calibri"/>
                <a:ea typeface="Calibri"/>
                <a:cs typeface="Calibri"/>
                <a:sym typeface="Calibri"/>
              </a:rPr>
              <a:t>40%</a:t>
            </a:r>
            <a:endParaRPr sz="800" b="1">
              <a:solidFill>
                <a:schemeClr val="lt1"/>
              </a:solidFill>
              <a:latin typeface="Calibri"/>
              <a:ea typeface="Calibri"/>
              <a:cs typeface="Calibri"/>
              <a:sym typeface="Calibri"/>
            </a:endParaRPr>
          </a:p>
        </p:txBody>
      </p:sp>
      <p:sp>
        <p:nvSpPr>
          <p:cNvPr id="460" name="Google Shape;460;p56"/>
          <p:cNvSpPr txBox="1"/>
          <p:nvPr/>
        </p:nvSpPr>
        <p:spPr>
          <a:xfrm>
            <a:off x="7329775" y="1485588"/>
            <a:ext cx="9228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700" b="1">
                <a:solidFill>
                  <a:schemeClr val="lt1"/>
                </a:solidFill>
                <a:latin typeface="Calibri"/>
                <a:ea typeface="Calibri"/>
                <a:cs typeface="Calibri"/>
                <a:sym typeface="Calibri"/>
              </a:rPr>
              <a:t>Achievement </a:t>
            </a:r>
            <a:endParaRPr sz="700" b="1">
              <a:solidFill>
                <a:schemeClr val="lt1"/>
              </a:solidFill>
              <a:latin typeface="Calibri"/>
              <a:ea typeface="Calibri"/>
              <a:cs typeface="Calibri"/>
              <a:sym typeface="Calibri"/>
            </a:endParaRPr>
          </a:p>
          <a:p>
            <a:pPr marL="0" lvl="0" indent="0" algn="ctr" rtl="0">
              <a:spcBef>
                <a:spcPts val="0"/>
              </a:spcBef>
              <a:spcAft>
                <a:spcPts val="0"/>
              </a:spcAft>
              <a:buNone/>
            </a:pPr>
            <a:r>
              <a:rPr lang="en" sz="800" b="1">
                <a:solidFill>
                  <a:schemeClr val="lt1"/>
                </a:solidFill>
                <a:latin typeface="Calibri"/>
                <a:ea typeface="Calibri"/>
                <a:cs typeface="Calibri"/>
                <a:sym typeface="Calibri"/>
              </a:rPr>
              <a:t>30%</a:t>
            </a:r>
            <a:endParaRPr sz="800" b="1">
              <a:solidFill>
                <a:schemeClr val="lt1"/>
              </a:solidFill>
              <a:latin typeface="Calibri"/>
              <a:ea typeface="Calibri"/>
              <a:cs typeface="Calibri"/>
              <a:sym typeface="Calibri"/>
            </a:endParaRPr>
          </a:p>
        </p:txBody>
      </p:sp>
      <p:graphicFrame>
        <p:nvGraphicFramePr>
          <p:cNvPr id="461" name="Google Shape;461;p56"/>
          <p:cNvGraphicFramePr/>
          <p:nvPr/>
        </p:nvGraphicFramePr>
        <p:xfrm>
          <a:off x="5899225" y="2569725"/>
          <a:ext cx="3000000" cy="3000000"/>
        </p:xfrm>
        <a:graphic>
          <a:graphicData uri="http://schemas.openxmlformats.org/drawingml/2006/table">
            <a:tbl>
              <a:tblPr>
                <a:noFill/>
                <a:tableStyleId>{C28CFA0D-7725-42FC-BF6D-46E1571E9947}</a:tableStyleId>
              </a:tblPr>
              <a:tblGrid>
                <a:gridCol w="2955075">
                  <a:extLst>
                    <a:ext uri="{9D8B030D-6E8A-4147-A177-3AD203B41FA5}">
                      <a16:colId xmlns:a16="http://schemas.microsoft.com/office/drawing/2014/main" val="20000"/>
                    </a:ext>
                  </a:extLst>
                </a:gridCol>
              </a:tblGrid>
              <a:tr h="304775">
                <a:tc>
                  <a:txBody>
                    <a:bodyPr/>
                    <a:lstStyle/>
                    <a:p>
                      <a:pPr marL="0" lvl="0" indent="0" algn="ctr" rtl="0">
                        <a:spcBef>
                          <a:spcPts val="0"/>
                        </a:spcBef>
                        <a:spcAft>
                          <a:spcPts val="0"/>
                        </a:spcAft>
                        <a:buNone/>
                      </a:pPr>
                      <a:r>
                        <a:rPr lang="en" sz="800" b="1">
                          <a:solidFill>
                            <a:schemeClr val="lt1"/>
                          </a:solidFill>
                        </a:rPr>
                        <a:t>Current PWR Indicator: </a:t>
                      </a:r>
                      <a:r>
                        <a:rPr lang="en" sz="800">
                          <a:solidFill>
                            <a:schemeClr val="lt1"/>
                          </a:solidFill>
                        </a:rPr>
                        <a:t>Points by Sub-Indicator &amp; Level</a:t>
                      </a:r>
                      <a:endParaRPr sz="800">
                        <a:solidFill>
                          <a:schemeClr val="lt1"/>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F6F31"/>
                    </a:solidFill>
                  </a:tcPr>
                </a:tc>
                <a:extLst>
                  <a:ext uri="{0D108BD9-81ED-4DB2-BD59-A6C34878D82A}">
                    <a16:rowId xmlns:a16="http://schemas.microsoft.com/office/drawing/2014/main" val="10000"/>
                  </a:ext>
                </a:extLst>
              </a:tr>
              <a:tr h="441925">
                <a:tc>
                  <a:txBody>
                    <a:bodyPr/>
                    <a:lstStyle/>
                    <a:p>
                      <a:pPr marL="0" lvl="0" indent="0" algn="l" rtl="0">
                        <a:spcBef>
                          <a:spcPts val="0"/>
                        </a:spcBef>
                        <a:spcAft>
                          <a:spcPts val="0"/>
                        </a:spcAft>
                        <a:buNone/>
                      </a:pPr>
                      <a:r>
                        <a:rPr lang="en" sz="900" b="1" u="sng"/>
                        <a:t>SAT EBRW (8 points):</a:t>
                      </a:r>
                      <a:r>
                        <a:rPr lang="en" sz="900" b="1"/>
                        <a:t> </a:t>
                      </a:r>
                      <a:r>
                        <a:rPr lang="en" sz="900"/>
                        <a:t>Mean Scale Score</a:t>
                      </a:r>
                      <a:endParaRPr sz="900"/>
                    </a:p>
                    <a:p>
                      <a:pPr marL="0" lvl="0" indent="0" algn="l" rtl="0">
                        <a:spcBef>
                          <a:spcPts val="0"/>
                        </a:spcBef>
                        <a:spcAft>
                          <a:spcPts val="0"/>
                        </a:spcAft>
                        <a:buNone/>
                      </a:pPr>
                      <a:r>
                        <a:rPr lang="en" sz="800"/>
                        <a:t>[All Students (4) &amp; Disaggregated (1 each)]</a:t>
                      </a:r>
                      <a:endParaRPr sz="8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441925">
                <a:tc>
                  <a:txBody>
                    <a:bodyPr/>
                    <a:lstStyle/>
                    <a:p>
                      <a:pPr marL="0" lvl="0" indent="0" algn="l" rtl="0">
                        <a:spcBef>
                          <a:spcPts val="0"/>
                        </a:spcBef>
                        <a:spcAft>
                          <a:spcPts val="0"/>
                        </a:spcAft>
                        <a:buClr>
                          <a:schemeClr val="dk1"/>
                        </a:buClr>
                        <a:buSzPts val="1100"/>
                        <a:buFont typeface="Arial"/>
                        <a:buNone/>
                      </a:pPr>
                      <a:r>
                        <a:rPr lang="en" sz="900" b="1" u="sng">
                          <a:solidFill>
                            <a:schemeClr val="dk1"/>
                          </a:solidFill>
                        </a:rPr>
                        <a:t>SAT Math (8 points):</a:t>
                      </a:r>
                      <a:r>
                        <a:rPr lang="en" sz="900" b="1">
                          <a:solidFill>
                            <a:schemeClr val="dk1"/>
                          </a:solidFill>
                        </a:rPr>
                        <a:t> </a:t>
                      </a:r>
                      <a:r>
                        <a:rPr lang="en" sz="900">
                          <a:solidFill>
                            <a:schemeClr val="dk1"/>
                          </a:solidFill>
                        </a:rPr>
                        <a:t>Mean Scale Score</a:t>
                      </a:r>
                      <a:endParaRPr sz="900">
                        <a:solidFill>
                          <a:schemeClr val="dk1"/>
                        </a:solidFill>
                      </a:endParaRPr>
                    </a:p>
                    <a:p>
                      <a:pPr marL="0" lvl="0" indent="0" algn="l" rtl="0">
                        <a:spcBef>
                          <a:spcPts val="0"/>
                        </a:spcBef>
                        <a:spcAft>
                          <a:spcPts val="0"/>
                        </a:spcAft>
                        <a:buClr>
                          <a:schemeClr val="dk1"/>
                        </a:buClr>
                        <a:buSzPts val="1100"/>
                        <a:buFont typeface="Arial"/>
                        <a:buNone/>
                      </a:pPr>
                      <a:r>
                        <a:rPr lang="en" sz="800">
                          <a:solidFill>
                            <a:schemeClr val="dk1"/>
                          </a:solidFill>
                        </a:rPr>
                        <a:t>[All Students (4) &amp; Disaggregated (1 each)]</a:t>
                      </a:r>
                      <a:endParaRPr sz="10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441925">
                <a:tc>
                  <a:txBody>
                    <a:bodyPr/>
                    <a:lstStyle/>
                    <a:p>
                      <a:pPr marL="0" lvl="0" indent="0" algn="l" rtl="0">
                        <a:spcBef>
                          <a:spcPts val="0"/>
                        </a:spcBef>
                        <a:spcAft>
                          <a:spcPts val="0"/>
                        </a:spcAft>
                        <a:buClr>
                          <a:schemeClr val="dk1"/>
                        </a:buClr>
                        <a:buSzPts val="1100"/>
                        <a:buFont typeface="Arial"/>
                        <a:buNone/>
                      </a:pPr>
                      <a:r>
                        <a:rPr lang="en" sz="900" b="1" u="sng">
                          <a:solidFill>
                            <a:schemeClr val="dk1"/>
                          </a:solidFill>
                        </a:rPr>
                        <a:t>Dropout (16 points):</a:t>
                      </a:r>
                      <a:r>
                        <a:rPr lang="en" sz="900" b="1">
                          <a:solidFill>
                            <a:schemeClr val="dk1"/>
                          </a:solidFill>
                        </a:rPr>
                        <a:t> </a:t>
                      </a:r>
                      <a:r>
                        <a:rPr lang="en" sz="900">
                          <a:solidFill>
                            <a:schemeClr val="dk1"/>
                          </a:solidFill>
                        </a:rPr>
                        <a:t>Rate</a:t>
                      </a:r>
                      <a:endParaRPr sz="900">
                        <a:solidFill>
                          <a:schemeClr val="dk1"/>
                        </a:solidFill>
                      </a:endParaRPr>
                    </a:p>
                    <a:p>
                      <a:pPr marL="0" lvl="0" indent="0" algn="l" rtl="0">
                        <a:spcBef>
                          <a:spcPts val="0"/>
                        </a:spcBef>
                        <a:spcAft>
                          <a:spcPts val="0"/>
                        </a:spcAft>
                        <a:buClr>
                          <a:schemeClr val="dk1"/>
                        </a:buClr>
                        <a:buSzPts val="1100"/>
                        <a:buFont typeface="Arial"/>
                        <a:buNone/>
                      </a:pPr>
                      <a:r>
                        <a:rPr lang="en" sz="800">
                          <a:solidFill>
                            <a:schemeClr val="dk1"/>
                          </a:solidFill>
                        </a:rPr>
                        <a:t>[All Students (8) &amp; Disaggregated (2 each)]</a:t>
                      </a:r>
                      <a:endParaRPr sz="10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441925">
                <a:tc>
                  <a:txBody>
                    <a:bodyPr/>
                    <a:lstStyle/>
                    <a:p>
                      <a:pPr marL="0" lvl="0" indent="0" algn="l" rtl="0">
                        <a:spcBef>
                          <a:spcPts val="0"/>
                        </a:spcBef>
                        <a:spcAft>
                          <a:spcPts val="0"/>
                        </a:spcAft>
                        <a:buClr>
                          <a:schemeClr val="dk1"/>
                        </a:buClr>
                        <a:buSzPts val="1100"/>
                        <a:buFont typeface="Arial"/>
                        <a:buNone/>
                      </a:pPr>
                      <a:r>
                        <a:rPr lang="en" sz="900" b="1" u="sng">
                          <a:solidFill>
                            <a:schemeClr val="dk1"/>
                          </a:solidFill>
                        </a:rPr>
                        <a:t>Matriculation (4 points):</a:t>
                      </a:r>
                      <a:r>
                        <a:rPr lang="en" sz="900" b="1">
                          <a:solidFill>
                            <a:schemeClr val="dk1"/>
                          </a:solidFill>
                        </a:rPr>
                        <a:t> </a:t>
                      </a:r>
                      <a:r>
                        <a:rPr lang="en" sz="900">
                          <a:solidFill>
                            <a:schemeClr val="dk1"/>
                          </a:solidFill>
                        </a:rPr>
                        <a:t>Rate</a:t>
                      </a:r>
                      <a:endParaRPr sz="900">
                        <a:solidFill>
                          <a:schemeClr val="dk1"/>
                        </a:solidFill>
                      </a:endParaRPr>
                    </a:p>
                    <a:p>
                      <a:pPr marL="0" lvl="0" indent="0" algn="l" rtl="0">
                        <a:spcBef>
                          <a:spcPts val="0"/>
                        </a:spcBef>
                        <a:spcAft>
                          <a:spcPts val="0"/>
                        </a:spcAft>
                        <a:buNone/>
                      </a:pPr>
                      <a:r>
                        <a:rPr lang="en" sz="800">
                          <a:solidFill>
                            <a:schemeClr val="dk1"/>
                          </a:solidFill>
                        </a:rPr>
                        <a:t>[All Students (4)]</a:t>
                      </a:r>
                      <a:endParaRPr sz="10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441925">
                <a:tc>
                  <a:txBody>
                    <a:bodyPr/>
                    <a:lstStyle/>
                    <a:p>
                      <a:pPr marL="0" lvl="0" indent="0" algn="l" rtl="0">
                        <a:spcBef>
                          <a:spcPts val="0"/>
                        </a:spcBef>
                        <a:spcAft>
                          <a:spcPts val="0"/>
                        </a:spcAft>
                        <a:buClr>
                          <a:schemeClr val="dk1"/>
                        </a:buClr>
                        <a:buSzPts val="1100"/>
                        <a:buFont typeface="Arial"/>
                        <a:buNone/>
                      </a:pPr>
                      <a:r>
                        <a:rPr lang="en" sz="900" b="1" u="sng">
                          <a:solidFill>
                            <a:schemeClr val="dk1"/>
                          </a:solidFill>
                        </a:rPr>
                        <a:t>Graduation (16 points):</a:t>
                      </a:r>
                      <a:r>
                        <a:rPr lang="en" sz="900" b="1">
                          <a:solidFill>
                            <a:schemeClr val="dk1"/>
                          </a:solidFill>
                        </a:rPr>
                        <a:t> </a:t>
                      </a:r>
                      <a:r>
                        <a:rPr lang="en" sz="900">
                          <a:solidFill>
                            <a:schemeClr val="dk1"/>
                          </a:solidFill>
                        </a:rPr>
                        <a:t>Rate</a:t>
                      </a:r>
                      <a:endParaRPr sz="900">
                        <a:solidFill>
                          <a:schemeClr val="dk1"/>
                        </a:solidFill>
                      </a:endParaRPr>
                    </a:p>
                    <a:p>
                      <a:pPr marL="0" lvl="0" indent="0" algn="l" rtl="0">
                        <a:spcBef>
                          <a:spcPts val="0"/>
                        </a:spcBef>
                        <a:spcAft>
                          <a:spcPts val="0"/>
                        </a:spcAft>
                        <a:buClr>
                          <a:schemeClr val="dk1"/>
                        </a:buClr>
                        <a:buSzPts val="1100"/>
                        <a:buFont typeface="Arial"/>
                        <a:buNone/>
                      </a:pPr>
                      <a:r>
                        <a:rPr lang="en" sz="800">
                          <a:solidFill>
                            <a:schemeClr val="dk1"/>
                          </a:solidFill>
                        </a:rPr>
                        <a:t>[All Students (8) &amp; Disaggregated (2 each)]</a:t>
                      </a:r>
                      <a:endParaRPr sz="800">
                        <a:solidFill>
                          <a:schemeClr val="dk1"/>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sp>
        <p:nvSpPr>
          <p:cNvPr id="462" name="Google Shape;462;p56"/>
          <p:cNvSpPr/>
          <p:nvPr/>
        </p:nvSpPr>
        <p:spPr>
          <a:xfrm rot="10800000">
            <a:off x="6084400" y="1536825"/>
            <a:ext cx="891600" cy="1032900"/>
          </a:xfrm>
          <a:prstGeom prst="bentUpArrow">
            <a:avLst>
              <a:gd name="adj1" fmla="val 25000"/>
              <a:gd name="adj2" fmla="val 25000"/>
              <a:gd name="adj3" fmla="val 25000"/>
            </a:avLst>
          </a:prstGeom>
          <a:solidFill>
            <a:srgbClr val="FF6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57"/>
          <p:cNvSpPr/>
          <p:nvPr/>
        </p:nvSpPr>
        <p:spPr>
          <a:xfrm>
            <a:off x="2215888" y="4804800"/>
            <a:ext cx="6828600" cy="338700"/>
          </a:xfrm>
          <a:prstGeom prst="rect">
            <a:avLst/>
          </a:prstGeom>
          <a:solidFill>
            <a:srgbClr val="0EA9B8"/>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57"/>
          <p:cNvSpPr/>
          <p:nvPr/>
        </p:nvSpPr>
        <p:spPr>
          <a:xfrm>
            <a:off x="2215893" y="3615600"/>
            <a:ext cx="6828600" cy="1238100"/>
          </a:xfrm>
          <a:prstGeom prst="rect">
            <a:avLst/>
          </a:prstGeom>
          <a:solidFill>
            <a:srgbClr val="0C94A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57"/>
          <p:cNvSpPr/>
          <p:nvPr/>
        </p:nvSpPr>
        <p:spPr>
          <a:xfrm>
            <a:off x="2215893" y="2377500"/>
            <a:ext cx="6828600" cy="1238100"/>
          </a:xfrm>
          <a:prstGeom prst="rect">
            <a:avLst/>
          </a:pr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57"/>
          <p:cNvSpPr/>
          <p:nvPr/>
        </p:nvSpPr>
        <p:spPr>
          <a:xfrm>
            <a:off x="2215893" y="1139325"/>
            <a:ext cx="6828600" cy="1238100"/>
          </a:xfrm>
          <a:prstGeom prst="rect">
            <a:avLst/>
          </a:prstGeom>
          <a:solidFill>
            <a:srgbClr val="005D68"/>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57"/>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
              <a:t>17</a:t>
            </a:fld>
            <a:endParaRPr/>
          </a:p>
        </p:txBody>
      </p:sp>
      <p:sp>
        <p:nvSpPr>
          <p:cNvPr id="472" name="Google Shape;472;p57"/>
          <p:cNvSpPr txBox="1">
            <a:spLocks noGrp="1"/>
          </p:cNvSpPr>
          <p:nvPr>
            <p:ph type="title"/>
          </p:nvPr>
        </p:nvSpPr>
        <p:spPr>
          <a:xfrm>
            <a:off x="213075" y="228600"/>
            <a:ext cx="8520600" cy="572700"/>
          </a:xfrm>
          <a:prstGeom prst="rect">
            <a:avLst/>
          </a:prstGeom>
        </p:spPr>
        <p:txBody>
          <a:bodyPr spcFirstLastPara="1" wrap="square" lIns="0" tIns="0" rIns="0" bIns="0" anchor="ctr" anchorCtr="0">
            <a:normAutofit/>
          </a:bodyPr>
          <a:lstStyle/>
          <a:p>
            <a:pPr marL="0" lvl="0" indent="0" algn="l" rtl="0">
              <a:lnSpc>
                <a:spcPct val="100000"/>
              </a:lnSpc>
              <a:spcBef>
                <a:spcPts val="0"/>
              </a:spcBef>
              <a:spcAft>
                <a:spcPts val="0"/>
              </a:spcAft>
              <a:buNone/>
            </a:pPr>
            <a:r>
              <a:rPr lang="en" sz="2000" i="1">
                <a:latin typeface="Rockwell"/>
                <a:ea typeface="Rockwell"/>
                <a:cs typeface="Rockwell"/>
                <a:sym typeface="Rockwell"/>
              </a:rPr>
              <a:t>Draft </a:t>
            </a:r>
            <a:r>
              <a:rPr lang="en" sz="2000">
                <a:latin typeface="Rockwell"/>
                <a:ea typeface="Rockwell"/>
                <a:cs typeface="Rockwell"/>
                <a:sym typeface="Rockwell"/>
              </a:rPr>
              <a:t>Timeline for Implementation</a:t>
            </a:r>
            <a:endParaRPr sz="2000">
              <a:latin typeface="Rockwell"/>
              <a:ea typeface="Rockwell"/>
              <a:cs typeface="Rockwell"/>
              <a:sym typeface="Rockwell"/>
            </a:endParaRPr>
          </a:p>
        </p:txBody>
      </p:sp>
      <p:grpSp>
        <p:nvGrpSpPr>
          <p:cNvPr id="473" name="Google Shape;473;p57"/>
          <p:cNvGrpSpPr/>
          <p:nvPr/>
        </p:nvGrpSpPr>
        <p:grpSpPr>
          <a:xfrm>
            <a:off x="2258325" y="1377625"/>
            <a:ext cx="4683250" cy="1165887"/>
            <a:chOff x="3565753" y="973695"/>
            <a:chExt cx="4683250" cy="1165887"/>
          </a:xfrm>
        </p:grpSpPr>
        <p:grpSp>
          <p:nvGrpSpPr>
            <p:cNvPr id="474" name="Google Shape;474;p57"/>
            <p:cNvGrpSpPr/>
            <p:nvPr/>
          </p:nvGrpSpPr>
          <p:grpSpPr>
            <a:xfrm>
              <a:off x="4732925" y="1140987"/>
              <a:ext cx="529800" cy="998596"/>
              <a:chOff x="4318975" y="1083450"/>
              <a:chExt cx="529800" cy="591305"/>
            </a:xfrm>
          </p:grpSpPr>
          <p:sp>
            <p:nvSpPr>
              <p:cNvPr id="475" name="Google Shape;475;p57"/>
              <p:cNvSpPr/>
              <p:nvPr/>
            </p:nvSpPr>
            <p:spPr>
              <a:xfrm>
                <a:off x="4517129" y="1083455"/>
                <a:ext cx="133500" cy="591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6" name="Google Shape;476;p57"/>
              <p:cNvCxnSpPr/>
              <p:nvPr/>
            </p:nvCxnSpPr>
            <p:spPr>
              <a:xfrm rot="10800000">
                <a:off x="4318975" y="1083450"/>
                <a:ext cx="529800" cy="0"/>
              </a:xfrm>
              <a:prstGeom prst="straightConnector1">
                <a:avLst/>
              </a:prstGeom>
              <a:noFill/>
              <a:ln w="9525" cap="flat" cmpd="sng">
                <a:solidFill>
                  <a:schemeClr val="lt1"/>
                </a:solidFill>
                <a:prstDash val="solid"/>
                <a:round/>
                <a:headEnd type="none" w="sm" len="sm"/>
                <a:tailEnd type="none" w="sm" len="sm"/>
              </a:ln>
            </p:spPr>
          </p:cxnSp>
        </p:grpSp>
        <p:sp>
          <p:nvSpPr>
            <p:cNvPr id="477" name="Google Shape;477;p57"/>
            <p:cNvSpPr txBox="1"/>
            <p:nvPr/>
          </p:nvSpPr>
          <p:spPr>
            <a:xfrm>
              <a:off x="5343504" y="973695"/>
              <a:ext cx="2905500" cy="86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b="1">
                  <a:solidFill>
                    <a:schemeClr val="lt1"/>
                  </a:solidFill>
                  <a:latin typeface="Calibri"/>
                  <a:ea typeface="Calibri"/>
                  <a:cs typeface="Calibri"/>
                  <a:sym typeface="Calibri"/>
                </a:rPr>
                <a:t>Elementary and Middle Schools:  </a:t>
              </a:r>
              <a:r>
                <a:rPr lang="en" sz="1100">
                  <a:solidFill>
                    <a:schemeClr val="lt1"/>
                  </a:solidFill>
                  <a:latin typeface="Calibri"/>
                  <a:ea typeface="Calibri"/>
                  <a:cs typeface="Calibri"/>
                  <a:sym typeface="Calibri"/>
                </a:rPr>
                <a:t>On Track Growth provided  for informational purposes</a:t>
              </a:r>
              <a:endParaRPr sz="1100">
                <a:solidFill>
                  <a:schemeClr val="lt1"/>
                </a:solidFill>
                <a:latin typeface="Calibri"/>
                <a:ea typeface="Calibri"/>
                <a:cs typeface="Calibri"/>
                <a:sym typeface="Calibri"/>
              </a:endParaRPr>
            </a:p>
            <a:p>
              <a:pPr marL="0" lvl="0" indent="0" algn="l" rtl="0">
                <a:lnSpc>
                  <a:spcPct val="115000"/>
                </a:lnSpc>
                <a:spcBef>
                  <a:spcPts val="0"/>
                </a:spcBef>
                <a:spcAft>
                  <a:spcPts val="0"/>
                </a:spcAft>
                <a:buNone/>
              </a:pPr>
              <a:r>
                <a:rPr lang="en" sz="1100" b="1">
                  <a:solidFill>
                    <a:schemeClr val="lt1"/>
                  </a:solidFill>
                  <a:latin typeface="Calibri"/>
                  <a:ea typeface="Calibri"/>
                  <a:cs typeface="Calibri"/>
                  <a:sym typeface="Calibri"/>
                </a:rPr>
                <a:t>High Schools/Districts: </a:t>
              </a:r>
              <a:r>
                <a:rPr lang="en" sz="1100">
                  <a:solidFill>
                    <a:schemeClr val="lt1"/>
                  </a:solidFill>
                  <a:latin typeface="Calibri"/>
                  <a:ea typeface="Calibri"/>
                  <a:cs typeface="Calibri"/>
                  <a:sym typeface="Calibri"/>
                </a:rPr>
                <a:t>PWR sub-indicators provided  for informational purposes</a:t>
              </a:r>
              <a:endParaRPr sz="1100">
                <a:solidFill>
                  <a:schemeClr val="lt1"/>
                </a:solidFill>
                <a:latin typeface="Calibri"/>
                <a:ea typeface="Calibri"/>
                <a:cs typeface="Calibri"/>
                <a:sym typeface="Calibri"/>
              </a:endParaRPr>
            </a:p>
          </p:txBody>
        </p:sp>
        <p:sp>
          <p:nvSpPr>
            <p:cNvPr id="478" name="Google Shape;478;p57"/>
            <p:cNvSpPr txBox="1"/>
            <p:nvPr/>
          </p:nvSpPr>
          <p:spPr>
            <a:xfrm>
              <a:off x="3565753" y="973695"/>
              <a:ext cx="1170000" cy="3468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1000" b="1">
                  <a:solidFill>
                    <a:schemeClr val="lt1"/>
                  </a:solidFill>
                  <a:latin typeface="Calibri"/>
                  <a:ea typeface="Calibri"/>
                  <a:cs typeface="Calibri"/>
                  <a:sym typeface="Calibri"/>
                </a:rPr>
                <a:t>2023 Frameworks</a:t>
              </a:r>
              <a:endParaRPr sz="1000" b="1">
                <a:solidFill>
                  <a:schemeClr val="lt1"/>
                </a:solidFill>
                <a:latin typeface="Calibri"/>
                <a:ea typeface="Calibri"/>
                <a:cs typeface="Calibri"/>
                <a:sym typeface="Calibri"/>
              </a:endParaRPr>
            </a:p>
          </p:txBody>
        </p:sp>
      </p:grpSp>
      <p:grpSp>
        <p:nvGrpSpPr>
          <p:cNvPr id="479" name="Google Shape;479;p57"/>
          <p:cNvGrpSpPr/>
          <p:nvPr/>
        </p:nvGrpSpPr>
        <p:grpSpPr>
          <a:xfrm>
            <a:off x="2258293" y="2378499"/>
            <a:ext cx="4505950" cy="1384809"/>
            <a:chOff x="3565753" y="973702"/>
            <a:chExt cx="4505950" cy="1621746"/>
          </a:xfrm>
        </p:grpSpPr>
        <p:grpSp>
          <p:nvGrpSpPr>
            <p:cNvPr id="480" name="Google Shape;480;p57"/>
            <p:cNvGrpSpPr/>
            <p:nvPr/>
          </p:nvGrpSpPr>
          <p:grpSpPr>
            <a:xfrm>
              <a:off x="4732925" y="1140987"/>
              <a:ext cx="529800" cy="1454461"/>
              <a:chOff x="4318975" y="1083450"/>
              <a:chExt cx="529800" cy="861239"/>
            </a:xfrm>
          </p:grpSpPr>
          <p:sp>
            <p:nvSpPr>
              <p:cNvPr id="481" name="Google Shape;481;p57"/>
              <p:cNvSpPr/>
              <p:nvPr/>
            </p:nvSpPr>
            <p:spPr>
              <a:xfrm>
                <a:off x="4517123" y="1086089"/>
                <a:ext cx="133500" cy="858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82" name="Google Shape;482;p57"/>
              <p:cNvCxnSpPr/>
              <p:nvPr/>
            </p:nvCxnSpPr>
            <p:spPr>
              <a:xfrm rot="10800000">
                <a:off x="4318975" y="1083450"/>
                <a:ext cx="529800" cy="0"/>
              </a:xfrm>
              <a:prstGeom prst="straightConnector1">
                <a:avLst/>
              </a:prstGeom>
              <a:noFill/>
              <a:ln w="9525" cap="flat" cmpd="sng">
                <a:solidFill>
                  <a:schemeClr val="lt1"/>
                </a:solidFill>
                <a:prstDash val="solid"/>
                <a:round/>
                <a:headEnd type="none" w="sm" len="sm"/>
                <a:tailEnd type="none" w="sm" len="sm"/>
              </a:ln>
            </p:spPr>
          </p:cxnSp>
        </p:grpSp>
        <p:sp>
          <p:nvSpPr>
            <p:cNvPr id="483" name="Google Shape;483;p57"/>
            <p:cNvSpPr txBox="1"/>
            <p:nvPr/>
          </p:nvSpPr>
          <p:spPr>
            <a:xfrm>
              <a:off x="5343504" y="973703"/>
              <a:ext cx="2728200" cy="1033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b="1">
                  <a:solidFill>
                    <a:schemeClr val="lt1"/>
                  </a:solidFill>
                  <a:latin typeface="Calibri"/>
                  <a:ea typeface="Calibri"/>
                  <a:cs typeface="Calibri"/>
                  <a:sym typeface="Calibri"/>
                </a:rPr>
                <a:t>Elementary and Middle Schools:  </a:t>
              </a:r>
              <a:r>
                <a:rPr lang="en" sz="1100">
                  <a:solidFill>
                    <a:schemeClr val="lt1"/>
                  </a:solidFill>
                  <a:latin typeface="Calibri"/>
                  <a:ea typeface="Calibri"/>
                  <a:cs typeface="Calibri"/>
                  <a:sym typeface="Calibri"/>
                </a:rPr>
                <a:t>On Track Growth included for points</a:t>
              </a:r>
              <a:endParaRPr sz="1100">
                <a:solidFill>
                  <a:schemeClr val="lt1"/>
                </a:solidFill>
                <a:latin typeface="Calibri"/>
                <a:ea typeface="Calibri"/>
                <a:cs typeface="Calibri"/>
                <a:sym typeface="Calibri"/>
              </a:endParaRPr>
            </a:p>
            <a:p>
              <a:pPr marL="0" lvl="0" indent="0" algn="l" rtl="0">
                <a:lnSpc>
                  <a:spcPct val="115000"/>
                </a:lnSpc>
                <a:spcBef>
                  <a:spcPts val="0"/>
                </a:spcBef>
                <a:spcAft>
                  <a:spcPts val="0"/>
                </a:spcAft>
                <a:buNone/>
              </a:pPr>
              <a:r>
                <a:rPr lang="en" sz="1100" b="1">
                  <a:solidFill>
                    <a:schemeClr val="lt1"/>
                  </a:solidFill>
                  <a:latin typeface="Calibri"/>
                  <a:ea typeface="Calibri"/>
                  <a:cs typeface="Calibri"/>
                  <a:sym typeface="Calibri"/>
                </a:rPr>
                <a:t>High Schools/Districts: </a:t>
              </a:r>
              <a:r>
                <a:rPr lang="en" sz="1100">
                  <a:solidFill>
                    <a:schemeClr val="lt1"/>
                  </a:solidFill>
                  <a:latin typeface="Calibri"/>
                  <a:ea typeface="Calibri"/>
                  <a:cs typeface="Calibri"/>
                  <a:sym typeface="Calibri"/>
                </a:rPr>
                <a:t>PWR sub-indicators included for points, On Track Growth included for informational purposes</a:t>
              </a:r>
              <a:endParaRPr sz="1300" b="1">
                <a:solidFill>
                  <a:schemeClr val="lt1"/>
                </a:solidFill>
                <a:latin typeface="Calibri"/>
                <a:ea typeface="Calibri"/>
                <a:cs typeface="Calibri"/>
                <a:sym typeface="Calibri"/>
              </a:endParaRPr>
            </a:p>
          </p:txBody>
        </p:sp>
        <p:sp>
          <p:nvSpPr>
            <p:cNvPr id="484" name="Google Shape;484;p57"/>
            <p:cNvSpPr txBox="1"/>
            <p:nvPr/>
          </p:nvSpPr>
          <p:spPr>
            <a:xfrm>
              <a:off x="3565753" y="973702"/>
              <a:ext cx="1170000" cy="3468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1000" b="1">
                  <a:solidFill>
                    <a:schemeClr val="lt1"/>
                  </a:solidFill>
                  <a:latin typeface="Calibri"/>
                  <a:ea typeface="Calibri"/>
                  <a:cs typeface="Calibri"/>
                  <a:sym typeface="Calibri"/>
                </a:rPr>
                <a:t>2024 Frameworks</a:t>
              </a:r>
              <a:endParaRPr sz="1000" b="1">
                <a:solidFill>
                  <a:schemeClr val="lt1"/>
                </a:solidFill>
                <a:latin typeface="Calibri"/>
                <a:ea typeface="Calibri"/>
                <a:cs typeface="Calibri"/>
                <a:sym typeface="Calibri"/>
              </a:endParaRPr>
            </a:p>
          </p:txBody>
        </p:sp>
      </p:grpSp>
      <p:sp>
        <p:nvSpPr>
          <p:cNvPr id="485" name="Google Shape;485;p57"/>
          <p:cNvSpPr/>
          <p:nvPr/>
        </p:nvSpPr>
        <p:spPr>
          <a:xfrm>
            <a:off x="99513" y="1315325"/>
            <a:ext cx="1756500" cy="1036200"/>
          </a:xfrm>
          <a:prstGeom prst="rect">
            <a:avLst/>
          </a:prstGeom>
          <a:solidFill>
            <a:srgbClr val="005D68"/>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000" b="1">
                <a:solidFill>
                  <a:schemeClr val="lt1"/>
                </a:solidFill>
              </a:rPr>
              <a:t>2022:</a:t>
            </a:r>
            <a:r>
              <a:rPr lang="en" sz="1000">
                <a:solidFill>
                  <a:schemeClr val="lt1"/>
                </a:solidFill>
              </a:rPr>
              <a:t> Grad, Dropout, Matriculation, Higher Bar, CMAS &amp; P/SAT</a:t>
            </a:r>
            <a:endParaRPr sz="1000">
              <a:solidFill>
                <a:schemeClr val="lt1"/>
              </a:solidFill>
            </a:endParaRPr>
          </a:p>
          <a:p>
            <a:pPr marL="0" lvl="0" indent="0" algn="l" rtl="0">
              <a:spcBef>
                <a:spcPts val="0"/>
              </a:spcBef>
              <a:spcAft>
                <a:spcPts val="0"/>
              </a:spcAft>
              <a:buClr>
                <a:schemeClr val="dk1"/>
              </a:buClr>
              <a:buSzPts val="1100"/>
              <a:buFont typeface="Arial"/>
              <a:buNone/>
            </a:pPr>
            <a:r>
              <a:rPr lang="en" sz="1000" b="1">
                <a:solidFill>
                  <a:schemeClr val="lt1"/>
                </a:solidFill>
              </a:rPr>
              <a:t>2023: </a:t>
            </a:r>
            <a:r>
              <a:rPr lang="en" sz="1000">
                <a:solidFill>
                  <a:schemeClr val="lt1"/>
                </a:solidFill>
              </a:rPr>
              <a:t>CMAS &amp; P/SAT</a:t>
            </a:r>
            <a:endParaRPr sz="1000">
              <a:solidFill>
                <a:schemeClr val="lt1"/>
              </a:solidFill>
            </a:endParaRPr>
          </a:p>
        </p:txBody>
      </p:sp>
      <p:grpSp>
        <p:nvGrpSpPr>
          <p:cNvPr id="486" name="Google Shape;486;p57"/>
          <p:cNvGrpSpPr/>
          <p:nvPr/>
        </p:nvGrpSpPr>
        <p:grpSpPr>
          <a:xfrm>
            <a:off x="2258325" y="3615675"/>
            <a:ext cx="4505950" cy="1521310"/>
            <a:chOff x="3565753" y="1017409"/>
            <a:chExt cx="4505950" cy="1521310"/>
          </a:xfrm>
        </p:grpSpPr>
        <p:grpSp>
          <p:nvGrpSpPr>
            <p:cNvPr id="487" name="Google Shape;487;p57"/>
            <p:cNvGrpSpPr/>
            <p:nvPr/>
          </p:nvGrpSpPr>
          <p:grpSpPr>
            <a:xfrm>
              <a:off x="4732925" y="1145459"/>
              <a:ext cx="529800" cy="1393260"/>
              <a:chOff x="4318975" y="1086098"/>
              <a:chExt cx="529800" cy="825000"/>
            </a:xfrm>
          </p:grpSpPr>
          <p:sp>
            <p:nvSpPr>
              <p:cNvPr id="488" name="Google Shape;488;p57"/>
              <p:cNvSpPr/>
              <p:nvPr/>
            </p:nvSpPr>
            <p:spPr>
              <a:xfrm>
                <a:off x="4517129" y="1086098"/>
                <a:ext cx="133500" cy="825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89" name="Google Shape;489;p57"/>
              <p:cNvCxnSpPr/>
              <p:nvPr/>
            </p:nvCxnSpPr>
            <p:spPr>
              <a:xfrm rot="10800000">
                <a:off x="4318975" y="1110213"/>
                <a:ext cx="529800" cy="0"/>
              </a:xfrm>
              <a:prstGeom prst="straightConnector1">
                <a:avLst/>
              </a:prstGeom>
              <a:noFill/>
              <a:ln w="9525" cap="flat" cmpd="sng">
                <a:solidFill>
                  <a:schemeClr val="lt1"/>
                </a:solidFill>
                <a:prstDash val="solid"/>
                <a:round/>
                <a:headEnd type="none" w="sm" len="sm"/>
                <a:tailEnd type="none" w="sm" len="sm"/>
              </a:ln>
            </p:spPr>
          </p:cxnSp>
        </p:grpSp>
        <p:sp>
          <p:nvSpPr>
            <p:cNvPr id="490" name="Google Shape;490;p57"/>
            <p:cNvSpPr txBox="1"/>
            <p:nvPr/>
          </p:nvSpPr>
          <p:spPr>
            <a:xfrm>
              <a:off x="5343504" y="1061047"/>
              <a:ext cx="2728200" cy="930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b="1">
                  <a:solidFill>
                    <a:schemeClr val="lt1"/>
                  </a:solidFill>
                  <a:latin typeface="Calibri"/>
                  <a:ea typeface="Calibri"/>
                  <a:cs typeface="Calibri"/>
                  <a:sym typeface="Calibri"/>
                </a:rPr>
                <a:t>High Schools/Districts: </a:t>
              </a:r>
              <a:r>
                <a:rPr lang="en" sz="1100">
                  <a:solidFill>
                    <a:schemeClr val="lt1"/>
                  </a:solidFill>
                  <a:latin typeface="Calibri"/>
                  <a:ea typeface="Calibri"/>
                  <a:cs typeface="Calibri"/>
                  <a:sym typeface="Calibri"/>
                </a:rPr>
                <a:t>On Track Growth included for points </a:t>
              </a:r>
              <a:endParaRPr sz="1300" b="1">
                <a:solidFill>
                  <a:schemeClr val="lt1"/>
                </a:solidFill>
                <a:latin typeface="Calibri"/>
                <a:ea typeface="Calibri"/>
                <a:cs typeface="Calibri"/>
                <a:sym typeface="Calibri"/>
              </a:endParaRPr>
            </a:p>
          </p:txBody>
        </p:sp>
        <p:sp>
          <p:nvSpPr>
            <p:cNvPr id="491" name="Google Shape;491;p57"/>
            <p:cNvSpPr txBox="1"/>
            <p:nvPr/>
          </p:nvSpPr>
          <p:spPr>
            <a:xfrm>
              <a:off x="3565753" y="1017409"/>
              <a:ext cx="1170000" cy="3468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1000" b="1">
                  <a:solidFill>
                    <a:schemeClr val="lt1"/>
                  </a:solidFill>
                  <a:latin typeface="Calibri"/>
                  <a:ea typeface="Calibri"/>
                  <a:cs typeface="Calibri"/>
                  <a:sym typeface="Calibri"/>
                </a:rPr>
                <a:t>2025 Frameworks</a:t>
              </a:r>
              <a:endParaRPr sz="1000" b="1">
                <a:solidFill>
                  <a:schemeClr val="lt1"/>
                </a:solidFill>
                <a:latin typeface="Calibri"/>
                <a:ea typeface="Calibri"/>
                <a:cs typeface="Calibri"/>
                <a:sym typeface="Calibri"/>
              </a:endParaRPr>
            </a:p>
          </p:txBody>
        </p:sp>
      </p:grpSp>
      <p:sp>
        <p:nvSpPr>
          <p:cNvPr id="492" name="Google Shape;492;p57"/>
          <p:cNvSpPr/>
          <p:nvPr/>
        </p:nvSpPr>
        <p:spPr>
          <a:xfrm>
            <a:off x="99638" y="2433700"/>
            <a:ext cx="1756500" cy="1033200"/>
          </a:xfrm>
          <a:prstGeom prst="rect">
            <a:avLst/>
          </a:pr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1000" b="1">
                <a:solidFill>
                  <a:schemeClr val="lt1"/>
                </a:solidFill>
              </a:rPr>
              <a:t>2023:</a:t>
            </a:r>
            <a:r>
              <a:rPr lang="en" sz="1000">
                <a:solidFill>
                  <a:schemeClr val="lt1"/>
                </a:solidFill>
              </a:rPr>
              <a:t> Grad, Dropout, Matriculation, Higher Bar, CMAS &amp; P/SAT</a:t>
            </a:r>
            <a:endParaRPr sz="1000">
              <a:solidFill>
                <a:schemeClr val="lt1"/>
              </a:solidFill>
            </a:endParaRPr>
          </a:p>
          <a:p>
            <a:pPr marL="0" lvl="0" indent="0" algn="l" rtl="0">
              <a:spcBef>
                <a:spcPts val="0"/>
              </a:spcBef>
              <a:spcAft>
                <a:spcPts val="0"/>
              </a:spcAft>
              <a:buClr>
                <a:schemeClr val="dk1"/>
              </a:buClr>
              <a:buSzPts val="1100"/>
              <a:buFont typeface="Arial"/>
              <a:buNone/>
            </a:pPr>
            <a:r>
              <a:rPr lang="en" sz="1000" b="1">
                <a:solidFill>
                  <a:schemeClr val="lt1"/>
                </a:solidFill>
              </a:rPr>
              <a:t>2024: </a:t>
            </a:r>
            <a:r>
              <a:rPr lang="en" sz="1000">
                <a:solidFill>
                  <a:schemeClr val="lt1"/>
                </a:solidFill>
              </a:rPr>
              <a:t>CMAS &amp; P/SAT</a:t>
            </a:r>
            <a:endParaRPr sz="1000" b="1">
              <a:solidFill>
                <a:schemeClr val="lt1"/>
              </a:solidFill>
            </a:endParaRPr>
          </a:p>
        </p:txBody>
      </p:sp>
      <p:sp>
        <p:nvSpPr>
          <p:cNvPr id="493" name="Google Shape;493;p57"/>
          <p:cNvSpPr/>
          <p:nvPr/>
        </p:nvSpPr>
        <p:spPr>
          <a:xfrm>
            <a:off x="1772563" y="1547525"/>
            <a:ext cx="450000" cy="476100"/>
          </a:xfrm>
          <a:prstGeom prst="rightArrow">
            <a:avLst>
              <a:gd name="adj1" fmla="val 50000"/>
              <a:gd name="adj2" fmla="val 50000"/>
            </a:avLst>
          </a:prstGeom>
          <a:solidFill>
            <a:srgbClr val="005D68"/>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57"/>
          <p:cNvSpPr/>
          <p:nvPr/>
        </p:nvSpPr>
        <p:spPr>
          <a:xfrm>
            <a:off x="99638" y="3549075"/>
            <a:ext cx="1756500" cy="1033200"/>
          </a:xfrm>
          <a:prstGeom prst="rect">
            <a:avLst/>
          </a:prstGeom>
          <a:solidFill>
            <a:srgbClr val="0C94A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1000" b="1">
                <a:solidFill>
                  <a:schemeClr val="lt1"/>
                </a:solidFill>
              </a:rPr>
              <a:t>2024:</a:t>
            </a:r>
            <a:r>
              <a:rPr lang="en" sz="1000">
                <a:solidFill>
                  <a:schemeClr val="lt1"/>
                </a:solidFill>
              </a:rPr>
              <a:t> Grad, Dropout, Matriculation, Higher Bar, CMAS &amp; P/SAT</a:t>
            </a:r>
            <a:endParaRPr sz="1000">
              <a:solidFill>
                <a:schemeClr val="lt1"/>
              </a:solidFill>
            </a:endParaRPr>
          </a:p>
          <a:p>
            <a:pPr marL="0" lvl="0" indent="0" algn="l" rtl="0">
              <a:spcBef>
                <a:spcPts val="0"/>
              </a:spcBef>
              <a:spcAft>
                <a:spcPts val="0"/>
              </a:spcAft>
              <a:buNone/>
            </a:pPr>
            <a:r>
              <a:rPr lang="en" sz="1000" b="1">
                <a:solidFill>
                  <a:schemeClr val="lt1"/>
                </a:solidFill>
              </a:rPr>
              <a:t>2025: </a:t>
            </a:r>
            <a:r>
              <a:rPr lang="en" sz="1000">
                <a:solidFill>
                  <a:schemeClr val="lt1"/>
                </a:solidFill>
              </a:rPr>
              <a:t>CMAS &amp; P/SAT</a:t>
            </a:r>
            <a:endParaRPr sz="1000" b="1">
              <a:solidFill>
                <a:schemeClr val="lt1"/>
              </a:solidFill>
            </a:endParaRPr>
          </a:p>
        </p:txBody>
      </p:sp>
      <p:sp>
        <p:nvSpPr>
          <p:cNvPr id="495" name="Google Shape;495;p57"/>
          <p:cNvSpPr/>
          <p:nvPr/>
        </p:nvSpPr>
        <p:spPr>
          <a:xfrm>
            <a:off x="8183388" y="1563000"/>
            <a:ext cx="697800" cy="306000"/>
          </a:xfrm>
          <a:prstGeom prst="rect">
            <a:avLst/>
          </a:prstGeom>
          <a:solidFill>
            <a:srgbClr val="FFCA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57"/>
          <p:cNvSpPr/>
          <p:nvPr/>
        </p:nvSpPr>
        <p:spPr>
          <a:xfrm>
            <a:off x="8183388" y="1170600"/>
            <a:ext cx="697800" cy="392400"/>
          </a:xfrm>
          <a:prstGeom prst="rect">
            <a:avLst/>
          </a:prstGeom>
          <a:solidFill>
            <a:srgbClr val="74A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57"/>
          <p:cNvSpPr/>
          <p:nvPr/>
        </p:nvSpPr>
        <p:spPr>
          <a:xfrm>
            <a:off x="8183388" y="1848600"/>
            <a:ext cx="697800" cy="306000"/>
          </a:xfrm>
          <a:prstGeom prst="rect">
            <a:avLst/>
          </a:prstGeom>
          <a:solidFill>
            <a:srgbClr val="FF6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57"/>
          <p:cNvSpPr txBox="1"/>
          <p:nvPr/>
        </p:nvSpPr>
        <p:spPr>
          <a:xfrm>
            <a:off x="8246535" y="1793850"/>
            <a:ext cx="5715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700" b="1">
                <a:solidFill>
                  <a:schemeClr val="lt1"/>
                </a:solidFill>
                <a:latin typeface="Calibri"/>
                <a:ea typeface="Calibri"/>
                <a:cs typeface="Calibri"/>
                <a:sym typeface="Calibri"/>
              </a:rPr>
              <a:t>PWR </a:t>
            </a:r>
            <a:endParaRPr sz="700" b="1">
              <a:solidFill>
                <a:schemeClr val="lt1"/>
              </a:solidFill>
              <a:latin typeface="Calibri"/>
              <a:ea typeface="Calibri"/>
              <a:cs typeface="Calibri"/>
              <a:sym typeface="Calibri"/>
            </a:endParaRPr>
          </a:p>
          <a:p>
            <a:pPr marL="0" lvl="0" indent="0" algn="ctr" rtl="0">
              <a:spcBef>
                <a:spcPts val="0"/>
              </a:spcBef>
              <a:spcAft>
                <a:spcPts val="0"/>
              </a:spcAft>
              <a:buNone/>
            </a:pPr>
            <a:r>
              <a:rPr lang="en" sz="800" b="1">
                <a:solidFill>
                  <a:schemeClr val="lt1"/>
                </a:solidFill>
                <a:latin typeface="Calibri"/>
                <a:ea typeface="Calibri"/>
                <a:cs typeface="Calibri"/>
                <a:sym typeface="Calibri"/>
              </a:rPr>
              <a:t>30%</a:t>
            </a:r>
            <a:endParaRPr sz="800" b="1">
              <a:solidFill>
                <a:schemeClr val="lt1"/>
              </a:solidFill>
              <a:latin typeface="Calibri"/>
              <a:ea typeface="Calibri"/>
              <a:cs typeface="Calibri"/>
              <a:sym typeface="Calibri"/>
            </a:endParaRPr>
          </a:p>
        </p:txBody>
      </p:sp>
      <p:sp>
        <p:nvSpPr>
          <p:cNvPr id="499" name="Google Shape;499;p57"/>
          <p:cNvSpPr txBox="1"/>
          <p:nvPr/>
        </p:nvSpPr>
        <p:spPr>
          <a:xfrm>
            <a:off x="8183388" y="1508250"/>
            <a:ext cx="6978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700" b="1">
                <a:solidFill>
                  <a:schemeClr val="lt1"/>
                </a:solidFill>
                <a:latin typeface="Calibri"/>
                <a:ea typeface="Calibri"/>
                <a:cs typeface="Calibri"/>
                <a:sym typeface="Calibri"/>
              </a:rPr>
              <a:t>Achievement </a:t>
            </a:r>
            <a:endParaRPr sz="700" b="1">
              <a:solidFill>
                <a:schemeClr val="lt1"/>
              </a:solidFill>
              <a:latin typeface="Calibri"/>
              <a:ea typeface="Calibri"/>
              <a:cs typeface="Calibri"/>
              <a:sym typeface="Calibri"/>
            </a:endParaRPr>
          </a:p>
          <a:p>
            <a:pPr marL="0" lvl="0" indent="0" algn="ctr" rtl="0">
              <a:spcBef>
                <a:spcPts val="0"/>
              </a:spcBef>
              <a:spcAft>
                <a:spcPts val="0"/>
              </a:spcAft>
              <a:buNone/>
            </a:pPr>
            <a:r>
              <a:rPr lang="en" sz="800" b="1">
                <a:solidFill>
                  <a:schemeClr val="lt1"/>
                </a:solidFill>
                <a:latin typeface="Calibri"/>
                <a:ea typeface="Calibri"/>
                <a:cs typeface="Calibri"/>
                <a:sym typeface="Calibri"/>
              </a:rPr>
              <a:t>30%</a:t>
            </a:r>
            <a:endParaRPr sz="800" b="1">
              <a:solidFill>
                <a:schemeClr val="lt1"/>
              </a:solidFill>
              <a:latin typeface="Calibri"/>
              <a:ea typeface="Calibri"/>
              <a:cs typeface="Calibri"/>
              <a:sym typeface="Calibri"/>
            </a:endParaRPr>
          </a:p>
        </p:txBody>
      </p:sp>
      <p:sp>
        <p:nvSpPr>
          <p:cNvPr id="500" name="Google Shape;500;p57"/>
          <p:cNvSpPr txBox="1"/>
          <p:nvPr/>
        </p:nvSpPr>
        <p:spPr>
          <a:xfrm>
            <a:off x="8164325" y="1159050"/>
            <a:ext cx="7359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700" b="1">
                <a:solidFill>
                  <a:schemeClr val="lt1"/>
                </a:solidFill>
                <a:latin typeface="Calibri"/>
                <a:ea typeface="Calibri"/>
                <a:cs typeface="Calibri"/>
                <a:sym typeface="Calibri"/>
              </a:rPr>
              <a:t>Growth </a:t>
            </a:r>
            <a:endParaRPr sz="700" b="1">
              <a:solidFill>
                <a:schemeClr val="lt1"/>
              </a:solidFill>
              <a:latin typeface="Calibri"/>
              <a:ea typeface="Calibri"/>
              <a:cs typeface="Calibri"/>
              <a:sym typeface="Calibri"/>
            </a:endParaRPr>
          </a:p>
          <a:p>
            <a:pPr marL="0" lvl="0" indent="0" algn="ctr" rtl="0">
              <a:spcBef>
                <a:spcPts val="0"/>
              </a:spcBef>
              <a:spcAft>
                <a:spcPts val="0"/>
              </a:spcAft>
              <a:buNone/>
            </a:pPr>
            <a:r>
              <a:rPr lang="en" sz="800" b="1">
                <a:solidFill>
                  <a:schemeClr val="lt1"/>
                </a:solidFill>
                <a:latin typeface="Calibri"/>
                <a:ea typeface="Calibri"/>
                <a:cs typeface="Calibri"/>
                <a:sym typeface="Calibri"/>
              </a:rPr>
              <a:t>40%</a:t>
            </a:r>
            <a:endParaRPr sz="800" b="1">
              <a:solidFill>
                <a:schemeClr val="lt1"/>
              </a:solidFill>
              <a:latin typeface="Calibri"/>
              <a:ea typeface="Calibri"/>
              <a:cs typeface="Calibri"/>
              <a:sym typeface="Calibri"/>
            </a:endParaRPr>
          </a:p>
        </p:txBody>
      </p:sp>
      <p:sp>
        <p:nvSpPr>
          <p:cNvPr id="501" name="Google Shape;501;p57"/>
          <p:cNvSpPr/>
          <p:nvPr/>
        </p:nvSpPr>
        <p:spPr>
          <a:xfrm>
            <a:off x="7270863" y="1170600"/>
            <a:ext cx="697800" cy="645300"/>
          </a:xfrm>
          <a:prstGeom prst="rect">
            <a:avLst/>
          </a:prstGeom>
          <a:solidFill>
            <a:srgbClr val="74A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57"/>
          <p:cNvSpPr/>
          <p:nvPr/>
        </p:nvSpPr>
        <p:spPr>
          <a:xfrm>
            <a:off x="7270863" y="1815900"/>
            <a:ext cx="697800" cy="338700"/>
          </a:xfrm>
          <a:prstGeom prst="rect">
            <a:avLst/>
          </a:prstGeom>
          <a:solidFill>
            <a:srgbClr val="FFCA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57"/>
          <p:cNvSpPr txBox="1"/>
          <p:nvPr/>
        </p:nvSpPr>
        <p:spPr>
          <a:xfrm>
            <a:off x="7270863" y="1768350"/>
            <a:ext cx="6978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700" b="1">
                <a:solidFill>
                  <a:schemeClr val="lt1"/>
                </a:solidFill>
                <a:latin typeface="Calibri"/>
                <a:ea typeface="Calibri"/>
                <a:cs typeface="Calibri"/>
                <a:sym typeface="Calibri"/>
              </a:rPr>
              <a:t>Achievement</a:t>
            </a:r>
            <a:endParaRPr sz="700" b="1">
              <a:solidFill>
                <a:schemeClr val="lt1"/>
              </a:solidFill>
              <a:latin typeface="Calibri"/>
              <a:ea typeface="Calibri"/>
              <a:cs typeface="Calibri"/>
              <a:sym typeface="Calibri"/>
            </a:endParaRPr>
          </a:p>
          <a:p>
            <a:pPr marL="0" lvl="0" indent="0" algn="ctr" rtl="0">
              <a:spcBef>
                <a:spcPts val="0"/>
              </a:spcBef>
              <a:spcAft>
                <a:spcPts val="0"/>
              </a:spcAft>
              <a:buNone/>
            </a:pPr>
            <a:r>
              <a:rPr lang="en" sz="800" b="1">
                <a:solidFill>
                  <a:schemeClr val="lt1"/>
                </a:solidFill>
                <a:latin typeface="Calibri"/>
                <a:ea typeface="Calibri"/>
                <a:cs typeface="Calibri"/>
                <a:sym typeface="Calibri"/>
              </a:rPr>
              <a:t>40%</a:t>
            </a:r>
            <a:endParaRPr sz="800" b="1">
              <a:solidFill>
                <a:schemeClr val="lt1"/>
              </a:solidFill>
              <a:latin typeface="Calibri"/>
              <a:ea typeface="Calibri"/>
              <a:cs typeface="Calibri"/>
              <a:sym typeface="Calibri"/>
            </a:endParaRPr>
          </a:p>
        </p:txBody>
      </p:sp>
      <p:sp>
        <p:nvSpPr>
          <p:cNvPr id="504" name="Google Shape;504;p57"/>
          <p:cNvSpPr txBox="1"/>
          <p:nvPr/>
        </p:nvSpPr>
        <p:spPr>
          <a:xfrm>
            <a:off x="7255213" y="1274400"/>
            <a:ext cx="7359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700" b="1">
                <a:solidFill>
                  <a:schemeClr val="lt1"/>
                </a:solidFill>
                <a:latin typeface="Calibri"/>
                <a:ea typeface="Calibri"/>
                <a:cs typeface="Calibri"/>
                <a:sym typeface="Calibri"/>
              </a:rPr>
              <a:t>Growth </a:t>
            </a:r>
            <a:endParaRPr sz="700" b="1">
              <a:solidFill>
                <a:schemeClr val="lt1"/>
              </a:solidFill>
              <a:latin typeface="Calibri"/>
              <a:ea typeface="Calibri"/>
              <a:cs typeface="Calibri"/>
              <a:sym typeface="Calibri"/>
            </a:endParaRPr>
          </a:p>
          <a:p>
            <a:pPr marL="0" lvl="0" indent="0" algn="ctr" rtl="0">
              <a:spcBef>
                <a:spcPts val="0"/>
              </a:spcBef>
              <a:spcAft>
                <a:spcPts val="0"/>
              </a:spcAft>
              <a:buNone/>
            </a:pPr>
            <a:r>
              <a:rPr lang="en" sz="800" b="1">
                <a:solidFill>
                  <a:schemeClr val="lt1"/>
                </a:solidFill>
                <a:latin typeface="Calibri"/>
                <a:ea typeface="Calibri"/>
                <a:cs typeface="Calibri"/>
                <a:sym typeface="Calibri"/>
              </a:rPr>
              <a:t>60%</a:t>
            </a:r>
            <a:endParaRPr sz="800" b="1">
              <a:solidFill>
                <a:schemeClr val="lt1"/>
              </a:solidFill>
              <a:latin typeface="Calibri"/>
              <a:ea typeface="Calibri"/>
              <a:cs typeface="Calibri"/>
              <a:sym typeface="Calibri"/>
            </a:endParaRPr>
          </a:p>
        </p:txBody>
      </p:sp>
      <p:sp>
        <p:nvSpPr>
          <p:cNvPr id="505" name="Google Shape;505;p57"/>
          <p:cNvSpPr txBox="1"/>
          <p:nvPr/>
        </p:nvSpPr>
        <p:spPr>
          <a:xfrm rot="-5400000">
            <a:off x="6313987" y="1546638"/>
            <a:ext cx="15939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solidFill>
                  <a:schemeClr val="lt1"/>
                </a:solidFill>
                <a:latin typeface="Calibri"/>
                <a:ea typeface="Calibri"/>
                <a:cs typeface="Calibri"/>
                <a:sym typeface="Calibri"/>
              </a:rPr>
              <a:t>Indicator Weights</a:t>
            </a:r>
            <a:endParaRPr sz="1000" b="1">
              <a:solidFill>
                <a:schemeClr val="lt1"/>
              </a:solidFill>
              <a:latin typeface="Calibri"/>
              <a:ea typeface="Calibri"/>
              <a:cs typeface="Calibri"/>
              <a:sym typeface="Calibri"/>
            </a:endParaRPr>
          </a:p>
        </p:txBody>
      </p:sp>
      <p:sp>
        <p:nvSpPr>
          <p:cNvPr id="506" name="Google Shape;506;p57"/>
          <p:cNvSpPr/>
          <p:nvPr/>
        </p:nvSpPr>
        <p:spPr>
          <a:xfrm>
            <a:off x="1772563" y="2712250"/>
            <a:ext cx="450000" cy="476100"/>
          </a:xfrm>
          <a:prstGeom prst="rightArrow">
            <a:avLst>
              <a:gd name="adj1" fmla="val 50000"/>
              <a:gd name="adj2" fmla="val 50000"/>
            </a:avLst>
          </a:pr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57"/>
          <p:cNvSpPr/>
          <p:nvPr/>
        </p:nvSpPr>
        <p:spPr>
          <a:xfrm>
            <a:off x="1772563" y="3827625"/>
            <a:ext cx="450000" cy="476100"/>
          </a:xfrm>
          <a:prstGeom prst="rightArrow">
            <a:avLst>
              <a:gd name="adj1" fmla="val 50000"/>
              <a:gd name="adj2" fmla="val 50000"/>
            </a:avLst>
          </a:prstGeom>
          <a:solidFill>
            <a:srgbClr val="0C94A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57"/>
          <p:cNvSpPr txBox="1"/>
          <p:nvPr/>
        </p:nvSpPr>
        <p:spPr>
          <a:xfrm>
            <a:off x="7224750" y="2061000"/>
            <a:ext cx="796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solidFill>
                  <a:schemeClr val="lt1"/>
                </a:solidFill>
                <a:latin typeface="Calibri"/>
                <a:ea typeface="Calibri"/>
                <a:cs typeface="Calibri"/>
                <a:sym typeface="Calibri"/>
              </a:rPr>
              <a:t>ES &amp; MS</a:t>
            </a:r>
            <a:endParaRPr sz="1000">
              <a:solidFill>
                <a:schemeClr val="lt1"/>
              </a:solidFill>
              <a:latin typeface="Calibri"/>
              <a:ea typeface="Calibri"/>
              <a:cs typeface="Calibri"/>
              <a:sym typeface="Calibri"/>
            </a:endParaRPr>
          </a:p>
        </p:txBody>
      </p:sp>
      <p:sp>
        <p:nvSpPr>
          <p:cNvPr id="509" name="Google Shape;509;p57"/>
          <p:cNvSpPr txBox="1"/>
          <p:nvPr/>
        </p:nvSpPr>
        <p:spPr>
          <a:xfrm>
            <a:off x="8133875" y="2061000"/>
            <a:ext cx="796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solidFill>
                  <a:schemeClr val="lt1"/>
                </a:solidFill>
                <a:latin typeface="Calibri"/>
                <a:ea typeface="Calibri"/>
                <a:cs typeface="Calibri"/>
                <a:sym typeface="Calibri"/>
              </a:rPr>
              <a:t>HS &amp; Dist</a:t>
            </a:r>
            <a:endParaRPr sz="1000">
              <a:solidFill>
                <a:schemeClr val="lt1"/>
              </a:solidFill>
              <a:latin typeface="Calibri"/>
              <a:ea typeface="Calibri"/>
              <a:cs typeface="Calibri"/>
              <a:sym typeface="Calibri"/>
            </a:endParaRPr>
          </a:p>
        </p:txBody>
      </p:sp>
      <p:sp>
        <p:nvSpPr>
          <p:cNvPr id="510" name="Google Shape;510;p57"/>
          <p:cNvSpPr/>
          <p:nvPr/>
        </p:nvSpPr>
        <p:spPr>
          <a:xfrm>
            <a:off x="8183388" y="2843550"/>
            <a:ext cx="697800" cy="306000"/>
          </a:xfrm>
          <a:prstGeom prst="rect">
            <a:avLst/>
          </a:prstGeom>
          <a:solidFill>
            <a:srgbClr val="FFCA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57"/>
          <p:cNvSpPr/>
          <p:nvPr/>
        </p:nvSpPr>
        <p:spPr>
          <a:xfrm>
            <a:off x="8183388" y="2451150"/>
            <a:ext cx="697800" cy="392400"/>
          </a:xfrm>
          <a:prstGeom prst="rect">
            <a:avLst/>
          </a:prstGeom>
          <a:solidFill>
            <a:srgbClr val="74A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57"/>
          <p:cNvSpPr/>
          <p:nvPr/>
        </p:nvSpPr>
        <p:spPr>
          <a:xfrm>
            <a:off x="8183388" y="3129150"/>
            <a:ext cx="697800" cy="306000"/>
          </a:xfrm>
          <a:prstGeom prst="rect">
            <a:avLst/>
          </a:prstGeom>
          <a:solidFill>
            <a:srgbClr val="FF6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57"/>
          <p:cNvSpPr txBox="1"/>
          <p:nvPr/>
        </p:nvSpPr>
        <p:spPr>
          <a:xfrm>
            <a:off x="8246535" y="3074400"/>
            <a:ext cx="5715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700" b="1">
                <a:solidFill>
                  <a:schemeClr val="lt1"/>
                </a:solidFill>
                <a:latin typeface="Calibri"/>
                <a:ea typeface="Calibri"/>
                <a:cs typeface="Calibri"/>
                <a:sym typeface="Calibri"/>
              </a:rPr>
              <a:t>PWR </a:t>
            </a:r>
            <a:endParaRPr sz="700" b="1">
              <a:solidFill>
                <a:schemeClr val="lt1"/>
              </a:solidFill>
              <a:latin typeface="Calibri"/>
              <a:ea typeface="Calibri"/>
              <a:cs typeface="Calibri"/>
              <a:sym typeface="Calibri"/>
            </a:endParaRPr>
          </a:p>
          <a:p>
            <a:pPr marL="0" lvl="0" indent="0" algn="ctr" rtl="0">
              <a:spcBef>
                <a:spcPts val="0"/>
              </a:spcBef>
              <a:spcAft>
                <a:spcPts val="0"/>
              </a:spcAft>
              <a:buNone/>
            </a:pPr>
            <a:r>
              <a:rPr lang="en" sz="800" b="1">
                <a:solidFill>
                  <a:schemeClr val="lt1"/>
                </a:solidFill>
                <a:latin typeface="Calibri"/>
                <a:ea typeface="Calibri"/>
                <a:cs typeface="Calibri"/>
                <a:sym typeface="Calibri"/>
              </a:rPr>
              <a:t>30%</a:t>
            </a:r>
            <a:endParaRPr sz="800" b="1">
              <a:solidFill>
                <a:schemeClr val="lt1"/>
              </a:solidFill>
              <a:latin typeface="Calibri"/>
              <a:ea typeface="Calibri"/>
              <a:cs typeface="Calibri"/>
              <a:sym typeface="Calibri"/>
            </a:endParaRPr>
          </a:p>
        </p:txBody>
      </p:sp>
      <p:sp>
        <p:nvSpPr>
          <p:cNvPr id="514" name="Google Shape;514;p57"/>
          <p:cNvSpPr txBox="1"/>
          <p:nvPr/>
        </p:nvSpPr>
        <p:spPr>
          <a:xfrm>
            <a:off x="8183388" y="2788800"/>
            <a:ext cx="6978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700" b="1">
                <a:solidFill>
                  <a:schemeClr val="lt1"/>
                </a:solidFill>
                <a:latin typeface="Calibri"/>
                <a:ea typeface="Calibri"/>
                <a:cs typeface="Calibri"/>
                <a:sym typeface="Calibri"/>
              </a:rPr>
              <a:t>Achievement </a:t>
            </a:r>
            <a:endParaRPr sz="700" b="1">
              <a:solidFill>
                <a:schemeClr val="lt1"/>
              </a:solidFill>
              <a:latin typeface="Calibri"/>
              <a:ea typeface="Calibri"/>
              <a:cs typeface="Calibri"/>
              <a:sym typeface="Calibri"/>
            </a:endParaRPr>
          </a:p>
          <a:p>
            <a:pPr marL="0" lvl="0" indent="0" algn="ctr" rtl="0">
              <a:spcBef>
                <a:spcPts val="0"/>
              </a:spcBef>
              <a:spcAft>
                <a:spcPts val="0"/>
              </a:spcAft>
              <a:buNone/>
            </a:pPr>
            <a:r>
              <a:rPr lang="en" sz="800" b="1">
                <a:solidFill>
                  <a:schemeClr val="lt1"/>
                </a:solidFill>
                <a:latin typeface="Calibri"/>
                <a:ea typeface="Calibri"/>
                <a:cs typeface="Calibri"/>
                <a:sym typeface="Calibri"/>
              </a:rPr>
              <a:t>30%</a:t>
            </a:r>
            <a:endParaRPr sz="800" b="1">
              <a:solidFill>
                <a:schemeClr val="lt1"/>
              </a:solidFill>
              <a:latin typeface="Calibri"/>
              <a:ea typeface="Calibri"/>
              <a:cs typeface="Calibri"/>
              <a:sym typeface="Calibri"/>
            </a:endParaRPr>
          </a:p>
        </p:txBody>
      </p:sp>
      <p:sp>
        <p:nvSpPr>
          <p:cNvPr id="515" name="Google Shape;515;p57"/>
          <p:cNvSpPr txBox="1"/>
          <p:nvPr/>
        </p:nvSpPr>
        <p:spPr>
          <a:xfrm>
            <a:off x="8164325" y="2439600"/>
            <a:ext cx="7359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700" b="1">
                <a:solidFill>
                  <a:schemeClr val="lt1"/>
                </a:solidFill>
                <a:latin typeface="Calibri"/>
                <a:ea typeface="Calibri"/>
                <a:cs typeface="Calibri"/>
                <a:sym typeface="Calibri"/>
              </a:rPr>
              <a:t>Growth </a:t>
            </a:r>
            <a:endParaRPr sz="700" b="1">
              <a:solidFill>
                <a:schemeClr val="lt1"/>
              </a:solidFill>
              <a:latin typeface="Calibri"/>
              <a:ea typeface="Calibri"/>
              <a:cs typeface="Calibri"/>
              <a:sym typeface="Calibri"/>
            </a:endParaRPr>
          </a:p>
          <a:p>
            <a:pPr marL="0" lvl="0" indent="0" algn="ctr" rtl="0">
              <a:spcBef>
                <a:spcPts val="0"/>
              </a:spcBef>
              <a:spcAft>
                <a:spcPts val="0"/>
              </a:spcAft>
              <a:buNone/>
            </a:pPr>
            <a:r>
              <a:rPr lang="en" sz="800" b="1">
                <a:solidFill>
                  <a:schemeClr val="lt1"/>
                </a:solidFill>
                <a:latin typeface="Calibri"/>
                <a:ea typeface="Calibri"/>
                <a:cs typeface="Calibri"/>
                <a:sym typeface="Calibri"/>
              </a:rPr>
              <a:t>40%</a:t>
            </a:r>
            <a:endParaRPr sz="800" b="1">
              <a:solidFill>
                <a:schemeClr val="lt1"/>
              </a:solidFill>
              <a:latin typeface="Calibri"/>
              <a:ea typeface="Calibri"/>
              <a:cs typeface="Calibri"/>
              <a:sym typeface="Calibri"/>
            </a:endParaRPr>
          </a:p>
        </p:txBody>
      </p:sp>
      <p:sp>
        <p:nvSpPr>
          <p:cNvPr id="516" name="Google Shape;516;p57"/>
          <p:cNvSpPr/>
          <p:nvPr/>
        </p:nvSpPr>
        <p:spPr>
          <a:xfrm>
            <a:off x="7270863" y="3096450"/>
            <a:ext cx="697800" cy="338700"/>
          </a:xfrm>
          <a:prstGeom prst="rect">
            <a:avLst/>
          </a:prstGeom>
          <a:solidFill>
            <a:srgbClr val="FFCA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57"/>
          <p:cNvSpPr/>
          <p:nvPr/>
        </p:nvSpPr>
        <p:spPr>
          <a:xfrm>
            <a:off x="7270863" y="2451150"/>
            <a:ext cx="697800" cy="519300"/>
          </a:xfrm>
          <a:prstGeom prst="rect">
            <a:avLst/>
          </a:prstGeom>
          <a:solidFill>
            <a:srgbClr val="74A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57"/>
          <p:cNvSpPr txBox="1"/>
          <p:nvPr/>
        </p:nvSpPr>
        <p:spPr>
          <a:xfrm>
            <a:off x="7274263" y="3074400"/>
            <a:ext cx="6978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700" b="1">
                <a:solidFill>
                  <a:schemeClr val="lt1"/>
                </a:solidFill>
                <a:latin typeface="Calibri"/>
                <a:ea typeface="Calibri"/>
                <a:cs typeface="Calibri"/>
                <a:sym typeface="Calibri"/>
              </a:rPr>
              <a:t>Achievement</a:t>
            </a:r>
            <a:endParaRPr sz="700" b="1">
              <a:solidFill>
                <a:schemeClr val="lt1"/>
              </a:solidFill>
              <a:latin typeface="Calibri"/>
              <a:ea typeface="Calibri"/>
              <a:cs typeface="Calibri"/>
              <a:sym typeface="Calibri"/>
            </a:endParaRPr>
          </a:p>
          <a:p>
            <a:pPr marL="0" lvl="0" indent="0" algn="ctr" rtl="0">
              <a:spcBef>
                <a:spcPts val="0"/>
              </a:spcBef>
              <a:spcAft>
                <a:spcPts val="0"/>
              </a:spcAft>
              <a:buNone/>
            </a:pPr>
            <a:r>
              <a:rPr lang="en" sz="800" b="1">
                <a:solidFill>
                  <a:schemeClr val="lt1"/>
                </a:solidFill>
                <a:latin typeface="Calibri"/>
                <a:ea typeface="Calibri"/>
                <a:cs typeface="Calibri"/>
                <a:sym typeface="Calibri"/>
              </a:rPr>
              <a:t>35%</a:t>
            </a:r>
            <a:endParaRPr sz="800" b="1">
              <a:solidFill>
                <a:schemeClr val="lt1"/>
              </a:solidFill>
              <a:latin typeface="Calibri"/>
              <a:ea typeface="Calibri"/>
              <a:cs typeface="Calibri"/>
              <a:sym typeface="Calibri"/>
            </a:endParaRPr>
          </a:p>
        </p:txBody>
      </p:sp>
      <p:sp>
        <p:nvSpPr>
          <p:cNvPr id="519" name="Google Shape;519;p57"/>
          <p:cNvSpPr txBox="1"/>
          <p:nvPr/>
        </p:nvSpPr>
        <p:spPr>
          <a:xfrm>
            <a:off x="7255213" y="2503038"/>
            <a:ext cx="7359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700" b="1">
                <a:solidFill>
                  <a:schemeClr val="lt1"/>
                </a:solidFill>
                <a:latin typeface="Calibri"/>
                <a:ea typeface="Calibri"/>
                <a:cs typeface="Calibri"/>
                <a:sym typeface="Calibri"/>
              </a:rPr>
              <a:t>Growth </a:t>
            </a:r>
            <a:endParaRPr sz="700" b="1">
              <a:solidFill>
                <a:schemeClr val="lt1"/>
              </a:solidFill>
              <a:latin typeface="Calibri"/>
              <a:ea typeface="Calibri"/>
              <a:cs typeface="Calibri"/>
              <a:sym typeface="Calibri"/>
            </a:endParaRPr>
          </a:p>
          <a:p>
            <a:pPr marL="0" lvl="0" indent="0" algn="ctr" rtl="0">
              <a:spcBef>
                <a:spcPts val="0"/>
              </a:spcBef>
              <a:spcAft>
                <a:spcPts val="0"/>
              </a:spcAft>
              <a:buNone/>
            </a:pPr>
            <a:r>
              <a:rPr lang="en" sz="800" b="1">
                <a:solidFill>
                  <a:schemeClr val="lt1"/>
                </a:solidFill>
                <a:latin typeface="Calibri"/>
                <a:ea typeface="Calibri"/>
                <a:cs typeface="Calibri"/>
                <a:sym typeface="Calibri"/>
              </a:rPr>
              <a:t>55%</a:t>
            </a:r>
            <a:endParaRPr sz="800" b="1">
              <a:solidFill>
                <a:schemeClr val="lt1"/>
              </a:solidFill>
              <a:latin typeface="Calibri"/>
              <a:ea typeface="Calibri"/>
              <a:cs typeface="Calibri"/>
              <a:sym typeface="Calibri"/>
            </a:endParaRPr>
          </a:p>
        </p:txBody>
      </p:sp>
      <p:sp>
        <p:nvSpPr>
          <p:cNvPr id="520" name="Google Shape;520;p57"/>
          <p:cNvSpPr txBox="1"/>
          <p:nvPr/>
        </p:nvSpPr>
        <p:spPr>
          <a:xfrm rot="-5400000">
            <a:off x="6313987" y="2827188"/>
            <a:ext cx="15939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solidFill>
                  <a:schemeClr val="lt1"/>
                </a:solidFill>
                <a:latin typeface="Calibri"/>
                <a:ea typeface="Calibri"/>
                <a:cs typeface="Calibri"/>
                <a:sym typeface="Calibri"/>
              </a:rPr>
              <a:t>Indicator Weights</a:t>
            </a:r>
            <a:endParaRPr sz="1000" b="1">
              <a:solidFill>
                <a:schemeClr val="lt1"/>
              </a:solidFill>
              <a:latin typeface="Calibri"/>
              <a:ea typeface="Calibri"/>
              <a:cs typeface="Calibri"/>
              <a:sym typeface="Calibri"/>
            </a:endParaRPr>
          </a:p>
        </p:txBody>
      </p:sp>
      <p:sp>
        <p:nvSpPr>
          <p:cNvPr id="521" name="Google Shape;521;p57"/>
          <p:cNvSpPr txBox="1"/>
          <p:nvPr/>
        </p:nvSpPr>
        <p:spPr>
          <a:xfrm>
            <a:off x="7224750" y="3341550"/>
            <a:ext cx="796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solidFill>
                  <a:schemeClr val="lt1"/>
                </a:solidFill>
                <a:latin typeface="Calibri"/>
                <a:ea typeface="Calibri"/>
                <a:cs typeface="Calibri"/>
                <a:sym typeface="Calibri"/>
              </a:rPr>
              <a:t>ES &amp; MS</a:t>
            </a:r>
            <a:endParaRPr sz="1000">
              <a:solidFill>
                <a:schemeClr val="lt1"/>
              </a:solidFill>
              <a:latin typeface="Calibri"/>
              <a:ea typeface="Calibri"/>
              <a:cs typeface="Calibri"/>
              <a:sym typeface="Calibri"/>
            </a:endParaRPr>
          </a:p>
        </p:txBody>
      </p:sp>
      <p:sp>
        <p:nvSpPr>
          <p:cNvPr id="522" name="Google Shape;522;p57"/>
          <p:cNvSpPr txBox="1"/>
          <p:nvPr/>
        </p:nvSpPr>
        <p:spPr>
          <a:xfrm>
            <a:off x="8133875" y="3341550"/>
            <a:ext cx="796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solidFill>
                  <a:schemeClr val="lt1"/>
                </a:solidFill>
                <a:latin typeface="Calibri"/>
                <a:ea typeface="Calibri"/>
                <a:cs typeface="Calibri"/>
                <a:sym typeface="Calibri"/>
              </a:rPr>
              <a:t>HS &amp; Dist</a:t>
            </a:r>
            <a:endParaRPr sz="1000">
              <a:solidFill>
                <a:schemeClr val="lt1"/>
              </a:solidFill>
              <a:latin typeface="Calibri"/>
              <a:ea typeface="Calibri"/>
              <a:cs typeface="Calibri"/>
              <a:sym typeface="Calibri"/>
            </a:endParaRPr>
          </a:p>
        </p:txBody>
      </p:sp>
      <p:sp>
        <p:nvSpPr>
          <p:cNvPr id="523" name="Google Shape;523;p57"/>
          <p:cNvSpPr/>
          <p:nvPr/>
        </p:nvSpPr>
        <p:spPr>
          <a:xfrm>
            <a:off x="7270863" y="2970450"/>
            <a:ext cx="697800" cy="179100"/>
          </a:xfrm>
          <a:prstGeom prst="rect">
            <a:avLst/>
          </a:prstGeom>
          <a:solidFill>
            <a:srgbClr val="6BA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57"/>
          <p:cNvSpPr txBox="1"/>
          <p:nvPr/>
        </p:nvSpPr>
        <p:spPr>
          <a:xfrm>
            <a:off x="7251813" y="2906097"/>
            <a:ext cx="7359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700" b="1">
                <a:solidFill>
                  <a:schemeClr val="lt1"/>
                </a:solidFill>
                <a:latin typeface="Calibri"/>
                <a:ea typeface="Calibri"/>
                <a:cs typeface="Calibri"/>
                <a:sym typeface="Calibri"/>
              </a:rPr>
              <a:t>On Track </a:t>
            </a:r>
            <a:r>
              <a:rPr lang="en" sz="800" b="1">
                <a:solidFill>
                  <a:schemeClr val="lt1"/>
                </a:solidFill>
                <a:latin typeface="Calibri"/>
                <a:ea typeface="Calibri"/>
                <a:cs typeface="Calibri"/>
                <a:sym typeface="Calibri"/>
              </a:rPr>
              <a:t>10%</a:t>
            </a:r>
            <a:endParaRPr sz="800" b="1">
              <a:solidFill>
                <a:schemeClr val="lt1"/>
              </a:solidFill>
              <a:latin typeface="Calibri"/>
              <a:ea typeface="Calibri"/>
              <a:cs typeface="Calibri"/>
              <a:sym typeface="Calibri"/>
            </a:endParaRPr>
          </a:p>
        </p:txBody>
      </p:sp>
      <p:sp>
        <p:nvSpPr>
          <p:cNvPr id="525" name="Google Shape;525;p57"/>
          <p:cNvSpPr/>
          <p:nvPr/>
        </p:nvSpPr>
        <p:spPr>
          <a:xfrm>
            <a:off x="8183388" y="4144650"/>
            <a:ext cx="697800" cy="231000"/>
          </a:xfrm>
          <a:prstGeom prst="rect">
            <a:avLst/>
          </a:prstGeom>
          <a:solidFill>
            <a:srgbClr val="FFCA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57"/>
          <p:cNvSpPr/>
          <p:nvPr/>
        </p:nvSpPr>
        <p:spPr>
          <a:xfrm>
            <a:off x="8183388" y="3677250"/>
            <a:ext cx="697800" cy="338700"/>
          </a:xfrm>
          <a:prstGeom prst="rect">
            <a:avLst/>
          </a:prstGeom>
          <a:solidFill>
            <a:srgbClr val="74A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57"/>
          <p:cNvSpPr/>
          <p:nvPr/>
        </p:nvSpPr>
        <p:spPr>
          <a:xfrm>
            <a:off x="8183388" y="4355250"/>
            <a:ext cx="697800" cy="306000"/>
          </a:xfrm>
          <a:prstGeom prst="rect">
            <a:avLst/>
          </a:prstGeom>
          <a:solidFill>
            <a:srgbClr val="FF6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57"/>
          <p:cNvSpPr txBox="1"/>
          <p:nvPr/>
        </p:nvSpPr>
        <p:spPr>
          <a:xfrm>
            <a:off x="8246560" y="4363463"/>
            <a:ext cx="571500" cy="292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700" b="1">
                <a:solidFill>
                  <a:schemeClr val="lt1"/>
                </a:solidFill>
                <a:latin typeface="Calibri"/>
                <a:ea typeface="Calibri"/>
                <a:cs typeface="Calibri"/>
                <a:sym typeface="Calibri"/>
              </a:rPr>
              <a:t>PWR </a:t>
            </a:r>
            <a:endParaRPr sz="800" b="1">
              <a:solidFill>
                <a:schemeClr val="lt1"/>
              </a:solidFill>
              <a:latin typeface="Calibri"/>
              <a:ea typeface="Calibri"/>
              <a:cs typeface="Calibri"/>
              <a:sym typeface="Calibri"/>
            </a:endParaRPr>
          </a:p>
        </p:txBody>
      </p:sp>
      <p:sp>
        <p:nvSpPr>
          <p:cNvPr id="529" name="Google Shape;529;p57"/>
          <p:cNvSpPr txBox="1"/>
          <p:nvPr/>
        </p:nvSpPr>
        <p:spPr>
          <a:xfrm>
            <a:off x="8060988" y="4088625"/>
            <a:ext cx="942600" cy="292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700" b="1">
                <a:solidFill>
                  <a:schemeClr val="lt1"/>
                </a:solidFill>
                <a:latin typeface="Calibri"/>
                <a:ea typeface="Calibri"/>
                <a:cs typeface="Calibri"/>
                <a:sym typeface="Calibri"/>
              </a:rPr>
              <a:t>Achievement </a:t>
            </a:r>
            <a:endParaRPr sz="800" b="1">
              <a:solidFill>
                <a:schemeClr val="lt1"/>
              </a:solidFill>
              <a:latin typeface="Calibri"/>
              <a:ea typeface="Calibri"/>
              <a:cs typeface="Calibri"/>
              <a:sym typeface="Calibri"/>
            </a:endParaRPr>
          </a:p>
        </p:txBody>
      </p:sp>
      <p:sp>
        <p:nvSpPr>
          <p:cNvPr id="530" name="Google Shape;530;p57"/>
          <p:cNvSpPr txBox="1"/>
          <p:nvPr/>
        </p:nvSpPr>
        <p:spPr>
          <a:xfrm>
            <a:off x="8164338" y="3701850"/>
            <a:ext cx="735900" cy="292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700" b="1">
                <a:solidFill>
                  <a:schemeClr val="lt1"/>
                </a:solidFill>
                <a:latin typeface="Calibri"/>
                <a:ea typeface="Calibri"/>
                <a:cs typeface="Calibri"/>
                <a:sym typeface="Calibri"/>
              </a:rPr>
              <a:t>Growth </a:t>
            </a:r>
            <a:endParaRPr sz="800" b="1">
              <a:solidFill>
                <a:schemeClr val="lt1"/>
              </a:solidFill>
              <a:latin typeface="Calibri"/>
              <a:ea typeface="Calibri"/>
              <a:cs typeface="Calibri"/>
              <a:sym typeface="Calibri"/>
            </a:endParaRPr>
          </a:p>
        </p:txBody>
      </p:sp>
      <p:sp>
        <p:nvSpPr>
          <p:cNvPr id="531" name="Google Shape;531;p57"/>
          <p:cNvSpPr/>
          <p:nvPr/>
        </p:nvSpPr>
        <p:spPr>
          <a:xfrm>
            <a:off x="7270863" y="4322550"/>
            <a:ext cx="697800" cy="338700"/>
          </a:xfrm>
          <a:prstGeom prst="rect">
            <a:avLst/>
          </a:prstGeom>
          <a:solidFill>
            <a:srgbClr val="FFCA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57"/>
          <p:cNvSpPr/>
          <p:nvPr/>
        </p:nvSpPr>
        <p:spPr>
          <a:xfrm>
            <a:off x="7270863" y="3677250"/>
            <a:ext cx="697800" cy="519300"/>
          </a:xfrm>
          <a:prstGeom prst="rect">
            <a:avLst/>
          </a:prstGeom>
          <a:solidFill>
            <a:srgbClr val="74A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57"/>
          <p:cNvSpPr txBox="1"/>
          <p:nvPr/>
        </p:nvSpPr>
        <p:spPr>
          <a:xfrm>
            <a:off x="7274263" y="4300500"/>
            <a:ext cx="6978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700" b="1">
                <a:solidFill>
                  <a:schemeClr val="lt1"/>
                </a:solidFill>
                <a:latin typeface="Calibri"/>
                <a:ea typeface="Calibri"/>
                <a:cs typeface="Calibri"/>
                <a:sym typeface="Calibri"/>
              </a:rPr>
              <a:t>Achievement</a:t>
            </a:r>
            <a:endParaRPr sz="700" b="1">
              <a:solidFill>
                <a:schemeClr val="lt1"/>
              </a:solidFill>
              <a:latin typeface="Calibri"/>
              <a:ea typeface="Calibri"/>
              <a:cs typeface="Calibri"/>
              <a:sym typeface="Calibri"/>
            </a:endParaRPr>
          </a:p>
          <a:p>
            <a:pPr marL="0" lvl="0" indent="0" algn="ctr" rtl="0">
              <a:spcBef>
                <a:spcPts val="0"/>
              </a:spcBef>
              <a:spcAft>
                <a:spcPts val="0"/>
              </a:spcAft>
              <a:buNone/>
            </a:pPr>
            <a:r>
              <a:rPr lang="en" sz="800" b="1">
                <a:solidFill>
                  <a:schemeClr val="lt1"/>
                </a:solidFill>
                <a:latin typeface="Calibri"/>
                <a:ea typeface="Calibri"/>
                <a:cs typeface="Calibri"/>
                <a:sym typeface="Calibri"/>
              </a:rPr>
              <a:t>35%</a:t>
            </a:r>
            <a:endParaRPr sz="800" b="1">
              <a:solidFill>
                <a:schemeClr val="lt1"/>
              </a:solidFill>
              <a:latin typeface="Calibri"/>
              <a:ea typeface="Calibri"/>
              <a:cs typeface="Calibri"/>
              <a:sym typeface="Calibri"/>
            </a:endParaRPr>
          </a:p>
        </p:txBody>
      </p:sp>
      <p:sp>
        <p:nvSpPr>
          <p:cNvPr id="534" name="Google Shape;534;p57"/>
          <p:cNvSpPr txBox="1"/>
          <p:nvPr/>
        </p:nvSpPr>
        <p:spPr>
          <a:xfrm>
            <a:off x="7255213" y="3729138"/>
            <a:ext cx="7359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700" b="1">
                <a:solidFill>
                  <a:schemeClr val="lt1"/>
                </a:solidFill>
                <a:latin typeface="Calibri"/>
                <a:ea typeface="Calibri"/>
                <a:cs typeface="Calibri"/>
                <a:sym typeface="Calibri"/>
              </a:rPr>
              <a:t>Growth </a:t>
            </a:r>
            <a:endParaRPr sz="700" b="1">
              <a:solidFill>
                <a:schemeClr val="lt1"/>
              </a:solidFill>
              <a:latin typeface="Calibri"/>
              <a:ea typeface="Calibri"/>
              <a:cs typeface="Calibri"/>
              <a:sym typeface="Calibri"/>
            </a:endParaRPr>
          </a:p>
          <a:p>
            <a:pPr marL="0" lvl="0" indent="0" algn="ctr" rtl="0">
              <a:spcBef>
                <a:spcPts val="0"/>
              </a:spcBef>
              <a:spcAft>
                <a:spcPts val="0"/>
              </a:spcAft>
              <a:buNone/>
            </a:pPr>
            <a:r>
              <a:rPr lang="en" sz="800" b="1">
                <a:solidFill>
                  <a:schemeClr val="lt1"/>
                </a:solidFill>
                <a:latin typeface="Calibri"/>
                <a:ea typeface="Calibri"/>
                <a:cs typeface="Calibri"/>
                <a:sym typeface="Calibri"/>
              </a:rPr>
              <a:t>55%</a:t>
            </a:r>
            <a:endParaRPr sz="800" b="1">
              <a:solidFill>
                <a:schemeClr val="lt1"/>
              </a:solidFill>
              <a:latin typeface="Calibri"/>
              <a:ea typeface="Calibri"/>
              <a:cs typeface="Calibri"/>
              <a:sym typeface="Calibri"/>
            </a:endParaRPr>
          </a:p>
        </p:txBody>
      </p:sp>
      <p:sp>
        <p:nvSpPr>
          <p:cNvPr id="535" name="Google Shape;535;p57"/>
          <p:cNvSpPr txBox="1"/>
          <p:nvPr/>
        </p:nvSpPr>
        <p:spPr>
          <a:xfrm rot="-5400000">
            <a:off x="6313987" y="4053288"/>
            <a:ext cx="15939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solidFill>
                  <a:schemeClr val="lt1"/>
                </a:solidFill>
                <a:latin typeface="Calibri"/>
                <a:ea typeface="Calibri"/>
                <a:cs typeface="Calibri"/>
                <a:sym typeface="Calibri"/>
              </a:rPr>
              <a:t>Indicator Weights</a:t>
            </a:r>
            <a:endParaRPr sz="1000" b="1">
              <a:solidFill>
                <a:schemeClr val="lt1"/>
              </a:solidFill>
              <a:latin typeface="Calibri"/>
              <a:ea typeface="Calibri"/>
              <a:cs typeface="Calibri"/>
              <a:sym typeface="Calibri"/>
            </a:endParaRPr>
          </a:p>
        </p:txBody>
      </p:sp>
      <p:sp>
        <p:nvSpPr>
          <p:cNvPr id="536" name="Google Shape;536;p57"/>
          <p:cNvSpPr txBox="1"/>
          <p:nvPr/>
        </p:nvSpPr>
        <p:spPr>
          <a:xfrm>
            <a:off x="7224750" y="4567650"/>
            <a:ext cx="796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solidFill>
                  <a:schemeClr val="lt1"/>
                </a:solidFill>
                <a:latin typeface="Calibri"/>
                <a:ea typeface="Calibri"/>
                <a:cs typeface="Calibri"/>
                <a:sym typeface="Calibri"/>
              </a:rPr>
              <a:t>ES &amp; MS</a:t>
            </a:r>
            <a:endParaRPr sz="1000">
              <a:solidFill>
                <a:schemeClr val="lt1"/>
              </a:solidFill>
              <a:latin typeface="Calibri"/>
              <a:ea typeface="Calibri"/>
              <a:cs typeface="Calibri"/>
              <a:sym typeface="Calibri"/>
            </a:endParaRPr>
          </a:p>
        </p:txBody>
      </p:sp>
      <p:sp>
        <p:nvSpPr>
          <p:cNvPr id="537" name="Google Shape;537;p57"/>
          <p:cNvSpPr txBox="1"/>
          <p:nvPr/>
        </p:nvSpPr>
        <p:spPr>
          <a:xfrm>
            <a:off x="8133875" y="4567650"/>
            <a:ext cx="796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i="1">
                <a:solidFill>
                  <a:schemeClr val="lt1"/>
                </a:solidFill>
                <a:latin typeface="Calibri"/>
                <a:ea typeface="Calibri"/>
                <a:cs typeface="Calibri"/>
                <a:sym typeface="Calibri"/>
              </a:rPr>
              <a:t>HS &amp; Dist*</a:t>
            </a:r>
            <a:endParaRPr sz="1000" i="1">
              <a:solidFill>
                <a:schemeClr val="lt1"/>
              </a:solidFill>
              <a:latin typeface="Calibri"/>
              <a:ea typeface="Calibri"/>
              <a:cs typeface="Calibri"/>
              <a:sym typeface="Calibri"/>
            </a:endParaRPr>
          </a:p>
        </p:txBody>
      </p:sp>
      <p:sp>
        <p:nvSpPr>
          <p:cNvPr id="538" name="Google Shape;538;p57"/>
          <p:cNvSpPr/>
          <p:nvPr/>
        </p:nvSpPr>
        <p:spPr>
          <a:xfrm>
            <a:off x="7270863" y="4196550"/>
            <a:ext cx="697800" cy="179100"/>
          </a:xfrm>
          <a:prstGeom prst="rect">
            <a:avLst/>
          </a:prstGeom>
          <a:solidFill>
            <a:srgbClr val="6BA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57"/>
          <p:cNvSpPr txBox="1"/>
          <p:nvPr/>
        </p:nvSpPr>
        <p:spPr>
          <a:xfrm>
            <a:off x="7251813" y="4132197"/>
            <a:ext cx="7359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700" b="1">
                <a:solidFill>
                  <a:schemeClr val="lt1"/>
                </a:solidFill>
                <a:latin typeface="Calibri"/>
                <a:ea typeface="Calibri"/>
                <a:cs typeface="Calibri"/>
                <a:sym typeface="Calibri"/>
              </a:rPr>
              <a:t>On Track </a:t>
            </a:r>
            <a:r>
              <a:rPr lang="en" sz="800" b="1">
                <a:solidFill>
                  <a:schemeClr val="lt1"/>
                </a:solidFill>
                <a:latin typeface="Calibri"/>
                <a:ea typeface="Calibri"/>
                <a:cs typeface="Calibri"/>
                <a:sym typeface="Calibri"/>
              </a:rPr>
              <a:t>10%</a:t>
            </a:r>
            <a:endParaRPr sz="800" b="1">
              <a:solidFill>
                <a:schemeClr val="lt1"/>
              </a:solidFill>
              <a:latin typeface="Calibri"/>
              <a:ea typeface="Calibri"/>
              <a:cs typeface="Calibri"/>
              <a:sym typeface="Calibri"/>
            </a:endParaRPr>
          </a:p>
        </p:txBody>
      </p:sp>
      <p:sp>
        <p:nvSpPr>
          <p:cNvPr id="540" name="Google Shape;540;p57"/>
          <p:cNvSpPr txBox="1"/>
          <p:nvPr/>
        </p:nvSpPr>
        <p:spPr>
          <a:xfrm>
            <a:off x="6240125" y="4804800"/>
            <a:ext cx="28044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solidFill>
                  <a:schemeClr val="lt1"/>
                </a:solidFill>
                <a:latin typeface="Calibri"/>
                <a:ea typeface="Calibri"/>
                <a:cs typeface="Calibri"/>
                <a:sym typeface="Calibri"/>
              </a:rPr>
              <a:t>*Weighting has not been decided by TAP or approved by the state board</a:t>
            </a:r>
            <a:endParaRPr sz="700">
              <a:solidFill>
                <a:schemeClr val="lt1"/>
              </a:solidFill>
              <a:latin typeface="Calibri"/>
              <a:ea typeface="Calibri"/>
              <a:cs typeface="Calibri"/>
              <a:sym typeface="Calibri"/>
            </a:endParaRPr>
          </a:p>
        </p:txBody>
      </p:sp>
      <p:sp>
        <p:nvSpPr>
          <p:cNvPr id="541" name="Google Shape;541;p57"/>
          <p:cNvSpPr/>
          <p:nvPr/>
        </p:nvSpPr>
        <p:spPr>
          <a:xfrm>
            <a:off x="8183388" y="4015950"/>
            <a:ext cx="697800" cy="139200"/>
          </a:xfrm>
          <a:prstGeom prst="rect">
            <a:avLst/>
          </a:prstGeom>
          <a:solidFill>
            <a:srgbClr val="6BA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57"/>
          <p:cNvSpPr txBox="1"/>
          <p:nvPr/>
        </p:nvSpPr>
        <p:spPr>
          <a:xfrm>
            <a:off x="8164325" y="3945375"/>
            <a:ext cx="735900" cy="292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700" b="1">
                <a:solidFill>
                  <a:schemeClr val="lt1"/>
                </a:solidFill>
                <a:latin typeface="Calibri"/>
                <a:ea typeface="Calibri"/>
                <a:cs typeface="Calibri"/>
                <a:sym typeface="Calibri"/>
              </a:rPr>
              <a:t>On Track </a:t>
            </a:r>
            <a:endParaRPr sz="800" b="1">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58"/>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Additional Resources</a:t>
            </a:r>
            <a:endParaRPr/>
          </a:p>
        </p:txBody>
      </p:sp>
      <p:sp>
        <p:nvSpPr>
          <p:cNvPr id="548" name="Google Shape;548;p58"/>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457200" lvl="0" indent="-342900" algn="l" rtl="0">
              <a:spcBef>
                <a:spcPts val="0"/>
              </a:spcBef>
              <a:spcAft>
                <a:spcPts val="0"/>
              </a:spcAft>
              <a:buSzPts val="1800"/>
              <a:buChar char="●"/>
            </a:pPr>
            <a:r>
              <a:rPr lang="en"/>
              <a:t>Higher Bar Presentation (2/9/23): </a:t>
            </a:r>
            <a:r>
              <a:rPr lang="en" u="sng">
                <a:solidFill>
                  <a:schemeClr val="hlink"/>
                </a:solidFill>
                <a:hlinkClick r:id="rId3"/>
              </a:rPr>
              <a:t>https://www.cde.state.co.us/accountability/tap</a:t>
            </a:r>
            <a:r>
              <a:rPr lang="en"/>
              <a:t> </a:t>
            </a:r>
            <a:endParaRPr/>
          </a:p>
          <a:p>
            <a:pPr marL="457200" lvl="0" indent="-342900" algn="l" rtl="0">
              <a:spcBef>
                <a:spcPts val="0"/>
              </a:spcBef>
              <a:spcAft>
                <a:spcPts val="0"/>
              </a:spcAft>
              <a:buSzPts val="1800"/>
              <a:buChar char="●"/>
            </a:pPr>
            <a:r>
              <a:rPr lang="en"/>
              <a:t>Higher Bar Fact Sheet: </a:t>
            </a:r>
            <a:r>
              <a:rPr lang="en" u="sng">
                <a:solidFill>
                  <a:schemeClr val="hlink"/>
                </a:solidFill>
                <a:hlinkClick r:id="rId4"/>
              </a:rPr>
              <a:t>https://www.cde.state.co.us/accountability/higher-bar-fact-sheet-march-2022-final</a:t>
            </a:r>
            <a:r>
              <a:rPr lang="en"/>
              <a:t> </a:t>
            </a:r>
            <a:endParaRPr/>
          </a:p>
          <a:p>
            <a:pPr marL="457200" lvl="0" indent="-342900" algn="l" rtl="0">
              <a:spcBef>
                <a:spcPts val="0"/>
              </a:spcBef>
              <a:spcAft>
                <a:spcPts val="0"/>
              </a:spcAft>
              <a:buSzPts val="1800"/>
              <a:buChar char="●"/>
            </a:pPr>
            <a:r>
              <a:rPr lang="en"/>
              <a:t>On Track Growth Fact Sheet: </a:t>
            </a:r>
            <a:r>
              <a:rPr lang="en" i="1"/>
              <a:t>Coming Soon</a:t>
            </a:r>
            <a:endParaRPr i="1"/>
          </a:p>
          <a:p>
            <a:pPr marL="457200" lvl="0" indent="-342900" algn="l" rtl="0">
              <a:spcBef>
                <a:spcPts val="0"/>
              </a:spcBef>
              <a:spcAft>
                <a:spcPts val="0"/>
              </a:spcAft>
              <a:buSzPts val="1800"/>
              <a:buChar char="●"/>
            </a:pPr>
            <a:r>
              <a:rPr lang="en" b="1"/>
              <a:t>Next TAP Meeting: March 30th </a:t>
            </a:r>
            <a:endParaRPr b="1"/>
          </a:p>
        </p:txBody>
      </p:sp>
      <p:sp>
        <p:nvSpPr>
          <p:cNvPr id="549" name="Google Shape;549;p58"/>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59"/>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2400" u="sng">
                <a:solidFill>
                  <a:schemeClr val="hlink"/>
                </a:solidFill>
                <a:hlinkClick r:id="rId3"/>
              </a:rPr>
              <a:t>Jamboard</a:t>
            </a:r>
            <a:r>
              <a:rPr lang="en" sz="2400"/>
              <a:t> (slides 1-3) with designated CDE facilitator/notetaker</a:t>
            </a:r>
            <a:endParaRPr sz="2400"/>
          </a:p>
          <a:p>
            <a:pPr marL="457200" lvl="0" indent="0" algn="l" rtl="0">
              <a:spcBef>
                <a:spcPts val="1200"/>
              </a:spcBef>
              <a:spcAft>
                <a:spcPts val="0"/>
              </a:spcAft>
              <a:buNone/>
            </a:pPr>
            <a:r>
              <a:rPr lang="en" sz="2400"/>
              <a:t>Discussion Questions:</a:t>
            </a:r>
            <a:endParaRPr sz="2400"/>
          </a:p>
          <a:p>
            <a:pPr marL="914400" lvl="1" indent="-317500" algn="l" rtl="0">
              <a:spcBef>
                <a:spcPts val="1200"/>
              </a:spcBef>
              <a:spcAft>
                <a:spcPts val="0"/>
              </a:spcAft>
              <a:buClr>
                <a:schemeClr val="dk1"/>
              </a:buClr>
              <a:buSzPts val="1400"/>
              <a:buChar char="○"/>
            </a:pPr>
            <a:r>
              <a:rPr lang="en" sz="2000"/>
              <a:t>What key questions or considerations strike you? </a:t>
            </a:r>
            <a:endParaRPr sz="2000"/>
          </a:p>
          <a:p>
            <a:pPr marL="914400" lvl="1" indent="-317500" algn="l" rtl="0">
              <a:spcBef>
                <a:spcPts val="0"/>
              </a:spcBef>
              <a:spcAft>
                <a:spcPts val="0"/>
              </a:spcAft>
              <a:buClr>
                <a:schemeClr val="dk1"/>
              </a:buClr>
              <a:buSzPts val="1400"/>
              <a:buChar char="○"/>
            </a:pPr>
            <a:r>
              <a:rPr lang="en" sz="2000"/>
              <a:t>What advice do you have for CDE as we begin implementation? </a:t>
            </a:r>
            <a:endParaRPr sz="2000"/>
          </a:p>
          <a:p>
            <a:pPr marL="914400" lvl="1" indent="-317500" algn="l" rtl="0">
              <a:spcBef>
                <a:spcPts val="0"/>
              </a:spcBef>
              <a:spcAft>
                <a:spcPts val="0"/>
              </a:spcAft>
              <a:buClr>
                <a:schemeClr val="dk1"/>
              </a:buClr>
              <a:buSzPts val="1400"/>
              <a:buChar char="○"/>
            </a:pPr>
            <a:r>
              <a:rPr lang="en" sz="2000"/>
              <a:t>What is helpful now for resource development and training?  Who is the appropriate audience for these resources/trainings?</a:t>
            </a:r>
            <a:endParaRPr sz="2000"/>
          </a:p>
          <a:p>
            <a:pPr marL="0" lvl="0" indent="0" algn="l" rtl="0">
              <a:spcBef>
                <a:spcPts val="1200"/>
              </a:spcBef>
              <a:spcAft>
                <a:spcPts val="1200"/>
              </a:spcAft>
              <a:buNone/>
            </a:pPr>
            <a:r>
              <a:rPr lang="en" sz="2400"/>
              <a:t>Small group discussion then whole group share out</a:t>
            </a:r>
            <a:endParaRPr sz="2400"/>
          </a:p>
        </p:txBody>
      </p:sp>
      <p:sp>
        <p:nvSpPr>
          <p:cNvPr id="555" name="Google Shape;555;p59"/>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lt1"/>
              </a:buClr>
              <a:buSzPts val="2400"/>
              <a:buFont typeface="Arial"/>
              <a:buNone/>
            </a:pPr>
            <a:r>
              <a:rPr lang="en">
                <a:latin typeface="Rockwell"/>
                <a:ea typeface="Rockwell"/>
                <a:cs typeface="Rockwell"/>
                <a:sym typeface="Rockwell"/>
              </a:rPr>
              <a:t>Discussion</a:t>
            </a:r>
            <a:endParaRPr>
              <a:latin typeface="Rockwell"/>
              <a:ea typeface="Rockwell"/>
              <a:cs typeface="Rockwell"/>
              <a:sym typeface="Rockwell"/>
            </a:endParaRPr>
          </a:p>
        </p:txBody>
      </p:sp>
      <p:sp>
        <p:nvSpPr>
          <p:cNvPr id="556" name="Google Shape;556;p59"/>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19</a:t>
            </a:fld>
            <a:endParaRPr/>
          </a:p>
        </p:txBody>
      </p:sp>
      <p:pic>
        <p:nvPicPr>
          <p:cNvPr id="557" name="Google Shape;557;p59"/>
          <p:cNvPicPr preferRelativeResize="0"/>
          <p:nvPr/>
        </p:nvPicPr>
        <p:blipFill>
          <a:blip r:embed="rId4">
            <a:alphaModFix/>
          </a:blip>
          <a:stretch>
            <a:fillRect/>
          </a:stretch>
        </p:blipFill>
        <p:spPr>
          <a:xfrm>
            <a:off x="8254681" y="37397"/>
            <a:ext cx="834669" cy="8346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4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2100"/>
              <a:buNone/>
            </a:pPr>
            <a:r>
              <a:rPr lang="en">
                <a:latin typeface="Rockwell"/>
                <a:ea typeface="Rockwell"/>
                <a:cs typeface="Rockwell"/>
                <a:sym typeface="Rockwell"/>
              </a:rPr>
              <a:t>Welcome</a:t>
            </a:r>
            <a:endParaRPr>
              <a:latin typeface="Rockwell"/>
              <a:ea typeface="Rockwell"/>
              <a:cs typeface="Rockwell"/>
              <a:sym typeface="Rockwell"/>
            </a:endParaRPr>
          </a:p>
        </p:txBody>
      </p:sp>
      <p:pic>
        <p:nvPicPr>
          <p:cNvPr id="327" name="Google Shape;327;p42" descr="Clip art image of welcome sign"/>
          <p:cNvPicPr preferRelativeResize="0"/>
          <p:nvPr/>
        </p:nvPicPr>
        <p:blipFill rotWithShape="1">
          <a:blip r:embed="rId3">
            <a:alphaModFix/>
          </a:blip>
          <a:srcRect/>
          <a:stretch/>
        </p:blipFill>
        <p:spPr>
          <a:xfrm>
            <a:off x="1622377" y="1920240"/>
            <a:ext cx="5715000" cy="2057400"/>
          </a:xfrm>
          <a:prstGeom prst="rect">
            <a:avLst/>
          </a:prstGeom>
          <a:noFill/>
          <a:ln>
            <a:noFill/>
          </a:ln>
        </p:spPr>
      </p:pic>
      <p:sp>
        <p:nvSpPr>
          <p:cNvPr id="328" name="Google Shape;328;p42"/>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60"/>
          <p:cNvSpPr txBox="1">
            <a:spLocks noGrp="1"/>
          </p:cNvSpPr>
          <p:nvPr>
            <p:ph type="ctrTitle"/>
          </p:nvPr>
        </p:nvSpPr>
        <p:spPr>
          <a:xfrm>
            <a:off x="311700" y="1840075"/>
            <a:ext cx="8520600" cy="153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Break</a:t>
            </a:r>
            <a:endParaRPr/>
          </a:p>
        </p:txBody>
      </p:sp>
      <p:sp>
        <p:nvSpPr>
          <p:cNvPr id="563" name="Google Shape;563;p6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61"/>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21</a:t>
            </a:fld>
            <a:endParaRPr/>
          </a:p>
        </p:txBody>
      </p:sp>
      <p:sp>
        <p:nvSpPr>
          <p:cNvPr id="569" name="Google Shape;569;p61"/>
          <p:cNvSpPr txBox="1">
            <a:spLocks noGrp="1"/>
          </p:cNvSpPr>
          <p:nvPr>
            <p:ph type="ctrTitle"/>
          </p:nvPr>
        </p:nvSpPr>
        <p:spPr>
          <a:xfrm>
            <a:off x="311700" y="1840075"/>
            <a:ext cx="8520600" cy="153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2023 Accountability Data Release &amp; Improvement Planning Timeline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62"/>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22</a:t>
            </a:fld>
            <a:endParaRPr/>
          </a:p>
        </p:txBody>
      </p:sp>
      <p:sp>
        <p:nvSpPr>
          <p:cNvPr id="575" name="Google Shape;575;p62"/>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Goals for this Discussion</a:t>
            </a:r>
            <a:endParaRPr/>
          </a:p>
        </p:txBody>
      </p:sp>
      <p:sp>
        <p:nvSpPr>
          <p:cNvPr id="576" name="Google Shape;576;p62"/>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a:t>Provide a tentative timeline for data release and improvement planning</a:t>
            </a:r>
            <a:endParaRPr/>
          </a:p>
          <a:p>
            <a:pPr marL="457200" lvl="0" indent="-330200" algn="l" rtl="0">
              <a:spcBef>
                <a:spcPts val="0"/>
              </a:spcBef>
              <a:spcAft>
                <a:spcPts val="0"/>
              </a:spcAft>
              <a:buSzPts val="1600"/>
              <a:buChar char="●"/>
            </a:pPr>
            <a:r>
              <a:rPr lang="en"/>
              <a:t>Discuss as a group:</a:t>
            </a:r>
            <a:endParaRPr/>
          </a:p>
          <a:p>
            <a:pPr marL="914400" lvl="1" indent="-292100" algn="l" rtl="0">
              <a:spcBef>
                <a:spcPts val="0"/>
              </a:spcBef>
              <a:spcAft>
                <a:spcPts val="0"/>
              </a:spcAft>
              <a:buSzPts val="1000"/>
              <a:buChar char="○"/>
            </a:pPr>
            <a:r>
              <a:rPr lang="en"/>
              <a:t>How can CDE better support the planning (UIP) process prior to and during the release of accountability data?</a:t>
            </a:r>
            <a:endParaRPr/>
          </a:p>
          <a:p>
            <a:pPr marL="914400" lvl="1" indent="-292100" algn="l" rtl="0">
              <a:spcBef>
                <a:spcPts val="0"/>
              </a:spcBef>
              <a:spcAft>
                <a:spcPts val="0"/>
              </a:spcAft>
              <a:buSzPts val="1000"/>
              <a:buChar char="○"/>
            </a:pPr>
            <a:r>
              <a:rPr lang="en"/>
              <a:t>Any feedback on data delivery (e.g., Syncplicity, District and School Dashboard in the UIP online system, Public Data Tools &amp; Reports, Online Frameworks)?</a:t>
            </a:r>
            <a:endParaRPr/>
          </a:p>
          <a:p>
            <a:pPr marL="914400" lvl="1" indent="-292100" algn="l" rtl="0">
              <a:spcBef>
                <a:spcPts val="0"/>
              </a:spcBef>
              <a:spcAft>
                <a:spcPts val="0"/>
              </a:spcAft>
              <a:buSzPts val="1000"/>
              <a:buChar char="○"/>
            </a:pPr>
            <a:r>
              <a:rPr lang="en"/>
              <a:t>What technical assistance or resources would be helpful?  Any special implications for identified schools/districts?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63"/>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Release state data in a timely manner</a:t>
            </a:r>
            <a:endParaRPr/>
          </a:p>
          <a:p>
            <a:pPr marL="0" lvl="0" indent="0" algn="l" rtl="0">
              <a:spcBef>
                <a:spcPts val="1200"/>
              </a:spcBef>
              <a:spcAft>
                <a:spcPts val="0"/>
              </a:spcAft>
              <a:buNone/>
            </a:pPr>
            <a:r>
              <a:rPr lang="en"/>
              <a:t>Allow time for internal district communication before the data is released publicly</a:t>
            </a:r>
            <a:endParaRPr/>
          </a:p>
          <a:p>
            <a:pPr marL="0" lvl="0" indent="0" algn="l" rtl="0">
              <a:spcBef>
                <a:spcPts val="1200"/>
              </a:spcBef>
              <a:spcAft>
                <a:spcPts val="0"/>
              </a:spcAft>
              <a:buNone/>
            </a:pPr>
            <a:r>
              <a:rPr lang="en"/>
              <a:t>Ensure public data is transparent, accessible, and understandable</a:t>
            </a:r>
            <a:endParaRPr/>
          </a:p>
          <a:p>
            <a:pPr marL="0" lvl="0" indent="0" algn="l" rtl="0">
              <a:spcBef>
                <a:spcPts val="1200"/>
              </a:spcBef>
              <a:spcAft>
                <a:spcPts val="0"/>
              </a:spcAft>
              <a:buNone/>
            </a:pPr>
            <a:r>
              <a:rPr lang="en"/>
              <a:t>Support utility of state accountability data</a:t>
            </a:r>
            <a:endParaRPr/>
          </a:p>
          <a:p>
            <a:pPr marL="0" lvl="0" indent="0" algn="l" rtl="0">
              <a:spcBef>
                <a:spcPts val="1200"/>
              </a:spcBef>
              <a:spcAft>
                <a:spcPts val="1200"/>
              </a:spcAft>
              <a:buNone/>
            </a:pPr>
            <a:r>
              <a:rPr lang="en" i="1"/>
              <a:t>Other principles to consider?</a:t>
            </a:r>
            <a:endParaRPr i="1"/>
          </a:p>
        </p:txBody>
      </p:sp>
      <p:sp>
        <p:nvSpPr>
          <p:cNvPr id="582" name="Google Shape;582;p63"/>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i="1"/>
              <a:t>Draft </a:t>
            </a:r>
            <a:r>
              <a:rPr lang="en"/>
              <a:t>Guiding Principles for State Accountability Data Release </a:t>
            </a:r>
            <a:endParaRPr/>
          </a:p>
        </p:txBody>
      </p:sp>
      <p:sp>
        <p:nvSpPr>
          <p:cNvPr id="583" name="Google Shape;583;p63"/>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64"/>
          <p:cNvSpPr txBox="1">
            <a:spLocks noGrp="1"/>
          </p:cNvSpPr>
          <p:nvPr>
            <p:ph type="title"/>
          </p:nvPr>
        </p:nvSpPr>
        <p:spPr>
          <a:xfrm>
            <a:off x="332675" y="153875"/>
            <a:ext cx="7596600" cy="6738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r>
              <a:rPr lang="en" i="1">
                <a:latin typeface="Rockwell"/>
                <a:ea typeface="Rockwell"/>
                <a:cs typeface="Rockwell"/>
                <a:sym typeface="Rockwell"/>
              </a:rPr>
              <a:t>Tentative </a:t>
            </a:r>
            <a:r>
              <a:rPr lang="en">
                <a:latin typeface="Rockwell"/>
                <a:ea typeface="Rockwell"/>
                <a:cs typeface="Rockwell"/>
                <a:sym typeface="Rockwell"/>
              </a:rPr>
              <a:t>Data Release and Improvement Planning Timeline</a:t>
            </a:r>
            <a:r>
              <a:rPr lang="en" i="1">
                <a:latin typeface="Rockwell"/>
                <a:ea typeface="Rockwell"/>
                <a:cs typeface="Rockwell"/>
                <a:sym typeface="Rockwell"/>
              </a:rPr>
              <a:t> </a:t>
            </a:r>
            <a:endParaRPr>
              <a:latin typeface="Rockwell"/>
              <a:ea typeface="Rockwell"/>
              <a:cs typeface="Rockwell"/>
              <a:sym typeface="Rockwell"/>
            </a:endParaRPr>
          </a:p>
        </p:txBody>
      </p:sp>
      <p:sp>
        <p:nvSpPr>
          <p:cNvPr id="589" name="Google Shape;589;p64"/>
          <p:cNvSpPr txBox="1">
            <a:spLocks noGrp="1"/>
          </p:cNvSpPr>
          <p:nvPr>
            <p:ph type="sldNum" idx="12"/>
          </p:nvPr>
        </p:nvSpPr>
        <p:spPr>
          <a:xfrm>
            <a:off x="632232" y="4712007"/>
            <a:ext cx="19572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
              <a:t>24</a:t>
            </a:fld>
            <a:endParaRPr/>
          </a:p>
        </p:txBody>
      </p:sp>
      <p:grpSp>
        <p:nvGrpSpPr>
          <p:cNvPr id="590" name="Google Shape;590;p64"/>
          <p:cNvGrpSpPr/>
          <p:nvPr/>
        </p:nvGrpSpPr>
        <p:grpSpPr>
          <a:xfrm>
            <a:off x="6919025" y="2097307"/>
            <a:ext cx="2174672" cy="3046518"/>
            <a:chOff x="0" y="2295575"/>
            <a:chExt cx="2286000" cy="2884687"/>
          </a:xfrm>
        </p:grpSpPr>
        <p:sp>
          <p:nvSpPr>
            <p:cNvPr id="591" name="Google Shape;591;p64"/>
            <p:cNvSpPr/>
            <p:nvPr/>
          </p:nvSpPr>
          <p:spPr>
            <a:xfrm rot="10800000" flipH="1">
              <a:off x="0" y="3810762"/>
              <a:ext cx="2286000" cy="136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64"/>
            <p:cNvSpPr/>
            <p:nvPr/>
          </p:nvSpPr>
          <p:spPr>
            <a:xfrm>
              <a:off x="0" y="2295575"/>
              <a:ext cx="2286000" cy="53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3" name="Google Shape;593;p64"/>
          <p:cNvSpPr txBox="1"/>
          <p:nvPr/>
        </p:nvSpPr>
        <p:spPr>
          <a:xfrm>
            <a:off x="7017752" y="3729520"/>
            <a:ext cx="1957200" cy="99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000">
                <a:solidFill>
                  <a:schemeClr val="lt1"/>
                </a:solidFill>
                <a:latin typeface="Calibri"/>
                <a:ea typeface="Calibri"/>
                <a:cs typeface="Calibri"/>
                <a:sym typeface="Calibri"/>
              </a:rPr>
              <a:t>By December,  implementation of the UIP should be underway. For those who submitted a R2R, schools and districts have until January to adjust and submit their plan based on final framework ratings.</a:t>
            </a:r>
            <a:endParaRPr sz="1000">
              <a:solidFill>
                <a:schemeClr val="lt1"/>
              </a:solidFill>
              <a:latin typeface="Calibri"/>
              <a:ea typeface="Calibri"/>
              <a:cs typeface="Calibri"/>
              <a:sym typeface="Calibri"/>
            </a:endParaRPr>
          </a:p>
        </p:txBody>
      </p:sp>
      <p:grpSp>
        <p:nvGrpSpPr>
          <p:cNvPr id="594" name="Google Shape;594;p64"/>
          <p:cNvGrpSpPr/>
          <p:nvPr/>
        </p:nvGrpSpPr>
        <p:grpSpPr>
          <a:xfrm>
            <a:off x="4744250" y="2097153"/>
            <a:ext cx="2174672" cy="3046479"/>
            <a:chOff x="0" y="2295575"/>
            <a:chExt cx="2286000" cy="2847975"/>
          </a:xfrm>
        </p:grpSpPr>
        <p:sp>
          <p:nvSpPr>
            <p:cNvPr id="595" name="Google Shape;595;p64"/>
            <p:cNvSpPr/>
            <p:nvPr/>
          </p:nvSpPr>
          <p:spPr>
            <a:xfrm>
              <a:off x="0" y="3790850"/>
              <a:ext cx="2286000" cy="1352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64"/>
            <p:cNvSpPr/>
            <p:nvPr/>
          </p:nvSpPr>
          <p:spPr>
            <a:xfrm>
              <a:off x="0" y="2295575"/>
              <a:ext cx="2286000" cy="53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7" name="Google Shape;597;p64"/>
          <p:cNvSpPr txBox="1"/>
          <p:nvPr/>
        </p:nvSpPr>
        <p:spPr>
          <a:xfrm>
            <a:off x="4813743" y="2119339"/>
            <a:ext cx="2111700" cy="1507500"/>
          </a:xfrm>
          <a:prstGeom prst="rect">
            <a:avLst/>
          </a:prstGeom>
          <a:noFill/>
          <a:ln>
            <a:noFill/>
          </a:ln>
        </p:spPr>
        <p:txBody>
          <a:bodyPr spcFirstLastPara="1" wrap="square" lIns="91425" tIns="91425" rIns="91425" bIns="91425" anchor="t" anchorCtr="0">
            <a:noAutofit/>
          </a:bodyPr>
          <a:lstStyle/>
          <a:p>
            <a:pPr marL="137160" lvl="0" indent="-200660" algn="l" rtl="0">
              <a:lnSpc>
                <a:spcPct val="115000"/>
              </a:lnSpc>
              <a:spcBef>
                <a:spcPts val="0"/>
              </a:spcBef>
              <a:spcAft>
                <a:spcPts val="0"/>
              </a:spcAft>
              <a:buClr>
                <a:schemeClr val="dk1"/>
              </a:buClr>
              <a:buSzPts val="1000"/>
              <a:buFont typeface="Calibri"/>
              <a:buAutoNum type="arabicPeriod"/>
            </a:pPr>
            <a:r>
              <a:rPr lang="en" sz="1000">
                <a:solidFill>
                  <a:schemeClr val="dk1"/>
                </a:solidFill>
                <a:latin typeface="Calibri"/>
                <a:ea typeface="Calibri"/>
                <a:cs typeface="Calibri"/>
                <a:sym typeface="Calibri"/>
              </a:rPr>
              <a:t>Same steps as Phase 1 for the preliminary framework PDFs</a:t>
            </a:r>
            <a:endParaRPr sz="1000">
              <a:solidFill>
                <a:schemeClr val="dk1"/>
              </a:solidFill>
              <a:latin typeface="Calibri"/>
              <a:ea typeface="Calibri"/>
              <a:cs typeface="Calibri"/>
              <a:sym typeface="Calibri"/>
            </a:endParaRPr>
          </a:p>
          <a:p>
            <a:pPr marL="137160" lvl="0" indent="-200660" algn="l" rtl="0">
              <a:lnSpc>
                <a:spcPct val="115000"/>
              </a:lnSpc>
              <a:spcBef>
                <a:spcPts val="0"/>
              </a:spcBef>
              <a:spcAft>
                <a:spcPts val="0"/>
              </a:spcAft>
              <a:buClr>
                <a:schemeClr val="dk1"/>
              </a:buClr>
              <a:buSzPts val="1000"/>
              <a:buFont typeface="Calibri"/>
              <a:buAutoNum type="arabicPeriod"/>
            </a:pPr>
            <a:r>
              <a:rPr lang="en" sz="1000" b="1">
                <a:solidFill>
                  <a:schemeClr val="dk1"/>
                </a:solidFill>
                <a:latin typeface="Calibri"/>
                <a:ea typeface="Calibri"/>
                <a:cs typeface="Calibri"/>
                <a:sym typeface="Calibri"/>
              </a:rPr>
              <a:t>Private: </a:t>
            </a:r>
            <a:r>
              <a:rPr lang="en" sz="1000">
                <a:solidFill>
                  <a:schemeClr val="dk1"/>
                </a:solidFill>
                <a:latin typeface="Calibri"/>
                <a:ea typeface="Calibri"/>
                <a:cs typeface="Calibri"/>
                <a:sym typeface="Calibri"/>
              </a:rPr>
              <a:t>DISH is updated in the UIP online system </a:t>
            </a:r>
            <a:endParaRPr sz="1000">
              <a:solidFill>
                <a:schemeClr val="dk1"/>
              </a:solidFill>
              <a:latin typeface="Calibri"/>
              <a:ea typeface="Calibri"/>
              <a:cs typeface="Calibri"/>
              <a:sym typeface="Calibri"/>
            </a:endParaRPr>
          </a:p>
          <a:p>
            <a:pPr marL="137160" lvl="0" indent="-200660" algn="l" rtl="0">
              <a:lnSpc>
                <a:spcPct val="115000"/>
              </a:lnSpc>
              <a:spcBef>
                <a:spcPts val="0"/>
              </a:spcBef>
              <a:spcAft>
                <a:spcPts val="0"/>
              </a:spcAft>
              <a:buClr>
                <a:schemeClr val="dk1"/>
              </a:buClr>
              <a:buSzPts val="1000"/>
              <a:buFont typeface="Calibri"/>
              <a:buAutoNum type="arabicPeriod"/>
            </a:pPr>
            <a:r>
              <a:rPr lang="en" sz="1000" b="1">
                <a:solidFill>
                  <a:schemeClr val="dk1"/>
                </a:solidFill>
                <a:latin typeface="Calibri"/>
                <a:ea typeface="Calibri"/>
                <a:cs typeface="Calibri"/>
                <a:sym typeface="Calibri"/>
              </a:rPr>
              <a:t>Private: </a:t>
            </a:r>
            <a:r>
              <a:rPr lang="en" sz="1000">
                <a:solidFill>
                  <a:schemeClr val="dk1"/>
                </a:solidFill>
                <a:latin typeface="Calibri"/>
                <a:ea typeface="Calibri"/>
                <a:cs typeface="Calibri"/>
                <a:sym typeface="Calibri"/>
              </a:rPr>
              <a:t>State and ESSA identification emails are sent</a:t>
            </a:r>
            <a:endParaRPr sz="1000">
              <a:solidFill>
                <a:schemeClr val="dk1"/>
              </a:solidFill>
              <a:latin typeface="Calibri"/>
              <a:ea typeface="Calibri"/>
              <a:cs typeface="Calibri"/>
              <a:sym typeface="Calibri"/>
            </a:endParaRPr>
          </a:p>
          <a:p>
            <a:pPr marL="137160" lvl="0" indent="-200660" algn="l" rtl="0">
              <a:lnSpc>
                <a:spcPct val="115000"/>
              </a:lnSpc>
              <a:spcBef>
                <a:spcPts val="0"/>
              </a:spcBef>
              <a:spcAft>
                <a:spcPts val="0"/>
              </a:spcAft>
              <a:buClr>
                <a:schemeClr val="dk1"/>
              </a:buClr>
              <a:buSzPts val="1000"/>
              <a:buFont typeface="Calibri"/>
              <a:buAutoNum type="arabicPeriod"/>
            </a:pPr>
            <a:r>
              <a:rPr lang="en" sz="1000" b="1">
                <a:solidFill>
                  <a:schemeClr val="dk1"/>
                </a:solidFill>
                <a:latin typeface="Calibri"/>
                <a:ea typeface="Calibri"/>
                <a:cs typeface="Calibri"/>
                <a:sym typeface="Calibri"/>
              </a:rPr>
              <a:t>Public: </a:t>
            </a:r>
            <a:r>
              <a:rPr lang="en" sz="1000">
                <a:solidFill>
                  <a:schemeClr val="dk1"/>
                </a:solidFill>
                <a:latin typeface="Calibri"/>
                <a:ea typeface="Calibri"/>
                <a:cs typeface="Calibri"/>
                <a:sym typeface="Calibri"/>
              </a:rPr>
              <a:t>dashboards and flat files are updated/posted on website</a:t>
            </a:r>
            <a:endParaRPr sz="1000">
              <a:solidFill>
                <a:schemeClr val="dk1"/>
              </a:solidFill>
              <a:latin typeface="Calibri"/>
              <a:ea typeface="Calibri"/>
              <a:cs typeface="Calibri"/>
              <a:sym typeface="Calibri"/>
            </a:endParaRPr>
          </a:p>
        </p:txBody>
      </p:sp>
      <p:sp>
        <p:nvSpPr>
          <p:cNvPr id="598" name="Google Shape;598;p64"/>
          <p:cNvSpPr txBox="1"/>
          <p:nvPr/>
        </p:nvSpPr>
        <p:spPr>
          <a:xfrm>
            <a:off x="4830202" y="3729520"/>
            <a:ext cx="2022900" cy="99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000">
                <a:solidFill>
                  <a:schemeClr val="lt1"/>
                </a:solidFill>
                <a:latin typeface="Calibri"/>
                <a:ea typeface="Calibri"/>
                <a:cs typeface="Calibri"/>
                <a:sym typeface="Calibri"/>
              </a:rPr>
              <a:t>By September, schools and districts should confirm their draft plan with the rating and identification release, share with stakeholders, and build a detailed action plan. The plan should be finalized for the October due date.</a:t>
            </a:r>
            <a:endParaRPr sz="1000">
              <a:solidFill>
                <a:schemeClr val="lt1"/>
              </a:solidFill>
              <a:latin typeface="Calibri"/>
              <a:ea typeface="Calibri"/>
              <a:cs typeface="Calibri"/>
              <a:sym typeface="Calibri"/>
            </a:endParaRPr>
          </a:p>
        </p:txBody>
      </p:sp>
      <p:cxnSp>
        <p:nvCxnSpPr>
          <p:cNvPr id="599" name="Google Shape;599;p64"/>
          <p:cNvCxnSpPr/>
          <p:nvPr/>
        </p:nvCxnSpPr>
        <p:spPr>
          <a:xfrm>
            <a:off x="6919014" y="2097231"/>
            <a:ext cx="0" cy="2979900"/>
          </a:xfrm>
          <a:prstGeom prst="straightConnector1">
            <a:avLst/>
          </a:prstGeom>
          <a:noFill/>
          <a:ln w="9525" cap="flat" cmpd="sng">
            <a:solidFill>
              <a:schemeClr val="accent3"/>
            </a:solidFill>
            <a:prstDash val="dot"/>
            <a:round/>
            <a:headEnd type="none" w="sm" len="sm"/>
            <a:tailEnd type="none" w="sm" len="sm"/>
          </a:ln>
        </p:spPr>
      </p:cxnSp>
      <p:grpSp>
        <p:nvGrpSpPr>
          <p:cNvPr id="600" name="Google Shape;600;p64"/>
          <p:cNvGrpSpPr/>
          <p:nvPr/>
        </p:nvGrpSpPr>
        <p:grpSpPr>
          <a:xfrm>
            <a:off x="2569500" y="2097153"/>
            <a:ext cx="2174672" cy="3046479"/>
            <a:chOff x="0" y="2295575"/>
            <a:chExt cx="2286000" cy="2847975"/>
          </a:xfrm>
        </p:grpSpPr>
        <p:sp>
          <p:nvSpPr>
            <p:cNvPr id="601" name="Google Shape;601;p64"/>
            <p:cNvSpPr/>
            <p:nvPr/>
          </p:nvSpPr>
          <p:spPr>
            <a:xfrm>
              <a:off x="0" y="3790850"/>
              <a:ext cx="2286000" cy="1352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64"/>
            <p:cNvSpPr/>
            <p:nvPr/>
          </p:nvSpPr>
          <p:spPr>
            <a:xfrm>
              <a:off x="0" y="2295575"/>
              <a:ext cx="2286000" cy="53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3" name="Google Shape;603;p64"/>
          <p:cNvSpPr txBox="1"/>
          <p:nvPr/>
        </p:nvSpPr>
        <p:spPr>
          <a:xfrm>
            <a:off x="2652600" y="2097275"/>
            <a:ext cx="2174700" cy="1711200"/>
          </a:xfrm>
          <a:prstGeom prst="rect">
            <a:avLst/>
          </a:prstGeom>
          <a:noFill/>
          <a:ln>
            <a:noFill/>
          </a:ln>
        </p:spPr>
        <p:txBody>
          <a:bodyPr spcFirstLastPara="1" wrap="square" lIns="91425" tIns="91425" rIns="91425" bIns="91425" anchor="t" anchorCtr="0">
            <a:noAutofit/>
          </a:bodyPr>
          <a:lstStyle/>
          <a:p>
            <a:pPr marL="137160" lvl="0" indent="-200660" algn="l" rtl="0">
              <a:lnSpc>
                <a:spcPct val="115000"/>
              </a:lnSpc>
              <a:spcBef>
                <a:spcPts val="0"/>
              </a:spcBef>
              <a:spcAft>
                <a:spcPts val="0"/>
              </a:spcAft>
              <a:buClr>
                <a:schemeClr val="dk1"/>
              </a:buClr>
              <a:buSzPts val="1000"/>
              <a:buFont typeface="Calibri"/>
              <a:buAutoNum type="arabicPeriod"/>
            </a:pPr>
            <a:r>
              <a:rPr lang="en" sz="1000">
                <a:solidFill>
                  <a:schemeClr val="dk1"/>
                </a:solidFill>
                <a:latin typeface="Calibri"/>
                <a:ea typeface="Calibri"/>
                <a:cs typeface="Calibri"/>
                <a:sym typeface="Calibri"/>
              </a:rPr>
              <a:t>Same steps as Phase 1 for CMAS &amp; P/SAT growth files</a:t>
            </a:r>
            <a:endParaRPr sz="1000">
              <a:solidFill>
                <a:schemeClr val="dk1"/>
              </a:solidFill>
              <a:latin typeface="Calibri"/>
              <a:ea typeface="Calibri"/>
              <a:cs typeface="Calibri"/>
              <a:sym typeface="Calibri"/>
            </a:endParaRPr>
          </a:p>
          <a:p>
            <a:pPr marL="137160" lvl="0" indent="-200660" algn="l" rtl="0">
              <a:lnSpc>
                <a:spcPct val="115000"/>
              </a:lnSpc>
              <a:spcBef>
                <a:spcPts val="0"/>
              </a:spcBef>
              <a:spcAft>
                <a:spcPts val="0"/>
              </a:spcAft>
              <a:buClr>
                <a:schemeClr val="dk1"/>
              </a:buClr>
              <a:buSzPts val="1000"/>
              <a:buFont typeface="Calibri"/>
              <a:buAutoNum type="arabicPeriod"/>
            </a:pPr>
            <a:r>
              <a:rPr lang="en" sz="1000" b="1">
                <a:solidFill>
                  <a:schemeClr val="dk1"/>
                </a:solidFill>
                <a:latin typeface="Calibri"/>
                <a:ea typeface="Calibri"/>
                <a:cs typeface="Calibri"/>
                <a:sym typeface="Calibri"/>
              </a:rPr>
              <a:t>Private: </a:t>
            </a:r>
            <a:r>
              <a:rPr lang="en" sz="1000">
                <a:solidFill>
                  <a:schemeClr val="dk1"/>
                </a:solidFill>
                <a:latin typeface="Calibri"/>
                <a:ea typeface="Calibri"/>
                <a:cs typeface="Calibri"/>
                <a:sym typeface="Calibri"/>
              </a:rPr>
              <a:t>District and School Dashboard (DISH) is updated in the UIP online system</a:t>
            </a:r>
            <a:endParaRPr sz="1000">
              <a:solidFill>
                <a:schemeClr val="dk1"/>
              </a:solidFill>
              <a:latin typeface="Calibri"/>
              <a:ea typeface="Calibri"/>
              <a:cs typeface="Calibri"/>
              <a:sym typeface="Calibri"/>
            </a:endParaRPr>
          </a:p>
          <a:p>
            <a:pPr marL="137160" lvl="0" indent="-200660" algn="l" rtl="0">
              <a:lnSpc>
                <a:spcPct val="115000"/>
              </a:lnSpc>
              <a:spcBef>
                <a:spcPts val="0"/>
              </a:spcBef>
              <a:spcAft>
                <a:spcPts val="0"/>
              </a:spcAft>
              <a:buClr>
                <a:schemeClr val="dk1"/>
              </a:buClr>
              <a:buSzPts val="1000"/>
              <a:buFont typeface="Calibri"/>
              <a:buAutoNum type="arabicPeriod"/>
            </a:pPr>
            <a:r>
              <a:rPr lang="en" sz="1000" b="1">
                <a:solidFill>
                  <a:schemeClr val="dk1"/>
                </a:solidFill>
                <a:latin typeface="Calibri"/>
                <a:ea typeface="Calibri"/>
                <a:cs typeface="Calibri"/>
                <a:sym typeface="Calibri"/>
              </a:rPr>
              <a:t>Public:</a:t>
            </a:r>
            <a:r>
              <a:rPr lang="en" sz="1000">
                <a:solidFill>
                  <a:schemeClr val="dk1"/>
                </a:solidFill>
                <a:latin typeface="Calibri"/>
                <a:ea typeface="Calibri"/>
                <a:cs typeface="Calibri"/>
                <a:sym typeface="Calibri"/>
              </a:rPr>
              <a:t> Growth / Accreditation / Accountability Webinars</a:t>
            </a:r>
            <a:endParaRPr sz="1000">
              <a:solidFill>
                <a:schemeClr val="dk1"/>
              </a:solidFill>
              <a:latin typeface="Calibri"/>
              <a:ea typeface="Calibri"/>
              <a:cs typeface="Calibri"/>
              <a:sym typeface="Calibri"/>
            </a:endParaRPr>
          </a:p>
          <a:p>
            <a:pPr marL="137160" lvl="0" indent="-200660" algn="l" rtl="0">
              <a:lnSpc>
                <a:spcPct val="115000"/>
              </a:lnSpc>
              <a:spcBef>
                <a:spcPts val="0"/>
              </a:spcBef>
              <a:spcAft>
                <a:spcPts val="0"/>
              </a:spcAft>
              <a:buClr>
                <a:schemeClr val="dk1"/>
              </a:buClr>
              <a:buSzPts val="1000"/>
              <a:buFont typeface="Calibri"/>
              <a:buAutoNum type="arabicPeriod"/>
            </a:pPr>
            <a:r>
              <a:rPr lang="en" sz="1000" b="1">
                <a:solidFill>
                  <a:schemeClr val="dk1"/>
                </a:solidFill>
                <a:latin typeface="Calibri"/>
                <a:ea typeface="Calibri"/>
                <a:cs typeface="Calibri"/>
                <a:sym typeface="Calibri"/>
              </a:rPr>
              <a:t>Aug SBE meeting: </a:t>
            </a:r>
            <a:r>
              <a:rPr lang="en" sz="1000">
                <a:solidFill>
                  <a:schemeClr val="dk1"/>
                </a:solidFill>
                <a:latin typeface="Calibri"/>
                <a:ea typeface="Calibri"/>
                <a:cs typeface="Calibri"/>
                <a:sym typeface="Calibri"/>
              </a:rPr>
              <a:t>Growth release</a:t>
            </a:r>
            <a:endParaRPr sz="1000">
              <a:solidFill>
                <a:schemeClr val="dk1"/>
              </a:solidFill>
              <a:latin typeface="Calibri"/>
              <a:ea typeface="Calibri"/>
              <a:cs typeface="Calibri"/>
              <a:sym typeface="Calibri"/>
            </a:endParaRPr>
          </a:p>
        </p:txBody>
      </p:sp>
      <p:sp>
        <p:nvSpPr>
          <p:cNvPr id="604" name="Google Shape;604;p64"/>
          <p:cNvSpPr txBox="1"/>
          <p:nvPr/>
        </p:nvSpPr>
        <p:spPr>
          <a:xfrm>
            <a:off x="2688233" y="3729520"/>
            <a:ext cx="1957200" cy="99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000">
                <a:solidFill>
                  <a:srgbClr val="FFFFFF"/>
                </a:solidFill>
                <a:latin typeface="Calibri"/>
                <a:ea typeface="Calibri"/>
                <a:cs typeface="Calibri"/>
                <a:sym typeface="Calibri"/>
              </a:rPr>
              <a:t>As state data is released, schools and districts can adjust their data analysis based on CMAS, P/SAT, &amp; ACCESS growth data.</a:t>
            </a:r>
            <a:endParaRPr sz="1000">
              <a:solidFill>
                <a:srgbClr val="FFFFFF"/>
              </a:solidFill>
              <a:latin typeface="Calibri"/>
              <a:ea typeface="Calibri"/>
              <a:cs typeface="Calibri"/>
              <a:sym typeface="Calibri"/>
            </a:endParaRPr>
          </a:p>
        </p:txBody>
      </p:sp>
      <p:cxnSp>
        <p:nvCxnSpPr>
          <p:cNvPr id="605" name="Google Shape;605;p64"/>
          <p:cNvCxnSpPr/>
          <p:nvPr/>
        </p:nvCxnSpPr>
        <p:spPr>
          <a:xfrm>
            <a:off x="4744251" y="2097231"/>
            <a:ext cx="0" cy="2979900"/>
          </a:xfrm>
          <a:prstGeom prst="straightConnector1">
            <a:avLst/>
          </a:prstGeom>
          <a:noFill/>
          <a:ln w="9525" cap="flat" cmpd="sng">
            <a:solidFill>
              <a:schemeClr val="accent3"/>
            </a:solidFill>
            <a:prstDash val="dot"/>
            <a:round/>
            <a:headEnd type="none" w="sm" len="sm"/>
            <a:tailEnd type="none" w="sm" len="sm"/>
          </a:ln>
        </p:spPr>
      </p:cxnSp>
      <p:grpSp>
        <p:nvGrpSpPr>
          <p:cNvPr id="606" name="Google Shape;606;p64"/>
          <p:cNvGrpSpPr/>
          <p:nvPr/>
        </p:nvGrpSpPr>
        <p:grpSpPr>
          <a:xfrm>
            <a:off x="394725" y="2097254"/>
            <a:ext cx="2174672" cy="3046479"/>
            <a:chOff x="0" y="2295575"/>
            <a:chExt cx="2286000" cy="2847975"/>
          </a:xfrm>
        </p:grpSpPr>
        <p:sp>
          <p:nvSpPr>
            <p:cNvPr id="607" name="Google Shape;607;p64"/>
            <p:cNvSpPr/>
            <p:nvPr/>
          </p:nvSpPr>
          <p:spPr>
            <a:xfrm>
              <a:off x="0" y="3790850"/>
              <a:ext cx="2286000" cy="1352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64"/>
            <p:cNvSpPr/>
            <p:nvPr/>
          </p:nvSpPr>
          <p:spPr>
            <a:xfrm>
              <a:off x="0" y="2295575"/>
              <a:ext cx="2286000" cy="53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9" name="Google Shape;609;p64"/>
          <p:cNvSpPr txBox="1"/>
          <p:nvPr/>
        </p:nvSpPr>
        <p:spPr>
          <a:xfrm>
            <a:off x="470653" y="2112723"/>
            <a:ext cx="2022900" cy="1207800"/>
          </a:xfrm>
          <a:prstGeom prst="rect">
            <a:avLst/>
          </a:prstGeom>
          <a:noFill/>
          <a:ln>
            <a:noFill/>
          </a:ln>
        </p:spPr>
        <p:txBody>
          <a:bodyPr spcFirstLastPara="1" wrap="square" lIns="91425" tIns="91425" rIns="91425" bIns="91425" anchor="t" anchorCtr="0">
            <a:noAutofit/>
          </a:bodyPr>
          <a:lstStyle/>
          <a:p>
            <a:pPr marL="137160" lvl="0" indent="-200660" algn="l" rtl="0">
              <a:lnSpc>
                <a:spcPct val="115000"/>
              </a:lnSpc>
              <a:spcBef>
                <a:spcPts val="0"/>
              </a:spcBef>
              <a:spcAft>
                <a:spcPts val="0"/>
              </a:spcAft>
              <a:buClr>
                <a:schemeClr val="dk1"/>
              </a:buClr>
              <a:buSzPts val="1000"/>
              <a:buFont typeface="Calibri"/>
              <a:buAutoNum type="arabicPeriod"/>
            </a:pPr>
            <a:r>
              <a:rPr lang="en" sz="1000" b="1">
                <a:solidFill>
                  <a:schemeClr val="dk1"/>
                </a:solidFill>
                <a:latin typeface="Calibri"/>
                <a:ea typeface="Calibri"/>
                <a:cs typeface="Calibri"/>
                <a:sym typeface="Calibri"/>
              </a:rPr>
              <a:t>Private: </a:t>
            </a:r>
            <a:r>
              <a:rPr lang="en" sz="1000">
                <a:solidFill>
                  <a:schemeClr val="dk1"/>
                </a:solidFill>
                <a:latin typeface="Calibri"/>
                <a:ea typeface="Calibri"/>
                <a:cs typeface="Calibri"/>
                <a:sym typeface="Calibri"/>
              </a:rPr>
              <a:t>Files are uploaded  to Syncplicity</a:t>
            </a:r>
            <a:endParaRPr sz="1000">
              <a:solidFill>
                <a:schemeClr val="dk1"/>
              </a:solidFill>
              <a:latin typeface="Calibri"/>
              <a:ea typeface="Calibri"/>
              <a:cs typeface="Calibri"/>
              <a:sym typeface="Calibri"/>
            </a:endParaRPr>
          </a:p>
          <a:p>
            <a:pPr marL="137160" lvl="0" indent="-200660" algn="l" rtl="0">
              <a:lnSpc>
                <a:spcPct val="115000"/>
              </a:lnSpc>
              <a:spcBef>
                <a:spcPts val="0"/>
              </a:spcBef>
              <a:spcAft>
                <a:spcPts val="0"/>
              </a:spcAft>
              <a:buClr>
                <a:schemeClr val="dk1"/>
              </a:buClr>
              <a:buSzPts val="1000"/>
              <a:buFont typeface="Calibri"/>
              <a:buAutoNum type="arabicPeriod"/>
            </a:pPr>
            <a:r>
              <a:rPr lang="en" sz="1000" b="1">
                <a:solidFill>
                  <a:schemeClr val="dk1"/>
                </a:solidFill>
                <a:latin typeface="Calibri"/>
                <a:ea typeface="Calibri"/>
                <a:cs typeface="Calibri"/>
                <a:sym typeface="Calibri"/>
              </a:rPr>
              <a:t>Private: </a:t>
            </a:r>
            <a:r>
              <a:rPr lang="en" sz="1000">
                <a:solidFill>
                  <a:schemeClr val="dk1"/>
                </a:solidFill>
                <a:latin typeface="Calibri"/>
                <a:ea typeface="Calibri"/>
                <a:cs typeface="Calibri"/>
                <a:sym typeface="Calibri"/>
              </a:rPr>
              <a:t>Accountability Contacts receive email notification from CDE</a:t>
            </a:r>
            <a:endParaRPr sz="1000">
              <a:solidFill>
                <a:schemeClr val="dk1"/>
              </a:solidFill>
              <a:latin typeface="Calibri"/>
              <a:ea typeface="Calibri"/>
              <a:cs typeface="Calibri"/>
              <a:sym typeface="Calibri"/>
            </a:endParaRPr>
          </a:p>
          <a:p>
            <a:pPr marL="137160" lvl="0" indent="-200660" algn="l" rtl="0">
              <a:lnSpc>
                <a:spcPct val="115000"/>
              </a:lnSpc>
              <a:spcBef>
                <a:spcPts val="0"/>
              </a:spcBef>
              <a:spcAft>
                <a:spcPts val="0"/>
              </a:spcAft>
              <a:buClr>
                <a:schemeClr val="dk1"/>
              </a:buClr>
              <a:buSzPts val="1000"/>
              <a:buFont typeface="Calibri"/>
              <a:buAutoNum type="arabicPeriod"/>
            </a:pPr>
            <a:r>
              <a:rPr lang="en" sz="1000" b="1">
                <a:solidFill>
                  <a:schemeClr val="dk1"/>
                </a:solidFill>
                <a:latin typeface="Calibri"/>
                <a:ea typeface="Calibri"/>
                <a:cs typeface="Calibri"/>
                <a:sym typeface="Calibri"/>
              </a:rPr>
              <a:t>Public: </a:t>
            </a:r>
            <a:r>
              <a:rPr lang="en" sz="1000">
                <a:solidFill>
                  <a:schemeClr val="dk1"/>
                </a:solidFill>
                <a:latin typeface="Calibri"/>
                <a:ea typeface="Calibri"/>
                <a:cs typeface="Calibri"/>
                <a:sym typeface="Calibri"/>
              </a:rPr>
              <a:t>Announcement is posted to the Scoop</a:t>
            </a:r>
            <a:endParaRPr sz="1000">
              <a:solidFill>
                <a:schemeClr val="dk1"/>
              </a:solidFill>
              <a:latin typeface="Calibri"/>
              <a:ea typeface="Calibri"/>
              <a:cs typeface="Calibri"/>
              <a:sym typeface="Calibri"/>
            </a:endParaRPr>
          </a:p>
        </p:txBody>
      </p:sp>
      <p:sp>
        <p:nvSpPr>
          <p:cNvPr id="610" name="Google Shape;610;p64"/>
          <p:cNvSpPr txBox="1"/>
          <p:nvPr/>
        </p:nvSpPr>
        <p:spPr>
          <a:xfrm>
            <a:off x="470604" y="3729520"/>
            <a:ext cx="2022900" cy="903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000">
                <a:solidFill>
                  <a:srgbClr val="FFFFFF"/>
                </a:solidFill>
                <a:latin typeface="Calibri"/>
                <a:ea typeface="Calibri"/>
                <a:cs typeface="Calibri"/>
                <a:sym typeface="Calibri"/>
              </a:rPr>
              <a:t>Schools and districts reflect on the current state of their plan, conduct end of year analysis based on local data, and draft performance challenges, root causes, strategies, and benchmarks.</a:t>
            </a:r>
            <a:endParaRPr sz="1000">
              <a:solidFill>
                <a:srgbClr val="FFFFFF"/>
              </a:solidFill>
              <a:latin typeface="Calibri"/>
              <a:ea typeface="Calibri"/>
              <a:cs typeface="Calibri"/>
              <a:sym typeface="Calibri"/>
            </a:endParaRPr>
          </a:p>
        </p:txBody>
      </p:sp>
      <p:cxnSp>
        <p:nvCxnSpPr>
          <p:cNvPr id="611" name="Google Shape;611;p64"/>
          <p:cNvCxnSpPr/>
          <p:nvPr/>
        </p:nvCxnSpPr>
        <p:spPr>
          <a:xfrm>
            <a:off x="2569488" y="2097231"/>
            <a:ext cx="0" cy="2979900"/>
          </a:xfrm>
          <a:prstGeom prst="straightConnector1">
            <a:avLst/>
          </a:prstGeom>
          <a:noFill/>
          <a:ln w="9525" cap="flat" cmpd="sng">
            <a:solidFill>
              <a:schemeClr val="accent3"/>
            </a:solidFill>
            <a:prstDash val="dot"/>
            <a:round/>
            <a:headEnd type="none" w="sm" len="sm"/>
            <a:tailEnd type="none" w="sm" len="sm"/>
          </a:ln>
        </p:spPr>
      </p:cxnSp>
      <p:sp>
        <p:nvSpPr>
          <p:cNvPr id="612" name="Google Shape;612;p64"/>
          <p:cNvSpPr/>
          <p:nvPr/>
        </p:nvSpPr>
        <p:spPr>
          <a:xfrm>
            <a:off x="2340967" y="1260137"/>
            <a:ext cx="565500" cy="369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3" name="Google Shape;613;p64"/>
          <p:cNvGrpSpPr/>
          <p:nvPr/>
        </p:nvGrpSpPr>
        <p:grpSpPr>
          <a:xfrm>
            <a:off x="650841" y="969178"/>
            <a:ext cx="1625867" cy="1219050"/>
            <a:chOff x="594488" y="1957150"/>
            <a:chExt cx="1709100" cy="1219050"/>
          </a:xfrm>
        </p:grpSpPr>
        <p:sp>
          <p:nvSpPr>
            <p:cNvPr id="614" name="Google Shape;614;p64"/>
            <p:cNvSpPr/>
            <p:nvPr/>
          </p:nvSpPr>
          <p:spPr>
            <a:xfrm>
              <a:off x="1151886" y="1957150"/>
              <a:ext cx="594300" cy="5943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64"/>
            <p:cNvSpPr txBox="1"/>
            <p:nvPr/>
          </p:nvSpPr>
          <p:spPr>
            <a:xfrm>
              <a:off x="1191194" y="2058772"/>
              <a:ext cx="515700" cy="273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b="1">
                  <a:solidFill>
                    <a:srgbClr val="1B786E"/>
                  </a:solidFill>
                  <a:latin typeface="Roboto"/>
                  <a:ea typeface="Roboto"/>
                  <a:cs typeface="Roboto"/>
                  <a:sym typeface="Roboto"/>
                </a:rPr>
                <a:t>June/ July </a:t>
              </a:r>
              <a:endParaRPr sz="800" b="1">
                <a:solidFill>
                  <a:srgbClr val="1B786E"/>
                </a:solidFill>
                <a:latin typeface="Roboto"/>
                <a:ea typeface="Roboto"/>
                <a:cs typeface="Roboto"/>
                <a:sym typeface="Roboto"/>
              </a:endParaRPr>
            </a:p>
          </p:txBody>
        </p:sp>
        <p:sp>
          <p:nvSpPr>
            <p:cNvPr id="616" name="Google Shape;616;p64"/>
            <p:cNvSpPr txBox="1"/>
            <p:nvPr/>
          </p:nvSpPr>
          <p:spPr>
            <a:xfrm>
              <a:off x="594488" y="2729800"/>
              <a:ext cx="1709100" cy="446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1000" b="1">
                  <a:solidFill>
                    <a:schemeClr val="accent1"/>
                  </a:solidFill>
                  <a:latin typeface="Roboto"/>
                  <a:ea typeface="Roboto"/>
                  <a:cs typeface="Roboto"/>
                  <a:sym typeface="Roboto"/>
                </a:rPr>
                <a:t>Phase 1:</a:t>
              </a:r>
              <a:endParaRPr sz="1000" b="1">
                <a:solidFill>
                  <a:schemeClr val="accent1"/>
                </a:solidFill>
                <a:latin typeface="Roboto"/>
                <a:ea typeface="Roboto"/>
                <a:cs typeface="Roboto"/>
                <a:sym typeface="Roboto"/>
              </a:endParaRPr>
            </a:p>
            <a:p>
              <a:pPr marL="0" lvl="0" indent="0" algn="ctr" rtl="0">
                <a:lnSpc>
                  <a:spcPct val="115000"/>
                </a:lnSpc>
                <a:spcBef>
                  <a:spcPts val="0"/>
                </a:spcBef>
                <a:spcAft>
                  <a:spcPts val="0"/>
                </a:spcAft>
                <a:buNone/>
              </a:pPr>
              <a:r>
                <a:rPr lang="en" sz="1000">
                  <a:solidFill>
                    <a:schemeClr val="accent1"/>
                  </a:solidFill>
                  <a:latin typeface="Roboto"/>
                  <a:ea typeface="Roboto"/>
                  <a:cs typeface="Roboto"/>
                  <a:sym typeface="Roboto"/>
                </a:rPr>
                <a:t>ACCESS Growth and </a:t>
              </a:r>
              <a:endParaRPr sz="1000">
                <a:solidFill>
                  <a:schemeClr val="accent1"/>
                </a:solidFill>
                <a:latin typeface="Roboto"/>
                <a:ea typeface="Roboto"/>
                <a:cs typeface="Roboto"/>
                <a:sym typeface="Roboto"/>
              </a:endParaRPr>
            </a:p>
            <a:p>
              <a:pPr marL="0" lvl="0" indent="0" algn="ctr" rtl="0">
                <a:lnSpc>
                  <a:spcPct val="115000"/>
                </a:lnSpc>
                <a:spcBef>
                  <a:spcPts val="0"/>
                </a:spcBef>
                <a:spcAft>
                  <a:spcPts val="0"/>
                </a:spcAft>
                <a:buNone/>
              </a:pPr>
              <a:r>
                <a:rPr lang="en" sz="1000">
                  <a:solidFill>
                    <a:schemeClr val="accent1"/>
                  </a:solidFill>
                  <a:latin typeface="Roboto"/>
                  <a:ea typeface="Roboto"/>
                  <a:cs typeface="Roboto"/>
                  <a:sym typeface="Roboto"/>
                </a:rPr>
                <a:t>UIP Prioritization</a:t>
              </a:r>
              <a:endParaRPr sz="1000">
                <a:solidFill>
                  <a:schemeClr val="accent1"/>
                </a:solidFill>
                <a:latin typeface="Roboto"/>
                <a:ea typeface="Roboto"/>
                <a:cs typeface="Roboto"/>
                <a:sym typeface="Roboto"/>
              </a:endParaRPr>
            </a:p>
          </p:txBody>
        </p:sp>
      </p:grpSp>
      <p:grpSp>
        <p:nvGrpSpPr>
          <p:cNvPr id="617" name="Google Shape;617;p64"/>
          <p:cNvGrpSpPr/>
          <p:nvPr/>
        </p:nvGrpSpPr>
        <p:grpSpPr>
          <a:xfrm>
            <a:off x="4935729" y="969178"/>
            <a:ext cx="1625867" cy="1231238"/>
            <a:chOff x="4781413" y="1957150"/>
            <a:chExt cx="1709100" cy="1231238"/>
          </a:xfrm>
        </p:grpSpPr>
        <p:sp>
          <p:nvSpPr>
            <p:cNvPr id="618" name="Google Shape;618;p64"/>
            <p:cNvSpPr/>
            <p:nvPr/>
          </p:nvSpPr>
          <p:spPr>
            <a:xfrm>
              <a:off x="5338808" y="1957150"/>
              <a:ext cx="594300" cy="5943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64"/>
            <p:cNvSpPr txBox="1"/>
            <p:nvPr/>
          </p:nvSpPr>
          <p:spPr>
            <a:xfrm>
              <a:off x="4781413" y="2741988"/>
              <a:ext cx="1709100" cy="446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Clr>
                  <a:schemeClr val="dk1"/>
                </a:buClr>
                <a:buSzPts val="1100"/>
                <a:buFont typeface="Arial"/>
                <a:buNone/>
              </a:pPr>
              <a:r>
                <a:rPr lang="en" sz="1000" b="1">
                  <a:solidFill>
                    <a:schemeClr val="accent1"/>
                  </a:solidFill>
                  <a:latin typeface="Roboto"/>
                  <a:ea typeface="Roboto"/>
                  <a:cs typeface="Roboto"/>
                  <a:sym typeface="Roboto"/>
                </a:rPr>
                <a:t>Phase 3:</a:t>
              </a:r>
              <a:endParaRPr sz="1000" b="1">
                <a:solidFill>
                  <a:schemeClr val="accent1"/>
                </a:solidFill>
                <a:latin typeface="Roboto"/>
                <a:ea typeface="Roboto"/>
                <a:cs typeface="Roboto"/>
                <a:sym typeface="Roboto"/>
              </a:endParaRPr>
            </a:p>
            <a:p>
              <a:pPr marL="0" lvl="0" indent="0" algn="ctr" rtl="0">
                <a:lnSpc>
                  <a:spcPct val="115000"/>
                </a:lnSpc>
                <a:spcBef>
                  <a:spcPts val="0"/>
                </a:spcBef>
                <a:spcAft>
                  <a:spcPts val="0"/>
                </a:spcAft>
                <a:buNone/>
              </a:pPr>
              <a:r>
                <a:rPr lang="en" sz="1000">
                  <a:solidFill>
                    <a:schemeClr val="accent1"/>
                  </a:solidFill>
                  <a:latin typeface="Roboto"/>
                  <a:ea typeface="Roboto"/>
                  <a:cs typeface="Roboto"/>
                  <a:sym typeface="Roboto"/>
                </a:rPr>
                <a:t>Preliminary Frameworks and UIP Finalization</a:t>
              </a:r>
              <a:endParaRPr sz="1000">
                <a:solidFill>
                  <a:schemeClr val="accent1"/>
                </a:solidFill>
                <a:latin typeface="Roboto"/>
                <a:ea typeface="Roboto"/>
                <a:cs typeface="Roboto"/>
                <a:sym typeface="Roboto"/>
              </a:endParaRPr>
            </a:p>
          </p:txBody>
        </p:sp>
        <p:sp>
          <p:nvSpPr>
            <p:cNvPr id="620" name="Google Shape;620;p64"/>
            <p:cNvSpPr txBox="1"/>
            <p:nvPr/>
          </p:nvSpPr>
          <p:spPr>
            <a:xfrm>
              <a:off x="5417558" y="2118324"/>
              <a:ext cx="436800" cy="321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b="1">
                  <a:solidFill>
                    <a:schemeClr val="accent1"/>
                  </a:solidFill>
                  <a:latin typeface="Roboto"/>
                  <a:ea typeface="Roboto"/>
                  <a:cs typeface="Roboto"/>
                  <a:sym typeface="Roboto"/>
                </a:rPr>
                <a:t>Sept</a:t>
              </a:r>
              <a:endParaRPr sz="800" b="1">
                <a:solidFill>
                  <a:schemeClr val="accent1"/>
                </a:solidFill>
                <a:latin typeface="Roboto"/>
                <a:ea typeface="Roboto"/>
                <a:cs typeface="Roboto"/>
                <a:sym typeface="Roboto"/>
              </a:endParaRPr>
            </a:p>
          </p:txBody>
        </p:sp>
      </p:grpSp>
      <p:grpSp>
        <p:nvGrpSpPr>
          <p:cNvPr id="621" name="Google Shape;621;p64"/>
          <p:cNvGrpSpPr/>
          <p:nvPr/>
        </p:nvGrpSpPr>
        <p:grpSpPr>
          <a:xfrm>
            <a:off x="7269392" y="969178"/>
            <a:ext cx="1625867" cy="1219050"/>
            <a:chOff x="6883229" y="1957150"/>
            <a:chExt cx="1709100" cy="1219050"/>
          </a:xfrm>
        </p:grpSpPr>
        <p:sp>
          <p:nvSpPr>
            <p:cNvPr id="622" name="Google Shape;622;p64"/>
            <p:cNvSpPr/>
            <p:nvPr/>
          </p:nvSpPr>
          <p:spPr>
            <a:xfrm>
              <a:off x="7420786" y="1957150"/>
              <a:ext cx="594300" cy="5943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64"/>
            <p:cNvSpPr txBox="1"/>
            <p:nvPr/>
          </p:nvSpPr>
          <p:spPr>
            <a:xfrm>
              <a:off x="6883229" y="2729800"/>
              <a:ext cx="1709100" cy="446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Clr>
                  <a:schemeClr val="dk1"/>
                </a:buClr>
                <a:buSzPts val="1100"/>
                <a:buFont typeface="Arial"/>
                <a:buNone/>
              </a:pPr>
              <a:r>
                <a:rPr lang="en" sz="1000" b="1">
                  <a:solidFill>
                    <a:schemeClr val="accent1"/>
                  </a:solidFill>
                  <a:latin typeface="Roboto"/>
                  <a:ea typeface="Roboto"/>
                  <a:cs typeface="Roboto"/>
                  <a:sym typeface="Roboto"/>
                </a:rPr>
                <a:t>Phase 4:</a:t>
              </a:r>
              <a:endParaRPr sz="1000" b="1">
                <a:solidFill>
                  <a:schemeClr val="accent1"/>
                </a:solidFill>
                <a:latin typeface="Roboto"/>
                <a:ea typeface="Roboto"/>
                <a:cs typeface="Roboto"/>
                <a:sym typeface="Roboto"/>
              </a:endParaRPr>
            </a:p>
            <a:p>
              <a:pPr marL="0" lvl="0" indent="0" algn="ctr" rtl="0">
                <a:lnSpc>
                  <a:spcPct val="115000"/>
                </a:lnSpc>
                <a:spcBef>
                  <a:spcPts val="0"/>
                </a:spcBef>
                <a:spcAft>
                  <a:spcPts val="0"/>
                </a:spcAft>
                <a:buNone/>
              </a:pPr>
              <a:r>
                <a:rPr lang="en" sz="1000">
                  <a:solidFill>
                    <a:schemeClr val="accent1"/>
                  </a:solidFill>
                  <a:latin typeface="Roboto"/>
                  <a:ea typeface="Roboto"/>
                  <a:cs typeface="Roboto"/>
                  <a:sym typeface="Roboto"/>
                </a:rPr>
                <a:t>Final Frameworks and UIP Implementation</a:t>
              </a:r>
              <a:endParaRPr sz="1000">
                <a:solidFill>
                  <a:schemeClr val="accent1"/>
                </a:solidFill>
                <a:latin typeface="Roboto"/>
                <a:ea typeface="Roboto"/>
                <a:cs typeface="Roboto"/>
                <a:sym typeface="Roboto"/>
              </a:endParaRPr>
            </a:p>
          </p:txBody>
        </p:sp>
        <p:sp>
          <p:nvSpPr>
            <p:cNvPr id="624" name="Google Shape;624;p64"/>
            <p:cNvSpPr txBox="1"/>
            <p:nvPr/>
          </p:nvSpPr>
          <p:spPr>
            <a:xfrm>
              <a:off x="7499536" y="2045149"/>
              <a:ext cx="436800" cy="321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b="1">
                  <a:solidFill>
                    <a:schemeClr val="accent1"/>
                  </a:solidFill>
                  <a:latin typeface="Roboto"/>
                  <a:ea typeface="Roboto"/>
                  <a:cs typeface="Roboto"/>
                  <a:sym typeface="Roboto"/>
                </a:rPr>
                <a:t>Nov/ Dec</a:t>
              </a:r>
              <a:endParaRPr sz="800" b="1">
                <a:solidFill>
                  <a:schemeClr val="accent1"/>
                </a:solidFill>
                <a:latin typeface="Roboto"/>
                <a:ea typeface="Roboto"/>
                <a:cs typeface="Roboto"/>
                <a:sym typeface="Roboto"/>
              </a:endParaRPr>
            </a:p>
          </p:txBody>
        </p:sp>
      </p:grpSp>
      <p:sp>
        <p:nvSpPr>
          <p:cNvPr id="625" name="Google Shape;625;p64"/>
          <p:cNvSpPr/>
          <p:nvPr/>
        </p:nvSpPr>
        <p:spPr>
          <a:xfrm>
            <a:off x="4518911" y="1260137"/>
            <a:ext cx="565500" cy="369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6" name="Google Shape;626;p64"/>
          <p:cNvGrpSpPr/>
          <p:nvPr/>
        </p:nvGrpSpPr>
        <p:grpSpPr>
          <a:xfrm>
            <a:off x="2843945" y="969178"/>
            <a:ext cx="1625867" cy="1219050"/>
            <a:chOff x="2680136" y="1957150"/>
            <a:chExt cx="1709100" cy="1219050"/>
          </a:xfrm>
        </p:grpSpPr>
        <p:sp>
          <p:nvSpPr>
            <p:cNvPr id="627" name="Google Shape;627;p64"/>
            <p:cNvSpPr/>
            <p:nvPr/>
          </p:nvSpPr>
          <p:spPr>
            <a:xfrm>
              <a:off x="3256823" y="1957150"/>
              <a:ext cx="594300" cy="5943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64"/>
            <p:cNvSpPr txBox="1"/>
            <p:nvPr/>
          </p:nvSpPr>
          <p:spPr>
            <a:xfrm>
              <a:off x="2680136" y="2729800"/>
              <a:ext cx="1709100" cy="446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1000" b="1">
                  <a:solidFill>
                    <a:schemeClr val="accent1"/>
                  </a:solidFill>
                  <a:latin typeface="Roboto"/>
                  <a:ea typeface="Roboto"/>
                  <a:cs typeface="Roboto"/>
                  <a:sym typeface="Roboto"/>
                </a:rPr>
                <a:t>Phase 2:</a:t>
              </a:r>
              <a:endParaRPr sz="1000" b="1">
                <a:solidFill>
                  <a:schemeClr val="accent1"/>
                </a:solidFill>
                <a:latin typeface="Roboto"/>
                <a:ea typeface="Roboto"/>
                <a:cs typeface="Roboto"/>
                <a:sym typeface="Roboto"/>
              </a:endParaRPr>
            </a:p>
            <a:p>
              <a:pPr marL="0" lvl="0" indent="0" algn="ctr" rtl="0">
                <a:lnSpc>
                  <a:spcPct val="115000"/>
                </a:lnSpc>
                <a:spcBef>
                  <a:spcPts val="0"/>
                </a:spcBef>
                <a:spcAft>
                  <a:spcPts val="0"/>
                </a:spcAft>
                <a:buNone/>
              </a:pPr>
              <a:r>
                <a:rPr lang="en" sz="1000">
                  <a:solidFill>
                    <a:schemeClr val="accent1"/>
                  </a:solidFill>
                  <a:latin typeface="Roboto"/>
                  <a:ea typeface="Roboto"/>
                  <a:cs typeface="Roboto"/>
                  <a:sym typeface="Roboto"/>
                </a:rPr>
                <a:t>CMAS &amp; P/SAT Growth and UIP Adjustments</a:t>
              </a:r>
              <a:endParaRPr sz="1000">
                <a:solidFill>
                  <a:schemeClr val="accent1"/>
                </a:solidFill>
                <a:latin typeface="Roboto"/>
                <a:ea typeface="Roboto"/>
                <a:cs typeface="Roboto"/>
                <a:sym typeface="Roboto"/>
              </a:endParaRPr>
            </a:p>
          </p:txBody>
        </p:sp>
        <p:sp>
          <p:nvSpPr>
            <p:cNvPr id="629" name="Google Shape;629;p64"/>
            <p:cNvSpPr txBox="1"/>
            <p:nvPr/>
          </p:nvSpPr>
          <p:spPr>
            <a:xfrm>
              <a:off x="3287296" y="2106050"/>
              <a:ext cx="515700" cy="321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b="1">
                  <a:solidFill>
                    <a:srgbClr val="1B786E"/>
                  </a:solidFill>
                  <a:latin typeface="Roboto"/>
                  <a:ea typeface="Roboto"/>
                  <a:cs typeface="Roboto"/>
                  <a:sym typeface="Roboto"/>
                </a:rPr>
                <a:t>Aug</a:t>
              </a:r>
              <a:endParaRPr sz="800" b="1">
                <a:solidFill>
                  <a:srgbClr val="1B786E"/>
                </a:solidFill>
                <a:latin typeface="Roboto"/>
                <a:ea typeface="Roboto"/>
                <a:cs typeface="Roboto"/>
                <a:sym typeface="Roboto"/>
              </a:endParaRPr>
            </a:p>
          </p:txBody>
        </p:sp>
      </p:grpSp>
      <p:sp>
        <p:nvSpPr>
          <p:cNvPr id="630" name="Google Shape;630;p64"/>
          <p:cNvSpPr/>
          <p:nvPr/>
        </p:nvSpPr>
        <p:spPr>
          <a:xfrm>
            <a:off x="6547952" y="1260137"/>
            <a:ext cx="565500" cy="369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64"/>
          <p:cNvSpPr txBox="1"/>
          <p:nvPr/>
        </p:nvSpPr>
        <p:spPr>
          <a:xfrm>
            <a:off x="6974894" y="2119348"/>
            <a:ext cx="2174700" cy="1507500"/>
          </a:xfrm>
          <a:prstGeom prst="rect">
            <a:avLst/>
          </a:prstGeom>
          <a:noFill/>
          <a:ln>
            <a:noFill/>
          </a:ln>
        </p:spPr>
        <p:txBody>
          <a:bodyPr spcFirstLastPara="1" wrap="square" lIns="91425" tIns="91425" rIns="91425" bIns="91425" anchor="t" anchorCtr="0">
            <a:noAutofit/>
          </a:bodyPr>
          <a:lstStyle/>
          <a:p>
            <a:pPr marL="137160" lvl="0" indent="-200660" algn="l" rtl="0">
              <a:lnSpc>
                <a:spcPct val="115000"/>
              </a:lnSpc>
              <a:spcBef>
                <a:spcPts val="0"/>
              </a:spcBef>
              <a:spcAft>
                <a:spcPts val="0"/>
              </a:spcAft>
              <a:buClr>
                <a:schemeClr val="dk1"/>
              </a:buClr>
              <a:buSzPts val="1000"/>
              <a:buFont typeface="Calibri"/>
              <a:buAutoNum type="arabicPeriod"/>
            </a:pPr>
            <a:r>
              <a:rPr lang="en" sz="1000" b="1">
                <a:solidFill>
                  <a:schemeClr val="dk1"/>
                </a:solidFill>
                <a:latin typeface="Calibri"/>
                <a:ea typeface="Calibri"/>
                <a:cs typeface="Calibri"/>
                <a:sym typeface="Calibri"/>
              </a:rPr>
              <a:t>Nov SBE meeting: </a:t>
            </a:r>
            <a:r>
              <a:rPr lang="en" sz="1000">
                <a:solidFill>
                  <a:schemeClr val="dk1"/>
                </a:solidFill>
                <a:latin typeface="Calibri"/>
                <a:ea typeface="Calibri"/>
                <a:cs typeface="Calibri"/>
                <a:sym typeface="Calibri"/>
              </a:rPr>
              <a:t>ratings are finalized for non-request to reconsider (R2R) schools/districts</a:t>
            </a:r>
            <a:endParaRPr sz="1000">
              <a:solidFill>
                <a:schemeClr val="dk1"/>
              </a:solidFill>
              <a:latin typeface="Calibri"/>
              <a:ea typeface="Calibri"/>
              <a:cs typeface="Calibri"/>
              <a:sym typeface="Calibri"/>
            </a:endParaRPr>
          </a:p>
          <a:p>
            <a:pPr marL="137160" lvl="0" indent="-200660" algn="l" rtl="0">
              <a:lnSpc>
                <a:spcPct val="115000"/>
              </a:lnSpc>
              <a:spcBef>
                <a:spcPts val="0"/>
              </a:spcBef>
              <a:spcAft>
                <a:spcPts val="0"/>
              </a:spcAft>
              <a:buClr>
                <a:schemeClr val="dk1"/>
              </a:buClr>
              <a:buSzPts val="1000"/>
              <a:buFont typeface="Calibri"/>
              <a:buAutoNum type="arabicPeriod"/>
            </a:pPr>
            <a:r>
              <a:rPr lang="en" sz="1000" b="1">
                <a:solidFill>
                  <a:schemeClr val="dk1"/>
                </a:solidFill>
                <a:latin typeface="Calibri"/>
                <a:ea typeface="Calibri"/>
                <a:cs typeface="Calibri"/>
                <a:sym typeface="Calibri"/>
              </a:rPr>
              <a:t>Dec SBE meeting: </a:t>
            </a:r>
            <a:r>
              <a:rPr lang="en" sz="1000">
                <a:solidFill>
                  <a:schemeClr val="dk1"/>
                </a:solidFill>
                <a:latin typeface="Calibri"/>
                <a:ea typeface="Calibri"/>
                <a:cs typeface="Calibri"/>
                <a:sym typeface="Calibri"/>
              </a:rPr>
              <a:t>ratings are finalized for R2R schools/districts</a:t>
            </a:r>
            <a:endParaRPr sz="1000">
              <a:solidFill>
                <a:schemeClr val="dk1"/>
              </a:solidFill>
              <a:latin typeface="Calibri"/>
              <a:ea typeface="Calibri"/>
              <a:cs typeface="Calibri"/>
              <a:sym typeface="Calibri"/>
            </a:endParaRPr>
          </a:p>
          <a:p>
            <a:pPr marL="137160" lvl="0" indent="-200660" algn="l" rtl="0">
              <a:lnSpc>
                <a:spcPct val="115000"/>
              </a:lnSpc>
              <a:spcBef>
                <a:spcPts val="0"/>
              </a:spcBef>
              <a:spcAft>
                <a:spcPts val="0"/>
              </a:spcAft>
              <a:buClr>
                <a:schemeClr val="dk1"/>
              </a:buClr>
              <a:buSzPts val="1000"/>
              <a:buFont typeface="Calibri"/>
              <a:buAutoNum type="arabicPeriod"/>
            </a:pPr>
            <a:r>
              <a:rPr lang="en" sz="1000" b="1">
                <a:solidFill>
                  <a:schemeClr val="dk1"/>
                </a:solidFill>
                <a:latin typeface="Calibri"/>
                <a:ea typeface="Calibri"/>
                <a:cs typeface="Calibri"/>
                <a:sym typeface="Calibri"/>
              </a:rPr>
              <a:t>Public:</a:t>
            </a:r>
            <a:r>
              <a:rPr lang="en" sz="1000">
                <a:solidFill>
                  <a:schemeClr val="dk1"/>
                </a:solidFill>
                <a:latin typeface="Calibri"/>
                <a:ea typeface="Calibri"/>
                <a:cs typeface="Calibri"/>
                <a:sym typeface="Calibri"/>
              </a:rPr>
              <a:t> dashboards, flat files, PDFs, and online frameworks are updated/posted on website</a:t>
            </a:r>
            <a:endParaRPr sz="1000">
              <a:solidFill>
                <a:schemeClr val="dk1"/>
              </a:solidFill>
              <a:latin typeface="Calibri"/>
              <a:ea typeface="Calibri"/>
              <a:cs typeface="Calibri"/>
              <a:sym typeface="Calibri"/>
            </a:endParaRPr>
          </a:p>
        </p:txBody>
      </p:sp>
      <p:sp>
        <p:nvSpPr>
          <p:cNvPr id="632" name="Google Shape;632;p64"/>
          <p:cNvSpPr txBox="1"/>
          <p:nvPr/>
        </p:nvSpPr>
        <p:spPr>
          <a:xfrm rot="-5400000">
            <a:off x="-523450" y="2752775"/>
            <a:ext cx="1436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Data Release</a:t>
            </a:r>
            <a:endParaRPr>
              <a:latin typeface="Calibri"/>
              <a:ea typeface="Calibri"/>
              <a:cs typeface="Calibri"/>
              <a:sym typeface="Calibri"/>
            </a:endParaRPr>
          </a:p>
        </p:txBody>
      </p:sp>
      <p:sp>
        <p:nvSpPr>
          <p:cNvPr id="633" name="Google Shape;633;p64"/>
          <p:cNvSpPr txBox="1"/>
          <p:nvPr/>
        </p:nvSpPr>
        <p:spPr>
          <a:xfrm rot="-5400000">
            <a:off x="-523550" y="4170275"/>
            <a:ext cx="1436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accent1"/>
                </a:solidFill>
                <a:latin typeface="Calibri"/>
                <a:ea typeface="Calibri"/>
                <a:cs typeface="Calibri"/>
                <a:sym typeface="Calibri"/>
              </a:rPr>
              <a:t>UIP Process</a:t>
            </a:r>
            <a:endParaRPr>
              <a:solidFill>
                <a:schemeClr val="accent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65"/>
          <p:cNvSpPr txBox="1">
            <a:spLocks noGrp="1"/>
          </p:cNvSpPr>
          <p:nvPr>
            <p:ph type="body" idx="1"/>
          </p:nvPr>
        </p:nvSpPr>
        <p:spPr>
          <a:xfrm>
            <a:off x="213075" y="989400"/>
            <a:ext cx="3776400" cy="358200"/>
          </a:xfrm>
          <a:prstGeom prst="rect">
            <a:avLst/>
          </a:prstGeom>
        </p:spPr>
        <p:txBody>
          <a:bodyPr spcFirstLastPara="1" wrap="square" lIns="0" tIns="0" rIns="0" bIns="0" anchor="t" anchorCtr="0">
            <a:normAutofit fontScale="85000"/>
          </a:bodyPr>
          <a:lstStyle/>
          <a:p>
            <a:pPr marL="0" lvl="0" indent="0" algn="l" rtl="0">
              <a:spcBef>
                <a:spcPts val="0"/>
              </a:spcBef>
              <a:spcAft>
                <a:spcPts val="1200"/>
              </a:spcAft>
              <a:buNone/>
            </a:pPr>
            <a:r>
              <a:rPr lang="en"/>
              <a:t>Sample Accountability Resources from 2022:</a:t>
            </a:r>
            <a:endParaRPr/>
          </a:p>
        </p:txBody>
      </p:sp>
      <p:sp>
        <p:nvSpPr>
          <p:cNvPr id="639" name="Google Shape;639;p65"/>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Homework: Resource Supports</a:t>
            </a:r>
            <a:endParaRPr/>
          </a:p>
        </p:txBody>
      </p:sp>
      <p:sp>
        <p:nvSpPr>
          <p:cNvPr id="640" name="Google Shape;640;p65"/>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25</a:t>
            </a:fld>
            <a:endParaRPr/>
          </a:p>
        </p:txBody>
      </p:sp>
      <p:pic>
        <p:nvPicPr>
          <p:cNvPr id="641" name="Google Shape;641;p65"/>
          <p:cNvPicPr preferRelativeResize="0">
            <a:picLocks noGrp="1"/>
          </p:cNvPicPr>
          <p:nvPr>
            <p:ph type="pic" idx="2"/>
          </p:nvPr>
        </p:nvPicPr>
        <p:blipFill rotWithShape="1">
          <a:blip r:embed="rId3">
            <a:alphaModFix/>
          </a:blip>
          <a:srcRect t="219" b="219"/>
          <a:stretch/>
        </p:blipFill>
        <p:spPr>
          <a:xfrm>
            <a:off x="5556750" y="989400"/>
            <a:ext cx="3516900" cy="4082100"/>
          </a:xfrm>
          <a:prstGeom prst="rect">
            <a:avLst/>
          </a:prstGeom>
          <a:effectLst>
            <a:outerShdw blurRad="57150" dist="19050" dir="5400000" algn="bl" rotWithShape="0">
              <a:srgbClr val="000000">
                <a:alpha val="50000"/>
              </a:srgbClr>
            </a:outerShdw>
          </a:effectLst>
        </p:spPr>
      </p:pic>
      <p:sp>
        <p:nvSpPr>
          <p:cNvPr id="642" name="Google Shape;642;p65"/>
          <p:cNvSpPr txBox="1"/>
          <p:nvPr/>
        </p:nvSpPr>
        <p:spPr>
          <a:xfrm>
            <a:off x="149575" y="1347600"/>
            <a:ext cx="5163300" cy="3073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58"/>
              <a:buNone/>
            </a:pPr>
            <a:r>
              <a:rPr lang="en" sz="1050" b="1"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District Accountability Handbook (PDF)</a:t>
            </a:r>
            <a:r>
              <a:rPr lang="en" sz="1050">
                <a:solidFill>
                  <a:schemeClr val="dk1"/>
                </a:solidFill>
                <a:latin typeface="Calibri"/>
                <a:ea typeface="Calibri"/>
                <a:cs typeface="Calibri"/>
                <a:sym typeface="Calibri"/>
              </a:rPr>
              <a:t> - Outlines requirements and responsibilities for the state’s accountability process.</a:t>
            </a:r>
            <a:endParaRPr sz="1050">
              <a:solidFill>
                <a:schemeClr val="dk1"/>
              </a:solidFill>
              <a:latin typeface="Calibri"/>
              <a:ea typeface="Calibri"/>
              <a:cs typeface="Calibri"/>
              <a:sym typeface="Calibri"/>
            </a:endParaRPr>
          </a:p>
          <a:p>
            <a:pPr marL="0" lvl="0" indent="0" algn="l" rtl="0">
              <a:lnSpc>
                <a:spcPct val="100000"/>
              </a:lnSpc>
              <a:spcBef>
                <a:spcPts val="1200"/>
              </a:spcBef>
              <a:spcAft>
                <a:spcPts val="0"/>
              </a:spcAft>
              <a:buClr>
                <a:schemeClr val="dk1"/>
              </a:buClr>
              <a:buSzPts val="1100"/>
              <a:buFont typeface="Arial"/>
              <a:buNone/>
            </a:pPr>
            <a:r>
              <a:rPr lang="en" sz="1050" b="1"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Priority Improvement and Turnaround Districts and Schools: A Supplement to the CDE District Accountability Handbook (PDF)</a:t>
            </a:r>
            <a:r>
              <a:rPr lang="en" sz="1050">
                <a:solidFill>
                  <a:schemeClr val="dk1"/>
                </a:solidFill>
                <a:latin typeface="Calibri"/>
                <a:ea typeface="Calibri"/>
                <a:cs typeface="Calibri"/>
                <a:sym typeface="Calibri"/>
              </a:rPr>
              <a:t> - Details the requirements and responsibilities for those identified as Priority Improvement / Turnaround.</a:t>
            </a:r>
            <a:endParaRPr sz="1050">
              <a:solidFill>
                <a:schemeClr val="dk1"/>
              </a:solidFill>
              <a:latin typeface="Calibri"/>
              <a:ea typeface="Calibri"/>
              <a:cs typeface="Calibri"/>
              <a:sym typeface="Calibri"/>
            </a:endParaRPr>
          </a:p>
          <a:p>
            <a:pPr marL="0" lvl="0" indent="0" algn="l" rtl="0">
              <a:lnSpc>
                <a:spcPct val="100000"/>
              </a:lnSpc>
              <a:spcBef>
                <a:spcPts val="1200"/>
              </a:spcBef>
              <a:spcAft>
                <a:spcPts val="0"/>
              </a:spcAft>
              <a:buSzPts val="358"/>
              <a:buNone/>
            </a:pPr>
            <a:r>
              <a:rPr lang="en" sz="1050" b="1" u="sng">
                <a:latin typeface="Calibri"/>
                <a:ea typeface="Calibri"/>
                <a:cs typeface="Calibri"/>
                <a:sym typeface="Calibri"/>
                <a:hlinkClick r:id="rId6"/>
              </a:rPr>
              <a:t>2022 Summary Change (DOC)</a:t>
            </a:r>
            <a:r>
              <a:rPr lang="en" sz="1050">
                <a:latin typeface="Calibri"/>
                <a:ea typeface="Calibri"/>
                <a:cs typeface="Calibri"/>
                <a:sym typeface="Calibri"/>
              </a:rPr>
              <a:t> - Accountability and UIP changes.</a:t>
            </a:r>
            <a:endParaRPr sz="1050">
              <a:latin typeface="Calibri"/>
              <a:ea typeface="Calibri"/>
              <a:cs typeface="Calibri"/>
              <a:sym typeface="Calibri"/>
            </a:endParaRPr>
          </a:p>
          <a:p>
            <a:pPr marL="0" lvl="0" indent="0" algn="l" rtl="0">
              <a:lnSpc>
                <a:spcPct val="100000"/>
              </a:lnSpc>
              <a:spcBef>
                <a:spcPts val="1200"/>
              </a:spcBef>
              <a:spcAft>
                <a:spcPts val="0"/>
              </a:spcAft>
              <a:buSzPts val="358"/>
              <a:buNone/>
            </a:pPr>
            <a:r>
              <a:rPr lang="en" sz="1050" b="1" u="sng">
                <a:latin typeface="Calibri"/>
                <a:ea typeface="Calibri"/>
                <a:cs typeface="Calibri"/>
                <a:sym typeface="Calibri"/>
                <a:hlinkClick r:id="rId7"/>
              </a:rPr>
              <a:t>2022 Annotated Framework Report (PDF)</a:t>
            </a:r>
            <a:r>
              <a:rPr lang="en" sz="1050" b="1">
                <a:latin typeface="Calibri"/>
                <a:ea typeface="Calibri"/>
                <a:cs typeface="Calibri"/>
                <a:sym typeface="Calibri"/>
              </a:rPr>
              <a:t> </a:t>
            </a:r>
            <a:r>
              <a:rPr lang="en" sz="1050">
                <a:latin typeface="Calibri"/>
                <a:ea typeface="Calibri"/>
                <a:cs typeface="Calibri"/>
                <a:sym typeface="Calibri"/>
              </a:rPr>
              <a:t>- Annotated </a:t>
            </a:r>
            <a:r>
              <a:rPr lang="en" sz="1050">
                <a:solidFill>
                  <a:schemeClr val="dk1"/>
                </a:solidFill>
                <a:latin typeface="Calibri"/>
                <a:ea typeface="Calibri"/>
                <a:cs typeface="Calibri"/>
                <a:sym typeface="Calibri"/>
              </a:rPr>
              <a:t>performance framework.</a:t>
            </a:r>
            <a:endParaRPr sz="1050">
              <a:latin typeface="Calibri"/>
              <a:ea typeface="Calibri"/>
              <a:cs typeface="Calibri"/>
              <a:sym typeface="Calibri"/>
            </a:endParaRPr>
          </a:p>
          <a:p>
            <a:pPr marL="0" lvl="0" indent="0" algn="l" rtl="0">
              <a:lnSpc>
                <a:spcPct val="100000"/>
              </a:lnSpc>
              <a:spcBef>
                <a:spcPts val="1200"/>
              </a:spcBef>
              <a:spcAft>
                <a:spcPts val="0"/>
              </a:spcAft>
              <a:buSzPts val="358"/>
              <a:buNone/>
            </a:pPr>
            <a:r>
              <a:rPr lang="en" sz="1050" b="1" u="sng">
                <a:latin typeface="Calibri"/>
                <a:ea typeface="Calibri"/>
                <a:cs typeface="Calibri"/>
                <a:sym typeface="Calibri"/>
                <a:hlinkClick r:id="rId8"/>
              </a:rPr>
              <a:t>Participation and Accountability Guide (PDF)</a:t>
            </a:r>
            <a:r>
              <a:rPr lang="en" sz="1050">
                <a:latin typeface="Calibri"/>
                <a:ea typeface="Calibri"/>
                <a:cs typeface="Calibri"/>
                <a:sym typeface="Calibri"/>
              </a:rPr>
              <a:t> - Assessment participation requirements and the role of participation in both state and federal accountability. </a:t>
            </a:r>
            <a:endParaRPr sz="1050">
              <a:latin typeface="Calibri"/>
              <a:ea typeface="Calibri"/>
              <a:cs typeface="Calibri"/>
              <a:sym typeface="Calibri"/>
            </a:endParaRPr>
          </a:p>
          <a:p>
            <a:pPr marL="0" lvl="0" indent="0" algn="l" rtl="0">
              <a:lnSpc>
                <a:spcPct val="100000"/>
              </a:lnSpc>
              <a:spcBef>
                <a:spcPts val="1200"/>
              </a:spcBef>
              <a:spcAft>
                <a:spcPts val="0"/>
              </a:spcAft>
              <a:buSzPts val="358"/>
              <a:buNone/>
            </a:pPr>
            <a:r>
              <a:rPr lang="en" sz="1050" b="1" u="sng">
                <a:latin typeface="Calibri"/>
                <a:ea typeface="Calibri"/>
                <a:cs typeface="Calibri"/>
                <a:sym typeface="Calibri"/>
                <a:hlinkClick r:id="rId9"/>
              </a:rPr>
              <a:t>Performance Watch Labels and Progression (DOC)</a:t>
            </a:r>
            <a:r>
              <a:rPr lang="en" sz="1050">
                <a:latin typeface="Calibri"/>
                <a:ea typeface="Calibri"/>
                <a:cs typeface="Calibri"/>
                <a:sym typeface="Calibri"/>
              </a:rPr>
              <a:t> - Performance watch process and associated requirements.</a:t>
            </a:r>
            <a:endParaRPr sz="1050">
              <a:latin typeface="Calibri"/>
              <a:ea typeface="Calibri"/>
              <a:cs typeface="Calibri"/>
              <a:sym typeface="Calibri"/>
            </a:endParaRPr>
          </a:p>
          <a:p>
            <a:pPr marL="0" lvl="0" indent="0" algn="l" rtl="0">
              <a:lnSpc>
                <a:spcPct val="100000"/>
              </a:lnSpc>
              <a:spcBef>
                <a:spcPts val="1200"/>
              </a:spcBef>
              <a:spcAft>
                <a:spcPts val="1200"/>
              </a:spcAft>
              <a:buClr>
                <a:schemeClr val="dk1"/>
              </a:buClr>
              <a:buSzPts val="1100"/>
              <a:buFont typeface="Arial"/>
              <a:buNone/>
            </a:pPr>
            <a:r>
              <a:rPr lang="en" sz="1050" b="1" u="sng">
                <a:solidFill>
                  <a:schemeClr val="dk1"/>
                </a:solidFill>
                <a:latin typeface="Calibri"/>
                <a:ea typeface="Calibri"/>
                <a:cs typeface="Calibri"/>
                <a:sym typeface="Calibri"/>
                <a:hlinkClick r:id="rId10">
                  <a:extLst>
                    <a:ext uri="{A12FA001-AC4F-418D-AE19-62706E023703}">
                      <ahyp:hlinkClr xmlns:ahyp="http://schemas.microsoft.com/office/drawing/2018/hyperlinkcolor" val="tx"/>
                    </a:ext>
                  </a:extLst>
                </a:hlinkClick>
              </a:rPr>
              <a:t>Parent Notification and Public Hearing Requirements Fact Sheet (DOC)</a:t>
            </a:r>
            <a:r>
              <a:rPr lang="en" sz="1050" b="1">
                <a:solidFill>
                  <a:schemeClr val="dk1"/>
                </a:solidFill>
                <a:latin typeface="Calibri"/>
                <a:ea typeface="Calibri"/>
                <a:cs typeface="Calibri"/>
                <a:sym typeface="Calibri"/>
              </a:rPr>
              <a:t> </a:t>
            </a:r>
            <a:r>
              <a:rPr lang="en" sz="1050">
                <a:solidFill>
                  <a:schemeClr val="dk1"/>
                </a:solidFill>
                <a:latin typeface="Calibri"/>
                <a:ea typeface="Calibri"/>
                <a:cs typeface="Calibri"/>
                <a:sym typeface="Calibri"/>
              </a:rPr>
              <a:t>- Requirements for notifying and engaging stakeholders.</a:t>
            </a:r>
            <a:r>
              <a:rPr lang="en" sz="1300">
                <a:solidFill>
                  <a:schemeClr val="dk1"/>
                </a:solidFill>
                <a:latin typeface="Calibri"/>
                <a:ea typeface="Calibri"/>
                <a:cs typeface="Calibri"/>
                <a:sym typeface="Calibri"/>
              </a:rPr>
              <a:t> </a:t>
            </a:r>
            <a:endParaRPr sz="1050">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6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lt1"/>
              </a:buClr>
              <a:buSzPts val="2400"/>
              <a:buFont typeface="Arial"/>
              <a:buNone/>
            </a:pPr>
            <a:r>
              <a:rPr lang="en"/>
              <a:t>Homework: Performance Tools and Visualizations	</a:t>
            </a:r>
            <a:endParaRPr>
              <a:latin typeface="Rockwell"/>
              <a:ea typeface="Rockwell"/>
              <a:cs typeface="Rockwell"/>
              <a:sym typeface="Rockwell"/>
            </a:endParaRPr>
          </a:p>
        </p:txBody>
      </p:sp>
      <p:sp>
        <p:nvSpPr>
          <p:cNvPr id="648" name="Google Shape;648;p66"/>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26</a:t>
            </a:fld>
            <a:endParaRPr/>
          </a:p>
        </p:txBody>
      </p:sp>
      <p:sp>
        <p:nvSpPr>
          <p:cNvPr id="649" name="Google Shape;649;p66"/>
          <p:cNvSpPr txBox="1">
            <a:spLocks noGrp="1"/>
          </p:cNvSpPr>
          <p:nvPr>
            <p:ph type="body" idx="1"/>
          </p:nvPr>
        </p:nvSpPr>
        <p:spPr>
          <a:xfrm>
            <a:off x="311700" y="1387200"/>
            <a:ext cx="3999900" cy="29442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Includes updated enrollment, demographics, achievement, growth, and postsecondary visualizations to support improvement planning efforts.</a:t>
            </a:r>
            <a:endParaRPr/>
          </a:p>
          <a:p>
            <a:pPr marL="0" lvl="0" indent="0" algn="l" rtl="0">
              <a:spcBef>
                <a:spcPts val="1200"/>
              </a:spcBef>
              <a:spcAft>
                <a:spcPts val="1200"/>
              </a:spcAft>
              <a:buNone/>
            </a:pPr>
            <a:endParaRPr/>
          </a:p>
        </p:txBody>
      </p:sp>
      <p:sp>
        <p:nvSpPr>
          <p:cNvPr id="650" name="Google Shape;650;p66"/>
          <p:cNvSpPr txBox="1">
            <a:spLocks noGrp="1"/>
          </p:cNvSpPr>
          <p:nvPr>
            <p:ph type="body" idx="2"/>
          </p:nvPr>
        </p:nvSpPr>
        <p:spPr>
          <a:xfrm>
            <a:off x="4832400" y="1387075"/>
            <a:ext cx="3999900" cy="29442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Includes updated achievement, growth, and postsecondary metrics that can also be downloaded into Excel files for additional analysis. </a:t>
            </a:r>
            <a:endParaRPr/>
          </a:p>
          <a:p>
            <a:pPr marL="0" lvl="0" indent="0" algn="l" rtl="0">
              <a:spcBef>
                <a:spcPts val="1200"/>
              </a:spcBef>
              <a:spcAft>
                <a:spcPts val="1200"/>
              </a:spcAft>
              <a:buNone/>
            </a:pPr>
            <a:endParaRPr/>
          </a:p>
        </p:txBody>
      </p:sp>
      <p:sp>
        <p:nvSpPr>
          <p:cNvPr id="651" name="Google Shape;651;p66"/>
          <p:cNvSpPr txBox="1">
            <a:spLocks noGrp="1"/>
          </p:cNvSpPr>
          <p:nvPr>
            <p:ph type="title" idx="3"/>
          </p:nvPr>
        </p:nvSpPr>
        <p:spPr>
          <a:xfrm>
            <a:off x="329300" y="1047150"/>
            <a:ext cx="3982200" cy="369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u="sng">
                <a:solidFill>
                  <a:schemeClr val="hlink"/>
                </a:solidFill>
                <a:hlinkClick r:id="rId3"/>
              </a:rPr>
              <a:t>District and School Dashboard</a:t>
            </a:r>
            <a:endParaRPr/>
          </a:p>
        </p:txBody>
      </p:sp>
      <p:sp>
        <p:nvSpPr>
          <p:cNvPr id="652" name="Google Shape;652;p66"/>
          <p:cNvSpPr txBox="1">
            <a:spLocks noGrp="1"/>
          </p:cNvSpPr>
          <p:nvPr>
            <p:ph type="title" idx="4"/>
          </p:nvPr>
        </p:nvSpPr>
        <p:spPr>
          <a:xfrm>
            <a:off x="4841250" y="1047150"/>
            <a:ext cx="3982200" cy="369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u="sng">
                <a:solidFill>
                  <a:schemeClr val="hlink"/>
                </a:solidFill>
                <a:hlinkClick r:id="rId4"/>
              </a:rPr>
              <a:t>Data Explorer Tool</a:t>
            </a:r>
            <a:endParaRPr/>
          </a:p>
        </p:txBody>
      </p:sp>
      <p:pic>
        <p:nvPicPr>
          <p:cNvPr id="653" name="Google Shape;653;p66"/>
          <p:cNvPicPr preferRelativeResize="0"/>
          <p:nvPr/>
        </p:nvPicPr>
        <p:blipFill rotWithShape="1">
          <a:blip r:embed="rId5">
            <a:alphaModFix/>
          </a:blip>
          <a:srcRect/>
          <a:stretch/>
        </p:blipFill>
        <p:spPr>
          <a:xfrm>
            <a:off x="213075" y="2312813"/>
            <a:ext cx="3938588" cy="2133600"/>
          </a:xfrm>
          <a:prstGeom prst="rect">
            <a:avLst/>
          </a:prstGeom>
          <a:noFill/>
          <a:ln>
            <a:noFill/>
          </a:ln>
          <a:effectLst>
            <a:outerShdw blurRad="57150" dist="19050" dir="5400000" algn="bl" rotWithShape="0">
              <a:srgbClr val="000000">
                <a:alpha val="49800"/>
              </a:srgbClr>
            </a:outerShdw>
          </a:effectLst>
        </p:spPr>
      </p:pic>
      <p:pic>
        <p:nvPicPr>
          <p:cNvPr id="654" name="Google Shape;654;p66"/>
          <p:cNvPicPr preferRelativeResize="0"/>
          <p:nvPr/>
        </p:nvPicPr>
        <p:blipFill rotWithShape="1">
          <a:blip r:embed="rId6">
            <a:alphaModFix/>
          </a:blip>
          <a:srcRect/>
          <a:stretch/>
        </p:blipFill>
        <p:spPr>
          <a:xfrm>
            <a:off x="4832100" y="2295350"/>
            <a:ext cx="4000500" cy="2168526"/>
          </a:xfrm>
          <a:prstGeom prst="rect">
            <a:avLst/>
          </a:prstGeom>
          <a:noFill/>
          <a:ln>
            <a:noFill/>
          </a:ln>
          <a:effectLst>
            <a:outerShdw blurRad="57150" dist="19050" dir="5400000" algn="bl" rotWithShape="0">
              <a:srgbClr val="000000">
                <a:alpha val="498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67"/>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Homework: </a:t>
            </a:r>
            <a:endParaRPr/>
          </a:p>
        </p:txBody>
      </p:sp>
      <p:sp>
        <p:nvSpPr>
          <p:cNvPr id="660" name="Google Shape;660;p67"/>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27</a:t>
            </a:fld>
            <a:endParaRPr/>
          </a:p>
        </p:txBody>
      </p:sp>
      <p:sp>
        <p:nvSpPr>
          <p:cNvPr id="661" name="Google Shape;661;p67"/>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p>
            <a:pPr marL="0" lvl="0" indent="0" algn="l" rtl="0">
              <a:lnSpc>
                <a:spcPct val="90000"/>
              </a:lnSpc>
              <a:spcBef>
                <a:spcPts val="0"/>
              </a:spcBef>
              <a:spcAft>
                <a:spcPts val="0"/>
              </a:spcAft>
              <a:buNone/>
            </a:pPr>
            <a:r>
              <a:rPr lang="en" sz="1600"/>
              <a:t>Review resources and information about state accountability on our website</a:t>
            </a:r>
            <a:endParaRPr sz="1500"/>
          </a:p>
          <a:p>
            <a:pPr marL="457200" lvl="0" indent="-311150" algn="l" rtl="0">
              <a:lnSpc>
                <a:spcPct val="90000"/>
              </a:lnSpc>
              <a:spcBef>
                <a:spcPts val="0"/>
              </a:spcBef>
              <a:spcAft>
                <a:spcPts val="0"/>
              </a:spcAft>
              <a:buSzPts val="1300"/>
              <a:buChar char="●"/>
            </a:pPr>
            <a:r>
              <a:rPr lang="en" sz="1300"/>
              <a:t>State Accountability resources: </a:t>
            </a:r>
            <a:r>
              <a:rPr lang="en" sz="1300" u="sng">
                <a:solidFill>
                  <a:schemeClr val="hlink"/>
                </a:solidFill>
                <a:hlinkClick r:id="rId3"/>
              </a:rPr>
              <a:t>http://www.cde.state.co.us/accountability/stateaccountability</a:t>
            </a:r>
            <a:endParaRPr sz="1300"/>
          </a:p>
          <a:p>
            <a:pPr marL="457200" lvl="0" indent="-311150" algn="l" rtl="0">
              <a:lnSpc>
                <a:spcPct val="90000"/>
              </a:lnSpc>
              <a:spcBef>
                <a:spcPts val="0"/>
              </a:spcBef>
              <a:spcAft>
                <a:spcPts val="0"/>
              </a:spcAft>
              <a:buSzPts val="1300"/>
              <a:buChar char="●"/>
            </a:pPr>
            <a:r>
              <a:rPr lang="en" sz="1300"/>
              <a:t>Framework flat files: </a:t>
            </a:r>
            <a:r>
              <a:rPr lang="en" sz="1300" u="sng">
                <a:solidFill>
                  <a:schemeClr val="hlink"/>
                </a:solidFill>
                <a:hlinkClick r:id="rId4"/>
              </a:rPr>
              <a:t>http://www.cde.state.co.us/accountability/performanceframeworkresults</a:t>
            </a:r>
            <a:endParaRPr sz="1300" u="sng">
              <a:solidFill>
                <a:schemeClr val="hlink"/>
              </a:solidFill>
            </a:endParaRPr>
          </a:p>
          <a:p>
            <a:pPr marL="457200" lvl="0" indent="-311150" algn="l" rtl="0">
              <a:lnSpc>
                <a:spcPct val="90000"/>
              </a:lnSpc>
              <a:spcBef>
                <a:spcPts val="0"/>
              </a:spcBef>
              <a:spcAft>
                <a:spcPts val="0"/>
              </a:spcAft>
              <a:buSzPts val="1300"/>
              <a:buChar char="●"/>
            </a:pPr>
            <a:r>
              <a:rPr lang="en" sz="1300"/>
              <a:t>Online frameworks &amp; improvement plans: </a:t>
            </a:r>
            <a:r>
              <a:rPr lang="en" sz="1300" u="sng">
                <a:solidFill>
                  <a:schemeClr val="hlink"/>
                </a:solidFill>
                <a:hlinkClick r:id="rId5"/>
              </a:rPr>
              <a:t>https://www.cde.state.co.us/schoolview/frameworks/welcome</a:t>
            </a:r>
            <a:r>
              <a:rPr lang="en" sz="1300"/>
              <a:t> </a:t>
            </a:r>
            <a:endParaRPr sz="1300"/>
          </a:p>
          <a:p>
            <a:pPr marL="457200" lvl="0" indent="-311150" algn="l" rtl="0">
              <a:lnSpc>
                <a:spcPct val="90000"/>
              </a:lnSpc>
              <a:spcBef>
                <a:spcPts val="0"/>
              </a:spcBef>
              <a:spcAft>
                <a:spcPts val="0"/>
              </a:spcAft>
              <a:buSzPts val="1300"/>
              <a:buChar char="●"/>
            </a:pPr>
            <a:r>
              <a:rPr lang="en" sz="1300"/>
              <a:t>Data tools &amp; reports: </a:t>
            </a:r>
            <a:r>
              <a:rPr lang="en" sz="1300" u="sng">
                <a:solidFill>
                  <a:schemeClr val="hlink"/>
                </a:solidFill>
                <a:hlinkClick r:id="rId6"/>
              </a:rPr>
              <a:t>https://www.cde.state.co.us/accountability/schoolviewdataandresults</a:t>
            </a:r>
            <a:endParaRPr sz="1300"/>
          </a:p>
          <a:p>
            <a:pPr marL="457200" lvl="0" indent="-311150" algn="l" rtl="0">
              <a:lnSpc>
                <a:spcPct val="90000"/>
              </a:lnSpc>
              <a:spcBef>
                <a:spcPts val="0"/>
              </a:spcBef>
              <a:spcAft>
                <a:spcPts val="0"/>
              </a:spcAft>
              <a:buSzPts val="1300"/>
              <a:buChar char="●"/>
            </a:pPr>
            <a:r>
              <a:rPr lang="en" sz="1300"/>
              <a:t>UIP resources: </a:t>
            </a:r>
            <a:r>
              <a:rPr lang="en" sz="1300" u="sng">
                <a:solidFill>
                  <a:schemeClr val="hlink"/>
                </a:solidFill>
                <a:hlinkClick r:id="rId7"/>
              </a:rPr>
              <a:t>https://www.cde.state.co.us/uip</a:t>
            </a:r>
            <a:r>
              <a:rPr lang="en" sz="1300"/>
              <a:t> </a:t>
            </a:r>
            <a:endParaRPr sz="1300"/>
          </a:p>
        </p:txBody>
      </p:sp>
      <p:pic>
        <p:nvPicPr>
          <p:cNvPr id="662" name="Google Shape;662;p67"/>
          <p:cNvPicPr preferRelativeResize="0"/>
          <p:nvPr/>
        </p:nvPicPr>
        <p:blipFill>
          <a:blip r:embed="rId8">
            <a:alphaModFix/>
          </a:blip>
          <a:stretch>
            <a:fillRect/>
          </a:stretch>
        </p:blipFill>
        <p:spPr>
          <a:xfrm>
            <a:off x="7515699" y="125344"/>
            <a:ext cx="1493500" cy="1737175"/>
          </a:xfrm>
          <a:prstGeom prst="rect">
            <a:avLst/>
          </a:prstGeom>
          <a:noFill/>
          <a:ln>
            <a:noFill/>
          </a:ln>
        </p:spPr>
      </p:pic>
      <p:pic>
        <p:nvPicPr>
          <p:cNvPr id="663" name="Google Shape;663;p67"/>
          <p:cNvPicPr preferRelativeResize="0"/>
          <p:nvPr/>
        </p:nvPicPr>
        <p:blipFill>
          <a:blip r:embed="rId9">
            <a:alphaModFix/>
          </a:blip>
          <a:stretch>
            <a:fillRect/>
          </a:stretch>
        </p:blipFill>
        <p:spPr>
          <a:xfrm>
            <a:off x="5598825" y="1976999"/>
            <a:ext cx="3457100" cy="25928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68"/>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fontScale="92500" lnSpcReduction="20000"/>
          </a:bodyPr>
          <a:lstStyle/>
          <a:p>
            <a:pPr marL="0" lvl="0" indent="0" algn="l" rtl="0">
              <a:spcBef>
                <a:spcPts val="0"/>
              </a:spcBef>
              <a:spcAft>
                <a:spcPts val="0"/>
              </a:spcAft>
              <a:buNone/>
            </a:pPr>
            <a:r>
              <a:rPr lang="en" sz="2400" u="sng">
                <a:solidFill>
                  <a:schemeClr val="hlink"/>
                </a:solidFill>
                <a:hlinkClick r:id="rId3"/>
              </a:rPr>
              <a:t>Jamboard</a:t>
            </a:r>
            <a:r>
              <a:rPr lang="en" sz="2400"/>
              <a:t> (slides 4-6) with designated CDE facilitator/note taker </a:t>
            </a:r>
            <a:endParaRPr sz="2400"/>
          </a:p>
          <a:p>
            <a:pPr marL="457200" lvl="0" indent="0" algn="l" rtl="0">
              <a:spcBef>
                <a:spcPts val="1200"/>
              </a:spcBef>
              <a:spcAft>
                <a:spcPts val="0"/>
              </a:spcAft>
              <a:buNone/>
            </a:pPr>
            <a:r>
              <a:rPr lang="en" sz="2400"/>
              <a:t>Discussion Questions:</a:t>
            </a:r>
            <a:endParaRPr sz="2400"/>
          </a:p>
          <a:p>
            <a:pPr marL="914400" lvl="1" indent="-310832" algn="l" rtl="0">
              <a:spcBef>
                <a:spcPts val="1200"/>
              </a:spcBef>
              <a:spcAft>
                <a:spcPts val="0"/>
              </a:spcAft>
              <a:buClr>
                <a:schemeClr val="dk1"/>
              </a:buClr>
              <a:buSzPct val="70000"/>
              <a:buChar char="○"/>
            </a:pPr>
            <a:r>
              <a:rPr lang="en" sz="2000"/>
              <a:t>How can CDE better support the planning (UIP) process prior to and during the release of accountability data?</a:t>
            </a:r>
            <a:endParaRPr sz="2000"/>
          </a:p>
          <a:p>
            <a:pPr marL="914400" lvl="1" indent="-310832" algn="l" rtl="0">
              <a:spcBef>
                <a:spcPts val="0"/>
              </a:spcBef>
              <a:spcAft>
                <a:spcPts val="0"/>
              </a:spcAft>
              <a:buClr>
                <a:schemeClr val="dk1"/>
              </a:buClr>
              <a:buSzPct val="70000"/>
              <a:buChar char="○"/>
            </a:pPr>
            <a:r>
              <a:rPr lang="en" sz="2000"/>
              <a:t>Any feedback on data delivery (e.g. Syncplicity, District and School Dashboard in the UIP online system, </a:t>
            </a:r>
            <a:r>
              <a:rPr lang="en" sz="2000" u="sng">
                <a:solidFill>
                  <a:schemeClr val="hlink"/>
                </a:solidFill>
                <a:hlinkClick r:id="rId4"/>
              </a:rPr>
              <a:t>Public Data Tools &amp; Reports</a:t>
            </a:r>
            <a:r>
              <a:rPr lang="en" sz="2000"/>
              <a:t>, </a:t>
            </a:r>
            <a:r>
              <a:rPr lang="en" sz="2000" u="sng">
                <a:solidFill>
                  <a:schemeClr val="hlink"/>
                </a:solidFill>
                <a:hlinkClick r:id="rId5"/>
              </a:rPr>
              <a:t>Online Frameworks</a:t>
            </a:r>
            <a:r>
              <a:rPr lang="en" sz="2000"/>
              <a:t>)?</a:t>
            </a:r>
            <a:endParaRPr sz="2000"/>
          </a:p>
          <a:p>
            <a:pPr marL="914400" lvl="1" indent="-310832" algn="l" rtl="0">
              <a:spcBef>
                <a:spcPts val="0"/>
              </a:spcBef>
              <a:spcAft>
                <a:spcPts val="0"/>
              </a:spcAft>
              <a:buClr>
                <a:schemeClr val="dk1"/>
              </a:buClr>
              <a:buSzPct val="70000"/>
              <a:buChar char="○"/>
            </a:pPr>
            <a:r>
              <a:rPr lang="en" sz="2000"/>
              <a:t>What technical assistance or resources would be helpful?  Any special implications for identified schools/districts?</a:t>
            </a:r>
            <a:endParaRPr sz="2000"/>
          </a:p>
          <a:p>
            <a:pPr marL="0" lvl="0" indent="0" algn="l" rtl="0">
              <a:spcBef>
                <a:spcPts val="1200"/>
              </a:spcBef>
              <a:spcAft>
                <a:spcPts val="1200"/>
              </a:spcAft>
              <a:buNone/>
            </a:pPr>
            <a:r>
              <a:rPr lang="en" sz="2400"/>
              <a:t>Small group discussion</a:t>
            </a:r>
            <a:endParaRPr/>
          </a:p>
        </p:txBody>
      </p:sp>
      <p:sp>
        <p:nvSpPr>
          <p:cNvPr id="669" name="Google Shape;669;p6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lt1"/>
              </a:buClr>
              <a:buSzPts val="2400"/>
              <a:buFont typeface="Arial"/>
              <a:buNone/>
            </a:pPr>
            <a:r>
              <a:rPr lang="en">
                <a:latin typeface="Rockwell"/>
                <a:ea typeface="Rockwell"/>
                <a:cs typeface="Rockwell"/>
                <a:sym typeface="Rockwell"/>
              </a:rPr>
              <a:t>Discussion</a:t>
            </a:r>
            <a:endParaRPr>
              <a:latin typeface="Rockwell"/>
              <a:ea typeface="Rockwell"/>
              <a:cs typeface="Rockwell"/>
              <a:sym typeface="Rockwell"/>
            </a:endParaRPr>
          </a:p>
        </p:txBody>
      </p:sp>
      <p:sp>
        <p:nvSpPr>
          <p:cNvPr id="670" name="Google Shape;670;p68"/>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28</a:t>
            </a:fld>
            <a:endParaRPr/>
          </a:p>
        </p:txBody>
      </p:sp>
      <p:pic>
        <p:nvPicPr>
          <p:cNvPr id="671" name="Google Shape;671;p68"/>
          <p:cNvPicPr preferRelativeResize="0"/>
          <p:nvPr/>
        </p:nvPicPr>
        <p:blipFill>
          <a:blip r:embed="rId6">
            <a:alphaModFix/>
          </a:blip>
          <a:stretch>
            <a:fillRect/>
          </a:stretch>
        </p:blipFill>
        <p:spPr>
          <a:xfrm>
            <a:off x="8254681" y="37397"/>
            <a:ext cx="834669" cy="83464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69"/>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29</a:t>
            </a:fld>
            <a:endParaRPr/>
          </a:p>
        </p:txBody>
      </p:sp>
      <p:sp>
        <p:nvSpPr>
          <p:cNvPr id="677" name="Google Shape;677;p69"/>
          <p:cNvSpPr txBox="1">
            <a:spLocks noGrp="1"/>
          </p:cNvSpPr>
          <p:nvPr>
            <p:ph type="ctrTitle"/>
          </p:nvPr>
        </p:nvSpPr>
        <p:spPr>
          <a:xfrm>
            <a:off x="311700" y="1840075"/>
            <a:ext cx="8520600" cy="153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Future AWG Topics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3"/>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Introductions</a:t>
            </a:r>
            <a:endParaRPr/>
          </a:p>
        </p:txBody>
      </p:sp>
      <p:sp>
        <p:nvSpPr>
          <p:cNvPr id="334" name="Google Shape;334;p43"/>
          <p:cNvSpPr txBox="1">
            <a:spLocks noGrp="1"/>
          </p:cNvSpPr>
          <p:nvPr>
            <p:ph type="body" idx="1"/>
          </p:nvPr>
        </p:nvSpPr>
        <p:spPr>
          <a:xfrm>
            <a:off x="457200" y="1143000"/>
            <a:ext cx="5162700" cy="3191700"/>
          </a:xfrm>
          <a:prstGeom prst="rect">
            <a:avLst/>
          </a:prstGeom>
        </p:spPr>
        <p:txBody>
          <a:bodyPr spcFirstLastPara="1" wrap="square" lIns="0" tIns="0" rIns="0" bIns="0" anchor="t" anchorCtr="0">
            <a:normAutofit fontScale="77500" lnSpcReduction="20000"/>
          </a:bodyPr>
          <a:lstStyle/>
          <a:p>
            <a:pPr marL="0" lvl="0" indent="0" algn="l" rtl="0">
              <a:spcBef>
                <a:spcPts val="0"/>
              </a:spcBef>
              <a:spcAft>
                <a:spcPts val="0"/>
              </a:spcAft>
              <a:buNone/>
            </a:pPr>
            <a:r>
              <a:rPr lang="en" b="1"/>
              <a:t>In the chat: </a:t>
            </a:r>
            <a:endParaRPr b="1"/>
          </a:p>
          <a:p>
            <a:pPr marL="0" lvl="0" indent="0" algn="l" rtl="0">
              <a:spcBef>
                <a:spcPts val="1200"/>
              </a:spcBef>
              <a:spcAft>
                <a:spcPts val="0"/>
              </a:spcAft>
              <a:buNone/>
            </a:pPr>
            <a:r>
              <a:rPr lang="en"/>
              <a:t>Name, Title, District/School/Organization Affiliation, # of years as an AWG member</a:t>
            </a:r>
            <a:endParaRPr/>
          </a:p>
          <a:p>
            <a:pPr marL="0" lvl="0" indent="0" algn="l" rtl="0">
              <a:spcBef>
                <a:spcPts val="1200"/>
              </a:spcBef>
              <a:spcAft>
                <a:spcPts val="0"/>
              </a:spcAft>
              <a:buNone/>
            </a:pPr>
            <a:r>
              <a:rPr lang="en"/>
              <a:t>Include a highlight of your year </a:t>
            </a:r>
            <a:endParaRPr/>
          </a:p>
          <a:p>
            <a:pPr marL="0" lvl="0" indent="0" algn="l" rtl="0">
              <a:spcBef>
                <a:spcPts val="1200"/>
              </a:spcBef>
              <a:spcAft>
                <a:spcPts val="0"/>
              </a:spcAft>
              <a:buNone/>
            </a:pPr>
            <a:endParaRPr/>
          </a:p>
          <a:p>
            <a:pPr marL="0" lvl="0" indent="0" algn="l" rtl="0">
              <a:spcBef>
                <a:spcPts val="1200"/>
              </a:spcBef>
              <a:spcAft>
                <a:spcPts val="0"/>
              </a:spcAft>
              <a:buNone/>
            </a:pPr>
            <a:r>
              <a:rPr lang="en"/>
              <a:t>Welcome new members! Quick Introduction</a:t>
            </a:r>
            <a:endParaRPr/>
          </a:p>
          <a:p>
            <a:pPr marL="457200" lvl="0" indent="-307340" algn="l" rtl="0">
              <a:spcBef>
                <a:spcPts val="1200"/>
              </a:spcBef>
              <a:spcAft>
                <a:spcPts val="0"/>
              </a:spcAft>
              <a:buSzPct val="88888"/>
              <a:buChar char="●"/>
            </a:pPr>
            <a:r>
              <a:rPr lang="en"/>
              <a:t>Jinny Jensen, Greeley Schools- Director of Assessment and Evaluation</a:t>
            </a:r>
            <a:endParaRPr/>
          </a:p>
          <a:p>
            <a:pPr marL="457200" lvl="0" indent="-307340" algn="l" rtl="0">
              <a:spcBef>
                <a:spcPts val="0"/>
              </a:spcBef>
              <a:spcAft>
                <a:spcPts val="0"/>
              </a:spcAft>
              <a:buSzPct val="88888"/>
              <a:buChar char="●"/>
            </a:pPr>
            <a:r>
              <a:rPr lang="en"/>
              <a:t>Brenda Dickhoner, Ready Colorado</a:t>
            </a:r>
            <a:endParaRPr/>
          </a:p>
          <a:p>
            <a:pPr marL="457200" lvl="0" indent="-307340" algn="l" rtl="0">
              <a:spcBef>
                <a:spcPts val="0"/>
              </a:spcBef>
              <a:spcAft>
                <a:spcPts val="0"/>
              </a:spcAft>
              <a:buSzPct val="88888"/>
              <a:buChar char="●"/>
            </a:pPr>
            <a:r>
              <a:rPr lang="en"/>
              <a:t>Evie Hudak, A4PEP</a:t>
            </a:r>
            <a:endParaRPr/>
          </a:p>
          <a:p>
            <a:pPr marL="457200" lvl="0" indent="-307340" algn="l" rtl="0">
              <a:spcBef>
                <a:spcPts val="0"/>
              </a:spcBef>
              <a:spcAft>
                <a:spcPts val="0"/>
              </a:spcAft>
              <a:buSzPct val="88888"/>
              <a:buChar char="●"/>
            </a:pPr>
            <a:r>
              <a:rPr lang="en"/>
              <a:t>Ted Johnson, Pueblo 60-Executive Director of Continuous Improvement and Innovation</a:t>
            </a:r>
            <a:endParaRPr/>
          </a:p>
        </p:txBody>
      </p:sp>
      <p:sp>
        <p:nvSpPr>
          <p:cNvPr id="335" name="Google Shape;335;p43"/>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3</a:t>
            </a:fld>
            <a:endParaRPr/>
          </a:p>
        </p:txBody>
      </p:sp>
      <p:pic>
        <p:nvPicPr>
          <p:cNvPr id="336" name="Google Shape;336;p43"/>
          <p:cNvPicPr preferRelativeResize="0"/>
          <p:nvPr/>
        </p:nvPicPr>
        <p:blipFill>
          <a:blip r:embed="rId3">
            <a:alphaModFix/>
          </a:blip>
          <a:stretch>
            <a:fillRect/>
          </a:stretch>
        </p:blipFill>
        <p:spPr>
          <a:xfrm>
            <a:off x="5781100" y="1297075"/>
            <a:ext cx="3112200" cy="23341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70"/>
          <p:cNvSpPr txBox="1">
            <a:spLocks noGrp="1"/>
          </p:cNvSpPr>
          <p:nvPr>
            <p:ph type="body" idx="1"/>
          </p:nvPr>
        </p:nvSpPr>
        <p:spPr>
          <a:xfrm>
            <a:off x="492575" y="1143000"/>
            <a:ext cx="8520600" cy="3381300"/>
          </a:xfrm>
          <a:prstGeom prst="rect">
            <a:avLst/>
          </a:prstGeom>
        </p:spPr>
        <p:txBody>
          <a:bodyPr spcFirstLastPara="1" wrap="square" lIns="0" tIns="0" rIns="0" bIns="0" anchor="t" anchorCtr="0">
            <a:normAutofit fontScale="47500" lnSpcReduction="10000"/>
          </a:bodyPr>
          <a:lstStyle/>
          <a:p>
            <a:pPr marL="0" lvl="0" indent="0" algn="l" rtl="0">
              <a:spcBef>
                <a:spcPts val="0"/>
              </a:spcBef>
              <a:spcAft>
                <a:spcPts val="0"/>
              </a:spcAft>
              <a:buNone/>
            </a:pPr>
            <a:r>
              <a:rPr lang="en" sz="2400" u="sng">
                <a:solidFill>
                  <a:schemeClr val="hlink"/>
                </a:solidFill>
                <a:hlinkClick r:id="rId3"/>
              </a:rPr>
              <a:t>Jamboard</a:t>
            </a:r>
            <a:r>
              <a:rPr lang="en" sz="2400"/>
              <a:t> (slide 7) with designated CDE facilitator/note taker </a:t>
            </a:r>
            <a:endParaRPr sz="2400"/>
          </a:p>
          <a:p>
            <a:pPr marL="457200" lvl="0" indent="0" algn="l" rtl="0">
              <a:spcBef>
                <a:spcPts val="1200"/>
              </a:spcBef>
              <a:spcAft>
                <a:spcPts val="0"/>
              </a:spcAft>
              <a:buNone/>
            </a:pPr>
            <a:r>
              <a:rPr lang="en" sz="2400"/>
              <a:t>Discussion Questions:</a:t>
            </a:r>
            <a:endParaRPr sz="2400"/>
          </a:p>
          <a:p>
            <a:pPr marL="914400" lvl="1" indent="-270827" algn="l" rtl="0">
              <a:spcBef>
                <a:spcPts val="1200"/>
              </a:spcBef>
              <a:spcAft>
                <a:spcPts val="0"/>
              </a:spcAft>
              <a:buClr>
                <a:schemeClr val="dk1"/>
              </a:buClr>
              <a:buSzPct val="70000"/>
              <a:buChar char="○"/>
            </a:pPr>
            <a:r>
              <a:rPr lang="en" sz="2000"/>
              <a:t>We’ve already suggested</a:t>
            </a:r>
            <a:endParaRPr sz="2000"/>
          </a:p>
          <a:p>
            <a:pPr marL="1371600" lvl="2" indent="-288925" algn="l" rtl="0">
              <a:spcBef>
                <a:spcPts val="0"/>
              </a:spcBef>
              <a:spcAft>
                <a:spcPts val="0"/>
              </a:spcAft>
              <a:buClr>
                <a:schemeClr val="dk2"/>
              </a:buClr>
              <a:buSzPct val="100000"/>
              <a:buChar char="■"/>
            </a:pPr>
            <a:r>
              <a:rPr lang="en" sz="2000"/>
              <a:t>Participation Descriptors in Performance Frameworks</a:t>
            </a:r>
            <a:endParaRPr sz="2000"/>
          </a:p>
          <a:p>
            <a:pPr marL="1371600" lvl="2" indent="-288925" algn="l" rtl="0">
              <a:spcBef>
                <a:spcPts val="0"/>
              </a:spcBef>
              <a:spcAft>
                <a:spcPts val="0"/>
              </a:spcAft>
              <a:buClr>
                <a:schemeClr val="dk2"/>
              </a:buClr>
              <a:buSzPct val="100000"/>
              <a:buChar char="■"/>
            </a:pPr>
            <a:r>
              <a:rPr lang="en" sz="2000"/>
              <a:t>Performance Watch expectations and activities alignment</a:t>
            </a:r>
            <a:endParaRPr sz="2000"/>
          </a:p>
          <a:p>
            <a:pPr marL="1371600" lvl="2" indent="-288925" algn="l" rtl="0">
              <a:spcBef>
                <a:spcPts val="0"/>
              </a:spcBef>
              <a:spcAft>
                <a:spcPts val="0"/>
              </a:spcAft>
              <a:buClr>
                <a:schemeClr val="dk2"/>
              </a:buClr>
              <a:buSzPct val="100000"/>
              <a:buChar char="■"/>
            </a:pPr>
            <a:r>
              <a:rPr lang="en" sz="2000"/>
              <a:t>UIP Pilot Template </a:t>
            </a:r>
            <a:endParaRPr sz="2000"/>
          </a:p>
          <a:p>
            <a:pPr marL="1371600" lvl="2" indent="-288925" algn="l" rtl="0">
              <a:spcBef>
                <a:spcPts val="0"/>
              </a:spcBef>
              <a:spcAft>
                <a:spcPts val="0"/>
              </a:spcAft>
              <a:buClr>
                <a:schemeClr val="dk2"/>
              </a:buClr>
              <a:buSzPct val="100000"/>
              <a:buChar char="■"/>
            </a:pPr>
            <a:r>
              <a:rPr lang="en" sz="2000"/>
              <a:t>ESSA Identification</a:t>
            </a:r>
            <a:endParaRPr sz="2000"/>
          </a:p>
          <a:p>
            <a:pPr marL="1371600" lvl="2" indent="-288925" algn="l" rtl="0">
              <a:spcBef>
                <a:spcPts val="0"/>
              </a:spcBef>
              <a:spcAft>
                <a:spcPts val="0"/>
              </a:spcAft>
              <a:buClr>
                <a:schemeClr val="dk2"/>
              </a:buClr>
              <a:buSzPct val="100000"/>
              <a:buChar char="■"/>
            </a:pPr>
            <a:r>
              <a:rPr lang="en" sz="2000"/>
              <a:t>Accountability tools, resources and visualizations</a:t>
            </a:r>
            <a:endParaRPr sz="2000"/>
          </a:p>
          <a:p>
            <a:pPr marL="1371600" lvl="2" indent="-288925" algn="l" rtl="0">
              <a:spcBef>
                <a:spcPts val="0"/>
              </a:spcBef>
              <a:spcAft>
                <a:spcPts val="0"/>
              </a:spcAft>
              <a:buClr>
                <a:schemeClr val="dk2"/>
              </a:buClr>
              <a:buSzPct val="100000"/>
              <a:buChar char="■"/>
            </a:pPr>
            <a:r>
              <a:rPr lang="en" sz="2000"/>
              <a:t>Just in time policy discussions (its leg session!)</a:t>
            </a:r>
            <a:endParaRPr sz="2000"/>
          </a:p>
          <a:p>
            <a:pPr marL="0" lvl="0" indent="0" algn="l" rtl="0">
              <a:spcBef>
                <a:spcPts val="1200"/>
              </a:spcBef>
              <a:spcAft>
                <a:spcPts val="0"/>
              </a:spcAft>
              <a:buNone/>
            </a:pPr>
            <a:endParaRPr sz="2000"/>
          </a:p>
          <a:p>
            <a:pPr marL="914400" lvl="1" indent="-270827" algn="l" rtl="0">
              <a:spcBef>
                <a:spcPts val="1200"/>
              </a:spcBef>
              <a:spcAft>
                <a:spcPts val="0"/>
              </a:spcAft>
              <a:buClr>
                <a:schemeClr val="dk1"/>
              </a:buClr>
              <a:buSzPct val="70000"/>
              <a:buChar char="○"/>
            </a:pPr>
            <a:r>
              <a:rPr lang="en" sz="2000"/>
              <a:t>What other topics would you add for this group to discuss? </a:t>
            </a:r>
            <a:br>
              <a:rPr lang="en" sz="2000"/>
            </a:br>
            <a:endParaRPr sz="2000"/>
          </a:p>
          <a:p>
            <a:pPr marL="914400" lvl="1" indent="-270827" algn="l" rtl="0">
              <a:spcBef>
                <a:spcPts val="0"/>
              </a:spcBef>
              <a:spcAft>
                <a:spcPts val="0"/>
              </a:spcAft>
              <a:buClr>
                <a:schemeClr val="dk1"/>
              </a:buClr>
              <a:buSzPct val="70000"/>
              <a:buChar char="○"/>
            </a:pPr>
            <a:r>
              <a:rPr lang="en" sz="2000"/>
              <a:t>How would you prioritize these topics?  Draw a star or check mark (pen tool) on your two highest priority topics.</a:t>
            </a:r>
            <a:endParaRPr sz="2000"/>
          </a:p>
          <a:p>
            <a:pPr marL="0" lvl="0" indent="0" algn="l" rtl="0">
              <a:spcBef>
                <a:spcPts val="1200"/>
              </a:spcBef>
              <a:spcAft>
                <a:spcPts val="0"/>
              </a:spcAft>
              <a:buNone/>
            </a:pPr>
            <a:endParaRPr sz="2400"/>
          </a:p>
          <a:p>
            <a:pPr marL="0" lvl="0" indent="0" algn="l" rtl="0">
              <a:spcBef>
                <a:spcPts val="1200"/>
              </a:spcBef>
              <a:spcAft>
                <a:spcPts val="1200"/>
              </a:spcAft>
              <a:buNone/>
            </a:pPr>
            <a:endParaRPr sz="2400"/>
          </a:p>
        </p:txBody>
      </p:sp>
      <p:sp>
        <p:nvSpPr>
          <p:cNvPr id="683" name="Google Shape;683;p70"/>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lt1"/>
              </a:buClr>
              <a:buSzPts val="2400"/>
              <a:buFont typeface="Arial"/>
              <a:buNone/>
            </a:pPr>
            <a:r>
              <a:rPr lang="en"/>
              <a:t>Potential Future AWG Topics</a:t>
            </a:r>
            <a:endParaRPr>
              <a:latin typeface="Rockwell"/>
              <a:ea typeface="Rockwell"/>
              <a:cs typeface="Rockwell"/>
              <a:sym typeface="Rockwell"/>
            </a:endParaRPr>
          </a:p>
        </p:txBody>
      </p:sp>
      <p:sp>
        <p:nvSpPr>
          <p:cNvPr id="684" name="Google Shape;684;p70"/>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30</a:t>
            </a:fld>
            <a:endParaRPr/>
          </a:p>
        </p:txBody>
      </p:sp>
      <p:pic>
        <p:nvPicPr>
          <p:cNvPr id="685" name="Google Shape;685;p70"/>
          <p:cNvPicPr preferRelativeResize="0"/>
          <p:nvPr/>
        </p:nvPicPr>
        <p:blipFill>
          <a:blip r:embed="rId4">
            <a:alphaModFix/>
          </a:blip>
          <a:stretch>
            <a:fillRect/>
          </a:stretch>
        </p:blipFill>
        <p:spPr>
          <a:xfrm>
            <a:off x="8254681" y="37397"/>
            <a:ext cx="834669" cy="83464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71"/>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31</a:t>
            </a:fld>
            <a:endParaRPr/>
          </a:p>
        </p:txBody>
      </p:sp>
      <p:sp>
        <p:nvSpPr>
          <p:cNvPr id="691" name="Google Shape;691;p71"/>
          <p:cNvSpPr txBox="1">
            <a:spLocks noGrp="1"/>
          </p:cNvSpPr>
          <p:nvPr>
            <p:ph type="ctrTitle"/>
          </p:nvPr>
        </p:nvSpPr>
        <p:spPr>
          <a:xfrm>
            <a:off x="311700" y="1840075"/>
            <a:ext cx="8520600" cy="153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Non-Member Opportunity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44"/>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lnSpcReduction="10000"/>
          </a:bodyPr>
          <a:lstStyle/>
          <a:p>
            <a:pPr marL="457200" lvl="0" indent="-342900" algn="l" rtl="0">
              <a:spcBef>
                <a:spcPts val="0"/>
              </a:spcBef>
              <a:spcAft>
                <a:spcPts val="0"/>
              </a:spcAft>
              <a:buSzPts val="1800"/>
              <a:buChar char="●"/>
            </a:pPr>
            <a:r>
              <a:rPr lang="en"/>
              <a:t>AWG Overview: Purpose, Norms, etc. </a:t>
            </a:r>
            <a:endParaRPr/>
          </a:p>
          <a:p>
            <a:pPr marL="457200" lvl="0" indent="-342900" algn="l" rtl="0">
              <a:spcBef>
                <a:spcPts val="0"/>
              </a:spcBef>
              <a:spcAft>
                <a:spcPts val="0"/>
              </a:spcAft>
              <a:buSzPts val="1800"/>
              <a:buChar char="●"/>
            </a:pPr>
            <a:r>
              <a:rPr lang="en"/>
              <a:t>Update on 2023 Informational Framework Indicator and Sub-Indicators</a:t>
            </a:r>
            <a:endParaRPr/>
          </a:p>
          <a:p>
            <a:pPr marL="457200" lvl="0" indent="-342900" algn="l" rtl="0">
              <a:spcBef>
                <a:spcPts val="0"/>
              </a:spcBef>
              <a:spcAft>
                <a:spcPts val="0"/>
              </a:spcAft>
              <a:buSzPts val="1800"/>
              <a:buChar char="●"/>
            </a:pPr>
            <a:r>
              <a:rPr lang="en"/>
              <a:t>Discussion on 2023 Accountability Data Release &amp; Improvement Planning Timeline</a:t>
            </a:r>
            <a:endParaRPr/>
          </a:p>
          <a:p>
            <a:pPr marL="457200" lvl="0" indent="-342900" algn="l" rtl="0">
              <a:spcBef>
                <a:spcPts val="0"/>
              </a:spcBef>
              <a:spcAft>
                <a:spcPts val="0"/>
              </a:spcAft>
              <a:buSzPts val="1800"/>
              <a:buChar char="●"/>
            </a:pPr>
            <a:r>
              <a:rPr lang="en"/>
              <a:t>Discussion on Future AWG Topics</a:t>
            </a:r>
            <a:endParaRPr/>
          </a:p>
          <a:p>
            <a:pPr marL="0" lvl="0" indent="0" algn="l" rtl="0">
              <a:spcBef>
                <a:spcPts val="1200"/>
              </a:spcBef>
              <a:spcAft>
                <a:spcPts val="1200"/>
              </a:spcAft>
              <a:buNone/>
            </a:pPr>
            <a:endParaRPr/>
          </a:p>
        </p:txBody>
      </p:sp>
      <p:sp>
        <p:nvSpPr>
          <p:cNvPr id="342" name="Google Shape;342;p44"/>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Agenda</a:t>
            </a:r>
            <a:endParaRPr/>
          </a:p>
        </p:txBody>
      </p:sp>
      <p:sp>
        <p:nvSpPr>
          <p:cNvPr id="343" name="Google Shape;343;p44"/>
          <p:cNvSpPr txBox="1"/>
          <p:nvPr/>
        </p:nvSpPr>
        <p:spPr>
          <a:xfrm>
            <a:off x="5716600" y="1924363"/>
            <a:ext cx="33786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dk1"/>
                </a:solidFill>
                <a:latin typeface="Calibri"/>
                <a:ea typeface="Calibri"/>
                <a:cs typeface="Calibri"/>
                <a:sym typeface="Calibri"/>
              </a:rPr>
              <a:t>This meeting is being recorded. Slides and the recording will be posted to the </a:t>
            </a:r>
            <a:r>
              <a:rPr lang="en" u="sng">
                <a:solidFill>
                  <a:schemeClr val="hlink"/>
                </a:solidFill>
                <a:latin typeface="Calibri"/>
                <a:ea typeface="Calibri"/>
                <a:cs typeface="Calibri"/>
                <a:sym typeface="Calibri"/>
                <a:hlinkClick r:id="rId3"/>
              </a:rPr>
              <a:t>CDE website</a:t>
            </a:r>
            <a:r>
              <a:rPr lang="en">
                <a:solidFill>
                  <a:schemeClr val="dk1"/>
                </a:solidFill>
                <a:latin typeface="Calibri"/>
                <a:ea typeface="Calibri"/>
                <a:cs typeface="Calibri"/>
                <a:sym typeface="Calibri"/>
              </a:rPr>
              <a:t>. Small group breakouts are not recorded at this time.</a:t>
            </a:r>
            <a:endParaRPr>
              <a:solidFill>
                <a:schemeClr val="dk1"/>
              </a:solidFill>
              <a:latin typeface="Calibri"/>
              <a:ea typeface="Calibri"/>
              <a:cs typeface="Calibri"/>
              <a:sym typeface="Calibri"/>
            </a:endParaRPr>
          </a:p>
        </p:txBody>
      </p:sp>
      <p:pic>
        <p:nvPicPr>
          <p:cNvPr id="344" name="Google Shape;344;p44"/>
          <p:cNvPicPr preferRelativeResize="0">
            <a:picLocks noGrp="1"/>
          </p:cNvPicPr>
          <p:nvPr>
            <p:ph type="pic" idx="2"/>
          </p:nvPr>
        </p:nvPicPr>
        <p:blipFill rotWithShape="1">
          <a:blip r:embed="rId4">
            <a:alphaModFix/>
          </a:blip>
          <a:srcRect l="6926" r="6918"/>
          <a:stretch/>
        </p:blipFill>
        <p:spPr>
          <a:xfrm>
            <a:off x="6247462" y="1134950"/>
            <a:ext cx="530365" cy="615598"/>
          </a:xfrm>
          <a:prstGeom prst="rect">
            <a:avLst/>
          </a:prstGeom>
        </p:spPr>
      </p:pic>
      <p:sp>
        <p:nvSpPr>
          <p:cNvPr id="345" name="Google Shape;345;p44"/>
          <p:cNvSpPr txBox="1"/>
          <p:nvPr/>
        </p:nvSpPr>
        <p:spPr>
          <a:xfrm>
            <a:off x="6777825" y="1242650"/>
            <a:ext cx="1613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Calibri"/>
                <a:ea typeface="Calibri"/>
                <a:cs typeface="Calibri"/>
                <a:sym typeface="Calibri"/>
              </a:rPr>
              <a:t>Meeting Practices</a:t>
            </a:r>
            <a:endParaRPr b="1">
              <a:latin typeface="Calibri"/>
              <a:ea typeface="Calibri"/>
              <a:cs typeface="Calibri"/>
              <a:sym typeface="Calibri"/>
            </a:endParaRPr>
          </a:p>
        </p:txBody>
      </p:sp>
      <p:sp>
        <p:nvSpPr>
          <p:cNvPr id="346" name="Google Shape;346;p44"/>
          <p:cNvSpPr txBox="1"/>
          <p:nvPr/>
        </p:nvSpPr>
        <p:spPr>
          <a:xfrm>
            <a:off x="5716600" y="2971063"/>
            <a:ext cx="33786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dk1"/>
                </a:solidFill>
                <a:latin typeface="Calibri"/>
                <a:ea typeface="Calibri"/>
                <a:cs typeface="Calibri"/>
                <a:sym typeface="Calibri"/>
              </a:rPr>
              <a:t>Please mute your sound if you are not speaking. Be on screen if tech allows. </a:t>
            </a:r>
            <a:endParaRPr>
              <a:solidFill>
                <a:schemeClr val="dk1"/>
              </a:solidFill>
              <a:latin typeface="Calibri"/>
              <a:ea typeface="Calibri"/>
              <a:cs typeface="Calibri"/>
              <a:sym typeface="Calibri"/>
            </a:endParaRPr>
          </a:p>
        </p:txBody>
      </p:sp>
      <p:sp>
        <p:nvSpPr>
          <p:cNvPr id="347" name="Google Shape;347;p44"/>
          <p:cNvSpPr txBox="1"/>
          <p:nvPr/>
        </p:nvSpPr>
        <p:spPr>
          <a:xfrm>
            <a:off x="5716600" y="3542413"/>
            <a:ext cx="3378600" cy="1262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chemeClr val="dk1"/>
                </a:solidFill>
                <a:latin typeface="Calibri"/>
                <a:ea typeface="Calibri"/>
                <a:cs typeface="Calibri"/>
                <a:sym typeface="Calibri"/>
              </a:rPr>
              <a:t>Non‐members:</a:t>
            </a:r>
            <a:r>
              <a:rPr lang="en">
                <a:solidFill>
                  <a:schemeClr val="dk1"/>
                </a:solidFill>
                <a:latin typeface="Calibri"/>
                <a:ea typeface="Calibri"/>
                <a:cs typeface="Calibri"/>
                <a:sym typeface="Calibri"/>
              </a:rPr>
              <a:t> add your Name/Affiliation to the chat box. All non‐AWG members should hold any comments until the end of the meeting to ensure we have sufficient time to address all meeting agenda items.</a:t>
            </a:r>
            <a:endParaRPr>
              <a:solidFill>
                <a:schemeClr val="dk1"/>
              </a:solidFill>
              <a:latin typeface="Calibri"/>
              <a:ea typeface="Calibri"/>
              <a:cs typeface="Calibri"/>
              <a:sym typeface="Calibri"/>
            </a:endParaRPr>
          </a:p>
        </p:txBody>
      </p:sp>
      <p:sp>
        <p:nvSpPr>
          <p:cNvPr id="348" name="Google Shape;348;p44"/>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lt1"/>
              </a:buClr>
              <a:buSzPts val="2100"/>
              <a:buFont typeface="Arial"/>
              <a:buNone/>
            </a:pPr>
            <a:r>
              <a:rPr lang="en">
                <a:latin typeface="Rockwell"/>
                <a:ea typeface="Rockwell"/>
                <a:cs typeface="Rockwell"/>
                <a:sym typeface="Rockwell"/>
              </a:rPr>
              <a:t>Purpose of AWG</a:t>
            </a:r>
            <a:endParaRPr>
              <a:latin typeface="Rockwell"/>
              <a:ea typeface="Rockwell"/>
              <a:cs typeface="Rockwell"/>
              <a:sym typeface="Rockwell"/>
            </a:endParaRPr>
          </a:p>
        </p:txBody>
      </p:sp>
      <p:sp>
        <p:nvSpPr>
          <p:cNvPr id="354" name="Google Shape;354;p45"/>
          <p:cNvSpPr txBox="1">
            <a:spLocks noGrp="1"/>
          </p:cNvSpPr>
          <p:nvPr>
            <p:ph type="body" idx="1"/>
          </p:nvPr>
        </p:nvSpPr>
        <p:spPr>
          <a:xfrm>
            <a:off x="1499900" y="1453450"/>
            <a:ext cx="6360300" cy="2595000"/>
          </a:xfrm>
          <a:prstGeom prst="rect">
            <a:avLst/>
          </a:prstGeom>
          <a:solidFill>
            <a:srgbClr val="FCE5CD"/>
          </a:solidFill>
          <a:ln w="28575" cap="flat" cmpd="sng">
            <a:solidFill>
              <a:srgbClr val="000000"/>
            </a:solidFill>
            <a:prstDash val="solid"/>
            <a:round/>
            <a:headEnd type="none" w="sm" len="sm"/>
            <a:tailEnd type="none" w="sm" len="sm"/>
          </a:ln>
        </p:spPr>
        <p:txBody>
          <a:bodyPr spcFirstLastPara="1" wrap="square" lIns="0" tIns="0" rIns="0" bIns="0" anchor="ctr" anchorCtr="0">
            <a:normAutofit/>
          </a:bodyPr>
          <a:lstStyle/>
          <a:p>
            <a:pPr marL="0" lvl="0" indent="0" algn="l" rtl="0">
              <a:lnSpc>
                <a:spcPct val="90000"/>
              </a:lnSpc>
              <a:spcBef>
                <a:spcPts val="800"/>
              </a:spcBef>
              <a:spcAft>
                <a:spcPts val="0"/>
              </a:spcAft>
              <a:buNone/>
            </a:pPr>
            <a:endParaRPr sz="2000"/>
          </a:p>
          <a:p>
            <a:pPr marL="342900" marR="479685" lvl="0" indent="0" algn="ctr" rtl="0">
              <a:lnSpc>
                <a:spcPct val="90000"/>
              </a:lnSpc>
              <a:spcBef>
                <a:spcPts val="800"/>
              </a:spcBef>
              <a:spcAft>
                <a:spcPts val="0"/>
              </a:spcAft>
              <a:buNone/>
            </a:pPr>
            <a:r>
              <a:rPr lang="en" sz="2000"/>
              <a:t>The Accountability Work Group (AWG) serves as an advisory group to the department on policy setting, policy implementation and CDE practice in support of federal and state accountability. </a:t>
            </a:r>
            <a:endParaRPr sz="2000"/>
          </a:p>
          <a:p>
            <a:pPr marL="457200" lvl="0" indent="0" algn="l" rtl="0">
              <a:lnSpc>
                <a:spcPct val="90000"/>
              </a:lnSpc>
              <a:spcBef>
                <a:spcPts val="800"/>
              </a:spcBef>
              <a:spcAft>
                <a:spcPts val="0"/>
              </a:spcAft>
              <a:buNone/>
            </a:pPr>
            <a:endParaRPr/>
          </a:p>
        </p:txBody>
      </p:sp>
      <p:sp>
        <p:nvSpPr>
          <p:cNvPr id="355" name="Google Shape;355;p45"/>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pic>
        <p:nvPicPr>
          <p:cNvPr id="361" name="Google Shape;361;p46"/>
          <p:cNvPicPr preferRelativeResize="0"/>
          <p:nvPr/>
        </p:nvPicPr>
        <p:blipFill>
          <a:blip r:embed="rId3">
            <a:alphaModFix/>
          </a:blip>
          <a:stretch>
            <a:fillRect/>
          </a:stretch>
        </p:blipFill>
        <p:spPr>
          <a:xfrm>
            <a:off x="1015000" y="1139191"/>
            <a:ext cx="6593121" cy="3623118"/>
          </a:xfrm>
          <a:prstGeom prst="rect">
            <a:avLst/>
          </a:prstGeom>
          <a:noFill/>
          <a:ln>
            <a:noFill/>
          </a:ln>
        </p:spPr>
      </p:pic>
      <p:sp>
        <p:nvSpPr>
          <p:cNvPr id="362" name="Google Shape;362;p46"/>
          <p:cNvSpPr txBox="1">
            <a:spLocks noGrp="1"/>
          </p:cNvSpPr>
          <p:nvPr>
            <p:ph type="title"/>
          </p:nvPr>
        </p:nvSpPr>
        <p:spPr>
          <a:xfrm>
            <a:off x="294199" y="259637"/>
            <a:ext cx="6048900" cy="5055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r>
              <a:rPr lang="en" sz="2000">
                <a:latin typeface="Rockwell"/>
                <a:ea typeface="Rockwell"/>
                <a:cs typeface="Rockwell"/>
                <a:sym typeface="Rockwell"/>
              </a:rPr>
              <a:t>Definition: Accountability Theory of Action</a:t>
            </a:r>
            <a:endParaRPr sz="2000">
              <a:latin typeface="Rockwell"/>
              <a:ea typeface="Rockwell"/>
              <a:cs typeface="Rockwell"/>
              <a:sym typeface="Rockwell"/>
            </a:endParaRPr>
          </a:p>
        </p:txBody>
      </p:sp>
      <p:sp>
        <p:nvSpPr>
          <p:cNvPr id="363" name="Google Shape;363;p46"/>
          <p:cNvSpPr txBox="1">
            <a:spLocks noGrp="1"/>
          </p:cNvSpPr>
          <p:nvPr>
            <p:ph type="sldNum" idx="12"/>
          </p:nvPr>
        </p:nvSpPr>
        <p:spPr>
          <a:xfrm>
            <a:off x="249655" y="3575447"/>
            <a:ext cx="2057400" cy="205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47"/>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State and ESSA Accountability </a:t>
            </a:r>
            <a:endParaRPr/>
          </a:p>
        </p:txBody>
      </p:sp>
      <p:sp>
        <p:nvSpPr>
          <p:cNvPr id="369" name="Google Shape;369;p47"/>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spcBef>
                <a:spcPts val="0"/>
              </a:spcBef>
              <a:spcAft>
                <a:spcPts val="1200"/>
              </a:spcAft>
              <a:buNone/>
            </a:pPr>
            <a:endParaRPr/>
          </a:p>
        </p:txBody>
      </p:sp>
      <p:sp>
        <p:nvSpPr>
          <p:cNvPr id="370" name="Google Shape;370;p47"/>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7</a:t>
            </a:fld>
            <a:endParaRPr/>
          </a:p>
        </p:txBody>
      </p:sp>
      <p:pic>
        <p:nvPicPr>
          <p:cNvPr id="371" name="Google Shape;371;p47"/>
          <p:cNvPicPr preferRelativeResize="0"/>
          <p:nvPr/>
        </p:nvPicPr>
        <p:blipFill rotWithShape="1">
          <a:blip r:embed="rId3">
            <a:alphaModFix/>
          </a:blip>
          <a:srcRect/>
          <a:stretch/>
        </p:blipFill>
        <p:spPr>
          <a:xfrm>
            <a:off x="2887224" y="1266176"/>
            <a:ext cx="3871350" cy="30000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48"/>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SzPts val="2100"/>
              <a:buNone/>
            </a:pPr>
            <a:r>
              <a:rPr lang="en" sz="2000">
                <a:latin typeface="Rockwell"/>
                <a:ea typeface="Rockwell"/>
                <a:cs typeface="Rockwell"/>
                <a:sym typeface="Rockwell"/>
              </a:rPr>
              <a:t>What do we mean by “policy”</a:t>
            </a:r>
            <a:endParaRPr sz="2000">
              <a:latin typeface="Rockwell"/>
              <a:ea typeface="Rockwell"/>
              <a:cs typeface="Rockwell"/>
              <a:sym typeface="Rockwell"/>
            </a:endParaRPr>
          </a:p>
        </p:txBody>
      </p:sp>
      <p:sp>
        <p:nvSpPr>
          <p:cNvPr id="377" name="Google Shape;377;p48"/>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8</a:t>
            </a:fld>
            <a:endParaRPr/>
          </a:p>
        </p:txBody>
      </p:sp>
      <p:graphicFrame>
        <p:nvGraphicFramePr>
          <p:cNvPr id="378" name="Google Shape;378;p48"/>
          <p:cNvGraphicFramePr/>
          <p:nvPr/>
        </p:nvGraphicFramePr>
        <p:xfrm>
          <a:off x="1517475" y="1044938"/>
          <a:ext cx="3000000" cy="3000000"/>
        </p:xfrm>
        <a:graphic>
          <a:graphicData uri="http://schemas.openxmlformats.org/drawingml/2006/table">
            <a:tbl>
              <a:tblPr>
                <a:noFill/>
                <a:tableStyleId>{62828A1F-BF11-4168-80EB-B60562D78C76}</a:tableStyleId>
              </a:tblPr>
              <a:tblGrid>
                <a:gridCol w="1906450">
                  <a:extLst>
                    <a:ext uri="{9D8B030D-6E8A-4147-A177-3AD203B41FA5}">
                      <a16:colId xmlns:a16="http://schemas.microsoft.com/office/drawing/2014/main" val="20000"/>
                    </a:ext>
                  </a:extLst>
                </a:gridCol>
                <a:gridCol w="2559100">
                  <a:extLst>
                    <a:ext uri="{9D8B030D-6E8A-4147-A177-3AD203B41FA5}">
                      <a16:colId xmlns:a16="http://schemas.microsoft.com/office/drawing/2014/main" val="20001"/>
                    </a:ext>
                  </a:extLst>
                </a:gridCol>
                <a:gridCol w="2773450">
                  <a:extLst>
                    <a:ext uri="{9D8B030D-6E8A-4147-A177-3AD203B41FA5}">
                      <a16:colId xmlns:a16="http://schemas.microsoft.com/office/drawing/2014/main" val="20002"/>
                    </a:ext>
                  </a:extLst>
                </a:gridCol>
              </a:tblGrid>
              <a:tr h="381000">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solidFill>
                            <a:schemeClr val="lt1"/>
                          </a:solidFill>
                        </a:rPr>
                        <a:t>Policy Development Structures</a:t>
                      </a:r>
                      <a:endParaRPr sz="1400" b="1" u="none" strike="noStrike" cap="none">
                        <a:solidFill>
                          <a:schemeClr val="lt1"/>
                        </a:solidFill>
                      </a:endParaRPr>
                    </a:p>
                  </a:txBody>
                  <a:tcPr marL="91425" marR="91425" marT="91425" marB="91425">
                    <a:solidFill>
                      <a:srgbClr val="0B5394"/>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solidFill>
                            <a:schemeClr val="lt1"/>
                          </a:solidFill>
                        </a:rPr>
                        <a:t>General Description</a:t>
                      </a:r>
                      <a:endParaRPr sz="1400" b="1" u="none" strike="noStrike" cap="none">
                        <a:solidFill>
                          <a:schemeClr val="lt1"/>
                        </a:solidFill>
                      </a:endParaRPr>
                    </a:p>
                  </a:txBody>
                  <a:tcPr marL="91425" marR="91425" marT="91425" marB="91425">
                    <a:solidFill>
                      <a:srgbClr val="0B5394"/>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solidFill>
                            <a:schemeClr val="lt1"/>
                          </a:solidFill>
                        </a:rPr>
                        <a:t>Examples in 2022 Accountability Proces</a:t>
                      </a:r>
                      <a:r>
                        <a:rPr lang="en" b="1">
                          <a:solidFill>
                            <a:schemeClr val="lt1"/>
                          </a:solidFill>
                        </a:rPr>
                        <a:t>ses</a:t>
                      </a:r>
                      <a:endParaRPr sz="1400" b="1" u="none" strike="noStrike" cap="none">
                        <a:solidFill>
                          <a:schemeClr val="lt1"/>
                        </a:solidFill>
                      </a:endParaRPr>
                    </a:p>
                  </a:txBody>
                  <a:tcPr marL="91425" marR="91425" marT="91425" marB="91425">
                    <a:solidFill>
                      <a:srgbClr val="0B5394"/>
                    </a:solidFill>
                  </a:tcPr>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State Legislature &amp; Governor</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Legislature passes statute and Governor signs into law.</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a:t>SB 22-137: </a:t>
                      </a:r>
                      <a:r>
                        <a:rPr lang="en" sz="1400" u="none" strike="noStrike" cap="none"/>
                        <a:t> Provides broader overview for adjustments to accountability</a:t>
                      </a:r>
                      <a:endParaRPr sz="1400" u="none" strike="noStrike" cap="none"/>
                    </a:p>
                  </a:txBody>
                  <a:tcPr marL="91425" marR="91425" marT="91425" marB="91425"/>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State Board of Education</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Board provides additional detail on statute through rule process.</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a:t>State Board Rules:  </a:t>
                      </a:r>
                      <a:r>
                        <a:rPr lang="en" sz="1400" u="none" strike="noStrike" cap="none"/>
                        <a:t>Framework cut scores, request to reconsider process</a:t>
                      </a:r>
                      <a:endParaRPr sz="1400" u="none" strike="noStrike" cap="none"/>
                    </a:p>
                  </a:txBody>
                  <a:tcPr marL="91425" marR="91425" marT="91425" marB="91425"/>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CDE Documentation and Guidance</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Department provides documentation, logistics and parameters for implementation.  Guidance includes requirements and recommendations.</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a:t>Documentation:  </a:t>
                      </a:r>
                      <a:r>
                        <a:rPr lang="en" sz="1400" u="none" strike="noStrike" cap="none"/>
                        <a:t>Frameworks Calculation Guidebook</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 sz="1400" b="1" u="none" strike="noStrike" cap="none"/>
                        <a:t>Guidance:</a:t>
                      </a:r>
                      <a:r>
                        <a:rPr lang="en" sz="1400" u="none" strike="noStrike" cap="none"/>
                        <a:t>  Request to Reconsider Guidance, UIP Handbook</a:t>
                      </a:r>
                      <a:endParaRPr sz="1400" u="none" strike="noStrike" cap="none"/>
                    </a:p>
                  </a:txBody>
                  <a:tcPr marL="91425" marR="91425" marT="91425" marB="91425"/>
                </a:tc>
                <a:extLst>
                  <a:ext uri="{0D108BD9-81ED-4DB2-BD59-A6C34878D82A}">
                    <a16:rowId xmlns:a16="http://schemas.microsoft.com/office/drawing/2014/main" val="10003"/>
                  </a:ext>
                </a:extLst>
              </a:tr>
            </a:tbl>
          </a:graphicData>
        </a:graphic>
      </p:graphicFrame>
      <p:sp>
        <p:nvSpPr>
          <p:cNvPr id="379" name="Google Shape;379;p48"/>
          <p:cNvSpPr/>
          <p:nvPr/>
        </p:nvSpPr>
        <p:spPr>
          <a:xfrm>
            <a:off x="1517475" y="2477450"/>
            <a:ext cx="7239000" cy="2286000"/>
          </a:xfrm>
          <a:prstGeom prst="rect">
            <a:avLst/>
          </a:prstGeom>
          <a:noFill/>
          <a:ln w="38100"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48"/>
          <p:cNvSpPr/>
          <p:nvPr/>
        </p:nvSpPr>
        <p:spPr>
          <a:xfrm>
            <a:off x="506500" y="1044913"/>
            <a:ext cx="516600" cy="37185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1" name="Google Shape;381;p48"/>
          <p:cNvPicPr preferRelativeResize="0"/>
          <p:nvPr/>
        </p:nvPicPr>
        <p:blipFill rotWithShape="1">
          <a:blip r:embed="rId3">
            <a:alphaModFix/>
          </a:blip>
          <a:srcRect/>
          <a:stretch/>
        </p:blipFill>
        <p:spPr>
          <a:xfrm>
            <a:off x="249650" y="1487900"/>
            <a:ext cx="1118524" cy="746108"/>
          </a:xfrm>
          <a:prstGeom prst="rect">
            <a:avLst/>
          </a:prstGeom>
          <a:noFill/>
          <a:ln>
            <a:noFill/>
          </a:ln>
        </p:spPr>
      </p:pic>
      <p:pic>
        <p:nvPicPr>
          <p:cNvPr id="382" name="Google Shape;382;p48"/>
          <p:cNvPicPr preferRelativeResize="0"/>
          <p:nvPr/>
        </p:nvPicPr>
        <p:blipFill rotWithShape="1">
          <a:blip r:embed="rId4">
            <a:alphaModFix/>
          </a:blip>
          <a:srcRect/>
          <a:stretch/>
        </p:blipFill>
        <p:spPr>
          <a:xfrm>
            <a:off x="227113" y="3744125"/>
            <a:ext cx="1163600" cy="494693"/>
          </a:xfrm>
          <a:prstGeom prst="rect">
            <a:avLst/>
          </a:prstGeom>
          <a:noFill/>
          <a:ln>
            <a:noFill/>
          </a:ln>
        </p:spPr>
      </p:pic>
      <p:pic>
        <p:nvPicPr>
          <p:cNvPr id="383" name="Google Shape;383;p48"/>
          <p:cNvPicPr preferRelativeResize="0"/>
          <p:nvPr/>
        </p:nvPicPr>
        <p:blipFill>
          <a:blip r:embed="rId5">
            <a:alphaModFix/>
          </a:blip>
          <a:stretch>
            <a:fillRect/>
          </a:stretch>
        </p:blipFill>
        <p:spPr>
          <a:xfrm>
            <a:off x="183000" y="2516388"/>
            <a:ext cx="1163602" cy="77554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49"/>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Accountability Work Group</a:t>
            </a:r>
            <a:endParaRPr/>
          </a:p>
        </p:txBody>
      </p:sp>
      <p:sp>
        <p:nvSpPr>
          <p:cNvPr id="389" name="Google Shape;389;p49"/>
          <p:cNvSpPr txBox="1">
            <a:spLocks noGrp="1"/>
          </p:cNvSpPr>
          <p:nvPr>
            <p:ph type="body" idx="1"/>
          </p:nvPr>
        </p:nvSpPr>
        <p:spPr>
          <a:xfrm>
            <a:off x="278025" y="1048150"/>
            <a:ext cx="4792500" cy="3191700"/>
          </a:xfrm>
          <a:prstGeom prst="rect">
            <a:avLst/>
          </a:prstGeom>
        </p:spPr>
        <p:txBody>
          <a:bodyPr spcFirstLastPara="1" wrap="square" lIns="0" tIns="0" rIns="0" bIns="0" anchor="t" anchorCtr="0">
            <a:normAutofit lnSpcReduction="20000"/>
          </a:bodyPr>
          <a:lstStyle/>
          <a:p>
            <a:pPr marL="0" lvl="0" indent="0" algn="l" rtl="0">
              <a:lnSpc>
                <a:spcPct val="90000"/>
              </a:lnSpc>
              <a:spcBef>
                <a:spcPts val="800"/>
              </a:spcBef>
              <a:spcAft>
                <a:spcPts val="0"/>
              </a:spcAft>
              <a:buClr>
                <a:schemeClr val="dk1"/>
              </a:buClr>
              <a:buSzPts val="1100"/>
              <a:buFont typeface="Arial"/>
              <a:buNone/>
            </a:pPr>
            <a:endParaRPr/>
          </a:p>
          <a:p>
            <a:pPr marL="0" lvl="0" indent="0" algn="l" rtl="0">
              <a:lnSpc>
                <a:spcPct val="90000"/>
              </a:lnSpc>
              <a:spcBef>
                <a:spcPts val="800"/>
              </a:spcBef>
              <a:spcAft>
                <a:spcPts val="0"/>
              </a:spcAft>
              <a:buClr>
                <a:schemeClr val="dk1"/>
              </a:buClr>
              <a:buSzPts val="1100"/>
              <a:buFont typeface="Arial"/>
              <a:buNone/>
            </a:pPr>
            <a:r>
              <a:rPr lang="en" b="1"/>
              <a:t>Guiding principles: </a:t>
            </a:r>
            <a:endParaRPr b="1"/>
          </a:p>
          <a:p>
            <a:pPr marL="342900" lvl="0" indent="-279400" algn="l" rtl="0">
              <a:lnSpc>
                <a:spcPct val="90000"/>
              </a:lnSpc>
              <a:spcBef>
                <a:spcPts val="800"/>
              </a:spcBef>
              <a:spcAft>
                <a:spcPts val="0"/>
              </a:spcAft>
              <a:buClr>
                <a:schemeClr val="dk1"/>
              </a:buClr>
              <a:buSzPts val="1800"/>
              <a:buChar char="•"/>
            </a:pPr>
            <a:r>
              <a:rPr lang="en"/>
              <a:t>The group is representative of users of accountability policy (setting, level, role, etc.)</a:t>
            </a:r>
            <a:endParaRPr/>
          </a:p>
          <a:p>
            <a:pPr marL="342900" marR="0" lvl="0" indent="-279400" algn="l" rtl="0">
              <a:lnSpc>
                <a:spcPct val="90000"/>
              </a:lnSpc>
              <a:spcBef>
                <a:spcPts val="800"/>
              </a:spcBef>
              <a:spcAft>
                <a:spcPts val="0"/>
              </a:spcAft>
              <a:buClr>
                <a:schemeClr val="dk1"/>
              </a:buClr>
              <a:buSzPts val="1800"/>
              <a:buChar char="•"/>
            </a:pPr>
            <a:r>
              <a:rPr lang="en"/>
              <a:t>Recommendations from the group, to the degree possible, will inform CDE decision-making and influence policies and practices.</a:t>
            </a:r>
            <a:endParaRPr/>
          </a:p>
          <a:p>
            <a:pPr marL="342900" marR="0" lvl="0" indent="-279400" algn="l" rtl="0">
              <a:lnSpc>
                <a:spcPct val="90000"/>
              </a:lnSpc>
              <a:spcBef>
                <a:spcPts val="800"/>
              </a:spcBef>
              <a:spcAft>
                <a:spcPts val="0"/>
              </a:spcAft>
              <a:buClr>
                <a:schemeClr val="dk1"/>
              </a:buClr>
              <a:buSzPts val="1800"/>
              <a:buChar char="•"/>
            </a:pPr>
            <a:r>
              <a:rPr lang="en"/>
              <a:t>Perspectives from other stakeholder groups (e.g. TAP) and data sources will be considered in developing recommendations, as appropriate.</a:t>
            </a:r>
            <a:endParaRPr/>
          </a:p>
          <a:p>
            <a:pPr marL="0" lvl="0" indent="0" algn="l" rtl="0">
              <a:spcBef>
                <a:spcPts val="0"/>
              </a:spcBef>
              <a:spcAft>
                <a:spcPts val="1200"/>
              </a:spcAft>
              <a:buNone/>
            </a:pPr>
            <a:endParaRPr/>
          </a:p>
        </p:txBody>
      </p:sp>
      <p:sp>
        <p:nvSpPr>
          <p:cNvPr id="390" name="Google Shape;390;p49"/>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9</a:t>
            </a:fld>
            <a:endParaRPr/>
          </a:p>
        </p:txBody>
      </p:sp>
      <p:sp>
        <p:nvSpPr>
          <p:cNvPr id="391" name="Google Shape;391;p49"/>
          <p:cNvSpPr txBox="1"/>
          <p:nvPr/>
        </p:nvSpPr>
        <p:spPr>
          <a:xfrm>
            <a:off x="5376975" y="1167375"/>
            <a:ext cx="3650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392" name="Google Shape;392;p49"/>
          <p:cNvSpPr txBox="1"/>
          <p:nvPr/>
        </p:nvSpPr>
        <p:spPr>
          <a:xfrm>
            <a:off x="5756925" y="1207875"/>
            <a:ext cx="3024900" cy="2764500"/>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r>
              <a:rPr lang="en" sz="1800" b="1">
                <a:latin typeface="Calibri"/>
                <a:ea typeface="Calibri"/>
                <a:cs typeface="Calibri"/>
                <a:sym typeface="Calibri"/>
              </a:rPr>
              <a:t>Norms: </a:t>
            </a:r>
            <a:endParaRPr sz="1800" b="1">
              <a:latin typeface="Calibri"/>
              <a:ea typeface="Calibri"/>
              <a:cs typeface="Calibri"/>
              <a:sym typeface="Calibri"/>
            </a:endParaRPr>
          </a:p>
          <a:p>
            <a:pPr marL="342900" marR="0" lvl="0" indent="-279400" algn="l" rtl="0">
              <a:lnSpc>
                <a:spcPct val="90000"/>
              </a:lnSpc>
              <a:spcBef>
                <a:spcPts val="80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Presume positive intent </a:t>
            </a:r>
            <a:endParaRPr sz="1800">
              <a:solidFill>
                <a:schemeClr val="dk1"/>
              </a:solidFill>
              <a:latin typeface="Calibri"/>
              <a:ea typeface="Calibri"/>
              <a:cs typeface="Calibri"/>
              <a:sym typeface="Calibri"/>
            </a:endParaRPr>
          </a:p>
          <a:p>
            <a:pPr marL="342900" marR="0" lvl="0" indent="-279400" algn="l" rtl="0">
              <a:lnSpc>
                <a:spcPct val="90000"/>
              </a:lnSpc>
              <a:spcBef>
                <a:spcPts val="80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Engage with the group to elevate perspectives of the constituency you represent- we WANT to hear multiple perspectives on these topics</a:t>
            </a:r>
            <a:endParaRPr sz="1800">
              <a:solidFill>
                <a:schemeClr val="dk1"/>
              </a:solidFill>
              <a:latin typeface="Calibri"/>
              <a:ea typeface="Calibri"/>
              <a:cs typeface="Calibri"/>
              <a:sym typeface="Calibri"/>
            </a:endParaRPr>
          </a:p>
          <a:p>
            <a:pPr marL="342900" marR="0" lvl="0" indent="-279400" algn="l" rtl="0">
              <a:lnSpc>
                <a:spcPct val="90000"/>
              </a:lnSpc>
              <a:spcBef>
                <a:spcPts val="80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Monitor air-time</a:t>
            </a:r>
            <a:endParaRPr>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CDE ">
  <a:themeElements>
    <a:clrScheme name="Simple Light">
      <a:dk1>
        <a:srgbClr val="000000"/>
      </a:dk1>
      <a:lt1>
        <a:srgbClr val="FFFFFF"/>
      </a:lt1>
      <a:dk2>
        <a:srgbClr val="595959"/>
      </a:dk2>
      <a:lt2>
        <a:srgbClr val="EEEEEE"/>
      </a:lt2>
      <a:accent1>
        <a:srgbClr val="077682"/>
      </a:accent1>
      <a:accent2>
        <a:srgbClr val="232C67"/>
      </a:accent2>
      <a:accent3>
        <a:srgbClr val="78909C"/>
      </a:accent3>
      <a:accent4>
        <a:srgbClr val="EC6752"/>
      </a:accent4>
      <a:accent5>
        <a:srgbClr val="AAA5D2"/>
      </a:accent5>
      <a:accent6>
        <a:srgbClr val="F8B333"/>
      </a:accent6>
      <a:hlink>
        <a:srgbClr val="2C338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2686</Words>
  <Application>Microsoft Office PowerPoint</Application>
  <PresentationFormat>On-screen Show (16:9)</PresentationFormat>
  <Paragraphs>310</Paragraphs>
  <Slides>31</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Rockwell</vt:lpstr>
      <vt:lpstr>Roboto</vt:lpstr>
      <vt:lpstr>CDE </vt:lpstr>
      <vt:lpstr>Accountability Work Group</vt:lpstr>
      <vt:lpstr>Welcome</vt:lpstr>
      <vt:lpstr>Introductions</vt:lpstr>
      <vt:lpstr>Agenda</vt:lpstr>
      <vt:lpstr>Purpose of AWG</vt:lpstr>
      <vt:lpstr>Definition: Accountability Theory of Action</vt:lpstr>
      <vt:lpstr>State and ESSA Accountability </vt:lpstr>
      <vt:lpstr>What do we mean by “policy”</vt:lpstr>
      <vt:lpstr>Accountability Work Group</vt:lpstr>
      <vt:lpstr>On Track Growth Indicator &amp;  Postsecondary Workforce Readiness (PWR) Sub-Indicators</vt:lpstr>
      <vt:lpstr>Goals for this Discussion</vt:lpstr>
      <vt:lpstr>On Track Growth | Background</vt:lpstr>
      <vt:lpstr>On Track Growth | Student Example</vt:lpstr>
      <vt:lpstr>On Track Growth | Inclusion in the Framework</vt:lpstr>
      <vt:lpstr>PWR Sub-Indicators | Background</vt:lpstr>
      <vt:lpstr>PWR Sub-Indicators | Inclusion in the Framework</vt:lpstr>
      <vt:lpstr>Draft Timeline for Implementation</vt:lpstr>
      <vt:lpstr>Additional Resources</vt:lpstr>
      <vt:lpstr>Discussion</vt:lpstr>
      <vt:lpstr>Break</vt:lpstr>
      <vt:lpstr>2023 Accountability Data Release &amp; Improvement Planning Timeline</vt:lpstr>
      <vt:lpstr>Goals for this Discussion</vt:lpstr>
      <vt:lpstr>Draft Guiding Principles for State Accountability Data Release </vt:lpstr>
      <vt:lpstr>Tentative Data Release and Improvement Planning Timeline </vt:lpstr>
      <vt:lpstr>Homework: Resource Supports</vt:lpstr>
      <vt:lpstr>Homework: Performance Tools and Visualizations </vt:lpstr>
      <vt:lpstr>Homework: </vt:lpstr>
      <vt:lpstr>Discussion</vt:lpstr>
      <vt:lpstr>Future AWG Topics </vt:lpstr>
      <vt:lpstr>Potential Future AWG Topics</vt:lpstr>
      <vt:lpstr>Non-Member Opportunity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Accountability Work Group</dc:title>
  <dc:creator>Thompson, April</dc:creator>
  <cp:lastModifiedBy>Thompson, April</cp:lastModifiedBy>
  <cp:revision>1</cp:revision>
  <dcterms:modified xsi:type="dcterms:W3CDTF">2023-04-11T20:09:56Z</dcterms:modified>
</cp:coreProperties>
</file>