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Lst>
  <p:notesMasterIdLst>
    <p:notesMasterId r:id="rId42"/>
  </p:notesMasterIdLst>
  <p:sldIdLst>
    <p:sldId id="256" r:id="rId2"/>
    <p:sldId id="257" r:id="rId3"/>
    <p:sldId id="258" r:id="rId4"/>
    <p:sldId id="260" r:id="rId5"/>
    <p:sldId id="297"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9144000" cy="5143500" type="screen16x9"/>
  <p:notesSz cx="6858000" cy="9144000"/>
  <p:embeddedFontLst>
    <p:embeddedFont>
      <p:font typeface="Roboto" panose="02000000000000000000" pitchFamily="2" charset="0"/>
      <p:regular r:id="rId43"/>
      <p:bold r:id="rId44"/>
      <p:italic r:id="rId45"/>
      <p:boldItalic r:id="rId46"/>
    </p:embeddedFont>
    <p:embeddedFont>
      <p:font typeface="Roboto Medium" panose="02000000000000000000" pitchFamily="2" charset="0"/>
      <p:regular r:id="rId47"/>
      <p:bold r:id="rId48"/>
      <p:italic r:id="rId49"/>
      <p:boldItalic r:id="rId50"/>
    </p:embeddedFont>
    <p:embeddedFont>
      <p:font typeface="Rockwell" panose="02060603020205020403" pitchFamily="18"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74732B-7B96-4A81-B429-B5F8052BEA50}">
  <a:tblStyle styleId="{3174732B-7B96-4A81-B429-B5F8052BEA5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A3EAEF5-2994-4319-B9DD-D39CD1D5BCD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3fef70fb99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3fef70fb99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5718583ee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5718583ee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3fef70fb99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3fef70fb99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5718583eeb_0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5718583eeb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5718583eeb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5718583eeb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5718583eeb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5718583eeb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5718583eeb_0_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5718583eeb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50cdf559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50cdf559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8006b379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358006b3796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58006b3796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358006b3796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1fd490ee5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58006b3796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358006b3796_2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58006b3796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g358006b3796_2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58006b3796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g358006b3796_2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58006b3796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6" name="Google Shape;576;g358006b3796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58006b3796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g358006b3796_2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Note that fwks fundamentally built on finite population model, but for some of the methodologies being proposed we have to take more of a sampling approach.</a:t>
            </a:r>
            <a:endParaRPr/>
          </a:p>
          <a:p>
            <a:pPr marL="457200" marR="0" lvl="0" indent="-298450" algn="l" rtl="0">
              <a:lnSpc>
                <a:spcPct val="100000"/>
              </a:lnSpc>
              <a:spcBef>
                <a:spcPts val="0"/>
              </a:spcBef>
              <a:spcAft>
                <a:spcPts val="0"/>
              </a:spcAft>
              <a:buClr>
                <a:srgbClr val="000000"/>
              </a:buClr>
              <a:buSzPts val="1100"/>
              <a:buFont typeface="Arial"/>
              <a:buChar char="●"/>
            </a:pPr>
            <a:r>
              <a:rPr lang="en"/>
              <a:t>Don’t imply that one is correct or not correct.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58006b3796_2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g358006b3796_2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Make HLM part footnote, focus on intuition that reliability has to do with how well you can differentiate true differences between groups. When groups differ a lot, even with noisy measures, then we can still differentiate. But if they don’t differ much then true differences are much harder to detect. </a:t>
            </a:r>
            <a:endParaRPr/>
          </a:p>
          <a:p>
            <a:pPr marL="457200" marR="0" lvl="0" indent="-298450" algn="l" rtl="0">
              <a:lnSpc>
                <a:spcPct val="100000"/>
              </a:lnSpc>
              <a:spcBef>
                <a:spcPts val="0"/>
              </a:spcBef>
              <a:spcAft>
                <a:spcPts val="0"/>
              </a:spcAft>
              <a:buClr>
                <a:srgbClr val="000000"/>
              </a:buClr>
              <a:buSzPts val="1100"/>
              <a:buFont typeface="Arial"/>
              <a:buChar char="●"/>
            </a:pPr>
            <a:r>
              <a:rPr lang="en"/>
              <a:t>Make two slides, plus examples for ICC and Reliability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58006b3796_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g358006b3796_2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dirty="0"/>
              <a:t>Make HLM part footnote, focus on intuition that reliability has to do with how well you can differentiate true differences between groups. When groups differ a lot, even with noisy measures, then we can still differentiate. But if they don’t differ much then true differences are much harder to detect. </a:t>
            </a:r>
            <a:endParaRPr dirty="0"/>
          </a:p>
          <a:p>
            <a:pPr marL="457200" marR="0" lvl="0" indent="-298450" algn="l" rtl="0">
              <a:lnSpc>
                <a:spcPct val="100000"/>
              </a:lnSpc>
              <a:spcBef>
                <a:spcPts val="0"/>
              </a:spcBef>
              <a:spcAft>
                <a:spcPts val="0"/>
              </a:spcAft>
              <a:buClr>
                <a:srgbClr val="000000"/>
              </a:buClr>
              <a:buSzPts val="1100"/>
              <a:buFont typeface="Arial"/>
              <a:buChar char="●"/>
            </a:pPr>
            <a:r>
              <a:rPr lang="en" dirty="0"/>
              <a:t>Make two slides, plus examples for ICC and Reliability</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58006b3796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g358006b3796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Make HLM part footnote, focus on intuition that reliability has to do with how well you can differentiate true differences between groups. When groups differ a lot, even with noisy measures, then we can still differentiate. But if they don’t differ much then true differences are much harder to detect. </a:t>
            </a:r>
            <a:endParaRPr/>
          </a:p>
          <a:p>
            <a:pPr marL="457200" marR="0" lvl="0" indent="-298450" algn="l" rtl="0">
              <a:lnSpc>
                <a:spcPct val="100000"/>
              </a:lnSpc>
              <a:spcBef>
                <a:spcPts val="0"/>
              </a:spcBef>
              <a:spcAft>
                <a:spcPts val="0"/>
              </a:spcAft>
              <a:buClr>
                <a:srgbClr val="000000"/>
              </a:buClr>
              <a:buSzPts val="1100"/>
              <a:buFont typeface="Arial"/>
              <a:buChar char="●"/>
            </a:pPr>
            <a:r>
              <a:rPr lang="en"/>
              <a:t>Make two slides, plus examples for ICC and Reliability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58006b3796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2" name="Google Shape;622;g358006b3796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58006b3796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g358006b3796_2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3c080abb9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3c080abb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58006b3796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9" name="Google Shape;639;g358006b3796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58006b3796_2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7" name="Google Shape;647;g358006b3796_2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58006b3796_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g358006b3796_2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58006b3796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3" name="Google Shape;663;g358006b3796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58006b3796_2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g358006b3796_2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Weighted average across years that tries to give true estimate of growth across scoools. For larger places gives more weight to current year. Done for all schools. And weights by statistically optimal weights intended to give best estimate of true growth. Optimal weights are specific to each school. Shrinks towards schools long term means and bring in other info through fixed effects. This model prioritizes given higher weight to prior year. Strict sample size weighting won’t do this. Mention used in California. Different than PA and NJ – they only used school level data. Also most of shrinkage in those models is across schools. This model has a little of that but bc of school level data is able to shrink to school means.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58006b3796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g358006b3796_2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Weighted average across years that tries to give true estimate of growth across scoools. For larger places gives more weight to current year. Done for all schools. And weights by statistically optimal weights intended to give best estimate of true growth. Optimal weights are specific to each school. Shrinks towards schools long term means and bring in other info through fixed effects. This model prioritizes given higher weight to prior year. Strict sample size weighting won’t do this. Mention used in California. Different than PA and NJ – they only used school level data. Also most of shrinkage in those models is across schools. This model has a little of that but bc of school level data is able to shrink to school means.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58006b3796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 name="Google Shape;684;g358006b3796_2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Reliability study early June from CADRE</a:t>
            </a:r>
            <a:endParaRPr/>
          </a:p>
          <a:p>
            <a:pPr marL="0" lvl="0" indent="0" algn="l" rtl="0">
              <a:lnSpc>
                <a:spcPct val="100000"/>
              </a:lnSpc>
              <a:spcBef>
                <a:spcPts val="0"/>
              </a:spcBef>
              <a:spcAft>
                <a:spcPts val="0"/>
              </a:spcAft>
              <a:buSzPts val="1100"/>
              <a:buNone/>
            </a:pPr>
            <a:r>
              <a:rPr lang="en"/>
              <a:t>Stabilization study TBD.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58006b3796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g358006b3796_2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3c080abb9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3c080abb9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3c080abb9b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3c080abb9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5517f939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5517f939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49c0e36d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49c0e36d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49c0e36d7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49c0e36d7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5718583eeb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5718583eeb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df0bf0ce6e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df0bf0ce6e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5718583e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5718583e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9" name="Google Shape;119;p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0" name="Google Shape;120;p1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4" name="Google Shape;124;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5" name="Google Shape;125;p1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4" name="Google Shape;134;p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9" name="Google Shape;139;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0"/>
        <p:cNvGrpSpPr/>
        <p:nvPr/>
      </p:nvGrpSpPr>
      <p:grpSpPr>
        <a:xfrm>
          <a:off x="0" y="0"/>
          <a:ext cx="0" cy="0"/>
          <a:chOff x="0" y="0"/>
          <a:chExt cx="0" cy="0"/>
        </a:xfrm>
      </p:grpSpPr>
      <p:pic>
        <p:nvPicPr>
          <p:cNvPr id="151" name="Google Shape;151;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2" name="Google Shape;152;p17"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3" name="Google Shape;153;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4" name="Google Shape;154;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6" name="Google Shape;156;p1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7" name="Google Shape;157;p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8" name="Google Shape;158;p17"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59"/>
        <p:cNvGrpSpPr/>
        <p:nvPr/>
      </p:nvGrpSpPr>
      <p:grpSpPr>
        <a:xfrm>
          <a:off x="0" y="0"/>
          <a:ext cx="0" cy="0"/>
          <a:chOff x="0" y="0"/>
          <a:chExt cx="0" cy="0"/>
        </a:xfrm>
      </p:grpSpPr>
      <p:pic>
        <p:nvPicPr>
          <p:cNvPr id="160" name="Google Shape;160;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1" name="Google Shape;161;p18"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2" name="Google Shape;162;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3" name="Google Shape;163;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5" name="Google Shape;165;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6" name="Google Shape;166;p1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7"/>
        <p:cNvGrpSpPr/>
        <p:nvPr/>
      </p:nvGrpSpPr>
      <p:grpSpPr>
        <a:xfrm>
          <a:off x="0" y="0"/>
          <a:ext cx="0" cy="0"/>
          <a:chOff x="0" y="0"/>
          <a:chExt cx="0" cy="0"/>
        </a:xfrm>
      </p:grpSpPr>
      <p:pic>
        <p:nvPicPr>
          <p:cNvPr id="168" name="Google Shape;168;p1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69" name="Google Shape;169;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0" name="Google Shape;170;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1" name="Google Shape;171;p1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2"/>
        <p:cNvGrpSpPr/>
        <p:nvPr/>
      </p:nvGrpSpPr>
      <p:grpSpPr>
        <a:xfrm>
          <a:off x="0" y="0"/>
          <a:ext cx="0" cy="0"/>
          <a:chOff x="0" y="0"/>
          <a:chExt cx="0" cy="0"/>
        </a:xfrm>
      </p:grpSpPr>
      <p:pic>
        <p:nvPicPr>
          <p:cNvPr id="173" name="Google Shape;173;p2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4" name="Google Shape;174;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5" name="Google Shape;175;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6" name="Google Shape;176;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7" name="Google Shape;177;p20"/>
          <p:cNvGrpSpPr/>
          <p:nvPr/>
        </p:nvGrpSpPr>
        <p:grpSpPr>
          <a:xfrm>
            <a:off x="308400" y="1062325"/>
            <a:ext cx="1006800" cy="1003500"/>
            <a:chOff x="308400" y="1076275"/>
            <a:chExt cx="1006800" cy="1003500"/>
          </a:xfrm>
        </p:grpSpPr>
        <p:sp>
          <p:nvSpPr>
            <p:cNvPr id="178" name="Google Shape;178;p2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0" name="Google Shape;180;p20"/>
          <p:cNvGrpSpPr/>
          <p:nvPr/>
        </p:nvGrpSpPr>
        <p:grpSpPr>
          <a:xfrm>
            <a:off x="308400" y="2150613"/>
            <a:ext cx="1006800" cy="1003500"/>
            <a:chOff x="308400" y="2218825"/>
            <a:chExt cx="1006800" cy="1003500"/>
          </a:xfrm>
        </p:grpSpPr>
        <p:sp>
          <p:nvSpPr>
            <p:cNvPr id="181" name="Google Shape;181;p2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 name="Google Shape;182;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3" name="Google Shape;183;p20"/>
          <p:cNvGrpSpPr/>
          <p:nvPr/>
        </p:nvGrpSpPr>
        <p:grpSpPr>
          <a:xfrm>
            <a:off x="308400" y="3238900"/>
            <a:ext cx="1006800" cy="1003500"/>
            <a:chOff x="308400" y="1076275"/>
            <a:chExt cx="1006800" cy="1003500"/>
          </a:xfrm>
        </p:grpSpPr>
        <p:sp>
          <p:nvSpPr>
            <p:cNvPr id="184" name="Google Shape;184;p2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6" name="Google Shape;186;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7" name="Google Shape;187;p20"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88" name="Google Shape;188;p20"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89" name="Google Shape;189;p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0" name="Google Shape;190;p20"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191" name="Google Shape;191;p2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25" name="Google Shape;25;p3"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5" name="Google Shape;195;p21"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6" name="Google Shape;196;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7" name="Google Shape;197;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98" name="Google Shape;198;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99" name="Google Shape;199;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0" name="Google Shape;200;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1" name="Google Shape;201;p21"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202" name="Google Shape;202;p21"/>
          <p:cNvGrpSpPr/>
          <p:nvPr/>
        </p:nvGrpSpPr>
        <p:grpSpPr>
          <a:xfrm>
            <a:off x="311700" y="3548650"/>
            <a:ext cx="8363900" cy="646200"/>
            <a:chOff x="375100" y="3396250"/>
            <a:chExt cx="8363900" cy="646200"/>
          </a:xfrm>
        </p:grpSpPr>
        <p:sp>
          <p:nvSpPr>
            <p:cNvPr id="203" name="Google Shape;203;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08" name="Google Shape;208;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09" name="Google Shape;209;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0" name="Google Shape;210;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1" name="Google Shape;211;p21"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12" name="Google Shape;212;p21"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13" name="Google Shape;213;p21"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4" name="Google Shape;214;p21"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5" name="Google Shape;215;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6" name="Google Shape;216;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7" name="Google Shape;217;p21"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19" name="Google Shape;219;p2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3" name="Google Shape;223;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24" name="Google Shape;224;p2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5"/>
        <p:cNvGrpSpPr/>
        <p:nvPr/>
      </p:nvGrpSpPr>
      <p:grpSpPr>
        <a:xfrm>
          <a:off x="0" y="0"/>
          <a:ext cx="0" cy="0"/>
          <a:chOff x="0" y="0"/>
          <a:chExt cx="0" cy="0"/>
        </a:xfrm>
      </p:grpSpPr>
      <p:pic>
        <p:nvPicPr>
          <p:cNvPr id="226" name="Google Shape;226;p2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7" name="Google Shape;227;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8" name="Google Shape;228;p2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9" name="Google Shape;229;p2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0"/>
        <p:cNvGrpSpPr/>
        <p:nvPr/>
      </p:nvGrpSpPr>
      <p:grpSpPr>
        <a:xfrm>
          <a:off x="0" y="0"/>
          <a:ext cx="0" cy="0"/>
          <a:chOff x="0" y="0"/>
          <a:chExt cx="0" cy="0"/>
        </a:xfrm>
      </p:grpSpPr>
      <p:pic>
        <p:nvPicPr>
          <p:cNvPr id="231" name="Google Shape;231;p2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2" name="Google Shape;232;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3" name="Google Shape;233;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34" name="Google Shape;234;p2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5"/>
        <p:cNvGrpSpPr/>
        <p:nvPr/>
      </p:nvGrpSpPr>
      <p:grpSpPr>
        <a:xfrm>
          <a:off x="0" y="0"/>
          <a:ext cx="0" cy="0"/>
          <a:chOff x="0" y="0"/>
          <a:chExt cx="0" cy="0"/>
        </a:xfrm>
      </p:grpSpPr>
      <p:pic>
        <p:nvPicPr>
          <p:cNvPr id="236" name="Google Shape;236;p2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7" name="Google Shape;237;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8" name="Google Shape;238;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9" name="Google Shape;239;p2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0"/>
        <p:cNvGrpSpPr/>
        <p:nvPr/>
      </p:nvGrpSpPr>
      <p:grpSpPr>
        <a:xfrm>
          <a:off x="0" y="0"/>
          <a:ext cx="0" cy="0"/>
          <a:chOff x="0" y="0"/>
          <a:chExt cx="0" cy="0"/>
        </a:xfrm>
      </p:grpSpPr>
      <p:pic>
        <p:nvPicPr>
          <p:cNvPr id="241" name="Google Shape;241;p2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2" name="Google Shape;242;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3" name="Google Shape;243;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45"/>
        <p:cNvGrpSpPr/>
        <p:nvPr/>
      </p:nvGrpSpPr>
      <p:grpSpPr>
        <a:xfrm>
          <a:off x="0" y="0"/>
          <a:ext cx="0" cy="0"/>
          <a:chOff x="0" y="0"/>
          <a:chExt cx="0" cy="0"/>
        </a:xfrm>
      </p:grpSpPr>
      <p:pic>
        <p:nvPicPr>
          <p:cNvPr id="246" name="Google Shape;246;p2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49" name="Google Shape;249;p2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0"/>
        <p:cNvGrpSpPr/>
        <p:nvPr/>
      </p:nvGrpSpPr>
      <p:grpSpPr>
        <a:xfrm>
          <a:off x="0" y="0"/>
          <a:ext cx="0" cy="0"/>
          <a:chOff x="0" y="0"/>
          <a:chExt cx="0" cy="0"/>
        </a:xfrm>
      </p:grpSpPr>
      <p:pic>
        <p:nvPicPr>
          <p:cNvPr id="251" name="Google Shape;251;p2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3" name="Google Shape;253;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4" name="Google Shape;254;p2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55"/>
        <p:cNvGrpSpPr/>
        <p:nvPr/>
      </p:nvGrpSpPr>
      <p:grpSpPr>
        <a:xfrm>
          <a:off x="0" y="0"/>
          <a:ext cx="0" cy="0"/>
          <a:chOff x="0" y="0"/>
          <a:chExt cx="0" cy="0"/>
        </a:xfrm>
      </p:grpSpPr>
      <p:pic>
        <p:nvPicPr>
          <p:cNvPr id="256" name="Google Shape;256;p2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7" name="Google Shape;257;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8" name="Google Shape;258;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259" name="Google Shape;259;p2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0"/>
        <p:cNvGrpSpPr/>
        <p:nvPr/>
      </p:nvGrpSpPr>
      <p:grpSpPr>
        <a:xfrm>
          <a:off x="0" y="0"/>
          <a:ext cx="0" cy="0"/>
          <a:chOff x="0" y="0"/>
          <a:chExt cx="0" cy="0"/>
        </a:xfrm>
      </p:grpSpPr>
      <p:pic>
        <p:nvPicPr>
          <p:cNvPr id="261" name="Google Shape;261;p30"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62" name="Google Shape;262;p30"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63" name="Google Shape;263;p30"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64" name="Google Shape;264;p30"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65" name="Google Shape;265;p30"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66" name="Google Shape;266;p30"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67" name="Google Shape;267;p30"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68" name="Google Shape;268;p30"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69"/>
        <p:cNvGrpSpPr/>
        <p:nvPr/>
      </p:nvGrpSpPr>
      <p:grpSpPr>
        <a:xfrm>
          <a:off x="0" y="0"/>
          <a:ext cx="0" cy="0"/>
          <a:chOff x="0" y="0"/>
          <a:chExt cx="0" cy="0"/>
        </a:xfrm>
      </p:grpSpPr>
      <p:pic>
        <p:nvPicPr>
          <p:cNvPr id="270" name="Google Shape;270;p31"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1" name="Google Shape;271;p31"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1"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1"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1"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1"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1"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1"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78"/>
        <p:cNvGrpSpPr/>
        <p:nvPr/>
      </p:nvGrpSpPr>
      <p:grpSpPr>
        <a:xfrm>
          <a:off x="0" y="0"/>
          <a:ext cx="0" cy="0"/>
          <a:chOff x="0" y="0"/>
          <a:chExt cx="0" cy="0"/>
        </a:xfrm>
      </p:grpSpPr>
      <p:pic>
        <p:nvPicPr>
          <p:cNvPr id="279" name="Google Shape;279;p32"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2"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2"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4" name="Google Shape;284;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5" name="Google Shape;285;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6" name="Google Shape;28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7"/>
        <p:cNvGrpSpPr/>
        <p:nvPr/>
      </p:nvGrpSpPr>
      <p:grpSpPr>
        <a:xfrm>
          <a:off x="0" y="0"/>
          <a:ext cx="0" cy="0"/>
          <a:chOff x="0" y="0"/>
          <a:chExt cx="0" cy="0"/>
        </a:xfrm>
      </p:grpSpPr>
      <p:sp>
        <p:nvSpPr>
          <p:cNvPr id="288" name="Google Shape;28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9" name="Google Shape;28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2" name="Google Shape;292;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96" name="Google Shape;296;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7"/>
        <p:cNvGrpSpPr/>
        <p:nvPr/>
      </p:nvGrpSpPr>
      <p:grpSpPr>
        <a:xfrm>
          <a:off x="0" y="0"/>
          <a:ext cx="0" cy="0"/>
          <a:chOff x="0" y="0"/>
          <a:chExt cx="0" cy="0"/>
        </a:xfrm>
      </p:grpSpPr>
      <p:sp>
        <p:nvSpPr>
          <p:cNvPr id="298" name="Google Shape;298;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 name="Google Shape;300;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1" name="Google Shape;301;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02" name="Google Shape;30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3"/>
        <p:cNvGrpSpPr/>
        <p:nvPr/>
      </p:nvGrpSpPr>
      <p:grpSpPr>
        <a:xfrm>
          <a:off x="0" y="0"/>
          <a:ext cx="0" cy="0"/>
          <a:chOff x="0" y="0"/>
          <a:chExt cx="0" cy="0"/>
        </a:xfrm>
      </p:grpSpPr>
      <p:sp>
        <p:nvSpPr>
          <p:cNvPr id="304" name="Google Shape;304;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05" name="Google Shape;30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6"/>
        <p:cNvGrpSpPr/>
        <p:nvPr/>
      </p:nvGrpSpPr>
      <p:grpSpPr>
        <a:xfrm>
          <a:off x="0" y="0"/>
          <a:ext cx="0" cy="0"/>
          <a:chOff x="0" y="0"/>
          <a:chExt cx="0" cy="0"/>
        </a:xfrm>
      </p:grpSpPr>
      <p:sp>
        <p:nvSpPr>
          <p:cNvPr id="307" name="Google Shape;307;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8" name="Google Shape;308;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09" name="Google Shape;30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0"/>
        <p:cNvGrpSpPr/>
        <p:nvPr/>
      </p:nvGrpSpPr>
      <p:grpSpPr>
        <a:xfrm>
          <a:off x="0" y="0"/>
          <a:ext cx="0" cy="0"/>
          <a:chOff x="0" y="0"/>
          <a:chExt cx="0" cy="0"/>
        </a:xfrm>
      </p:grpSpPr>
      <p:sp>
        <p:nvSpPr>
          <p:cNvPr id="311" name="Google Shape;31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312"/>
        <p:cNvGrpSpPr/>
        <p:nvPr/>
      </p:nvGrpSpPr>
      <p:grpSpPr>
        <a:xfrm>
          <a:off x="0" y="0"/>
          <a:ext cx="0" cy="0"/>
          <a:chOff x="0" y="0"/>
          <a:chExt cx="0" cy="0"/>
        </a:xfrm>
      </p:grpSpPr>
      <p:pic>
        <p:nvPicPr>
          <p:cNvPr id="313" name="Google Shape;313;p4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14" name="Google Shape;314;p4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15" name="Google Shape;315;p4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16" name="Google Shape;316;p4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17" name="Google Shape;317;p4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18" name="Google Shape;318;p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19" name="Google Shape;319;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20" name="Google Shape;320;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without image - Blue 2">
  <p:cSld name="TITLE_AND_BODY_1_1_1_1_1_1_1_1_1_1_4">
    <p:spTree>
      <p:nvGrpSpPr>
        <p:cNvPr id="1" name="Shape 321"/>
        <p:cNvGrpSpPr/>
        <p:nvPr/>
      </p:nvGrpSpPr>
      <p:grpSpPr>
        <a:xfrm>
          <a:off x="0" y="0"/>
          <a:ext cx="0" cy="0"/>
          <a:chOff x="0" y="0"/>
          <a:chExt cx="0" cy="0"/>
        </a:xfrm>
      </p:grpSpPr>
      <p:pic>
        <p:nvPicPr>
          <p:cNvPr id="322" name="Google Shape;322;p4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23" name="Google Shape;323;p4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24" name="Google Shape;324;p4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25" name="Google Shape;325;p4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26" name="Google Shape;326;p4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27" name="Google Shape;327;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28" name="Google Shape;328;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29" name="Google Shape;329;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32" name="Google Shape;332;p43"/>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34" name="Google Shape;334;p43"/>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35" name="Google Shape;335;p4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3">
  <p:cSld name="TITLE_AND_BODY_1_1_1_1_1_1_1_1_1_1_5">
    <p:spTree>
      <p:nvGrpSpPr>
        <p:cNvPr id="1" name="Shape 336"/>
        <p:cNvGrpSpPr/>
        <p:nvPr/>
      </p:nvGrpSpPr>
      <p:grpSpPr>
        <a:xfrm>
          <a:off x="0" y="0"/>
          <a:ext cx="0" cy="0"/>
          <a:chOff x="0" y="0"/>
          <a:chExt cx="0" cy="0"/>
        </a:xfrm>
      </p:grpSpPr>
      <p:pic>
        <p:nvPicPr>
          <p:cNvPr id="337" name="Google Shape;337;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8" name="Google Shape;338;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9" name="Google Shape;339;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0" name="Google Shape;340;p44"/>
          <p:cNvSpPr txBox="1">
            <a:spLocks noGrp="1"/>
          </p:cNvSpPr>
          <p:nvPr>
            <p:ph type="body" idx="1"/>
          </p:nvPr>
        </p:nvSpPr>
        <p:spPr>
          <a:xfrm>
            <a:off x="311700" y="1152475"/>
            <a:ext cx="5277900" cy="3034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Font typeface="Roboto"/>
              <a:buChar char="•"/>
              <a:defRPr>
                <a:solidFill>
                  <a:schemeClr val="dk1"/>
                </a:solidFill>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Font typeface="Roboto"/>
              <a:buChar char="•"/>
              <a:defRPr>
                <a:solidFill>
                  <a:schemeClr val="dk1"/>
                </a:solidFill>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6pPr>
            <a:lvl7pPr marL="3200400" lvl="6"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7pPr>
            <a:lvl8pPr marL="3657600" lvl="7"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8pPr>
            <a:lvl9pPr marL="4114800" lvl="8"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9pPr>
          </a:lstStyle>
          <a:p>
            <a:endParaRPr/>
          </a:p>
        </p:txBody>
      </p:sp>
      <p:sp>
        <p:nvSpPr>
          <p:cNvPr id="341" name="Google Shape;341;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2" name="Google Shape;342;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3" name="Google Shape;343;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slide - green">
  <p:cSld name="MAIN_POINT_1">
    <p:spTree>
      <p:nvGrpSpPr>
        <p:cNvPr id="1" name="Shape 344"/>
        <p:cNvGrpSpPr/>
        <p:nvPr/>
      </p:nvGrpSpPr>
      <p:grpSpPr>
        <a:xfrm>
          <a:off x="0" y="0"/>
          <a:ext cx="0" cy="0"/>
          <a:chOff x="0" y="0"/>
          <a:chExt cx="0" cy="0"/>
        </a:xfrm>
      </p:grpSpPr>
      <p:pic>
        <p:nvPicPr>
          <p:cNvPr id="345" name="Google Shape;345;p4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46" name="Google Shape;346;p45"/>
          <p:cNvSpPr txBox="1">
            <a:spLocks noGrp="1"/>
          </p:cNvSpPr>
          <p:nvPr>
            <p:ph type="ctrTitle"/>
          </p:nvPr>
        </p:nvSpPr>
        <p:spPr>
          <a:xfrm>
            <a:off x="311700" y="1840075"/>
            <a:ext cx="8520600" cy="1531500"/>
          </a:xfrm>
          <a:prstGeom prst="rect">
            <a:avLst/>
          </a:prstGeom>
        </p:spPr>
        <p:txBody>
          <a:bodyPr spcFirstLastPara="1" wrap="square" lIns="91425" tIns="91425" rIns="91425" bIns="91425" anchor="t" anchorCtr="0">
            <a:normAutofit/>
          </a:bodyPr>
          <a:lstStyle>
            <a:lvl1pPr lvl="0" algn="ctr">
              <a:spcBef>
                <a:spcPts val="0"/>
              </a:spcBef>
              <a:spcAft>
                <a:spcPts val="0"/>
              </a:spcAft>
              <a:buNone/>
              <a:defRPr sz="4000">
                <a:solidFill>
                  <a:schemeClr val="lt1"/>
                </a:solidFill>
                <a:latin typeface="Rockwell"/>
                <a:ea typeface="Rockwell"/>
                <a:cs typeface="Rockwell"/>
                <a:sym typeface="Rockwell"/>
              </a:defRPr>
            </a:lvl1pPr>
            <a:lvl2pPr lvl="1" algn="ctr">
              <a:spcBef>
                <a:spcPts val="0"/>
              </a:spcBef>
              <a:spcAft>
                <a:spcPts val="0"/>
              </a:spcAft>
              <a:buNone/>
              <a:defRPr sz="4000">
                <a:solidFill>
                  <a:schemeClr val="dk1"/>
                </a:solidFill>
                <a:latin typeface="Rockwell"/>
                <a:ea typeface="Rockwell"/>
                <a:cs typeface="Rockwell"/>
                <a:sym typeface="Rockwell"/>
              </a:defRPr>
            </a:lvl2pPr>
            <a:lvl3pPr lvl="2" algn="ctr">
              <a:spcBef>
                <a:spcPts val="0"/>
              </a:spcBef>
              <a:spcAft>
                <a:spcPts val="0"/>
              </a:spcAft>
              <a:buNone/>
              <a:defRPr sz="4000">
                <a:solidFill>
                  <a:schemeClr val="dk1"/>
                </a:solidFill>
                <a:latin typeface="Rockwell"/>
                <a:ea typeface="Rockwell"/>
                <a:cs typeface="Rockwell"/>
                <a:sym typeface="Rockwell"/>
              </a:defRPr>
            </a:lvl3pPr>
            <a:lvl4pPr lvl="3" algn="ctr">
              <a:spcBef>
                <a:spcPts val="0"/>
              </a:spcBef>
              <a:spcAft>
                <a:spcPts val="0"/>
              </a:spcAft>
              <a:buNone/>
              <a:defRPr sz="4000">
                <a:solidFill>
                  <a:schemeClr val="dk1"/>
                </a:solidFill>
                <a:latin typeface="Rockwell"/>
                <a:ea typeface="Rockwell"/>
                <a:cs typeface="Rockwell"/>
                <a:sym typeface="Rockwell"/>
              </a:defRPr>
            </a:lvl4pPr>
            <a:lvl5pPr lvl="4" algn="ctr">
              <a:spcBef>
                <a:spcPts val="0"/>
              </a:spcBef>
              <a:spcAft>
                <a:spcPts val="0"/>
              </a:spcAft>
              <a:buNone/>
              <a:defRPr sz="4000">
                <a:solidFill>
                  <a:schemeClr val="dk1"/>
                </a:solidFill>
                <a:latin typeface="Rockwell"/>
                <a:ea typeface="Rockwell"/>
                <a:cs typeface="Rockwell"/>
                <a:sym typeface="Rockwell"/>
              </a:defRPr>
            </a:lvl5pPr>
            <a:lvl6pPr lvl="5" algn="ctr">
              <a:spcBef>
                <a:spcPts val="0"/>
              </a:spcBef>
              <a:spcAft>
                <a:spcPts val="0"/>
              </a:spcAft>
              <a:buNone/>
              <a:defRPr sz="4000">
                <a:solidFill>
                  <a:schemeClr val="dk1"/>
                </a:solidFill>
                <a:latin typeface="Rockwell"/>
                <a:ea typeface="Rockwell"/>
                <a:cs typeface="Rockwell"/>
                <a:sym typeface="Rockwell"/>
              </a:defRPr>
            </a:lvl6pPr>
            <a:lvl7pPr lvl="6" algn="ctr">
              <a:spcBef>
                <a:spcPts val="0"/>
              </a:spcBef>
              <a:spcAft>
                <a:spcPts val="0"/>
              </a:spcAft>
              <a:buNone/>
              <a:defRPr sz="4000">
                <a:solidFill>
                  <a:schemeClr val="dk1"/>
                </a:solidFill>
                <a:latin typeface="Rockwell"/>
                <a:ea typeface="Rockwell"/>
                <a:cs typeface="Rockwell"/>
                <a:sym typeface="Rockwell"/>
              </a:defRPr>
            </a:lvl7pPr>
            <a:lvl8pPr lvl="7" algn="ctr">
              <a:spcBef>
                <a:spcPts val="0"/>
              </a:spcBef>
              <a:spcAft>
                <a:spcPts val="0"/>
              </a:spcAft>
              <a:buNone/>
              <a:defRPr sz="4000">
                <a:solidFill>
                  <a:schemeClr val="dk1"/>
                </a:solidFill>
                <a:latin typeface="Rockwell"/>
                <a:ea typeface="Rockwell"/>
                <a:cs typeface="Rockwell"/>
                <a:sym typeface="Rockwell"/>
              </a:defRPr>
            </a:lvl8pPr>
            <a:lvl9pPr lvl="8" algn="ctr">
              <a:spcBef>
                <a:spcPts val="0"/>
              </a:spcBef>
              <a:spcAft>
                <a:spcPts val="0"/>
              </a:spcAft>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4">
  <p:cSld name="TITLE_AND_BODY_1_1_1_1_1_1_1_1_1_1_6">
    <p:spTree>
      <p:nvGrpSpPr>
        <p:cNvPr id="1" name="Shape 347"/>
        <p:cNvGrpSpPr/>
        <p:nvPr/>
      </p:nvGrpSpPr>
      <p:grpSpPr>
        <a:xfrm>
          <a:off x="0" y="0"/>
          <a:ext cx="0" cy="0"/>
          <a:chOff x="0" y="0"/>
          <a:chExt cx="0" cy="0"/>
        </a:xfrm>
      </p:grpSpPr>
      <p:pic>
        <p:nvPicPr>
          <p:cNvPr id="348" name="Google Shape;348;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9" name="Google Shape;349;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0" name="Google Shape;350;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1" name="Google Shape;351;p46"/>
          <p:cNvSpPr txBox="1">
            <a:spLocks noGrp="1"/>
          </p:cNvSpPr>
          <p:nvPr>
            <p:ph type="body" idx="1"/>
          </p:nvPr>
        </p:nvSpPr>
        <p:spPr>
          <a:xfrm>
            <a:off x="311700" y="1152475"/>
            <a:ext cx="5277900" cy="3034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Font typeface="Roboto"/>
              <a:buChar char="•"/>
              <a:defRPr>
                <a:solidFill>
                  <a:schemeClr val="dk1"/>
                </a:solidFill>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Font typeface="Roboto"/>
              <a:buChar char="•"/>
              <a:defRPr>
                <a:solidFill>
                  <a:schemeClr val="dk1"/>
                </a:solidFill>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6pPr>
            <a:lvl7pPr marL="3200400" lvl="6"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7pPr>
            <a:lvl8pPr marL="3657600" lvl="7"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8pPr>
            <a:lvl9pPr marL="4114800" lvl="8"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9pPr>
          </a:lstStyle>
          <a:p>
            <a:endParaRPr/>
          </a:p>
        </p:txBody>
      </p:sp>
      <p:sp>
        <p:nvSpPr>
          <p:cNvPr id="352" name="Google Shape;352;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3" name="Google Shape;353;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4" name="Google Shape;354;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Blue 11">
  <p:cSld name="TITLE_AND_BODY_1_1_1_1_1_1_1_1_1_1_13">
    <p:spTree>
      <p:nvGrpSpPr>
        <p:cNvPr id="1" name="Shape 355"/>
        <p:cNvGrpSpPr/>
        <p:nvPr/>
      </p:nvGrpSpPr>
      <p:grpSpPr>
        <a:xfrm>
          <a:off x="0" y="0"/>
          <a:ext cx="0" cy="0"/>
          <a:chOff x="0" y="0"/>
          <a:chExt cx="0" cy="0"/>
        </a:xfrm>
      </p:grpSpPr>
      <p:pic>
        <p:nvPicPr>
          <p:cNvPr id="356" name="Google Shape;356;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7" name="Google Shape;357;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8" name="Google Shape;358;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9" name="Google Shape;359;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0" name="Google Shape;360;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1" name="Google Shape;361;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p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3" name="Google Shape;363;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descr="Graphic of Student Demographics, October 2023 data"/>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67" name="Google Shape;67;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8" name="Google Shape;68;p6"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73" name="Google Shape;73;p7"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4" name="Google Shape;74;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5" name="Google Shape;75;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6" name="Google Shape;76;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7" name="Google Shape;77;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8" name="Google Shape;78;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79" name="Google Shape;79;p7"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0" name="Google Shape;80;p7"/>
          <p:cNvGrpSpPr/>
          <p:nvPr/>
        </p:nvGrpSpPr>
        <p:grpSpPr>
          <a:xfrm>
            <a:off x="311700" y="3548650"/>
            <a:ext cx="8363900" cy="646200"/>
            <a:chOff x="375100" y="3396250"/>
            <a:chExt cx="8363900" cy="646200"/>
          </a:xfrm>
        </p:grpSpPr>
        <p:sp>
          <p:nvSpPr>
            <p:cNvPr id="81" name="Google Shape;81;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6" name="Google Shape;86;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7" name="Google Shape;87;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8" name="Google Shape;88;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89" name="Google Shape;89;p7"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0" name="Google Shape;90;p7"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3" name="Google Shape;93;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4" name="Google Shape;94;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5" name="Google Shape;95;p7"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96" name="Google Shape;96;p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7" name="Google Shape;97;p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4" name="Google Shape;114;p10"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15" name="Google Shape;115;p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leg.colorado.gov/bills/sb25-315" TargetMode="External"/><Relationship Id="rId7"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hyperlink" Target="https://leg.colorado.gov/bills/hb25-1278" TargetMode="External"/><Relationship Id="rId5" Type="http://schemas.openxmlformats.org/officeDocument/2006/relationships/hyperlink" Target="https://leg.colorado.gov/bills/hb25-1167" TargetMode="External"/><Relationship Id="rId4" Type="http://schemas.openxmlformats.org/officeDocument/2006/relationships/hyperlink" Target="https://leg.colorado.gov/bills/hb25-121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accountability/1241taskforcefinalreport"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hyperlink" Target="https://leg.colorado.gov/sites/default/files/documents/2025A/bills/2025a_1278_rev.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document/d/1cVjlQvQ10t7VKwEheqWJoOJylLTvs9GDr9qWtHWptkM/edit?usp=sharing"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3102/10769986221101624" TargetMode="External"/><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hyperlink" Target="https://www.surveymonkey.com/r/TAP2526"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state.co.us/accountability/accountabilitytrainingtechnicalassistance" TargetMode="External"/><Relationship Id="rId2" Type="http://schemas.openxmlformats.org/officeDocument/2006/relationships/hyperlink" Target="https://www.cde.state.co.us/node/67251#aecaccountability" TargetMode="External"/><Relationship Id="rId1" Type="http://schemas.openxmlformats.org/officeDocument/2006/relationships/slideLayout" Target="../slideLayouts/slideLayout46.xml"/><Relationship Id="rId5" Type="http://schemas.openxmlformats.org/officeDocument/2006/relationships/hyperlink" Target="https://www.cde.state.co.us/accountability/aeccalculationguidance" TargetMode="External"/><Relationship Id="rId4" Type="http://schemas.openxmlformats.org/officeDocument/2006/relationships/hyperlink" Target="https://www.cde.state.co.us/accountability/aecaccountabilityhandbook"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state.co.us/accountability/tap_statement_8_31_23"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5.jpg"/><Relationship Id="rId4" Type="http://schemas.openxmlformats.org/officeDocument/2006/relationships/hyperlink" Target="https://docs.google.com/document/d/1nC357cZx7SUiKRxHIA4oI2a-cIWgK2TEJyeZsUb5UD8/edit?tab=t.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8"/>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May 15, 2025</a:t>
            </a:r>
            <a:endParaRPr/>
          </a:p>
        </p:txBody>
      </p:sp>
      <p:sp>
        <p:nvSpPr>
          <p:cNvPr id="369" name="Google Shape;369;p48"/>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Technical Advisory Panel Meeting</a:t>
            </a:r>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2025 Bills Impacting Accountability</a:t>
            </a:r>
            <a:endParaRPr/>
          </a:p>
        </p:txBody>
      </p:sp>
      <p:sp>
        <p:nvSpPr>
          <p:cNvPr id="463" name="Google Shape;463;p58"/>
          <p:cNvSpPr txBox="1">
            <a:spLocks noGrp="1"/>
          </p:cNvSpPr>
          <p:nvPr>
            <p:ph type="body" idx="1"/>
          </p:nvPr>
        </p:nvSpPr>
        <p:spPr>
          <a:xfrm>
            <a:off x="311700" y="1152475"/>
            <a:ext cx="82452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u="sng">
                <a:solidFill>
                  <a:schemeClr val="hlink"/>
                </a:solidFill>
                <a:hlinkClick r:id="rId3"/>
              </a:rPr>
              <a:t>SB 25-315:</a:t>
            </a:r>
            <a:r>
              <a:rPr lang="en" b="1"/>
              <a:t> Postsecondary &amp; Workforce Readiness Programs. </a:t>
            </a:r>
            <a:r>
              <a:rPr lang="en"/>
              <a:t> Creates a PWR funding model for start-up, innovation and sustainability funding. Adds PWR data collection report that will also be helpful to accountability data.</a:t>
            </a:r>
            <a:endParaRPr/>
          </a:p>
          <a:p>
            <a:pPr marL="0" lvl="0" indent="0" algn="l" rtl="0">
              <a:spcBef>
                <a:spcPts val="1000"/>
              </a:spcBef>
              <a:spcAft>
                <a:spcPts val="0"/>
              </a:spcAft>
              <a:buNone/>
            </a:pPr>
            <a:r>
              <a:rPr lang="en" b="1"/>
              <a:t> </a:t>
            </a:r>
            <a:r>
              <a:rPr lang="en" b="1" u="sng">
                <a:solidFill>
                  <a:schemeClr val="hlink"/>
                </a:solidFill>
                <a:hlinkClick r:id="rId4"/>
              </a:rPr>
              <a:t>HB 25-1210</a:t>
            </a:r>
            <a:r>
              <a:rPr lang="en" b="1" u="sng">
                <a:solidFill>
                  <a:schemeClr val="hlink"/>
                </a:solidFill>
              </a:rPr>
              <a:t>:</a:t>
            </a:r>
            <a:r>
              <a:rPr lang="en" b="1"/>
              <a:t> Data Reporting Requirements. </a:t>
            </a:r>
            <a:r>
              <a:rPr lang="en"/>
              <a:t>Focus on UIP process, including developing a streamlined format, flexibility on the action plan, and centralized reporting to guide distribution of resources and supports.</a:t>
            </a:r>
            <a:endParaRPr/>
          </a:p>
          <a:p>
            <a:pPr marL="0" lvl="0" indent="0" algn="l" rtl="0">
              <a:spcBef>
                <a:spcPts val="1000"/>
              </a:spcBef>
              <a:spcAft>
                <a:spcPts val="0"/>
              </a:spcAft>
              <a:buNone/>
            </a:pPr>
            <a:r>
              <a:rPr lang="en" b="1" u="sng">
                <a:solidFill>
                  <a:schemeClr val="hlink"/>
                </a:solidFill>
                <a:hlinkClick r:id="rId5"/>
              </a:rPr>
              <a:t>HB 25-1167:</a:t>
            </a:r>
            <a:r>
              <a:rPr lang="en" b="1"/>
              <a:t> Alternative Education Campuses. </a:t>
            </a:r>
            <a:r>
              <a:rPr lang="en"/>
              <a:t> For AECs, priority funding on grants, expands eligibility for how some students’ ages are counted, directs CDE to publish an enrollment trends report and adds flexibility on enrollment fluctuations to retain AEC designation. </a:t>
            </a:r>
            <a:endParaRPr/>
          </a:p>
          <a:p>
            <a:pPr marL="0" lvl="0" indent="0" algn="l" rtl="0">
              <a:spcBef>
                <a:spcPts val="1000"/>
              </a:spcBef>
              <a:spcAft>
                <a:spcPts val="1000"/>
              </a:spcAft>
              <a:buNone/>
            </a:pPr>
            <a:r>
              <a:rPr lang="en" b="1" u="sng">
                <a:solidFill>
                  <a:schemeClr val="hlink"/>
                </a:solidFill>
                <a:hlinkClick r:id="rId6"/>
              </a:rPr>
              <a:t>HB 25-1278:</a:t>
            </a:r>
            <a:r>
              <a:rPr lang="en" b="1"/>
              <a:t> Education Accountability System.</a:t>
            </a:r>
            <a:r>
              <a:rPr lang="en"/>
              <a:t>  Covered in next section.</a:t>
            </a:r>
            <a:endParaRPr/>
          </a:p>
        </p:txBody>
      </p:sp>
      <p:sp>
        <p:nvSpPr>
          <p:cNvPr id="464" name="Google Shape;464;p5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465" name="Google Shape;465;p5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7479600" y="0"/>
            <a:ext cx="1664399" cy="1110220"/>
          </a:xfrm>
          <a:prstGeom prst="rect">
            <a:avLst/>
          </a:prstGeom>
          <a:noFill/>
          <a:ln>
            <a:noFill/>
          </a:ln>
        </p:spPr>
      </p:pic>
      <p:sp>
        <p:nvSpPr>
          <p:cNvPr id="466" name="Google Shape;466;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sz="1300">
                <a:solidFill>
                  <a:schemeClr val="dk1"/>
                </a:solidFill>
                <a:latin typeface="Roboto"/>
                <a:ea typeface="Roboto"/>
                <a:cs typeface="Roboto"/>
                <a:sym typeface="Roboto"/>
              </a:rPr>
              <a:t>10</a:t>
            </a:fld>
            <a:endParaRPr sz="1300">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 on the Accountability Bill (HB 25-1247)</a:t>
            </a:r>
            <a:endParaRPr/>
          </a:p>
        </p:txBody>
      </p:sp>
      <p:graphicFrame>
        <p:nvGraphicFramePr>
          <p:cNvPr id="472" name="Google Shape;472;p59"/>
          <p:cNvGraphicFramePr/>
          <p:nvPr>
            <p:extLst>
              <p:ext uri="{D42A27DB-BD31-4B8C-83A1-F6EECF244321}">
                <p14:modId xmlns:p14="http://schemas.microsoft.com/office/powerpoint/2010/main" val="203570559"/>
              </p:ext>
            </p:extLst>
          </p:nvPr>
        </p:nvGraphicFramePr>
        <p:xfrm>
          <a:off x="1517475" y="1044938"/>
          <a:ext cx="1906450" cy="3291720"/>
        </p:xfrm>
        <a:graphic>
          <a:graphicData uri="http://schemas.openxmlformats.org/drawingml/2006/table">
            <a:tbl>
              <a:tblPr firstRow="1">
                <a:noFill/>
                <a:tableStyleId>{3174732B-7B96-4A81-B429-B5F8052BEA50}</a:tableStyleId>
              </a:tblPr>
              <a:tblGrid>
                <a:gridCol w="1906450">
                  <a:extLst>
                    <a:ext uri="{9D8B030D-6E8A-4147-A177-3AD203B41FA5}">
                      <a16:colId xmlns:a16="http://schemas.microsoft.com/office/drawing/2014/main" val="20000"/>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FFFFFF"/>
                          </a:solidFill>
                        </a:rPr>
                        <a:t>Policy Development Structures</a:t>
                      </a:r>
                      <a:endParaRPr sz="1400" b="1" u="none" strike="noStrike" cap="none">
                        <a:solidFill>
                          <a:srgbClr val="FFFFFF"/>
                        </a:solidFill>
                      </a:endParaRPr>
                    </a:p>
                  </a:txBody>
                  <a:tcPr marL="91425" marR="91425" marT="91425" marB="91425">
                    <a:solidFill>
                      <a:srgbClr val="0B5394"/>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State Legislature</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a:p>
                  </a:txBody>
                  <a:tcPr marL="91425" marR="91425" marT="91425" marB="91425">
                    <a:solidFill>
                      <a:srgbClr val="F4CCCC"/>
                    </a:solidFill>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State Board of Education</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a:p>
                    <a:p>
                      <a:pPr marL="0" marR="0" lvl="0" indent="0" algn="ctr" rtl="0">
                        <a:lnSpc>
                          <a:spcPct val="100000"/>
                        </a:lnSpc>
                        <a:spcBef>
                          <a:spcPts val="0"/>
                        </a:spcBef>
                        <a:spcAft>
                          <a:spcPts val="0"/>
                        </a:spcAft>
                        <a:buClr>
                          <a:srgbClr val="000000"/>
                        </a:buClr>
                        <a:buSzPts val="1400"/>
                        <a:buFont typeface="Arial"/>
                        <a:buNone/>
                      </a:pPr>
                      <a:endParaRPr/>
                    </a:p>
                    <a:p>
                      <a:pPr marL="0" marR="0" lvl="0" indent="0" algn="ctr" rtl="0">
                        <a:lnSpc>
                          <a:spcPct val="100000"/>
                        </a:lnSpc>
                        <a:spcBef>
                          <a:spcPts val="0"/>
                        </a:spcBef>
                        <a:spcAft>
                          <a:spcPts val="0"/>
                        </a:spcAft>
                        <a:buClr>
                          <a:srgbClr val="000000"/>
                        </a:buClr>
                        <a:buSzPts val="1400"/>
                        <a:buFont typeface="Arial"/>
                        <a:buNone/>
                      </a:pPr>
                      <a:endParaRPr/>
                    </a:p>
                  </a:txBody>
                  <a:tcPr marL="91425" marR="91425" marT="91425" marB="91425">
                    <a:solidFill>
                      <a:srgbClr val="FFF2CC"/>
                    </a:solidFill>
                  </a:tcPr>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dirty="0"/>
                        <a:t>CDE Documentation and Guidance</a:t>
                      </a: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dirty="0"/>
                    </a:p>
                  </a:txBody>
                  <a:tcPr marL="91425" marR="91425" marT="91425" marB="91425">
                    <a:solidFill>
                      <a:srgbClr val="FFF2CC"/>
                    </a:solidFill>
                  </a:tcPr>
                </a:tc>
                <a:extLst>
                  <a:ext uri="{0D108BD9-81ED-4DB2-BD59-A6C34878D82A}">
                    <a16:rowId xmlns:a16="http://schemas.microsoft.com/office/drawing/2014/main" val="10003"/>
                  </a:ext>
                </a:extLst>
              </a:tr>
            </a:tbl>
          </a:graphicData>
        </a:graphic>
      </p:graphicFrame>
      <p:sp>
        <p:nvSpPr>
          <p:cNvPr id="478" name="Google Shape;478;p59"/>
          <p:cNvSpPr txBox="1">
            <a:spLocks noGrp="1"/>
          </p:cNvSpPr>
          <p:nvPr>
            <p:ph type="body" idx="4294967295"/>
          </p:nvPr>
        </p:nvSpPr>
        <p:spPr>
          <a:xfrm>
            <a:off x="3491800" y="1165850"/>
            <a:ext cx="5261700" cy="3170700"/>
          </a:xfrm>
          <a:prstGeom prst="rect">
            <a:avLst/>
          </a:prstGeom>
        </p:spPr>
        <p:txBody>
          <a:bodyPr spcFirstLastPara="1" wrap="square" lIns="91425" tIns="91425" rIns="91425" bIns="91425" anchor="t" anchorCtr="0">
            <a:normAutofit fontScale="92500" lnSpcReduction="20000"/>
          </a:bodyPr>
          <a:lstStyle/>
          <a:p>
            <a:pPr marL="457200" lvl="0" indent="-322580" algn="l" rtl="0">
              <a:spcBef>
                <a:spcPts val="0"/>
              </a:spcBef>
              <a:spcAft>
                <a:spcPts val="0"/>
              </a:spcAft>
              <a:buClr>
                <a:schemeClr val="dk1"/>
              </a:buClr>
              <a:buSzPct val="100000"/>
              <a:buFont typeface="Roboto"/>
              <a:buChar char="●"/>
            </a:pPr>
            <a:r>
              <a:rPr lang="en" sz="1600">
                <a:solidFill>
                  <a:schemeClr val="dk1"/>
                </a:solidFill>
                <a:latin typeface="Roboto"/>
                <a:ea typeface="Roboto"/>
                <a:cs typeface="Roboto"/>
                <a:sym typeface="Roboto"/>
              </a:rPr>
              <a:t>Builds from the 1241 Task Force Recommendation Report (Nov 2024): </a:t>
            </a:r>
            <a:r>
              <a:rPr lang="en" sz="1600" u="sng">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https://www.cde.state.co.us/accountability/1241taskforcefinalreport</a:t>
            </a:r>
            <a:r>
              <a:rPr lang="en" sz="1600">
                <a:solidFill>
                  <a:schemeClr val="dk1"/>
                </a:solidFill>
                <a:latin typeface="Roboto"/>
                <a:ea typeface="Roboto"/>
                <a:cs typeface="Roboto"/>
                <a:sym typeface="Roboto"/>
              </a:rPr>
              <a:t> </a:t>
            </a:r>
            <a:endParaRPr sz="1600">
              <a:solidFill>
                <a:schemeClr val="dk1"/>
              </a:solidFill>
              <a:latin typeface="Roboto"/>
              <a:ea typeface="Roboto"/>
              <a:cs typeface="Roboto"/>
              <a:sym typeface="Roboto"/>
            </a:endParaRPr>
          </a:p>
          <a:p>
            <a:pPr marL="457200" lvl="0" indent="-322580" algn="l" rtl="0">
              <a:spcBef>
                <a:spcPts val="1000"/>
              </a:spcBef>
              <a:spcAft>
                <a:spcPts val="0"/>
              </a:spcAft>
              <a:buClr>
                <a:schemeClr val="dk1"/>
              </a:buClr>
              <a:buSzPct val="100000"/>
              <a:buFont typeface="Roboto"/>
              <a:buChar char="●"/>
            </a:pPr>
            <a:r>
              <a:rPr lang="en" sz="1600">
                <a:solidFill>
                  <a:schemeClr val="dk1"/>
                </a:solidFill>
                <a:latin typeface="Roboto"/>
                <a:ea typeface="Roboto"/>
                <a:cs typeface="Roboto"/>
                <a:sym typeface="Roboto"/>
              </a:rPr>
              <a:t>(May 2) Revised Bill: </a:t>
            </a:r>
            <a:r>
              <a:rPr lang="en" sz="1600" u="sng">
                <a:solidFill>
                  <a:schemeClr val="accent5"/>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https://leg.colorado.gov/sites/default/files/documents/2025A/bills/2025a_1278_rev.pdf</a:t>
            </a:r>
            <a:r>
              <a:rPr lang="en" sz="1600">
                <a:solidFill>
                  <a:schemeClr val="dk1"/>
                </a:solidFill>
                <a:latin typeface="Roboto"/>
                <a:ea typeface="Roboto"/>
                <a:cs typeface="Roboto"/>
                <a:sym typeface="Roboto"/>
              </a:rPr>
              <a:t> </a:t>
            </a:r>
            <a:endParaRPr sz="1600">
              <a:solidFill>
                <a:schemeClr val="dk1"/>
              </a:solidFill>
              <a:latin typeface="Roboto"/>
              <a:ea typeface="Roboto"/>
              <a:cs typeface="Roboto"/>
              <a:sym typeface="Roboto"/>
            </a:endParaRPr>
          </a:p>
          <a:p>
            <a:pPr marL="457200" lvl="0" indent="-322580" algn="l" rtl="0">
              <a:spcBef>
                <a:spcPts val="1000"/>
              </a:spcBef>
              <a:spcAft>
                <a:spcPts val="0"/>
              </a:spcAft>
              <a:buClr>
                <a:schemeClr val="dk1"/>
              </a:buClr>
              <a:buSzPct val="100000"/>
              <a:buFont typeface="Roboto"/>
              <a:buChar char="●"/>
            </a:pPr>
            <a:r>
              <a:rPr lang="en" sz="1600">
                <a:solidFill>
                  <a:schemeClr val="dk1"/>
                </a:solidFill>
                <a:latin typeface="Roboto"/>
                <a:ea typeface="Roboto"/>
                <a:cs typeface="Roboto"/>
                <a:sym typeface="Roboto"/>
              </a:rPr>
              <a:t>(May 5) Passed on the Senate Consent Calendar and is headed to the Governor’s desk for signing</a:t>
            </a:r>
            <a:endParaRPr sz="1600">
              <a:solidFill>
                <a:schemeClr val="dk1"/>
              </a:solidFill>
              <a:latin typeface="Roboto"/>
              <a:ea typeface="Roboto"/>
              <a:cs typeface="Roboto"/>
              <a:sym typeface="Roboto"/>
            </a:endParaRPr>
          </a:p>
          <a:p>
            <a:pPr marL="457200" lvl="0" indent="-322580" algn="l" rtl="0">
              <a:spcBef>
                <a:spcPts val="1000"/>
              </a:spcBef>
              <a:spcAft>
                <a:spcPts val="0"/>
              </a:spcAft>
              <a:buClr>
                <a:schemeClr val="dk1"/>
              </a:buClr>
              <a:buSzPct val="100000"/>
              <a:buFont typeface="Roboto"/>
              <a:buChar char="●"/>
            </a:pPr>
            <a:r>
              <a:rPr lang="en" sz="1600">
                <a:solidFill>
                  <a:schemeClr val="dk1"/>
                </a:solidFill>
                <a:latin typeface="Roboto"/>
                <a:ea typeface="Roboto"/>
                <a:cs typeface="Roboto"/>
                <a:sym typeface="Roboto"/>
              </a:rPr>
              <a:t>Final Fiscal Note will be published soon</a:t>
            </a:r>
            <a:endParaRPr sz="1600">
              <a:solidFill>
                <a:schemeClr val="dk1"/>
              </a:solidFill>
              <a:latin typeface="Roboto"/>
              <a:ea typeface="Roboto"/>
              <a:cs typeface="Roboto"/>
              <a:sym typeface="Roboto"/>
            </a:endParaRPr>
          </a:p>
          <a:p>
            <a:pPr marL="457200" lvl="0" indent="-322580" algn="l" rtl="0">
              <a:spcBef>
                <a:spcPts val="1000"/>
              </a:spcBef>
              <a:spcAft>
                <a:spcPts val="0"/>
              </a:spcAft>
              <a:buClr>
                <a:schemeClr val="dk1"/>
              </a:buClr>
              <a:buSzPct val="100000"/>
              <a:buFont typeface="Roboto"/>
              <a:buChar char="●"/>
            </a:pPr>
            <a:r>
              <a:rPr lang="en" sz="1600">
                <a:solidFill>
                  <a:schemeClr val="dk1"/>
                </a:solidFill>
                <a:latin typeface="Roboto"/>
                <a:ea typeface="Roboto"/>
                <a:cs typeface="Roboto"/>
                <a:sym typeface="Roboto"/>
              </a:rPr>
              <a:t>Implications for State Board rules and CDE guidance</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Note Capture</a:t>
            </a:r>
            <a:endParaRPr/>
          </a:p>
        </p:txBody>
      </p:sp>
      <p:sp>
        <p:nvSpPr>
          <p:cNvPr id="485" name="Google Shape;485;p6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hlink"/>
                </a:solidFill>
                <a:hlinkClick r:id="rId3"/>
              </a:rPr>
              <a:t>F</a:t>
            </a:r>
            <a:r>
              <a:rPr lang="en" u="sng">
                <a:solidFill>
                  <a:schemeClr val="hlink"/>
                </a:solidFill>
                <a:hlinkClick r:id="rId3"/>
              </a:rPr>
              <a:t>eedback on topics</a:t>
            </a:r>
            <a:endParaRPr/>
          </a:p>
          <a:p>
            <a:pPr marL="0" lvl="0" indent="0" algn="l" rtl="0">
              <a:spcBef>
                <a:spcPts val="0"/>
              </a:spcBef>
              <a:spcAft>
                <a:spcPts val="0"/>
              </a:spcAft>
              <a:buNone/>
            </a:pPr>
            <a:endParaRPr/>
          </a:p>
          <a:p>
            <a:pPr marL="0" lvl="0" indent="0" algn="l" rtl="0">
              <a:spcBef>
                <a:spcPts val="0"/>
              </a:spcBef>
              <a:spcAft>
                <a:spcPts val="0"/>
              </a:spcAft>
              <a:buNone/>
            </a:pPr>
            <a:r>
              <a:rPr lang="en"/>
              <a:t>Add specific items as they are being described.  </a:t>
            </a:r>
            <a:endParaRPr/>
          </a:p>
        </p:txBody>
      </p:sp>
      <p:sp>
        <p:nvSpPr>
          <p:cNvPr id="486" name="Google Shape;486;p60"/>
          <p:cNvSpPr txBox="1">
            <a:spLocks noGrp="1"/>
          </p:cNvSpPr>
          <p:nvPr>
            <p:ph type="body" idx="1"/>
          </p:nvPr>
        </p:nvSpPr>
        <p:spPr>
          <a:xfrm>
            <a:off x="6288975" y="1419250"/>
            <a:ext cx="2855100" cy="2355300"/>
          </a:xfrm>
          <a:prstGeom prst="rect">
            <a:avLst/>
          </a:prstGeom>
          <a:solidFill>
            <a:srgbClr val="CFE2F3"/>
          </a:solidFill>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b="1">
                <a:solidFill>
                  <a:srgbClr val="1C4587"/>
                </a:solidFill>
              </a:rPr>
              <a:t>Early Resources/Events </a:t>
            </a:r>
            <a:br>
              <a:rPr lang="en" b="1">
                <a:solidFill>
                  <a:srgbClr val="1C4587"/>
                </a:solidFill>
              </a:rPr>
            </a:br>
            <a:r>
              <a:rPr lang="en" b="1">
                <a:solidFill>
                  <a:srgbClr val="1C4587"/>
                </a:solidFill>
              </a:rPr>
              <a:t>(coming soon)</a:t>
            </a:r>
            <a:endParaRPr b="1">
              <a:solidFill>
                <a:srgbClr val="1C4587"/>
              </a:solidFill>
            </a:endParaRPr>
          </a:p>
          <a:p>
            <a:pPr marL="457200" lvl="0" indent="-310635" algn="l" rtl="0">
              <a:spcBef>
                <a:spcPts val="0"/>
              </a:spcBef>
              <a:spcAft>
                <a:spcPts val="0"/>
              </a:spcAft>
              <a:buSzPts val="1292"/>
              <a:buChar char="-"/>
            </a:pPr>
            <a:r>
              <a:rPr lang="en" sz="1291"/>
              <a:t>Fact Sheet on the accountability bill (including a timeline)</a:t>
            </a:r>
            <a:endParaRPr sz="1291"/>
          </a:p>
          <a:p>
            <a:pPr marL="457200" lvl="0" indent="-310635" algn="l" rtl="0">
              <a:spcBef>
                <a:spcPts val="0"/>
              </a:spcBef>
              <a:spcAft>
                <a:spcPts val="0"/>
              </a:spcAft>
              <a:buSzPts val="1292"/>
              <a:buChar char="-"/>
            </a:pPr>
            <a:r>
              <a:rPr lang="en" sz="1291"/>
              <a:t>Webinars (June and September)</a:t>
            </a:r>
            <a:endParaRPr sz="1291"/>
          </a:p>
          <a:p>
            <a:pPr marL="457200" lvl="0" indent="-310635" algn="l" rtl="0">
              <a:spcBef>
                <a:spcPts val="0"/>
              </a:spcBef>
              <a:spcAft>
                <a:spcPts val="0"/>
              </a:spcAft>
              <a:buSzPts val="1292"/>
              <a:buChar char="-"/>
            </a:pPr>
            <a:r>
              <a:rPr lang="en" sz="1291"/>
              <a:t>CASE Session on Accountability Updates</a:t>
            </a:r>
            <a:endParaRPr sz="1291"/>
          </a:p>
          <a:p>
            <a:pPr marL="457200" lvl="0" indent="-310635" algn="l" rtl="0">
              <a:spcBef>
                <a:spcPts val="0"/>
              </a:spcBef>
              <a:spcAft>
                <a:spcPts val="0"/>
              </a:spcAft>
              <a:buSzPts val="1292"/>
              <a:buChar char="-"/>
            </a:pPr>
            <a:r>
              <a:rPr lang="en" sz="1291"/>
              <a:t>What else would be helpful?</a:t>
            </a:r>
            <a:endParaRPr sz="1291"/>
          </a:p>
        </p:txBody>
      </p:sp>
      <p:sp>
        <p:nvSpPr>
          <p:cNvPr id="487" name="Google Shape;487;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sz="1300">
                <a:solidFill>
                  <a:schemeClr val="dk1"/>
                </a:solidFill>
                <a:latin typeface="Roboto"/>
                <a:ea typeface="Roboto"/>
                <a:cs typeface="Roboto"/>
                <a:sym typeface="Roboto"/>
              </a:rPr>
              <a:t>12</a:t>
            </a:fld>
            <a:endParaRPr sz="1300">
              <a:solidFill>
                <a:schemeClr val="dk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1"/>
          <p:cNvSpPr txBox="1">
            <a:spLocks noGrp="1"/>
          </p:cNvSpPr>
          <p:nvPr>
            <p:ph type="title" idx="4294967295"/>
          </p:nvPr>
        </p:nvSpPr>
        <p:spPr>
          <a:xfrm>
            <a:off x="332675" y="248250"/>
            <a:ext cx="8485800" cy="67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Main Sections of the Accountability Bill (HB 25-1278)</a:t>
            </a:r>
            <a:r>
              <a:rPr lang="en" sz="2120"/>
              <a:t> - 1 of 4</a:t>
            </a:r>
            <a:endParaRPr sz="2120"/>
          </a:p>
        </p:txBody>
      </p:sp>
      <p:graphicFrame>
        <p:nvGraphicFramePr>
          <p:cNvPr id="493" name="Google Shape;493;p61"/>
          <p:cNvGraphicFramePr/>
          <p:nvPr>
            <p:extLst>
              <p:ext uri="{D42A27DB-BD31-4B8C-83A1-F6EECF244321}">
                <p14:modId xmlns:p14="http://schemas.microsoft.com/office/powerpoint/2010/main" val="70091273"/>
              </p:ext>
            </p:extLst>
          </p:nvPr>
        </p:nvGraphicFramePr>
        <p:xfrm>
          <a:off x="297238" y="922050"/>
          <a:ext cx="8549500" cy="3322230"/>
        </p:xfrm>
        <a:graphic>
          <a:graphicData uri="http://schemas.openxmlformats.org/drawingml/2006/table">
            <a:tbl>
              <a:tblPr firstRow="1">
                <a:noFill/>
                <a:tableStyleId>{7A3EAEF5-2994-4319-B9DD-D39CD1D5BCDB}</a:tableStyleId>
              </a:tblPr>
              <a:tblGrid>
                <a:gridCol w="1810750">
                  <a:extLst>
                    <a:ext uri="{9D8B030D-6E8A-4147-A177-3AD203B41FA5}">
                      <a16:colId xmlns:a16="http://schemas.microsoft.com/office/drawing/2014/main" val="20000"/>
                    </a:ext>
                  </a:extLst>
                </a:gridCol>
                <a:gridCol w="6738750">
                  <a:extLst>
                    <a:ext uri="{9D8B030D-6E8A-4147-A177-3AD203B41FA5}">
                      <a16:colId xmlns:a16="http://schemas.microsoft.com/office/drawing/2014/main" val="20001"/>
                    </a:ext>
                  </a:extLst>
                </a:gridCol>
              </a:tblGrid>
              <a:tr h="330025">
                <a:tc>
                  <a:txBody>
                    <a:bodyPr/>
                    <a:lstStyle/>
                    <a:p>
                      <a:pPr marL="0" lvl="0" indent="0" algn="ctr" rtl="0">
                        <a:spcBef>
                          <a:spcPts val="0"/>
                        </a:spcBef>
                        <a:spcAft>
                          <a:spcPts val="0"/>
                        </a:spcAft>
                        <a:buNone/>
                      </a:pPr>
                      <a:r>
                        <a:rPr lang="en" dirty="0">
                          <a:solidFill>
                            <a:schemeClr val="lt1"/>
                          </a:solidFill>
                        </a:rPr>
                        <a:t>Theme Area</a:t>
                      </a:r>
                      <a:endParaRPr dirty="0">
                        <a:solidFill>
                          <a:schemeClr val="lt1"/>
                        </a:solidFill>
                      </a:endParaRPr>
                    </a:p>
                  </a:txBody>
                  <a:tcPr marL="91425" marR="91425" marT="91425" marB="91425">
                    <a:solidFill>
                      <a:srgbClr val="004F88"/>
                    </a:solidFill>
                  </a:tcPr>
                </a:tc>
                <a:tc>
                  <a:txBody>
                    <a:bodyPr/>
                    <a:lstStyle/>
                    <a:p>
                      <a:pPr marL="0" lvl="0" indent="0" algn="ctr" rtl="0">
                        <a:spcBef>
                          <a:spcPts val="0"/>
                        </a:spcBef>
                        <a:spcAft>
                          <a:spcPts val="0"/>
                        </a:spcAft>
                        <a:buNone/>
                      </a:pPr>
                      <a:r>
                        <a:rPr lang="en" dirty="0">
                          <a:solidFill>
                            <a:schemeClr val="lt1"/>
                          </a:solidFill>
                        </a:rPr>
                        <a:t>Highlights</a:t>
                      </a:r>
                      <a:endParaRPr dirty="0">
                        <a:solidFill>
                          <a:schemeClr val="lt1"/>
                        </a:solidFill>
                      </a:endParaRPr>
                    </a:p>
                  </a:txBody>
                  <a:tcPr marL="91425" marR="91425" marT="91425" marB="91425">
                    <a:solidFill>
                      <a:srgbClr val="004F88"/>
                    </a:solidFill>
                  </a:tcPr>
                </a:tc>
                <a:extLst>
                  <a:ext uri="{0D108BD9-81ED-4DB2-BD59-A6C34878D82A}">
                    <a16:rowId xmlns:a16="http://schemas.microsoft.com/office/drawing/2014/main" val="10000"/>
                  </a:ext>
                </a:extLst>
              </a:tr>
              <a:tr h="330025">
                <a:tc>
                  <a:txBody>
                    <a:bodyPr/>
                    <a:lstStyle/>
                    <a:p>
                      <a:pPr marL="0" lvl="0" indent="0" algn="l" rtl="0">
                        <a:spcBef>
                          <a:spcPts val="0"/>
                        </a:spcBef>
                        <a:spcAft>
                          <a:spcPts val="0"/>
                        </a:spcAft>
                        <a:buNone/>
                      </a:pPr>
                      <a:r>
                        <a:rPr lang="en"/>
                        <a:t>State Assessments</a:t>
                      </a:r>
                      <a:endParaRPr/>
                    </a:p>
                  </a:txBody>
                  <a:tcPr marL="91425" marR="91425" marT="91425" marB="91425">
                    <a:solidFill>
                      <a:srgbClr val="C9DAF8"/>
                    </a:solidFill>
                  </a:tcPr>
                </a:tc>
                <a:tc>
                  <a:txBody>
                    <a:bodyPr/>
                    <a:lstStyle/>
                    <a:p>
                      <a:pPr marL="285750" lvl="0" indent="-317500" algn="l" rtl="0">
                        <a:spcBef>
                          <a:spcPts val="0"/>
                        </a:spcBef>
                        <a:spcAft>
                          <a:spcPts val="0"/>
                        </a:spcAft>
                        <a:buSzPts val="1400"/>
                        <a:buChar char="-"/>
                      </a:pPr>
                      <a:r>
                        <a:rPr lang="en"/>
                        <a:t>Eliminates paper-pencil format for state assessments (except for accommodations) and the optional writing portion of SAT.</a:t>
                      </a:r>
                      <a:endParaRPr/>
                    </a:p>
                    <a:p>
                      <a:pPr marL="285750" lvl="0" indent="-317500" algn="l" rtl="0">
                        <a:spcBef>
                          <a:spcPts val="0"/>
                        </a:spcBef>
                        <a:spcAft>
                          <a:spcPts val="0"/>
                        </a:spcAft>
                        <a:buSzPts val="1400"/>
                        <a:buChar char="-"/>
                      </a:pPr>
                      <a:r>
                        <a:rPr lang="en"/>
                        <a:t>CDE will provide guidance to LEAs on how to divide CMAS into smaller sections for students with disabilities who have an IEP or 504/plan</a:t>
                      </a:r>
                      <a:endParaRPr/>
                    </a:p>
                    <a:p>
                      <a:pPr marL="285750" lvl="0" indent="-317500" algn="l" rtl="0">
                        <a:spcBef>
                          <a:spcPts val="0"/>
                        </a:spcBef>
                        <a:spcAft>
                          <a:spcPts val="0"/>
                        </a:spcAft>
                        <a:buSzPts val="1400"/>
                        <a:buChar char="-"/>
                      </a:pPr>
                      <a:r>
                        <a:rPr lang="en"/>
                        <a:t>Provides student count thresholds for when CMAS is translated into more languages</a:t>
                      </a:r>
                      <a:endParaRPr/>
                    </a:p>
                    <a:p>
                      <a:pPr marL="285750" lvl="0" indent="-317500" algn="l" rtl="0">
                        <a:spcBef>
                          <a:spcPts val="0"/>
                        </a:spcBef>
                        <a:spcAft>
                          <a:spcPts val="0"/>
                        </a:spcAft>
                        <a:buSzPts val="1400"/>
                        <a:buChar char="-"/>
                      </a:pPr>
                      <a:r>
                        <a:rPr lang="en"/>
                        <a:t>Directs CDE to provide LEAs with state assessment results by June 1 or as soon as practicable</a:t>
                      </a:r>
                      <a:endParaRPr/>
                    </a:p>
                  </a:txBody>
                  <a:tcPr marL="91425" marR="91425" marT="91425" marB="91425"/>
                </a:tc>
                <a:extLst>
                  <a:ext uri="{0D108BD9-81ED-4DB2-BD59-A6C34878D82A}">
                    <a16:rowId xmlns:a16="http://schemas.microsoft.com/office/drawing/2014/main" val="10001"/>
                  </a:ext>
                </a:extLst>
              </a:tr>
              <a:tr h="300400">
                <a:tc>
                  <a:txBody>
                    <a:bodyPr/>
                    <a:lstStyle/>
                    <a:p>
                      <a:pPr marL="0" lvl="0" indent="0" algn="l" rtl="0">
                        <a:spcBef>
                          <a:spcPts val="0"/>
                        </a:spcBef>
                        <a:spcAft>
                          <a:spcPts val="0"/>
                        </a:spcAft>
                        <a:buNone/>
                      </a:pPr>
                      <a:r>
                        <a:rPr lang="en"/>
                        <a:t>Framework Adjustments </a:t>
                      </a:r>
                      <a:br>
                        <a:rPr lang="en"/>
                      </a:br>
                      <a:r>
                        <a:rPr lang="en"/>
                        <a:t>(by 2027)</a:t>
                      </a:r>
                      <a:endParaRPr/>
                    </a:p>
                  </a:txBody>
                  <a:tcPr marL="91425" marR="91425" marT="91425" marB="91425">
                    <a:solidFill>
                      <a:srgbClr val="C9DAF8"/>
                    </a:solidFill>
                  </a:tcPr>
                </a:tc>
                <a:tc>
                  <a:txBody>
                    <a:bodyPr/>
                    <a:lstStyle/>
                    <a:p>
                      <a:pPr marL="285750" lvl="0" indent="-317500" algn="l" rtl="0">
                        <a:spcBef>
                          <a:spcPts val="0"/>
                        </a:spcBef>
                        <a:spcAft>
                          <a:spcPts val="0"/>
                        </a:spcAft>
                        <a:buSzPts val="1400"/>
                        <a:buChar char="-"/>
                      </a:pPr>
                      <a:r>
                        <a:rPr lang="en" dirty="0"/>
                        <a:t>Moves SAT to Achievement from PWR indicator</a:t>
                      </a:r>
                      <a:endParaRPr dirty="0"/>
                    </a:p>
                    <a:p>
                      <a:pPr marL="285750" lvl="0" indent="-317500" algn="l" rtl="0">
                        <a:spcBef>
                          <a:spcPts val="0"/>
                        </a:spcBef>
                        <a:spcAft>
                          <a:spcPts val="0"/>
                        </a:spcAft>
                        <a:buSzPts val="1400"/>
                        <a:buChar char="-"/>
                      </a:pPr>
                      <a:r>
                        <a:rPr lang="en" dirty="0"/>
                        <a:t>Combines student groups, with disaggregated groups shared in public reporting</a:t>
                      </a:r>
                      <a:endParaRPr dirty="0"/>
                    </a:p>
                    <a:p>
                      <a:pPr marL="285750" lvl="0" indent="-317500" algn="l" rtl="0">
                        <a:spcBef>
                          <a:spcPts val="0"/>
                        </a:spcBef>
                        <a:spcAft>
                          <a:spcPts val="0"/>
                        </a:spcAft>
                        <a:buSzPts val="1400"/>
                        <a:buChar char="-"/>
                      </a:pPr>
                      <a:r>
                        <a:rPr lang="en" dirty="0"/>
                        <a:t>Expands how students with disabilities are counted</a:t>
                      </a:r>
                      <a:endParaRPr dirty="0"/>
                    </a:p>
                    <a:p>
                      <a:pPr marL="285750" lvl="0" indent="-317500" algn="l" rtl="0">
                        <a:spcBef>
                          <a:spcPts val="0"/>
                        </a:spcBef>
                        <a:spcAft>
                          <a:spcPts val="0"/>
                        </a:spcAft>
                        <a:buSzPts val="1400"/>
                        <a:buChar char="-"/>
                      </a:pPr>
                      <a:r>
                        <a:rPr lang="en" dirty="0"/>
                        <a:t>Adds criteria for districts to earn a Distinction rating</a:t>
                      </a:r>
                      <a:endParaRPr dirty="0"/>
                    </a:p>
                  </a:txBody>
                  <a:tcPr marL="91425" marR="91425" marT="91425" marB="91425"/>
                </a:tc>
                <a:extLst>
                  <a:ext uri="{0D108BD9-81ED-4DB2-BD59-A6C34878D82A}">
                    <a16:rowId xmlns:a16="http://schemas.microsoft.com/office/drawing/2014/main" val="10002"/>
                  </a:ext>
                </a:extLst>
              </a:tr>
            </a:tbl>
          </a:graphicData>
        </a:graphic>
      </p:graphicFrame>
      <p:sp>
        <p:nvSpPr>
          <p:cNvPr id="494" name="Google Shape;494;p61"/>
          <p:cNvSpPr txBox="1"/>
          <p:nvPr/>
        </p:nvSpPr>
        <p:spPr>
          <a:xfrm>
            <a:off x="332675" y="0"/>
            <a:ext cx="453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980000"/>
                </a:solidFill>
              </a:rPr>
              <a:t>DRAFT</a:t>
            </a:r>
            <a:endParaRPr sz="1800" b="1">
              <a:solidFill>
                <a:srgbClr val="98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2"/>
          <p:cNvSpPr txBox="1">
            <a:spLocks noGrp="1"/>
          </p:cNvSpPr>
          <p:nvPr>
            <p:ph type="title" idx="4294967295"/>
          </p:nvPr>
        </p:nvSpPr>
        <p:spPr>
          <a:xfrm>
            <a:off x="329100" y="248250"/>
            <a:ext cx="8485800" cy="67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Main Sections of the Accountability Bill (HB 25-1278)</a:t>
            </a:r>
            <a:r>
              <a:rPr lang="en" sz="2120"/>
              <a:t> - 2 of 4</a:t>
            </a:r>
            <a:endParaRPr sz="2120"/>
          </a:p>
        </p:txBody>
      </p:sp>
      <p:graphicFrame>
        <p:nvGraphicFramePr>
          <p:cNvPr id="500" name="Google Shape;500;p62"/>
          <p:cNvGraphicFramePr/>
          <p:nvPr>
            <p:extLst>
              <p:ext uri="{D42A27DB-BD31-4B8C-83A1-F6EECF244321}">
                <p14:modId xmlns:p14="http://schemas.microsoft.com/office/powerpoint/2010/main" val="4033824560"/>
              </p:ext>
            </p:extLst>
          </p:nvPr>
        </p:nvGraphicFramePr>
        <p:xfrm>
          <a:off x="329100" y="922050"/>
          <a:ext cx="8182475" cy="3264100"/>
        </p:xfrm>
        <a:graphic>
          <a:graphicData uri="http://schemas.openxmlformats.org/drawingml/2006/table">
            <a:tbl>
              <a:tblPr firstRow="1">
                <a:noFill/>
                <a:tableStyleId>{7A3EAEF5-2994-4319-B9DD-D39CD1D5BCDB}</a:tableStyleId>
              </a:tblPr>
              <a:tblGrid>
                <a:gridCol w="2006800">
                  <a:extLst>
                    <a:ext uri="{9D8B030D-6E8A-4147-A177-3AD203B41FA5}">
                      <a16:colId xmlns:a16="http://schemas.microsoft.com/office/drawing/2014/main" val="20000"/>
                    </a:ext>
                  </a:extLst>
                </a:gridCol>
                <a:gridCol w="6175675">
                  <a:extLst>
                    <a:ext uri="{9D8B030D-6E8A-4147-A177-3AD203B41FA5}">
                      <a16:colId xmlns:a16="http://schemas.microsoft.com/office/drawing/2014/main" val="20001"/>
                    </a:ext>
                  </a:extLst>
                </a:gridCol>
              </a:tblGrid>
              <a:tr h="482175">
                <a:tc>
                  <a:txBody>
                    <a:bodyPr/>
                    <a:lstStyle/>
                    <a:p>
                      <a:pPr marL="0" lvl="0" indent="0" algn="ctr" rtl="0">
                        <a:spcBef>
                          <a:spcPts val="0"/>
                        </a:spcBef>
                        <a:spcAft>
                          <a:spcPts val="0"/>
                        </a:spcAft>
                        <a:buNone/>
                      </a:pPr>
                      <a:r>
                        <a:rPr lang="en" dirty="0">
                          <a:solidFill>
                            <a:schemeClr val="lt1"/>
                          </a:solidFill>
                        </a:rPr>
                        <a:t>Theme Area</a:t>
                      </a:r>
                      <a:endParaRPr dirty="0">
                        <a:solidFill>
                          <a:schemeClr val="lt1"/>
                        </a:solidFill>
                      </a:endParaRPr>
                    </a:p>
                  </a:txBody>
                  <a:tcPr marL="91425" marR="91425" marT="91425" marB="91425">
                    <a:solidFill>
                      <a:srgbClr val="004F88"/>
                    </a:solidFill>
                  </a:tcPr>
                </a:tc>
                <a:tc>
                  <a:txBody>
                    <a:bodyPr/>
                    <a:lstStyle/>
                    <a:p>
                      <a:pPr marL="0" lvl="0" indent="0" algn="ctr" rtl="0">
                        <a:spcBef>
                          <a:spcPts val="0"/>
                        </a:spcBef>
                        <a:spcAft>
                          <a:spcPts val="0"/>
                        </a:spcAft>
                        <a:buNone/>
                      </a:pPr>
                      <a:r>
                        <a:rPr lang="en" dirty="0">
                          <a:solidFill>
                            <a:schemeClr val="lt1"/>
                          </a:solidFill>
                        </a:rPr>
                        <a:t>Highlights</a:t>
                      </a:r>
                      <a:endParaRPr dirty="0">
                        <a:solidFill>
                          <a:schemeClr val="lt1"/>
                        </a:solidFill>
                      </a:endParaRPr>
                    </a:p>
                  </a:txBody>
                  <a:tcPr marL="91425" marR="91425" marT="91425" marB="91425">
                    <a:solidFill>
                      <a:srgbClr val="004F88"/>
                    </a:solidFill>
                  </a:tcPr>
                </a:tc>
                <a:extLst>
                  <a:ext uri="{0D108BD9-81ED-4DB2-BD59-A6C34878D82A}">
                    <a16:rowId xmlns:a16="http://schemas.microsoft.com/office/drawing/2014/main" val="10000"/>
                  </a:ext>
                </a:extLst>
              </a:tr>
              <a:tr h="1261150">
                <a:tc>
                  <a:txBody>
                    <a:bodyPr/>
                    <a:lstStyle/>
                    <a:p>
                      <a:pPr marL="0" lvl="0" indent="0" algn="l" rtl="0">
                        <a:spcBef>
                          <a:spcPts val="0"/>
                        </a:spcBef>
                        <a:spcAft>
                          <a:spcPts val="0"/>
                        </a:spcAft>
                        <a:buNone/>
                      </a:pPr>
                      <a:r>
                        <a:rPr lang="en"/>
                        <a:t>Frameworks - PWR Indicator</a:t>
                      </a:r>
                      <a:endParaRPr/>
                    </a:p>
                  </a:txBody>
                  <a:tcPr marL="91425" marR="91425" marT="91425" marB="91425">
                    <a:solidFill>
                      <a:srgbClr val="C9DAF8"/>
                    </a:solidFill>
                  </a:tcPr>
                </a:tc>
                <a:tc>
                  <a:txBody>
                    <a:bodyPr/>
                    <a:lstStyle/>
                    <a:p>
                      <a:pPr marL="285750" lvl="0" indent="-317500" algn="l" rtl="0">
                        <a:spcBef>
                          <a:spcPts val="0"/>
                        </a:spcBef>
                        <a:spcAft>
                          <a:spcPts val="0"/>
                        </a:spcAft>
                        <a:buSzPts val="1400"/>
                        <a:buChar char="-"/>
                      </a:pPr>
                      <a:r>
                        <a:rPr lang="en"/>
                        <a:t>Adds a “college and career readiness before graduation” subindicator that is organized around the “big three” (i.e., postsecondary credit, industry-recognized credentials, work-based learning)</a:t>
                      </a:r>
                      <a:endParaRPr/>
                    </a:p>
                    <a:p>
                      <a:pPr marL="285750" lvl="0" indent="-317500" algn="l" rtl="0">
                        <a:spcBef>
                          <a:spcPts val="0"/>
                        </a:spcBef>
                        <a:spcAft>
                          <a:spcPts val="0"/>
                        </a:spcAft>
                        <a:buSzPts val="1400"/>
                        <a:buChar char="-"/>
                      </a:pPr>
                      <a:r>
                        <a:rPr lang="en"/>
                        <a:t>Changes “matriculation” to “postsecondary progression” subindicator</a:t>
                      </a:r>
                      <a:endParaRPr/>
                    </a:p>
                  </a:txBody>
                  <a:tcPr marL="91425" marR="91425" marT="91425" marB="91425"/>
                </a:tc>
                <a:extLst>
                  <a:ext uri="{0D108BD9-81ED-4DB2-BD59-A6C34878D82A}">
                    <a16:rowId xmlns:a16="http://schemas.microsoft.com/office/drawing/2014/main" val="10001"/>
                  </a:ext>
                </a:extLst>
              </a:tr>
              <a:tr h="1520775">
                <a:tc>
                  <a:txBody>
                    <a:bodyPr/>
                    <a:lstStyle/>
                    <a:p>
                      <a:pPr marL="0" lvl="0" indent="0" algn="l" rtl="0">
                        <a:spcBef>
                          <a:spcPts val="0"/>
                        </a:spcBef>
                        <a:spcAft>
                          <a:spcPts val="0"/>
                        </a:spcAft>
                        <a:buNone/>
                      </a:pPr>
                      <a:r>
                        <a:rPr lang="en"/>
                        <a:t>Public Reporting</a:t>
                      </a:r>
                      <a:endParaRPr/>
                    </a:p>
                  </a:txBody>
                  <a:tcPr marL="91425" marR="91425" marT="91425" marB="91425">
                    <a:solidFill>
                      <a:srgbClr val="C9DAF8"/>
                    </a:solidFill>
                  </a:tcPr>
                </a:tc>
                <a:tc>
                  <a:txBody>
                    <a:bodyPr/>
                    <a:lstStyle/>
                    <a:p>
                      <a:pPr marL="285750" lvl="0" indent="-317500" algn="l" rtl="0">
                        <a:spcBef>
                          <a:spcPts val="0"/>
                        </a:spcBef>
                        <a:spcAft>
                          <a:spcPts val="0"/>
                        </a:spcAft>
                        <a:buSzPts val="1400"/>
                        <a:buChar char="-"/>
                      </a:pPr>
                      <a:r>
                        <a:rPr lang="en" dirty="0"/>
                        <a:t>Directs CDE to study a single coherent state dashboard for state and local data (i.e., stakeholder engagement, cost estimates)</a:t>
                      </a:r>
                      <a:endParaRPr dirty="0"/>
                    </a:p>
                    <a:p>
                      <a:pPr marL="285750" lvl="0" indent="-317500" algn="l" rtl="0">
                        <a:spcBef>
                          <a:spcPts val="0"/>
                        </a:spcBef>
                        <a:spcAft>
                          <a:spcPts val="0"/>
                        </a:spcAft>
                        <a:buSzPts val="1400"/>
                        <a:buChar char="-"/>
                      </a:pPr>
                      <a:r>
                        <a:rPr lang="en" dirty="0"/>
                        <a:t>Enhance user experience and functionality</a:t>
                      </a:r>
                      <a:endParaRPr dirty="0"/>
                    </a:p>
                    <a:p>
                      <a:pPr marL="285750" lvl="0" indent="-317500" algn="l" rtl="0">
                        <a:spcBef>
                          <a:spcPts val="0"/>
                        </a:spcBef>
                        <a:spcAft>
                          <a:spcPts val="0"/>
                        </a:spcAft>
                        <a:buSzPts val="1400"/>
                        <a:buChar char="-"/>
                      </a:pPr>
                      <a:r>
                        <a:rPr lang="en" dirty="0"/>
                        <a:t>Adds new reports (e.g., PWR data, participation/non-participation for accountability purposes)</a:t>
                      </a:r>
                      <a:endParaRPr dirty="0"/>
                    </a:p>
                  </a:txBody>
                  <a:tcPr marL="91425" marR="91425" marT="91425" marB="91425"/>
                </a:tc>
                <a:extLst>
                  <a:ext uri="{0D108BD9-81ED-4DB2-BD59-A6C34878D82A}">
                    <a16:rowId xmlns:a16="http://schemas.microsoft.com/office/drawing/2014/main" val="10002"/>
                  </a:ext>
                </a:extLst>
              </a:tr>
            </a:tbl>
          </a:graphicData>
        </a:graphic>
      </p:graphicFrame>
      <p:sp>
        <p:nvSpPr>
          <p:cNvPr id="501" name="Google Shape;501;p62"/>
          <p:cNvSpPr txBox="1"/>
          <p:nvPr/>
        </p:nvSpPr>
        <p:spPr>
          <a:xfrm>
            <a:off x="329100" y="0"/>
            <a:ext cx="453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980000"/>
                </a:solidFill>
              </a:rPr>
              <a:t>DRAFT</a:t>
            </a:r>
            <a:endParaRPr sz="1800" b="1">
              <a:solidFill>
                <a:srgbClr val="98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3"/>
          <p:cNvSpPr txBox="1">
            <a:spLocks noGrp="1"/>
          </p:cNvSpPr>
          <p:nvPr>
            <p:ph type="title" idx="4294967295"/>
          </p:nvPr>
        </p:nvSpPr>
        <p:spPr>
          <a:xfrm>
            <a:off x="329100" y="248250"/>
            <a:ext cx="8485800" cy="67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Main Sections of the Accountability Bill (HB 25-1278)</a:t>
            </a:r>
            <a:r>
              <a:rPr lang="en" sz="2120"/>
              <a:t> - 3 of 4</a:t>
            </a:r>
            <a:endParaRPr sz="2120"/>
          </a:p>
        </p:txBody>
      </p:sp>
      <p:graphicFrame>
        <p:nvGraphicFramePr>
          <p:cNvPr id="507" name="Google Shape;507;p63"/>
          <p:cNvGraphicFramePr/>
          <p:nvPr>
            <p:extLst>
              <p:ext uri="{D42A27DB-BD31-4B8C-83A1-F6EECF244321}">
                <p14:modId xmlns:p14="http://schemas.microsoft.com/office/powerpoint/2010/main" val="3211083886"/>
              </p:ext>
            </p:extLst>
          </p:nvPr>
        </p:nvGraphicFramePr>
        <p:xfrm>
          <a:off x="329100" y="922050"/>
          <a:ext cx="8373975" cy="3329050"/>
        </p:xfrm>
        <a:graphic>
          <a:graphicData uri="http://schemas.openxmlformats.org/drawingml/2006/table">
            <a:tbl>
              <a:tblPr firstRow="1">
                <a:noFill/>
                <a:tableStyleId>{7A3EAEF5-2994-4319-B9DD-D39CD1D5BCDB}</a:tableStyleId>
              </a:tblPr>
              <a:tblGrid>
                <a:gridCol w="1952075">
                  <a:extLst>
                    <a:ext uri="{9D8B030D-6E8A-4147-A177-3AD203B41FA5}">
                      <a16:colId xmlns:a16="http://schemas.microsoft.com/office/drawing/2014/main" val="20000"/>
                    </a:ext>
                  </a:extLst>
                </a:gridCol>
                <a:gridCol w="6421900">
                  <a:extLst>
                    <a:ext uri="{9D8B030D-6E8A-4147-A177-3AD203B41FA5}">
                      <a16:colId xmlns:a16="http://schemas.microsoft.com/office/drawing/2014/main" val="20001"/>
                    </a:ext>
                  </a:extLst>
                </a:gridCol>
              </a:tblGrid>
              <a:tr h="424275">
                <a:tc>
                  <a:txBody>
                    <a:bodyPr/>
                    <a:lstStyle/>
                    <a:p>
                      <a:pPr marL="0" lvl="0" indent="0" algn="ctr" rtl="0">
                        <a:spcBef>
                          <a:spcPts val="0"/>
                        </a:spcBef>
                        <a:spcAft>
                          <a:spcPts val="0"/>
                        </a:spcAft>
                        <a:buNone/>
                      </a:pPr>
                      <a:r>
                        <a:rPr lang="en" dirty="0">
                          <a:solidFill>
                            <a:schemeClr val="lt1"/>
                          </a:solidFill>
                        </a:rPr>
                        <a:t>Theme Area</a:t>
                      </a:r>
                      <a:endParaRPr dirty="0">
                        <a:solidFill>
                          <a:schemeClr val="lt1"/>
                        </a:solidFill>
                      </a:endParaRPr>
                    </a:p>
                  </a:txBody>
                  <a:tcPr marL="91425" marR="91425" marT="91425" marB="91425">
                    <a:solidFill>
                      <a:srgbClr val="004F88"/>
                    </a:solidFill>
                  </a:tcPr>
                </a:tc>
                <a:tc>
                  <a:txBody>
                    <a:bodyPr/>
                    <a:lstStyle/>
                    <a:p>
                      <a:pPr marL="0" lvl="0" indent="0" algn="ctr" rtl="0">
                        <a:spcBef>
                          <a:spcPts val="0"/>
                        </a:spcBef>
                        <a:spcAft>
                          <a:spcPts val="0"/>
                        </a:spcAft>
                        <a:buNone/>
                      </a:pPr>
                      <a:r>
                        <a:rPr lang="en" dirty="0">
                          <a:solidFill>
                            <a:schemeClr val="lt1"/>
                          </a:solidFill>
                        </a:rPr>
                        <a:t>HIghlights</a:t>
                      </a:r>
                      <a:endParaRPr dirty="0">
                        <a:solidFill>
                          <a:schemeClr val="lt1"/>
                        </a:solidFill>
                      </a:endParaRPr>
                    </a:p>
                  </a:txBody>
                  <a:tcPr marL="91425" marR="91425" marT="91425" marB="91425">
                    <a:solidFill>
                      <a:srgbClr val="004F88"/>
                    </a:solidFill>
                  </a:tcPr>
                </a:tc>
                <a:extLst>
                  <a:ext uri="{0D108BD9-81ED-4DB2-BD59-A6C34878D82A}">
                    <a16:rowId xmlns:a16="http://schemas.microsoft.com/office/drawing/2014/main" val="10000"/>
                  </a:ext>
                </a:extLst>
              </a:tr>
              <a:tr h="652725">
                <a:tc>
                  <a:txBody>
                    <a:bodyPr/>
                    <a:lstStyle/>
                    <a:p>
                      <a:pPr marL="0" lvl="0" indent="0" algn="l" rtl="0">
                        <a:spcBef>
                          <a:spcPts val="0"/>
                        </a:spcBef>
                        <a:spcAft>
                          <a:spcPts val="0"/>
                        </a:spcAft>
                        <a:buNone/>
                      </a:pPr>
                      <a:r>
                        <a:rPr lang="en"/>
                        <a:t>Insufficient State Data (ISD)</a:t>
                      </a:r>
                      <a:endParaRPr/>
                    </a:p>
                  </a:txBody>
                  <a:tcPr marL="91425" marR="91425" marT="91425" marB="91425">
                    <a:lnB w="9525" cap="flat" cmpd="sng">
                      <a:solidFill>
                        <a:srgbClr val="9E9E9E"/>
                      </a:solidFill>
                      <a:prstDash val="solid"/>
                      <a:round/>
                      <a:headEnd type="none" w="sm" len="sm"/>
                      <a:tailEnd type="none" w="sm" len="sm"/>
                    </a:lnB>
                    <a:solidFill>
                      <a:srgbClr val="C9DAF8"/>
                    </a:solidFill>
                  </a:tcPr>
                </a:tc>
                <a:tc>
                  <a:txBody>
                    <a:bodyPr/>
                    <a:lstStyle/>
                    <a:p>
                      <a:pPr marL="285750" lvl="0" indent="-317500" algn="l" rtl="0">
                        <a:spcBef>
                          <a:spcPts val="0"/>
                        </a:spcBef>
                        <a:spcAft>
                          <a:spcPts val="0"/>
                        </a:spcAft>
                        <a:buSzPts val="1400"/>
                        <a:buChar char="-"/>
                      </a:pPr>
                      <a:r>
                        <a:rPr lang="en"/>
                        <a:t>Adds a corrective action plan when ISD is assigned for low participation</a:t>
                      </a:r>
                      <a:endParaRPr/>
                    </a:p>
                    <a:p>
                      <a:pPr marL="285750" lvl="0" indent="-317500" algn="l" rtl="0">
                        <a:spcBef>
                          <a:spcPts val="0"/>
                        </a:spcBef>
                        <a:spcAft>
                          <a:spcPts val="0"/>
                        </a:spcAft>
                        <a:buSzPts val="1400"/>
                        <a:buChar char="-"/>
                      </a:pPr>
                      <a:r>
                        <a:rPr lang="en"/>
                        <a:t>Requires a meeting with the state board in Year 3</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252050">
                <a:tc>
                  <a:txBody>
                    <a:bodyPr/>
                    <a:lstStyle/>
                    <a:p>
                      <a:pPr marL="0" lvl="0" indent="0" algn="l" rtl="0">
                        <a:spcBef>
                          <a:spcPts val="0"/>
                        </a:spcBef>
                        <a:spcAft>
                          <a:spcPts val="0"/>
                        </a:spcAft>
                        <a:buNone/>
                      </a:pPr>
                      <a:r>
                        <a:rPr lang="en"/>
                        <a:t>Continuous Improvement (inc accountability clock)</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285750" lvl="0" indent="-317500" algn="l" rtl="0">
                        <a:spcBef>
                          <a:spcPts val="0"/>
                        </a:spcBef>
                        <a:spcAft>
                          <a:spcPts val="0"/>
                        </a:spcAft>
                        <a:buSzPts val="1400"/>
                        <a:buChar char="-"/>
                      </a:pPr>
                      <a:r>
                        <a:rPr lang="en" dirty="0"/>
                        <a:t>Universal Support: Directs CDE to provide guidance to local boards on how to review and monitor improvement plans.</a:t>
                      </a:r>
                      <a:endParaRPr dirty="0"/>
                    </a:p>
                    <a:p>
                      <a:pPr marL="285750" lvl="0" indent="-317500" algn="l" rtl="0">
                        <a:spcBef>
                          <a:spcPts val="0"/>
                        </a:spcBef>
                        <a:spcAft>
                          <a:spcPts val="0"/>
                        </a:spcAft>
                        <a:buSzPts val="1400"/>
                        <a:buChar char="-"/>
                      </a:pPr>
                      <a:r>
                        <a:rPr lang="en" dirty="0"/>
                        <a:t>Proactive Support: Directs CDE to offer a process to identify and support schools prior to entering performance watch or early on the clock.</a:t>
                      </a:r>
                      <a:endParaRPr dirty="0"/>
                    </a:p>
                    <a:p>
                      <a:pPr marL="285750" lvl="0" indent="-317500" algn="l" rtl="0">
                        <a:spcBef>
                          <a:spcPts val="0"/>
                        </a:spcBef>
                        <a:spcAft>
                          <a:spcPts val="0"/>
                        </a:spcAft>
                        <a:buSzPts val="1400"/>
                        <a:buChar char="-"/>
                      </a:pPr>
                      <a:r>
                        <a:rPr lang="en" dirty="0"/>
                        <a:t>Early on Clock: Directs CDE to offer ongoing support and feedback in Years 1 and 2.</a:t>
                      </a:r>
                      <a:endParaRPr dirty="0"/>
                    </a:p>
                    <a:p>
                      <a:pPr marL="285750" lvl="0" indent="-317500" algn="l" rtl="0">
                        <a:spcBef>
                          <a:spcPts val="0"/>
                        </a:spcBef>
                        <a:spcAft>
                          <a:spcPts val="0"/>
                        </a:spcAft>
                        <a:buSzPts val="1400"/>
                        <a:buChar char="-"/>
                      </a:pPr>
                      <a:r>
                        <a:rPr lang="en" dirty="0"/>
                        <a:t>Late on Clock: Adds clarity and flexibility on a pathway plan.  Adds another SBE-directed action that is comparable to or of comparable effect as existing options. Adds an evaluation of external managers.</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08" name="Google Shape;508;p63"/>
          <p:cNvSpPr txBox="1"/>
          <p:nvPr/>
        </p:nvSpPr>
        <p:spPr>
          <a:xfrm>
            <a:off x="329100" y="0"/>
            <a:ext cx="453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980000"/>
                </a:solidFill>
              </a:rPr>
              <a:t>DRAFT</a:t>
            </a:r>
            <a:endParaRPr sz="1800" b="1">
              <a:solidFill>
                <a:srgbClr val="98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4"/>
          <p:cNvSpPr txBox="1">
            <a:spLocks noGrp="1"/>
          </p:cNvSpPr>
          <p:nvPr>
            <p:ph type="title" idx="4294967295"/>
          </p:nvPr>
        </p:nvSpPr>
        <p:spPr>
          <a:xfrm>
            <a:off x="329100" y="248250"/>
            <a:ext cx="8485800" cy="67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dirty="0"/>
              <a:t>Main Sections of the Accountability Bill (HB 25-1278)</a:t>
            </a:r>
            <a:r>
              <a:rPr lang="en" sz="2120" dirty="0"/>
              <a:t> - 4 of 4</a:t>
            </a:r>
            <a:endParaRPr sz="2120" dirty="0"/>
          </a:p>
        </p:txBody>
      </p:sp>
      <p:sp>
        <p:nvSpPr>
          <p:cNvPr id="514" name="Google Shape;514;p64"/>
          <p:cNvSpPr txBox="1"/>
          <p:nvPr/>
        </p:nvSpPr>
        <p:spPr>
          <a:xfrm>
            <a:off x="329100" y="0"/>
            <a:ext cx="453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980000"/>
                </a:solidFill>
              </a:rPr>
              <a:t>DRAFT</a:t>
            </a:r>
            <a:endParaRPr sz="1800" b="1">
              <a:solidFill>
                <a:srgbClr val="980000"/>
              </a:solidFill>
            </a:endParaRPr>
          </a:p>
        </p:txBody>
      </p:sp>
      <p:graphicFrame>
        <p:nvGraphicFramePr>
          <p:cNvPr id="515" name="Google Shape;515;p64"/>
          <p:cNvGraphicFramePr/>
          <p:nvPr>
            <p:extLst>
              <p:ext uri="{D42A27DB-BD31-4B8C-83A1-F6EECF244321}">
                <p14:modId xmlns:p14="http://schemas.microsoft.com/office/powerpoint/2010/main" val="1978804018"/>
              </p:ext>
            </p:extLst>
          </p:nvPr>
        </p:nvGraphicFramePr>
        <p:xfrm>
          <a:off x="389650" y="922050"/>
          <a:ext cx="8212125" cy="3322230"/>
        </p:xfrm>
        <a:graphic>
          <a:graphicData uri="http://schemas.openxmlformats.org/drawingml/2006/table">
            <a:tbl>
              <a:tblPr firstRow="1">
                <a:noFill/>
                <a:tableStyleId>{7A3EAEF5-2994-4319-B9DD-D39CD1D5BCDB}</a:tableStyleId>
              </a:tblPr>
              <a:tblGrid>
                <a:gridCol w="2017550">
                  <a:extLst>
                    <a:ext uri="{9D8B030D-6E8A-4147-A177-3AD203B41FA5}">
                      <a16:colId xmlns:a16="http://schemas.microsoft.com/office/drawing/2014/main" val="20000"/>
                    </a:ext>
                  </a:extLst>
                </a:gridCol>
                <a:gridCol w="6194575">
                  <a:extLst>
                    <a:ext uri="{9D8B030D-6E8A-4147-A177-3AD203B41FA5}">
                      <a16:colId xmlns:a16="http://schemas.microsoft.com/office/drawing/2014/main" val="20001"/>
                    </a:ext>
                  </a:extLst>
                </a:gridCol>
              </a:tblGrid>
              <a:tr h="330025">
                <a:tc>
                  <a:txBody>
                    <a:bodyPr/>
                    <a:lstStyle/>
                    <a:p>
                      <a:pPr marL="0" lvl="0" indent="0" algn="ctr" rtl="0">
                        <a:spcBef>
                          <a:spcPts val="0"/>
                        </a:spcBef>
                        <a:spcAft>
                          <a:spcPts val="0"/>
                        </a:spcAft>
                        <a:buNone/>
                      </a:pPr>
                      <a:r>
                        <a:rPr lang="en" dirty="0">
                          <a:solidFill>
                            <a:schemeClr val="lt1"/>
                          </a:solidFill>
                        </a:rPr>
                        <a:t>Theme Area</a:t>
                      </a:r>
                      <a:endParaRPr dirty="0">
                        <a:solidFill>
                          <a:schemeClr val="lt1"/>
                        </a:solidFill>
                      </a:endParaRPr>
                    </a:p>
                  </a:txBody>
                  <a:tcPr marL="91425" marR="91425" marT="91425" marB="91425">
                    <a:solidFill>
                      <a:srgbClr val="004F88"/>
                    </a:solidFill>
                  </a:tcPr>
                </a:tc>
                <a:tc>
                  <a:txBody>
                    <a:bodyPr/>
                    <a:lstStyle/>
                    <a:p>
                      <a:pPr marL="0" lvl="0" indent="0" algn="ctr" rtl="0">
                        <a:spcBef>
                          <a:spcPts val="0"/>
                        </a:spcBef>
                        <a:spcAft>
                          <a:spcPts val="0"/>
                        </a:spcAft>
                        <a:buNone/>
                      </a:pPr>
                      <a:r>
                        <a:rPr lang="en" dirty="0">
                          <a:solidFill>
                            <a:schemeClr val="lt1"/>
                          </a:solidFill>
                        </a:rPr>
                        <a:t>Highlights</a:t>
                      </a:r>
                      <a:endParaRPr dirty="0">
                        <a:solidFill>
                          <a:schemeClr val="lt1"/>
                        </a:solidFill>
                      </a:endParaRPr>
                    </a:p>
                  </a:txBody>
                  <a:tcPr marL="91425" marR="91425" marT="91425" marB="91425">
                    <a:solidFill>
                      <a:srgbClr val="004F88"/>
                    </a:solidFill>
                  </a:tcPr>
                </a:tc>
                <a:extLst>
                  <a:ext uri="{0D108BD9-81ED-4DB2-BD59-A6C34878D82A}">
                    <a16:rowId xmlns:a16="http://schemas.microsoft.com/office/drawing/2014/main" val="10000"/>
                  </a:ext>
                </a:extLst>
              </a:tr>
              <a:tr h="300400">
                <a:tc>
                  <a:txBody>
                    <a:bodyPr/>
                    <a:lstStyle/>
                    <a:p>
                      <a:pPr marL="0" lvl="0" indent="0" algn="l" rtl="0">
                        <a:spcBef>
                          <a:spcPts val="0"/>
                        </a:spcBef>
                        <a:spcAft>
                          <a:spcPts val="0"/>
                        </a:spcAft>
                        <a:buNone/>
                      </a:pPr>
                      <a:r>
                        <a:rPr lang="en"/>
                        <a:t>Areas for Further Study</a:t>
                      </a:r>
                      <a:endParaRPr/>
                    </a:p>
                  </a:txBody>
                  <a:tcPr marL="91425" marR="91425" marT="91425" marB="91425">
                    <a:lnB w="9525" cap="flat" cmpd="sng">
                      <a:solidFill>
                        <a:srgbClr val="9E9E9E"/>
                      </a:solidFill>
                      <a:prstDash val="solid"/>
                      <a:round/>
                      <a:headEnd type="none" w="sm" len="sm"/>
                      <a:tailEnd type="none" w="sm" len="sm"/>
                    </a:lnB>
                    <a:solidFill>
                      <a:srgbClr val="C9DAF8"/>
                    </a:solidFill>
                  </a:tcPr>
                </a:tc>
                <a:tc>
                  <a:txBody>
                    <a:bodyPr/>
                    <a:lstStyle/>
                    <a:p>
                      <a:pPr marL="285750" lvl="0" indent="-317500" algn="l" rtl="0">
                        <a:spcBef>
                          <a:spcPts val="0"/>
                        </a:spcBef>
                        <a:spcAft>
                          <a:spcPts val="0"/>
                        </a:spcAft>
                        <a:buSzPts val="1400"/>
                        <a:buChar char="-"/>
                      </a:pPr>
                      <a:r>
                        <a:rPr lang="en"/>
                        <a:t>Formalizes the Accountability Work Group, including representative membership.  TAP and AWG provide consultation on studies.</a:t>
                      </a:r>
                      <a:endParaRPr/>
                    </a:p>
                    <a:p>
                      <a:pPr marL="285750" lvl="0" indent="-317500" algn="l" rtl="0">
                        <a:spcBef>
                          <a:spcPts val="0"/>
                        </a:spcBef>
                        <a:spcAft>
                          <a:spcPts val="0"/>
                        </a:spcAft>
                        <a:buSzPts val="1400"/>
                        <a:buChar char="-"/>
                      </a:pPr>
                      <a:r>
                        <a:rPr lang="en"/>
                        <a:t>Small Systems.  Adds two related studies to examine (1) lowering student count thresholds for calculations and reporting and (2) volatility within the accountability for small systems.</a:t>
                      </a:r>
                      <a:endParaRPr/>
                    </a:p>
                    <a:p>
                      <a:pPr marL="285750" lvl="0" indent="-317500" algn="l" rtl="0">
                        <a:spcBef>
                          <a:spcPts val="0"/>
                        </a:spcBef>
                        <a:spcAft>
                          <a:spcPts val="0"/>
                        </a:spcAft>
                        <a:buSzPts val="1400"/>
                        <a:buChar char="-"/>
                      </a:pPr>
                      <a:r>
                        <a:rPr lang="en"/>
                        <a:t>State Assessments.  Study to provide recommendations on shortening assessment and implementing adaptive assessment technology.</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00400">
                <a:tc>
                  <a:txBody>
                    <a:bodyPr/>
                    <a:lstStyle/>
                    <a:p>
                      <a:pPr marL="0" lvl="0" indent="0" algn="l" rtl="0">
                        <a:spcBef>
                          <a:spcPts val="0"/>
                        </a:spcBef>
                        <a:spcAft>
                          <a:spcPts val="0"/>
                        </a:spcAft>
                        <a:buNone/>
                      </a:pPr>
                      <a:r>
                        <a:rPr lang="en"/>
                        <a:t>Areas of Further Note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457200" lvl="0" indent="-317500" algn="l" rtl="0">
                        <a:spcBef>
                          <a:spcPts val="0"/>
                        </a:spcBef>
                        <a:spcAft>
                          <a:spcPts val="0"/>
                        </a:spcAft>
                        <a:buSzPts val="1400"/>
                        <a:buChar char="-"/>
                      </a:pPr>
                      <a:r>
                        <a:rPr lang="en" dirty="0">
                          <a:solidFill>
                            <a:schemeClr val="dk1"/>
                          </a:solidFill>
                        </a:rPr>
                        <a:t>Resources not allocated for any of the “continuous improvement” work for at least FY 2025 and 2026.  CDE is reviewing its current capacity.</a:t>
                      </a:r>
                      <a:endParaRPr dirty="0">
                        <a:solidFill>
                          <a:schemeClr val="dk1"/>
                        </a:solidFill>
                      </a:endParaRPr>
                    </a:p>
                    <a:p>
                      <a:pPr marL="457200" lvl="0" indent="-317500" algn="l" rtl="0">
                        <a:spcBef>
                          <a:spcPts val="0"/>
                        </a:spcBef>
                        <a:spcAft>
                          <a:spcPts val="0"/>
                        </a:spcAft>
                        <a:buClr>
                          <a:schemeClr val="dk1"/>
                        </a:buClr>
                        <a:buSzPts val="1400"/>
                        <a:buChar char="-"/>
                      </a:pPr>
                      <a:r>
                        <a:rPr lang="en" dirty="0">
                          <a:solidFill>
                            <a:schemeClr val="dk1"/>
                          </a:solidFill>
                        </a:rPr>
                        <a:t>All of the 1241 Task Force’s recommendations were generally included in the bill, with the exception of some of the studies (e.g., new rating labels, accreditation system, awards, best practices)</a:t>
                      </a:r>
                      <a:endParaRPr dirty="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16" name="Google Shape;516;p64">
            <a:extLst>
              <a:ext uri="{C183D7F6-B498-43B3-948B-1728B52AA6E4}">
                <adec:decorative xmlns:adec="http://schemas.microsoft.com/office/drawing/2017/decorative" val="1"/>
              </a:ext>
            </a:extLst>
          </p:cNvPr>
          <p:cNvSpPr/>
          <p:nvPr/>
        </p:nvSpPr>
        <p:spPr>
          <a:xfrm>
            <a:off x="2453125" y="1341325"/>
            <a:ext cx="6085800" cy="49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TAP RECOMMENDATION</a:t>
            </a:r>
            <a:endParaRPr b="1"/>
          </a:p>
        </p:txBody>
      </p:sp>
      <p:sp>
        <p:nvSpPr>
          <p:cNvPr id="522" name="Google Shape;522;p65"/>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clarifying questions do you have?</a:t>
            </a:r>
            <a:endParaRPr/>
          </a:p>
          <a:p>
            <a:pPr marL="0" lvl="0" indent="0" algn="l" rtl="0">
              <a:spcBef>
                <a:spcPts val="0"/>
              </a:spcBef>
              <a:spcAft>
                <a:spcPts val="0"/>
              </a:spcAft>
              <a:buNone/>
            </a:pPr>
            <a:endParaRPr/>
          </a:p>
          <a:p>
            <a:pPr marL="0" lvl="0" indent="0" algn="l" rtl="0">
              <a:spcBef>
                <a:spcPts val="0"/>
              </a:spcBef>
              <a:spcAft>
                <a:spcPts val="0"/>
              </a:spcAft>
              <a:buNone/>
            </a:pPr>
            <a:r>
              <a:rPr lang="en"/>
              <a:t>What theme areas are of particular interest (areas of opportunity and concern) to follow and potentially provide input?</a:t>
            </a:r>
            <a:endParaRPr/>
          </a:p>
          <a:p>
            <a:pPr marL="0" lvl="0" indent="0" algn="l" rtl="0">
              <a:spcBef>
                <a:spcPts val="0"/>
              </a:spcBef>
              <a:spcAft>
                <a:spcPts val="0"/>
              </a:spcAft>
              <a:buNone/>
            </a:pPr>
            <a:endParaRPr/>
          </a:p>
          <a:p>
            <a:pPr marL="0" lvl="0" indent="0" algn="l" rtl="0">
              <a:spcBef>
                <a:spcPts val="0"/>
              </a:spcBef>
              <a:spcAft>
                <a:spcPts val="0"/>
              </a:spcAft>
              <a:buNone/>
            </a:pPr>
            <a:r>
              <a:rPr lang="en"/>
              <a:t>What areas are missing and that may warrant future discussion?</a:t>
            </a:r>
            <a:endParaRPr/>
          </a:p>
        </p:txBody>
      </p:sp>
      <p:sp>
        <p:nvSpPr>
          <p:cNvPr id="523" name="Google Shape;523;p6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6"/>
          <p:cNvSpPr txBox="1">
            <a:spLocks noGrp="1"/>
          </p:cNvSpPr>
          <p:nvPr>
            <p:ph type="title"/>
          </p:nvPr>
        </p:nvSpPr>
        <p:spPr>
          <a:xfrm>
            <a:off x="0" y="3361600"/>
            <a:ext cx="9144000" cy="1058400"/>
          </a:xfrm>
          <a:prstGeom prst="rect">
            <a:avLst/>
          </a:prstGeom>
          <a:solidFill>
            <a:srgbClr val="004F88"/>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Roboto"/>
                <a:ea typeface="Roboto"/>
                <a:cs typeface="Roboto"/>
                <a:sym typeface="Roboto"/>
              </a:rPr>
              <a:t>Small Systems Accountability Analysis</a:t>
            </a:r>
            <a:endParaRPr b="1">
              <a:latin typeface="Roboto"/>
              <a:ea typeface="Roboto"/>
              <a:cs typeface="Roboto"/>
              <a:sym typeface="Roboto"/>
            </a:endParaRPr>
          </a:p>
          <a:p>
            <a:pPr marL="0" lvl="0" indent="0" algn="ctr" rtl="0">
              <a:spcBef>
                <a:spcPts val="0"/>
              </a:spcBef>
              <a:spcAft>
                <a:spcPts val="0"/>
              </a:spcAft>
              <a:buNone/>
            </a:pPr>
            <a:r>
              <a:rPr lang="en" sz="1688"/>
              <a:t>Daniel Mangan</a:t>
            </a:r>
            <a:endParaRPr sz="1688">
              <a:latin typeface="Roboto"/>
              <a:ea typeface="Roboto"/>
              <a:cs typeface="Roboto"/>
              <a:sym typeface="Roboto"/>
            </a:endParaRPr>
          </a:p>
          <a:p>
            <a:pPr marL="0" lvl="0" indent="0" algn="ctr" rtl="0">
              <a:spcBef>
                <a:spcPts val="0"/>
              </a:spcBef>
              <a:spcAft>
                <a:spcPts val="0"/>
              </a:spcAft>
              <a:buClr>
                <a:schemeClr val="dk1"/>
              </a:buClr>
              <a:buSzPct val="65131"/>
              <a:buFont typeface="Arial"/>
              <a:buNone/>
            </a:pPr>
            <a:r>
              <a:rPr lang="en" sz="1688" b="1">
                <a:latin typeface="Roboto"/>
                <a:ea typeface="Roboto"/>
                <a:cs typeface="Roboto"/>
                <a:sym typeface="Roboto"/>
              </a:rPr>
              <a:t>Feedback Item</a:t>
            </a:r>
            <a:endParaRPr sz="1688"/>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7"/>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t>Legislative Background</a:t>
            </a:r>
            <a:endParaRPr/>
          </a:p>
        </p:txBody>
      </p:sp>
      <p:sp>
        <p:nvSpPr>
          <p:cNvPr id="2" name="TextBox 1">
            <a:extLst>
              <a:ext uri="{FF2B5EF4-FFF2-40B4-BE49-F238E27FC236}">
                <a16:creationId xmlns:a16="http://schemas.microsoft.com/office/drawing/2014/main" id="{DFD6A71A-939B-C9DB-83B3-635F6161212D}"/>
              </a:ext>
            </a:extLst>
          </p:cNvPr>
          <p:cNvSpPr txBox="1"/>
          <p:nvPr/>
        </p:nvSpPr>
        <p:spPr>
          <a:xfrm>
            <a:off x="129575" y="980460"/>
            <a:ext cx="3915000" cy="738664"/>
          </a:xfrm>
          <a:prstGeom prst="rect">
            <a:avLst/>
          </a:prstGeom>
          <a:noFill/>
        </p:spPr>
        <p:txBody>
          <a:bodyPr wrap="square" rtlCol="0">
            <a:spAutoFit/>
          </a:bodyPr>
          <a:lstStyle/>
          <a:p>
            <a:r>
              <a:rPr lang="en-US" b="1" dirty="0">
                <a:solidFill>
                  <a:schemeClr val="accent1">
                    <a:lumMod val="50000"/>
                  </a:schemeClr>
                </a:solidFill>
              </a:rPr>
              <a:t>1241: Accountability, Accreditation, Student Performance, and Resource Inequity Task Force Report</a:t>
            </a:r>
          </a:p>
        </p:txBody>
      </p:sp>
      <p:sp>
        <p:nvSpPr>
          <p:cNvPr id="534" name="Google Shape;534;p67"/>
          <p:cNvSpPr txBox="1">
            <a:spLocks noGrp="1"/>
          </p:cNvSpPr>
          <p:nvPr>
            <p:ph type="body" idx="1"/>
          </p:nvPr>
        </p:nvSpPr>
        <p:spPr>
          <a:xfrm>
            <a:off x="129575" y="1783650"/>
            <a:ext cx="3915000" cy="2488200"/>
          </a:xfrm>
          <a:prstGeom prst="rect">
            <a:avLst/>
          </a:prstGeom>
          <a:noFill/>
          <a:ln>
            <a:noFill/>
          </a:ln>
        </p:spPr>
        <p:txBody>
          <a:bodyPr spcFirstLastPara="1" wrap="square" lIns="0" tIns="0" rIns="0" bIns="0"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n" sz="1500" b="1" u="sng" dirty="0">
                <a:solidFill>
                  <a:schemeClr val="dk1"/>
                </a:solidFill>
                <a:latin typeface="Roboto"/>
                <a:ea typeface="Roboto"/>
                <a:cs typeface="Roboto"/>
                <a:sym typeface="Roboto"/>
              </a:rPr>
              <a:t>1241 Task Force Recommendations</a:t>
            </a:r>
            <a:endParaRPr sz="1500" b="1" u="sng" dirty="0">
              <a:solidFill>
                <a:schemeClr val="dk1"/>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600" dirty="0">
                <a:solidFill>
                  <a:schemeClr val="dk1"/>
                </a:solidFill>
                <a:latin typeface="Roboto"/>
                <a:ea typeface="Roboto"/>
                <a:cs typeface="Roboto"/>
                <a:sym typeface="Roboto"/>
              </a:rPr>
              <a:t>#1: Lower student count thresholds for accountability calculations and reporting</a:t>
            </a:r>
            <a:endParaRPr sz="1600" dirty="0">
              <a:solidFill>
                <a:schemeClr val="dk1"/>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600" dirty="0">
                <a:solidFill>
                  <a:schemeClr val="dk1"/>
                </a:solidFill>
                <a:latin typeface="Roboto"/>
                <a:ea typeface="Roboto"/>
                <a:cs typeface="Roboto"/>
                <a:sym typeface="Roboto"/>
              </a:rPr>
              <a:t>#4: Explore best practices and monitor the accountability system to identify and reduce issues of volatility that impact schools and districts with small student populations</a:t>
            </a:r>
            <a:endParaRPr sz="1600" dirty="0">
              <a:solidFill>
                <a:schemeClr val="dk1"/>
              </a:solidFill>
              <a:latin typeface="Roboto"/>
              <a:ea typeface="Roboto"/>
              <a:cs typeface="Roboto"/>
              <a:sym typeface="Roboto"/>
            </a:endParaRPr>
          </a:p>
          <a:p>
            <a:pPr marL="0" lvl="0" indent="0" algn="l" rtl="0">
              <a:lnSpc>
                <a:spcPct val="90000"/>
              </a:lnSpc>
              <a:spcBef>
                <a:spcPts val="1200"/>
              </a:spcBef>
              <a:spcAft>
                <a:spcPts val="0"/>
              </a:spcAft>
              <a:buSzPts val="1800"/>
              <a:buNone/>
            </a:pPr>
            <a:endParaRPr dirty="0"/>
          </a:p>
        </p:txBody>
      </p:sp>
      <p:sp>
        <p:nvSpPr>
          <p:cNvPr id="536" name="Google Shape;536;p67"/>
          <p:cNvSpPr txBox="1">
            <a:spLocks noGrp="1"/>
          </p:cNvSpPr>
          <p:nvPr>
            <p:ph type="body" idx="1"/>
          </p:nvPr>
        </p:nvSpPr>
        <p:spPr>
          <a:xfrm>
            <a:off x="4541875" y="1416775"/>
            <a:ext cx="4567200" cy="2488200"/>
          </a:xfrm>
          <a:prstGeom prst="rect">
            <a:avLst/>
          </a:prstGeom>
          <a:solidFill>
            <a:srgbClr val="C9DAF8"/>
          </a:solidFill>
          <a:ln>
            <a:noFill/>
          </a:ln>
        </p:spPr>
        <p:txBody>
          <a:bodyPr spcFirstLastPara="1" wrap="square" lIns="0" tIns="0" rIns="0" bIns="0" anchor="t" anchorCtr="0">
            <a:normAutofit fontScale="70000" lnSpcReduction="20000"/>
          </a:bodyPr>
          <a:lstStyle/>
          <a:p>
            <a:pPr marL="114300" lvl="0" indent="0" algn="l" rtl="0">
              <a:lnSpc>
                <a:spcPct val="115000"/>
              </a:lnSpc>
              <a:spcBef>
                <a:spcPts val="0"/>
              </a:spcBef>
              <a:spcAft>
                <a:spcPts val="0"/>
              </a:spcAft>
              <a:buClr>
                <a:schemeClr val="dk1"/>
              </a:buClr>
              <a:buSzPct val="73333"/>
              <a:buFont typeface="Arial"/>
              <a:buNone/>
            </a:pPr>
            <a:r>
              <a:rPr lang="en" sz="1500" b="1" u="sng" dirty="0">
                <a:solidFill>
                  <a:schemeClr val="dk1"/>
                </a:solidFill>
                <a:latin typeface="Roboto"/>
                <a:ea typeface="Roboto"/>
                <a:cs typeface="Roboto"/>
                <a:sym typeface="Roboto"/>
              </a:rPr>
              <a:t>CRS 22-11-212(1)(a) and (2)(a)</a:t>
            </a:r>
            <a:endParaRPr sz="1500" b="1" u="sng" dirty="0">
              <a:solidFill>
                <a:schemeClr val="dk1"/>
              </a:solidFill>
              <a:latin typeface="Roboto"/>
              <a:ea typeface="Roboto"/>
              <a:cs typeface="Roboto"/>
              <a:sym typeface="Roboto"/>
            </a:endParaRPr>
          </a:p>
          <a:p>
            <a:pPr marL="114300" lvl="0" indent="0" algn="l" rtl="0">
              <a:lnSpc>
                <a:spcPct val="115000"/>
              </a:lnSpc>
              <a:spcBef>
                <a:spcPts val="1200"/>
              </a:spcBef>
              <a:spcAft>
                <a:spcPts val="0"/>
              </a:spcAft>
              <a:buClr>
                <a:schemeClr val="dk1"/>
              </a:buClr>
              <a:buSzPct val="73333"/>
              <a:buFont typeface="Arial"/>
              <a:buNone/>
            </a:pPr>
            <a:r>
              <a:rPr lang="en" sz="1500" dirty="0">
                <a:solidFill>
                  <a:schemeClr val="dk1"/>
                </a:solidFill>
                <a:latin typeface="Roboto"/>
                <a:ea typeface="Roboto"/>
                <a:cs typeface="Roboto"/>
                <a:sym typeface="Roboto"/>
              </a:rPr>
              <a:t>(1)(a) THE DEPARTMENT SHALL FACILITATE A STUDY, IN CONSULTATION WITH THE TECHNICAL ADVISORY PANEL, A COUNCIL THAT FOCUSES ON RURAL EDUCATION, THE ACCOUNTABILITY WORK GROUP DESCRIBED IN SECTION 22-11-202 (3), AND OTHER ADVISORY GROUPS WITH RELEVANT EXPERTISE, AND </a:t>
            </a:r>
            <a:r>
              <a:rPr lang="en" sz="1500" b="1" dirty="0">
                <a:solidFill>
                  <a:schemeClr val="dk1"/>
                </a:solidFill>
                <a:latin typeface="Roboto"/>
                <a:ea typeface="Roboto"/>
                <a:cs typeface="Roboto"/>
                <a:sym typeface="Roboto"/>
              </a:rPr>
              <a:t>MAKE RECOMMENDATIONS ON LOWERING STUDENT COUNT THRESHOLDS ON ACCOUNTABILITY CALCULATIONS AND REPORTING</a:t>
            </a:r>
            <a:r>
              <a:rPr lang="en" sz="1500" dirty="0">
                <a:solidFill>
                  <a:schemeClr val="dk1"/>
                </a:solidFill>
                <a:latin typeface="Roboto"/>
                <a:ea typeface="Roboto"/>
                <a:cs typeface="Roboto"/>
                <a:sym typeface="Roboto"/>
              </a:rPr>
              <a:t>….</a:t>
            </a:r>
            <a:endParaRPr sz="1500" dirty="0">
              <a:solidFill>
                <a:schemeClr val="dk1"/>
              </a:solidFill>
              <a:latin typeface="Roboto"/>
              <a:ea typeface="Roboto"/>
              <a:cs typeface="Roboto"/>
              <a:sym typeface="Roboto"/>
            </a:endParaRPr>
          </a:p>
          <a:p>
            <a:pPr marL="114300" lvl="0" indent="0" algn="l" rtl="0">
              <a:lnSpc>
                <a:spcPct val="115000"/>
              </a:lnSpc>
              <a:spcBef>
                <a:spcPts val="1200"/>
              </a:spcBef>
              <a:spcAft>
                <a:spcPts val="1200"/>
              </a:spcAft>
              <a:buClr>
                <a:schemeClr val="dk1"/>
              </a:buClr>
              <a:buSzPct val="73333"/>
              <a:buFont typeface="Arial"/>
              <a:buNone/>
            </a:pPr>
            <a:r>
              <a:rPr lang="en" sz="1500" dirty="0">
                <a:solidFill>
                  <a:schemeClr val="dk1"/>
                </a:solidFill>
                <a:latin typeface="Roboto"/>
                <a:ea typeface="Roboto"/>
                <a:cs typeface="Roboto"/>
                <a:sym typeface="Roboto"/>
              </a:rPr>
              <a:t>(2)(a)...</a:t>
            </a:r>
            <a:r>
              <a:rPr lang="en" sz="1500" b="1" dirty="0">
                <a:solidFill>
                  <a:schemeClr val="dk1"/>
                </a:solidFill>
                <a:latin typeface="Roboto"/>
                <a:ea typeface="Roboto"/>
                <a:cs typeface="Roboto"/>
                <a:sym typeface="Roboto"/>
              </a:rPr>
              <a:t>MAKE RECOMMENDATIONS ON ADDRESSING INHERENT VOLATILITY OF TEST SCORE MEASUREMENTS FOR LOCAL EDUCATION PROVIDERS WITH SMALL STUDENT POPULATIONS</a:t>
            </a:r>
            <a:r>
              <a:rPr lang="en" sz="1500" dirty="0">
                <a:solidFill>
                  <a:schemeClr val="dk1"/>
                </a:solidFill>
                <a:latin typeface="Roboto"/>
                <a:ea typeface="Roboto"/>
                <a:cs typeface="Roboto"/>
                <a:sym typeface="Roboto"/>
              </a:rPr>
              <a:t>.</a:t>
            </a:r>
            <a:endParaRPr dirty="0"/>
          </a:p>
        </p:txBody>
      </p:sp>
      <p:sp>
        <p:nvSpPr>
          <p:cNvPr id="539" name="Google Shape;539;p6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Welcome &amp; Introductions</a:t>
            </a:r>
            <a:endParaRPr/>
          </a:p>
        </p:txBody>
      </p:sp>
      <p:sp>
        <p:nvSpPr>
          <p:cNvPr id="375" name="Google Shape;375;p49"/>
          <p:cNvSpPr txBox="1">
            <a:spLocks noGrp="1"/>
          </p:cNvSpPr>
          <p:nvPr>
            <p:ph type="body" idx="4294967295"/>
          </p:nvPr>
        </p:nvSpPr>
        <p:spPr>
          <a:xfrm>
            <a:off x="311700" y="1152475"/>
            <a:ext cx="8006100" cy="3034800"/>
          </a:xfrm>
          <a:prstGeom prst="rect">
            <a:avLst/>
          </a:prstGeom>
        </p:spPr>
        <p:txBody>
          <a:bodyPr spcFirstLastPara="1" wrap="square" lIns="91425" tIns="91425" rIns="91425" bIns="91425" anchor="t" anchorCtr="0">
            <a:normAutofit fontScale="85000" lnSpcReduction="20000"/>
          </a:bodyPr>
          <a:lstStyle/>
          <a:p>
            <a:pPr marL="228600" lvl="0" indent="-207645" algn="l" rtl="0">
              <a:lnSpc>
                <a:spcPct val="90000"/>
              </a:lnSpc>
              <a:spcBef>
                <a:spcPts val="0"/>
              </a:spcBef>
              <a:spcAft>
                <a:spcPts val="0"/>
              </a:spcAft>
              <a:buClr>
                <a:schemeClr val="dk1"/>
              </a:buClr>
              <a:buSzPct val="100000"/>
              <a:buFont typeface="Roboto"/>
              <a:buChar char="•"/>
            </a:pPr>
            <a:r>
              <a:rPr lang="en" sz="2200" b="1">
                <a:solidFill>
                  <a:schemeClr val="dk1"/>
                </a:solidFill>
              </a:rPr>
              <a:t>Welcome from CDE  </a:t>
            </a:r>
            <a:endParaRPr sz="2400">
              <a:solidFill>
                <a:schemeClr val="dk1"/>
              </a:solidFill>
            </a:endParaRPr>
          </a:p>
          <a:p>
            <a:pPr marL="685800" lvl="1" indent="-209550" algn="l" rtl="0">
              <a:lnSpc>
                <a:spcPct val="90000"/>
              </a:lnSpc>
              <a:spcBef>
                <a:spcPts val="500"/>
              </a:spcBef>
              <a:spcAft>
                <a:spcPts val="0"/>
              </a:spcAft>
              <a:buClr>
                <a:schemeClr val="dk1"/>
              </a:buClr>
              <a:buSzPct val="100000"/>
              <a:buFont typeface="Roboto"/>
              <a:buChar char="•"/>
            </a:pPr>
            <a:r>
              <a:rPr lang="en" sz="2000">
                <a:solidFill>
                  <a:schemeClr val="dk1"/>
                </a:solidFill>
              </a:rPr>
              <a:t>The purpose of the TAP is to provide non‐binding technical recommendations to CDE regarding the Colorado Growth Model, state accountability, and other topics as needed.  </a:t>
            </a:r>
            <a:endParaRPr sz="2000">
              <a:solidFill>
                <a:schemeClr val="dk1"/>
              </a:solidFill>
            </a:endParaRPr>
          </a:p>
          <a:p>
            <a:pPr marL="228600" lvl="0" indent="-207645" algn="l" rtl="0">
              <a:lnSpc>
                <a:spcPct val="90000"/>
              </a:lnSpc>
              <a:spcBef>
                <a:spcPts val="1000"/>
              </a:spcBef>
              <a:spcAft>
                <a:spcPts val="0"/>
              </a:spcAft>
              <a:buClr>
                <a:schemeClr val="dk1"/>
              </a:buClr>
              <a:buSzPct val="100000"/>
              <a:buFont typeface="Roboto"/>
              <a:buChar char="•"/>
            </a:pPr>
            <a:r>
              <a:rPr lang="en" sz="2200" b="1">
                <a:solidFill>
                  <a:schemeClr val="dk1"/>
                </a:solidFill>
              </a:rPr>
              <a:t>Meeting Logistics:  </a:t>
            </a:r>
            <a:endParaRPr sz="2400">
              <a:solidFill>
                <a:schemeClr val="dk1"/>
              </a:solidFill>
            </a:endParaRPr>
          </a:p>
          <a:p>
            <a:pPr marL="685800" lvl="1" indent="-209550" algn="l" rtl="0">
              <a:lnSpc>
                <a:spcPct val="90000"/>
              </a:lnSpc>
              <a:spcBef>
                <a:spcPts val="500"/>
              </a:spcBef>
              <a:spcAft>
                <a:spcPts val="0"/>
              </a:spcAft>
              <a:buClr>
                <a:schemeClr val="dk1"/>
              </a:buClr>
              <a:buSzPct val="100000"/>
              <a:buFont typeface="Roboto"/>
              <a:buChar char="•"/>
            </a:pPr>
            <a:r>
              <a:rPr lang="en" sz="2000">
                <a:solidFill>
                  <a:schemeClr val="dk1"/>
                </a:solidFill>
              </a:rPr>
              <a:t>Non‐members, please add your Name/Affiliation to the chat box. </a:t>
            </a:r>
            <a:endParaRPr sz="2000">
              <a:solidFill>
                <a:schemeClr val="dk1"/>
              </a:solidFill>
            </a:endParaRPr>
          </a:p>
          <a:p>
            <a:pPr marL="685800" lvl="1" indent="-209550" algn="l" rtl="0">
              <a:lnSpc>
                <a:spcPct val="90000"/>
              </a:lnSpc>
              <a:spcBef>
                <a:spcPts val="500"/>
              </a:spcBef>
              <a:spcAft>
                <a:spcPts val="0"/>
              </a:spcAft>
              <a:buClr>
                <a:schemeClr val="dk1"/>
              </a:buClr>
              <a:buSzPct val="100000"/>
              <a:buFont typeface="Roboto"/>
              <a:buChar char="•"/>
            </a:pPr>
            <a:r>
              <a:rPr lang="en" sz="2000">
                <a:solidFill>
                  <a:schemeClr val="dk1"/>
                </a:solidFill>
              </a:rPr>
              <a:t>Everyone please mute your sound. </a:t>
            </a:r>
            <a:endParaRPr sz="2000">
              <a:solidFill>
                <a:schemeClr val="dk1"/>
              </a:solidFill>
            </a:endParaRPr>
          </a:p>
          <a:p>
            <a:pPr marL="685800" lvl="1" indent="-209550" algn="l" rtl="0">
              <a:lnSpc>
                <a:spcPct val="90000"/>
              </a:lnSpc>
              <a:spcBef>
                <a:spcPts val="500"/>
              </a:spcBef>
              <a:spcAft>
                <a:spcPts val="0"/>
              </a:spcAft>
              <a:buClr>
                <a:schemeClr val="dk1"/>
              </a:buClr>
              <a:buSzPct val="100000"/>
              <a:buFont typeface="Roboto"/>
              <a:buChar char="•"/>
            </a:pPr>
            <a:r>
              <a:rPr lang="en" sz="2000">
                <a:solidFill>
                  <a:schemeClr val="dk1"/>
                </a:solidFill>
              </a:rPr>
              <a:t>We ask all non‐TAP members to hold any comments until the end of the meeting. We do this to ensure we have sufficient time to address all meeting agenda items.</a:t>
            </a:r>
            <a:endParaRPr sz="2000">
              <a:solidFill>
                <a:schemeClr val="dk1"/>
              </a:solidFill>
            </a:endParaRPr>
          </a:p>
          <a:p>
            <a:pPr marL="228600" lvl="0" indent="-207645" algn="l" rtl="0">
              <a:lnSpc>
                <a:spcPct val="90000"/>
              </a:lnSpc>
              <a:spcBef>
                <a:spcPts val="1000"/>
              </a:spcBef>
              <a:spcAft>
                <a:spcPts val="0"/>
              </a:spcAft>
              <a:buClr>
                <a:schemeClr val="dk1"/>
              </a:buClr>
              <a:buSzPct val="100000"/>
              <a:buFont typeface="Roboto"/>
              <a:buChar char="•"/>
            </a:pPr>
            <a:r>
              <a:rPr lang="en" sz="2200" b="1">
                <a:solidFill>
                  <a:schemeClr val="dk1"/>
                </a:solidFill>
              </a:rPr>
              <a:t>Introductions with Ryan Marks, TAP Chair</a:t>
            </a:r>
            <a:endParaRPr>
              <a:solidFill>
                <a:schemeClr val="dk1"/>
              </a:solidFill>
            </a:endParaRPr>
          </a:p>
        </p:txBody>
      </p:sp>
      <p:sp>
        <p:nvSpPr>
          <p:cNvPr id="376" name="Google Shape;376;p4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8"/>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t>Why Minimum Group Size Matters</a:t>
            </a:r>
            <a:endParaRPr/>
          </a:p>
        </p:txBody>
      </p:sp>
      <p:pic>
        <p:nvPicPr>
          <p:cNvPr id="545" name="Google Shape;545;p68" descr="Balance of transparency and equity with fairness and privacy"/>
          <p:cNvPicPr preferRelativeResize="0"/>
          <p:nvPr/>
        </p:nvPicPr>
        <p:blipFill rotWithShape="1">
          <a:blip r:embed="rId3">
            <a:alphaModFix/>
          </a:blip>
          <a:srcRect/>
          <a:stretch/>
        </p:blipFill>
        <p:spPr>
          <a:xfrm>
            <a:off x="-612675" y="1043050"/>
            <a:ext cx="9531050" cy="3709751"/>
          </a:xfrm>
          <a:prstGeom prst="rect">
            <a:avLst/>
          </a:prstGeom>
          <a:noFill/>
          <a:ln>
            <a:noFill/>
          </a:ln>
        </p:spPr>
      </p:pic>
      <p:sp>
        <p:nvSpPr>
          <p:cNvPr id="546" name="Google Shape;546;p6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sz="2800"/>
              <a:t>Federal ESSA Requirements</a:t>
            </a:r>
            <a:endParaRPr/>
          </a:p>
        </p:txBody>
      </p:sp>
      <p:sp>
        <p:nvSpPr>
          <p:cNvPr id="552" name="Google Shape;552;p69"/>
          <p:cNvSpPr txBox="1">
            <a:spLocks noGrp="1"/>
          </p:cNvSpPr>
          <p:nvPr>
            <p:ph type="body" idx="1"/>
          </p:nvPr>
        </p:nvSpPr>
        <p:spPr>
          <a:xfrm>
            <a:off x="441075" y="1027075"/>
            <a:ext cx="7886700" cy="3338700"/>
          </a:xfrm>
          <a:prstGeom prst="rect">
            <a:avLst/>
          </a:prstGeom>
          <a:noFill/>
          <a:ln>
            <a:noFill/>
          </a:ln>
        </p:spPr>
        <p:txBody>
          <a:bodyPr spcFirstLastPara="1" wrap="square" lIns="0" tIns="0" rIns="0" bIns="0" anchor="t" anchorCtr="0">
            <a:normAutofit lnSpcReduction="10000"/>
          </a:bodyPr>
          <a:lstStyle/>
          <a:p>
            <a:pPr marL="457200" lvl="0" indent="-342900" algn="l" rtl="0">
              <a:lnSpc>
                <a:spcPct val="90000"/>
              </a:lnSpc>
              <a:spcBef>
                <a:spcPts val="800"/>
              </a:spcBef>
              <a:spcAft>
                <a:spcPts val="0"/>
              </a:spcAft>
              <a:buClr>
                <a:schemeClr val="dk1"/>
              </a:buClr>
              <a:buSzPts val="1800"/>
              <a:buChar char="•"/>
            </a:pPr>
            <a:r>
              <a:rPr lang="en">
                <a:solidFill>
                  <a:schemeClr val="dk1"/>
                </a:solidFill>
              </a:rPr>
              <a:t>ESSA legislation requires states to design assessment systems that  “</a:t>
            </a:r>
            <a:r>
              <a:rPr lang="en" b="1">
                <a:solidFill>
                  <a:schemeClr val="dk1"/>
                </a:solidFill>
              </a:rPr>
              <a:t>enable results to be disaggregated </a:t>
            </a:r>
            <a:r>
              <a:rPr lang="en">
                <a:solidFill>
                  <a:schemeClr val="dk1"/>
                </a:solidFill>
              </a:rPr>
              <a:t>within each State, local education agency, and school” by demographic subgroups. </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rPr>
              <a:t>However, “disaggregation shall not be required in the case of a State, local educational agency, or a school in which the </a:t>
            </a:r>
            <a:r>
              <a:rPr lang="en" b="1">
                <a:solidFill>
                  <a:schemeClr val="dk1"/>
                </a:solidFill>
              </a:rPr>
              <a:t>number of students in a subgroup is insufficient to yield statistically reliable information </a:t>
            </a:r>
            <a:r>
              <a:rPr lang="en">
                <a:solidFill>
                  <a:schemeClr val="dk1"/>
                </a:solidFill>
              </a:rPr>
              <a:t>or the results would reveal personally identifiable information about an individual student” </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rPr>
              <a:t>States balance these requirements by </a:t>
            </a:r>
            <a:r>
              <a:rPr lang="en" b="1">
                <a:solidFill>
                  <a:schemeClr val="dk1"/>
                </a:solidFill>
              </a:rPr>
              <a:t>setting a “minimum n-size,”</a:t>
            </a:r>
            <a:r>
              <a:rPr lang="en">
                <a:solidFill>
                  <a:schemeClr val="dk1"/>
                </a:solidFill>
              </a:rPr>
              <a:t> which indicates the minimum sample size needed for test score results from a subgroup to be reported and used for accountability purposes</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rPr>
              <a:t>1241 TF did not discuss federal ESSA requirements when considering minimum n-size thresholds. </a:t>
            </a:r>
            <a:endParaRPr/>
          </a:p>
        </p:txBody>
      </p:sp>
      <p:sp>
        <p:nvSpPr>
          <p:cNvPr id="553" name="Google Shape;553;p6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21</a:t>
            </a:fld>
            <a:endParaRPr/>
          </a:p>
        </p:txBody>
      </p:sp>
      <p:sp>
        <p:nvSpPr>
          <p:cNvPr id="554" name="Google Shape;554;p69"/>
          <p:cNvSpPr txBox="1"/>
          <p:nvPr/>
        </p:nvSpPr>
        <p:spPr>
          <a:xfrm>
            <a:off x="4337538" y="4290484"/>
            <a:ext cx="5732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Every Student Succeeds Act, 2015 Sec. 1111(b)(2)(B)(xi)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sz="2800"/>
              <a:t>National Context</a:t>
            </a:r>
            <a:endParaRPr/>
          </a:p>
        </p:txBody>
      </p:sp>
      <p:sp>
        <p:nvSpPr>
          <p:cNvPr id="565" name="Google Shape;565;p70"/>
          <p:cNvSpPr txBox="1">
            <a:spLocks noGrp="1"/>
          </p:cNvSpPr>
          <p:nvPr>
            <p:ph type="body" idx="1"/>
          </p:nvPr>
        </p:nvSpPr>
        <p:spPr>
          <a:xfrm>
            <a:off x="249655" y="1027083"/>
            <a:ext cx="8788929" cy="36336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Clr>
                <a:schemeClr val="dk1"/>
              </a:buClr>
              <a:buSzPts val="1800"/>
              <a:buChar char="•"/>
            </a:pPr>
            <a:r>
              <a:rPr lang="en" sz="1700" dirty="0">
                <a:solidFill>
                  <a:schemeClr val="dk1"/>
                </a:solidFill>
                <a:latin typeface="Roboto"/>
                <a:ea typeface="Roboto"/>
                <a:cs typeface="Roboto"/>
                <a:sym typeface="Roboto"/>
              </a:rPr>
              <a:t>Three states average across three years for all accountability purposes (AK, WA, VT).</a:t>
            </a:r>
            <a:endParaRPr dirty="0"/>
          </a:p>
          <a:p>
            <a:pPr marL="457200" lvl="0" indent="-342900" algn="l" rtl="0">
              <a:lnSpc>
                <a:spcPct val="90000"/>
              </a:lnSpc>
              <a:spcBef>
                <a:spcPts val="800"/>
              </a:spcBef>
              <a:spcAft>
                <a:spcPts val="0"/>
              </a:spcAft>
              <a:buClr>
                <a:schemeClr val="dk1"/>
              </a:buClr>
              <a:buSzPts val="1800"/>
              <a:buChar char="•"/>
            </a:pPr>
            <a:r>
              <a:rPr lang="en" sz="1700" dirty="0">
                <a:solidFill>
                  <a:schemeClr val="dk1"/>
                </a:solidFill>
                <a:latin typeface="Roboto"/>
                <a:ea typeface="Roboto"/>
                <a:cs typeface="Roboto"/>
                <a:sym typeface="Roboto"/>
              </a:rPr>
              <a:t>Of the states that use minimum N = 10 for accountability, three states aggregate across multiple years to reach the minimum N size (ND, SD, OK).</a:t>
            </a:r>
            <a:endParaRPr dirty="0"/>
          </a:p>
          <a:p>
            <a:pPr marL="457200" lvl="0" indent="-342900" algn="l" rtl="0">
              <a:lnSpc>
                <a:spcPct val="90000"/>
              </a:lnSpc>
              <a:spcBef>
                <a:spcPts val="800"/>
              </a:spcBef>
              <a:spcAft>
                <a:spcPts val="0"/>
              </a:spcAft>
              <a:buClr>
                <a:schemeClr val="dk1"/>
              </a:buClr>
              <a:buSzPts val="1800"/>
              <a:buChar char="•"/>
            </a:pPr>
            <a:r>
              <a:rPr lang="en" sz="1700" dirty="0">
                <a:solidFill>
                  <a:schemeClr val="dk1"/>
                </a:solidFill>
                <a:latin typeface="Roboto"/>
                <a:ea typeface="Roboto"/>
                <a:cs typeface="Roboto"/>
                <a:sym typeface="Roboto"/>
              </a:rPr>
              <a:t>Only CO and NM use different minimum N sizes for growth and achievement.</a:t>
            </a:r>
            <a:endParaRPr dirty="0"/>
          </a:p>
          <a:p>
            <a:pPr marL="457200" lvl="0" indent="-228600" algn="l" rtl="0">
              <a:lnSpc>
                <a:spcPct val="90000"/>
              </a:lnSpc>
              <a:spcBef>
                <a:spcPts val="800"/>
              </a:spcBef>
              <a:spcAft>
                <a:spcPts val="0"/>
              </a:spcAft>
              <a:buClr>
                <a:schemeClr val="dk1"/>
              </a:buClr>
              <a:buSzPts val="1800"/>
              <a:buNone/>
            </a:pPr>
            <a:endParaRPr dirty="0"/>
          </a:p>
        </p:txBody>
      </p:sp>
      <p:sp>
        <p:nvSpPr>
          <p:cNvPr id="561" name="Google Shape;561;p70"/>
          <p:cNvSpPr txBox="1"/>
          <p:nvPr/>
        </p:nvSpPr>
        <p:spPr>
          <a:xfrm>
            <a:off x="249655" y="2440950"/>
            <a:ext cx="57327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(Alliance for Excellent Education, 2018)</a:t>
            </a:r>
            <a:endParaRPr/>
          </a:p>
        </p:txBody>
      </p:sp>
      <p:sp>
        <p:nvSpPr>
          <p:cNvPr id="560" name="Google Shape;560;p70"/>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sz="2800"/>
              <a:t>Colorado Context</a:t>
            </a:r>
            <a:endParaRPr/>
          </a:p>
        </p:txBody>
      </p:sp>
      <p:sp>
        <p:nvSpPr>
          <p:cNvPr id="571" name="Google Shape;571;p71"/>
          <p:cNvSpPr txBox="1">
            <a:spLocks noGrp="1"/>
          </p:cNvSpPr>
          <p:nvPr>
            <p:ph type="body" idx="1"/>
          </p:nvPr>
        </p:nvSpPr>
        <p:spPr>
          <a:xfrm>
            <a:off x="441080" y="1027083"/>
            <a:ext cx="8292600" cy="35712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Clr>
                <a:schemeClr val="dk1"/>
              </a:buClr>
              <a:buSzPts val="1800"/>
              <a:buChar char="•"/>
            </a:pPr>
            <a:r>
              <a:rPr lang="en" sz="1800">
                <a:solidFill>
                  <a:schemeClr val="dk1"/>
                </a:solidFill>
                <a:latin typeface="Roboto"/>
                <a:ea typeface="Roboto"/>
                <a:cs typeface="Roboto"/>
                <a:sym typeface="Roboto"/>
              </a:rPr>
              <a:t>Colorado currently requires at least 16 students for achievement scores and 20 for growth scores to count in school ratings.</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These requirements have been in place since 2010.</a:t>
            </a:r>
            <a:endParaRPr/>
          </a:p>
          <a:p>
            <a:pPr marL="457200" lvl="0" indent="-342900" algn="l" rtl="0">
              <a:lnSpc>
                <a:spcPct val="90000"/>
              </a:lnSpc>
              <a:spcBef>
                <a:spcPts val="800"/>
              </a:spcBef>
              <a:spcAft>
                <a:spcPts val="0"/>
              </a:spcAft>
              <a:buClr>
                <a:schemeClr val="dk1"/>
              </a:buClr>
              <a:buSzPts val="1800"/>
              <a:buChar char="•"/>
            </a:pPr>
            <a:r>
              <a:rPr lang="en" sz="1800">
                <a:solidFill>
                  <a:schemeClr val="dk1"/>
                </a:solidFill>
                <a:latin typeface="Roboto"/>
                <a:ea typeface="Roboto"/>
                <a:cs typeface="Roboto"/>
                <a:sym typeface="Roboto"/>
              </a:rPr>
              <a:t>Two primary concerns w/ current requirements:</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When minimum n-sizes are not met, it is sometimes not possible to construct accountability ratings (ISD ratings) and/or disaggregated group results don’t get reported. </a:t>
            </a:r>
            <a:endParaRPr/>
          </a:p>
          <a:p>
            <a:pPr marL="1371600" lvl="2" indent="-317500" algn="l" rtl="0">
              <a:lnSpc>
                <a:spcPct val="90000"/>
              </a:lnSpc>
              <a:spcBef>
                <a:spcPts val="400"/>
              </a:spcBef>
              <a:spcAft>
                <a:spcPts val="0"/>
              </a:spcAft>
              <a:buSzPts val="1400"/>
              <a:buChar char="•"/>
            </a:pPr>
            <a:r>
              <a:rPr lang="en">
                <a:solidFill>
                  <a:schemeClr val="dk1"/>
                </a:solidFill>
                <a:latin typeface="Roboto"/>
                <a:ea typeface="Roboto"/>
                <a:cs typeface="Roboto"/>
                <a:sym typeface="Roboto"/>
              </a:rPr>
              <a:t>This can undermine transparency/equity goals that rely on reporting data for all student groups</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When student counts are at or just above minimum n-sizes, aggregate test score results can be highly variable from year to year. </a:t>
            </a:r>
            <a:endParaRPr/>
          </a:p>
          <a:p>
            <a:pPr marL="1371600" lvl="2" indent="-317500" algn="l" rtl="0">
              <a:lnSpc>
                <a:spcPct val="90000"/>
              </a:lnSpc>
              <a:spcBef>
                <a:spcPts val="400"/>
              </a:spcBef>
              <a:spcAft>
                <a:spcPts val="0"/>
              </a:spcAft>
              <a:buSzPts val="1400"/>
              <a:buChar char="•"/>
            </a:pPr>
            <a:r>
              <a:rPr lang="en">
                <a:solidFill>
                  <a:schemeClr val="dk1"/>
                </a:solidFill>
                <a:latin typeface="Roboto"/>
                <a:ea typeface="Roboto"/>
                <a:cs typeface="Roboto"/>
                <a:sym typeface="Roboto"/>
              </a:rPr>
              <a:t>This can be perceived as unfair, since ratings can be overly influenced by a small number of students and/or factors outside the control of schools/districts.</a:t>
            </a:r>
            <a:endParaRPr/>
          </a:p>
          <a:p>
            <a:pPr marL="914400" lvl="1" indent="-228600" algn="l" rtl="0">
              <a:lnSpc>
                <a:spcPct val="90000"/>
              </a:lnSpc>
              <a:spcBef>
                <a:spcPts val="400"/>
              </a:spcBef>
              <a:spcAft>
                <a:spcPts val="0"/>
              </a:spcAft>
              <a:buSzPts val="1500"/>
              <a:buNone/>
            </a:pPr>
            <a:endParaRPr>
              <a:solidFill>
                <a:schemeClr val="dk1"/>
              </a:solidFill>
              <a:latin typeface="Roboto"/>
              <a:ea typeface="Roboto"/>
              <a:cs typeface="Roboto"/>
              <a:sym typeface="Roboto"/>
            </a:endParaRPr>
          </a:p>
        </p:txBody>
      </p:sp>
      <p:sp>
        <p:nvSpPr>
          <p:cNvPr id="572" name="Google Shape;572;p7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23</a:t>
            </a:fld>
            <a:endParaRPr/>
          </a:p>
        </p:txBody>
      </p:sp>
      <p:sp>
        <p:nvSpPr>
          <p:cNvPr id="573" name="Google Shape;573;p71"/>
          <p:cNvSpPr txBox="1"/>
          <p:nvPr/>
        </p:nvSpPr>
        <p:spPr>
          <a:xfrm>
            <a:off x="7438294" y="4290483"/>
            <a:ext cx="1998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(Shear et al., 2025)</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2"/>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sz="2800"/>
              <a:t>Research Questions</a:t>
            </a:r>
            <a:endParaRPr/>
          </a:p>
        </p:txBody>
      </p:sp>
      <p:sp>
        <p:nvSpPr>
          <p:cNvPr id="579" name="Google Shape;579;p72"/>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SzPts val="1800"/>
              <a:buFont typeface="Arial"/>
              <a:buAutoNum type="arabicPeriod"/>
            </a:pPr>
            <a:r>
              <a:rPr lang="en">
                <a:solidFill>
                  <a:schemeClr val="dk1"/>
                </a:solidFill>
              </a:rPr>
              <a:t>How would the number of schools with reportable achievement and growth data be impacted by changes to the minimum n-size requirements?  </a:t>
            </a:r>
            <a:endParaRPr/>
          </a:p>
          <a:p>
            <a:pPr marL="457200" lvl="0" indent="-342900" algn="l" rtl="0">
              <a:lnSpc>
                <a:spcPct val="90000"/>
              </a:lnSpc>
              <a:spcBef>
                <a:spcPts val="800"/>
              </a:spcBef>
              <a:spcAft>
                <a:spcPts val="0"/>
              </a:spcAft>
              <a:buSzPts val="1800"/>
              <a:buFont typeface="Arial"/>
              <a:buAutoNum type="arabicPeriod"/>
            </a:pPr>
            <a:r>
              <a:rPr lang="en">
                <a:solidFill>
                  <a:schemeClr val="dk1"/>
                </a:solidFill>
              </a:rPr>
              <a:t>How would the reliability of school-level achievement and growth results be impacted by changes to the minimum n-size requirements?</a:t>
            </a:r>
            <a:endParaRPr/>
          </a:p>
        </p:txBody>
      </p:sp>
      <p:sp>
        <p:nvSpPr>
          <p:cNvPr id="581" name="Google Shape;581;p72"/>
          <p:cNvSpPr/>
          <p:nvPr/>
        </p:nvSpPr>
        <p:spPr>
          <a:xfrm>
            <a:off x="849085" y="2924629"/>
            <a:ext cx="7445700" cy="1437000"/>
          </a:xfrm>
          <a:prstGeom prst="rect">
            <a:avLst/>
          </a:prstGeom>
          <a:solidFill>
            <a:schemeClr val="accent1"/>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800" b="1" i="0" u="none" strike="noStrike" cap="none">
                <a:solidFill>
                  <a:schemeClr val="lt1"/>
                </a:solidFill>
                <a:latin typeface="Arial"/>
                <a:ea typeface="Arial"/>
                <a:cs typeface="Arial"/>
                <a:sym typeface="Arial"/>
              </a:rPr>
              <a:t>Analytic Approach</a:t>
            </a:r>
            <a:r>
              <a:rPr lang="en" sz="1800" b="0" i="0" u="none" strike="noStrike" cap="none">
                <a:solidFill>
                  <a:schemeClr val="lt1"/>
                </a:solidFill>
                <a:latin typeface="Arial"/>
                <a:ea typeface="Arial"/>
                <a:cs typeface="Arial"/>
                <a:sym typeface="Arial"/>
              </a:rPr>
              <a:t>: We fit a two-level hierarchical linear model of student test scores nested within schools to estimate between- and within-school variance, compute intraclass correlations, and derive school-level reliability coefficients adjusted for each school’s sample size.</a:t>
            </a:r>
            <a:endParaRPr/>
          </a:p>
        </p:txBody>
      </p:sp>
      <p:sp>
        <p:nvSpPr>
          <p:cNvPr id="580" name="Google Shape;580;p72"/>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3"/>
          <p:cNvSpPr txBox="1">
            <a:spLocks noGrp="1"/>
          </p:cNvSpPr>
          <p:nvPr>
            <p:ph type="title"/>
          </p:nvPr>
        </p:nvSpPr>
        <p:spPr>
          <a:xfrm>
            <a:off x="146537" y="85399"/>
            <a:ext cx="6799500" cy="673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a:t>Population vs. Sampling Models</a:t>
            </a:r>
            <a:endParaRPr/>
          </a:p>
        </p:txBody>
      </p:sp>
      <p:sp>
        <p:nvSpPr>
          <p:cNvPr id="587" name="Google Shape;587;p73"/>
          <p:cNvSpPr txBox="1">
            <a:spLocks noGrp="1"/>
          </p:cNvSpPr>
          <p:nvPr>
            <p:ph type="body" idx="1"/>
          </p:nvPr>
        </p:nvSpPr>
        <p:spPr>
          <a:xfrm>
            <a:off x="146537" y="977642"/>
            <a:ext cx="3130200" cy="3789600"/>
          </a:xfrm>
          <a:prstGeom prst="rect">
            <a:avLst/>
          </a:prstGeom>
          <a:noFill/>
          <a:ln>
            <a:noFill/>
          </a:ln>
        </p:spPr>
        <p:txBody>
          <a:bodyPr spcFirstLastPara="1" wrap="square" lIns="0" tIns="0" rIns="0" bIns="0" anchor="t" anchorCtr="0">
            <a:normAutofit fontScale="92500"/>
          </a:bodyPr>
          <a:lstStyle/>
          <a:p>
            <a:pPr marL="457200" lvl="0" indent="-352167" algn="l" rtl="0">
              <a:lnSpc>
                <a:spcPct val="90000"/>
              </a:lnSpc>
              <a:spcBef>
                <a:spcPts val="800"/>
              </a:spcBef>
              <a:spcAft>
                <a:spcPts val="0"/>
              </a:spcAft>
              <a:buClr>
                <a:schemeClr val="dk1"/>
              </a:buClr>
              <a:buSzPts val="1946"/>
              <a:buChar char="•"/>
            </a:pPr>
            <a:r>
              <a:rPr lang="en">
                <a:solidFill>
                  <a:schemeClr val="dk1"/>
                </a:solidFill>
                <a:latin typeface="Roboto"/>
                <a:ea typeface="Roboto"/>
                <a:cs typeface="Roboto"/>
                <a:sym typeface="Roboto"/>
              </a:rPr>
              <a:t>Cronbach (1997) specified two perspectives from which to consider a population of interest (POI). </a:t>
            </a:r>
            <a:endParaRPr/>
          </a:p>
          <a:p>
            <a:pPr marL="457200" lvl="0" indent="-352167" algn="l" rtl="0">
              <a:lnSpc>
                <a:spcPct val="90000"/>
              </a:lnSpc>
              <a:spcBef>
                <a:spcPts val="800"/>
              </a:spcBef>
              <a:spcAft>
                <a:spcPts val="0"/>
              </a:spcAft>
              <a:buClr>
                <a:schemeClr val="dk1"/>
              </a:buClr>
              <a:buSzPts val="1946"/>
              <a:buChar char="•"/>
            </a:pPr>
            <a:r>
              <a:rPr lang="en">
                <a:solidFill>
                  <a:schemeClr val="dk1"/>
                </a:solidFill>
                <a:latin typeface="Roboto"/>
                <a:ea typeface="Roboto"/>
                <a:cs typeface="Roboto"/>
                <a:sym typeface="Roboto"/>
              </a:rPr>
              <a:t>Framework calculations are built fundamentally on a finite population model, but some proposed methodologies require a sampling (infinite population) approach.</a:t>
            </a:r>
            <a:endParaRPr/>
          </a:p>
          <a:p>
            <a:pPr marL="457200" lvl="0" indent="-352167" algn="l" rtl="0">
              <a:lnSpc>
                <a:spcPct val="90000"/>
              </a:lnSpc>
              <a:spcBef>
                <a:spcPts val="800"/>
              </a:spcBef>
              <a:spcAft>
                <a:spcPts val="0"/>
              </a:spcAft>
              <a:buClr>
                <a:schemeClr val="dk1"/>
              </a:buClr>
              <a:buSzPts val="1946"/>
              <a:buChar char="•"/>
            </a:pPr>
            <a:r>
              <a:rPr lang="en">
                <a:solidFill>
                  <a:schemeClr val="dk1"/>
                </a:solidFill>
                <a:latin typeface="Roboto"/>
                <a:ea typeface="Roboto"/>
                <a:cs typeface="Roboto"/>
                <a:sym typeface="Roboto"/>
              </a:rPr>
              <a:t>Infinite population model is supported by AERA, APA, and NCME standards.</a:t>
            </a:r>
            <a:endParaRPr/>
          </a:p>
        </p:txBody>
      </p:sp>
      <p:sp>
        <p:nvSpPr>
          <p:cNvPr id="588" name="Google Shape;588;p7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25</a:t>
            </a:fld>
            <a:endParaRPr/>
          </a:p>
        </p:txBody>
      </p:sp>
      <p:grpSp>
        <p:nvGrpSpPr>
          <p:cNvPr id="589" name="Google Shape;589;p73">
            <a:extLst>
              <a:ext uri="{C183D7F6-B498-43B3-948B-1728B52AA6E4}">
                <adec:decorative xmlns:adec="http://schemas.microsoft.com/office/drawing/2017/decorative" val="1"/>
              </a:ext>
            </a:extLst>
          </p:cNvPr>
          <p:cNvGrpSpPr/>
          <p:nvPr/>
        </p:nvGrpSpPr>
        <p:grpSpPr>
          <a:xfrm>
            <a:off x="3393831" y="972618"/>
            <a:ext cx="5424928" cy="3366090"/>
            <a:chOff x="0" y="411"/>
            <a:chExt cx="5424928" cy="3366090"/>
          </a:xfrm>
        </p:grpSpPr>
        <p:sp>
          <p:nvSpPr>
            <p:cNvPr id="590" name="Google Shape;590;p73"/>
            <p:cNvSpPr/>
            <p:nvPr/>
          </p:nvSpPr>
          <p:spPr>
            <a:xfrm>
              <a:off x="2169928" y="411"/>
              <a:ext cx="3255000" cy="1602900"/>
            </a:xfrm>
            <a:prstGeom prst="rightArrow">
              <a:avLst>
                <a:gd name="adj1" fmla="val 75000"/>
                <a:gd name="adj2" fmla="val 50000"/>
              </a:avLst>
            </a:prstGeom>
            <a:solidFill>
              <a:srgbClr val="FFE2CD">
                <a:alpha val="89800"/>
              </a:srgbClr>
            </a:solidFill>
            <a:ln w="25400" cap="flat" cmpd="sng">
              <a:solidFill>
                <a:srgbClr val="FFE2CD">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3"/>
            <p:cNvSpPr txBox="1"/>
            <p:nvPr/>
          </p:nvSpPr>
          <p:spPr>
            <a:xfrm>
              <a:off x="2169928" y="200773"/>
              <a:ext cx="2653800" cy="1202100"/>
            </a:xfrm>
            <a:prstGeom prst="rect">
              <a:avLst/>
            </a:prstGeom>
            <a:noFill/>
            <a:ln>
              <a:noFill/>
            </a:ln>
          </p:spPr>
          <p:txBody>
            <a:bodyPr spcFirstLastPara="1" wrap="square" lIns="8875" tIns="8875" rIns="8875" bIns="8875"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 sz="1400" b="0" i="0" u="none" strike="noStrike" cap="none" dirty="0">
                  <a:solidFill>
                    <a:srgbClr val="000000"/>
                  </a:solidFill>
                  <a:latin typeface="Arial"/>
                  <a:ea typeface="Arial"/>
                  <a:cs typeface="Arial"/>
                  <a:sym typeface="Arial"/>
                </a:rPr>
                <a:t>POI = specific students in specific year</a:t>
              </a:r>
              <a:endParaRPr dirty="0"/>
            </a:p>
            <a:p>
              <a:pPr marL="114300" marR="0" lvl="1" indent="-114300" algn="l" rtl="0">
                <a:lnSpc>
                  <a:spcPct val="90000"/>
                </a:lnSpc>
                <a:spcBef>
                  <a:spcPts val="210"/>
                </a:spcBef>
                <a:spcAft>
                  <a:spcPts val="0"/>
                </a:spcAft>
                <a:buClr>
                  <a:srgbClr val="000000"/>
                </a:buClr>
                <a:buSzPts val="1400"/>
                <a:buFont typeface="Arial"/>
                <a:buChar char="•"/>
              </a:pPr>
              <a:r>
                <a:rPr lang="en" sz="1400" b="0" i="0" u="none" strike="noStrike" cap="none" dirty="0">
                  <a:solidFill>
                    <a:srgbClr val="000000"/>
                  </a:solidFill>
                  <a:latin typeface="Arial"/>
                  <a:ea typeface="Arial"/>
                  <a:cs typeface="Arial"/>
                  <a:sym typeface="Arial"/>
                </a:rPr>
                <a:t>Only measurement error contributes to uncertainty (no sampling error)</a:t>
              </a:r>
              <a:endParaRPr dirty="0"/>
            </a:p>
          </p:txBody>
        </p:sp>
        <p:sp>
          <p:nvSpPr>
            <p:cNvPr id="592" name="Google Shape;592;p73"/>
            <p:cNvSpPr/>
            <p:nvPr/>
          </p:nvSpPr>
          <p:spPr>
            <a:xfrm>
              <a:off x="0" y="411"/>
              <a:ext cx="2169900" cy="1602900"/>
            </a:xfrm>
            <a:prstGeom prst="roundRect">
              <a:avLst>
                <a:gd name="adj" fmla="val 16667"/>
              </a:avLst>
            </a:pr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3"/>
            <p:cNvSpPr txBox="1"/>
            <p:nvPr/>
          </p:nvSpPr>
          <p:spPr>
            <a:xfrm>
              <a:off x="78247" y="78658"/>
              <a:ext cx="2013300" cy="1446300"/>
            </a:xfrm>
            <a:prstGeom prst="rect">
              <a:avLst/>
            </a:prstGeom>
            <a:noFill/>
            <a:ln>
              <a:noFill/>
            </a:ln>
          </p:spPr>
          <p:txBody>
            <a:bodyPr spcFirstLastPara="1" wrap="square" lIns="95250" tIns="47625" rIns="95250" bIns="47625"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 sz="2500" b="0" i="0" u="none" strike="noStrike" cap="none">
                  <a:solidFill>
                    <a:schemeClr val="lt1"/>
                  </a:solidFill>
                  <a:latin typeface="Arial"/>
                  <a:ea typeface="Arial"/>
                  <a:cs typeface="Arial"/>
                  <a:sym typeface="Arial"/>
                </a:rPr>
                <a:t>Finite Population (Population)</a:t>
              </a:r>
              <a:endParaRPr/>
            </a:p>
          </p:txBody>
        </p:sp>
        <p:sp>
          <p:nvSpPr>
            <p:cNvPr id="594" name="Google Shape;594;p73"/>
            <p:cNvSpPr/>
            <p:nvPr/>
          </p:nvSpPr>
          <p:spPr>
            <a:xfrm>
              <a:off x="2169928" y="1763601"/>
              <a:ext cx="3255000" cy="1602900"/>
            </a:xfrm>
            <a:prstGeom prst="rightArrow">
              <a:avLst>
                <a:gd name="adj1" fmla="val 75000"/>
                <a:gd name="adj2" fmla="val 50000"/>
              </a:avLst>
            </a:prstGeom>
            <a:solidFill>
              <a:srgbClr val="FFE2CD">
                <a:alpha val="89800"/>
              </a:srgbClr>
            </a:solidFill>
            <a:ln w="25400" cap="flat" cmpd="sng">
              <a:solidFill>
                <a:srgbClr val="FFE2CD">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3"/>
            <p:cNvSpPr txBox="1"/>
            <p:nvPr/>
          </p:nvSpPr>
          <p:spPr>
            <a:xfrm>
              <a:off x="2169928" y="1963963"/>
              <a:ext cx="2653800" cy="1202100"/>
            </a:xfrm>
            <a:prstGeom prst="rect">
              <a:avLst/>
            </a:prstGeom>
            <a:noFill/>
            <a:ln>
              <a:noFill/>
            </a:ln>
          </p:spPr>
          <p:txBody>
            <a:bodyPr spcFirstLastPara="1" wrap="square" lIns="8875" tIns="8875" rIns="8875" bIns="8875"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POI = random sample of students from the population associated with school/group</a:t>
              </a:r>
              <a:endParaRPr/>
            </a:p>
            <a:p>
              <a:pPr marL="114300" marR="0" lvl="1" indent="-114300" algn="l" rtl="0">
                <a:lnSpc>
                  <a:spcPct val="90000"/>
                </a:lnSpc>
                <a:spcBef>
                  <a:spcPts val="21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Sampling error and measurement error both contribute to uncertainty</a:t>
              </a:r>
              <a:endParaRPr/>
            </a:p>
          </p:txBody>
        </p:sp>
        <p:sp>
          <p:nvSpPr>
            <p:cNvPr id="596" name="Google Shape;596;p73"/>
            <p:cNvSpPr/>
            <p:nvPr/>
          </p:nvSpPr>
          <p:spPr>
            <a:xfrm>
              <a:off x="0" y="1763601"/>
              <a:ext cx="2169900" cy="1602900"/>
            </a:xfrm>
            <a:prstGeom prst="roundRect">
              <a:avLst>
                <a:gd name="adj" fmla="val 16667"/>
              </a:avLst>
            </a:pr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3"/>
            <p:cNvSpPr txBox="1"/>
            <p:nvPr/>
          </p:nvSpPr>
          <p:spPr>
            <a:xfrm>
              <a:off x="78247" y="1841848"/>
              <a:ext cx="2013300" cy="1446300"/>
            </a:xfrm>
            <a:prstGeom prst="rect">
              <a:avLst/>
            </a:prstGeom>
            <a:noFill/>
            <a:ln>
              <a:noFill/>
            </a:ln>
          </p:spPr>
          <p:txBody>
            <a:bodyPr spcFirstLastPara="1" wrap="square" lIns="95250" tIns="47625" rIns="95250" bIns="47625"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 sz="2500" b="0" i="0" u="none" strike="noStrike" cap="none">
                  <a:solidFill>
                    <a:schemeClr val="lt1"/>
                  </a:solidFill>
                  <a:latin typeface="Arial"/>
                  <a:ea typeface="Arial"/>
                  <a:cs typeface="Arial"/>
                  <a:sym typeface="Arial"/>
                </a:rPr>
                <a:t>Infinite Population (Sample)</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4"/>
          <p:cNvSpPr txBox="1">
            <a:spLocks noGrp="1"/>
          </p:cNvSpPr>
          <p:nvPr>
            <p:ph type="title"/>
          </p:nvPr>
        </p:nvSpPr>
        <p:spPr>
          <a:xfrm>
            <a:off x="148272" y="237746"/>
            <a:ext cx="7167000" cy="62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a:t>What is Hierarchical Linear Modeling (HLM)?</a:t>
            </a:r>
            <a:endParaRPr/>
          </a:p>
        </p:txBody>
      </p:sp>
      <p:sp>
        <p:nvSpPr>
          <p:cNvPr id="603" name="Google Shape;603;p74"/>
          <p:cNvSpPr txBox="1">
            <a:spLocks noGrp="1"/>
          </p:cNvSpPr>
          <p:nvPr>
            <p:ph type="body" idx="1"/>
          </p:nvPr>
        </p:nvSpPr>
        <p:spPr>
          <a:xfrm>
            <a:off x="45397" y="907109"/>
            <a:ext cx="4392000" cy="38271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A regression framework for nested data (e.g., students nested in schools)</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Partitions total variation into:</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Between-group (differences in school means)</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Within-group (student-level variation around each school mean)</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Accounts for clustering so you get unbiased estimates of school effects</a:t>
            </a:r>
            <a:endParaRPr/>
          </a:p>
          <a:p>
            <a:pPr marL="1371600" lvl="2" indent="-228600" algn="l" rtl="0">
              <a:lnSpc>
                <a:spcPct val="90000"/>
              </a:lnSpc>
              <a:spcBef>
                <a:spcPts val="400"/>
              </a:spcBef>
              <a:spcAft>
                <a:spcPts val="0"/>
              </a:spcAft>
              <a:buSzPts val="1400"/>
              <a:buNone/>
            </a:pPr>
            <a:endParaRPr>
              <a:solidFill>
                <a:schemeClr val="dk1"/>
              </a:solidFill>
              <a:latin typeface="Roboto"/>
              <a:ea typeface="Roboto"/>
              <a:cs typeface="Roboto"/>
              <a:sym typeface="Roboto"/>
            </a:endParaRPr>
          </a:p>
        </p:txBody>
      </p:sp>
      <p:sp>
        <p:nvSpPr>
          <p:cNvPr id="604" name="Google Shape;604;p7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26</a:t>
            </a:fld>
            <a:endParaRPr/>
          </a:p>
        </p:txBody>
      </p:sp>
      <p:pic>
        <p:nvPicPr>
          <p:cNvPr id="605" name="Google Shape;605;p74" descr="Hierarchical Linear Models 101"/>
          <p:cNvPicPr preferRelativeResize="0"/>
          <p:nvPr/>
        </p:nvPicPr>
        <p:blipFill rotWithShape="1">
          <a:blip r:embed="rId3">
            <a:alphaModFix/>
          </a:blip>
          <a:srcRect l="25583" t="12237" r="2592" b="6016"/>
          <a:stretch/>
        </p:blipFill>
        <p:spPr>
          <a:xfrm>
            <a:off x="4508304" y="1034322"/>
            <a:ext cx="4590300" cy="347524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5"/>
          <p:cNvSpPr txBox="1">
            <a:spLocks noGrp="1"/>
          </p:cNvSpPr>
          <p:nvPr>
            <p:ph type="title"/>
          </p:nvPr>
        </p:nvSpPr>
        <p:spPr>
          <a:xfrm>
            <a:off x="45397" y="277400"/>
            <a:ext cx="7297500" cy="62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a:t>Intraclass Correlation (ICC) &amp; Why It Matters</a:t>
            </a:r>
            <a:endParaRPr/>
          </a:p>
        </p:txBody>
      </p:sp>
      <p:sp>
        <p:nvSpPr>
          <p:cNvPr id="611" name="Google Shape;611;p75" descr="Low ICC means that the school-level signal is weak, so we need larger n-size to distinguish true performance differences"/>
          <p:cNvSpPr txBox="1">
            <a:spLocks noGrp="1"/>
          </p:cNvSpPr>
          <p:nvPr>
            <p:ph type="body" idx="1"/>
          </p:nvPr>
        </p:nvSpPr>
        <p:spPr>
          <a:xfrm>
            <a:off x="74397" y="1023109"/>
            <a:ext cx="8829600" cy="3827100"/>
          </a:xfrm>
          <a:prstGeom prst="rect">
            <a:avLst/>
          </a:prstGeom>
          <a:blipFill rotWithShape="1">
            <a:blip r:embed="rId3">
              <a:alphaModFix/>
            </a:blip>
            <a:stretch>
              <a:fillRect l="-139"/>
            </a:stretch>
          </a:blipFill>
          <a:ln>
            <a:noFill/>
          </a:ln>
        </p:spPr>
        <p:txBody>
          <a:bodyPr spcFirstLastPara="1" wrap="square" lIns="0" tIns="0" rIns="0" bIns="0" anchor="t" anchorCtr="0">
            <a:normAutofit/>
          </a:bodyPr>
          <a:lstStyle/>
          <a:p>
            <a:pPr marL="457200" lvl="0" indent="0" algn="l" rtl="0">
              <a:lnSpc>
                <a:spcPct val="90000"/>
              </a:lnSpc>
              <a:spcBef>
                <a:spcPts val="800"/>
              </a:spcBef>
              <a:spcAft>
                <a:spcPts val="0"/>
              </a:spcAft>
              <a:buNone/>
            </a:pPr>
            <a:r>
              <a:rPr lang="en" dirty="0"/>
              <a:t> </a:t>
            </a:r>
            <a:endParaRPr dirty="0"/>
          </a:p>
        </p:txBody>
      </p:sp>
      <p:sp>
        <p:nvSpPr>
          <p:cNvPr id="612" name="Google Shape;612;p7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6"/>
          <p:cNvSpPr txBox="1">
            <a:spLocks noGrp="1"/>
          </p:cNvSpPr>
          <p:nvPr>
            <p:ph type="title"/>
          </p:nvPr>
        </p:nvSpPr>
        <p:spPr>
          <a:xfrm>
            <a:off x="45397" y="277400"/>
            <a:ext cx="7297500" cy="62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a:t>Reliability: True Signal vs. Random Noise</a:t>
            </a:r>
            <a:endParaRPr/>
          </a:p>
        </p:txBody>
      </p:sp>
      <p:sp>
        <p:nvSpPr>
          <p:cNvPr id="618" name="Google Shape;618;p76"/>
          <p:cNvSpPr txBox="1">
            <a:spLocks noGrp="1"/>
          </p:cNvSpPr>
          <p:nvPr>
            <p:ph type="body" idx="1"/>
          </p:nvPr>
        </p:nvSpPr>
        <p:spPr>
          <a:xfrm>
            <a:off x="45397" y="976709"/>
            <a:ext cx="8829600" cy="3827100"/>
          </a:xfrm>
          <a:prstGeom prst="rect">
            <a:avLst/>
          </a:prstGeom>
          <a:noFill/>
          <a:ln>
            <a:noFill/>
          </a:ln>
        </p:spPr>
        <p:txBody>
          <a:bodyPr spcFirstLastPara="1" wrap="square" lIns="0" tIns="0" rIns="0" bIns="0" anchor="t" anchorCtr="0">
            <a:normAutofit fontScale="92500" lnSpcReduction="20000"/>
          </a:bodyPr>
          <a:lstStyle/>
          <a:p>
            <a:pPr marL="457200" lvl="0" indent="-342900" algn="l" rtl="0">
              <a:lnSpc>
                <a:spcPct val="90000"/>
              </a:lnSpc>
              <a:spcBef>
                <a:spcPts val="800"/>
              </a:spcBef>
              <a:spcAft>
                <a:spcPts val="0"/>
              </a:spcAft>
              <a:buClr>
                <a:schemeClr val="dk1"/>
              </a:buClr>
              <a:buSzPct val="108108"/>
              <a:buChar char="•"/>
            </a:pPr>
            <a:r>
              <a:rPr lang="en">
                <a:solidFill>
                  <a:schemeClr val="dk1"/>
                </a:solidFill>
                <a:latin typeface="Roboto"/>
                <a:ea typeface="Roboto"/>
                <a:cs typeface="Roboto"/>
                <a:sym typeface="Roboto"/>
              </a:rPr>
              <a:t>What is reliability? </a:t>
            </a:r>
            <a:endParaRPr/>
          </a:p>
          <a:p>
            <a:pPr marL="914400" lvl="1" indent="-32384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The share of a measure that reflects real differences (“signal”) rather than chance fluctuations (“noise”).</a:t>
            </a:r>
            <a:endParaRPr/>
          </a:p>
          <a:p>
            <a:pPr marL="1371600" lvl="2" indent="-31749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Observed Score = True Score + Error</a:t>
            </a:r>
            <a:endParaRPr/>
          </a:p>
          <a:p>
            <a:pPr marL="914400" lvl="1" indent="-32384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For an individual’s test score, this is more straightforward because measurement error is the only contributor to statistical noise.  </a:t>
            </a:r>
            <a:endParaRPr/>
          </a:p>
          <a:p>
            <a:pPr marL="914400" lvl="1" indent="-32384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For a group mean, we must also consider sampling error (in an infinite population model)</a:t>
            </a:r>
            <a:endParaRPr/>
          </a:p>
          <a:p>
            <a:pPr marL="457200" lvl="0" indent="-342900" algn="l" rtl="0">
              <a:lnSpc>
                <a:spcPct val="90000"/>
              </a:lnSpc>
              <a:spcBef>
                <a:spcPts val="800"/>
              </a:spcBef>
              <a:spcAft>
                <a:spcPts val="0"/>
              </a:spcAft>
              <a:buClr>
                <a:schemeClr val="dk1"/>
              </a:buClr>
              <a:buSzPct val="108108"/>
              <a:buChar char="•"/>
            </a:pPr>
            <a:r>
              <a:rPr lang="en">
                <a:solidFill>
                  <a:schemeClr val="dk1"/>
                </a:solidFill>
                <a:latin typeface="Roboto"/>
                <a:ea typeface="Roboto"/>
                <a:cs typeface="Roboto"/>
                <a:sym typeface="Roboto"/>
              </a:rPr>
              <a:t>Key Drivers</a:t>
            </a:r>
            <a:endParaRPr/>
          </a:p>
          <a:p>
            <a:pPr marL="914400" lvl="1" indent="-32384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Variance partitioning (ICC):  Higher ICC = more “signal” at group level</a:t>
            </a:r>
            <a:endParaRPr/>
          </a:p>
          <a:p>
            <a:pPr marL="914400" lvl="1" indent="-32384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Sample size: </a:t>
            </a:r>
            <a:endParaRPr/>
          </a:p>
          <a:p>
            <a:pPr marL="1371600" lvl="2" indent="-31749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Larger n 🡪 noise cancels out, averages stabilize</a:t>
            </a:r>
            <a:endParaRPr/>
          </a:p>
          <a:p>
            <a:pPr marL="1371600" lvl="2" indent="-31749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Smaller n 🡪 a few extreme scores can swing the mean</a:t>
            </a:r>
            <a:endParaRPr/>
          </a:p>
          <a:p>
            <a:pPr marL="457200" lvl="0" indent="-342900" algn="l" rtl="0">
              <a:lnSpc>
                <a:spcPct val="90000"/>
              </a:lnSpc>
              <a:spcBef>
                <a:spcPts val="800"/>
              </a:spcBef>
              <a:spcAft>
                <a:spcPts val="0"/>
              </a:spcAft>
              <a:buClr>
                <a:schemeClr val="dk1"/>
              </a:buClr>
              <a:buSzPct val="108108"/>
              <a:buChar char="•"/>
            </a:pPr>
            <a:r>
              <a:rPr lang="en">
                <a:solidFill>
                  <a:schemeClr val="dk1"/>
                </a:solidFill>
                <a:latin typeface="Roboto"/>
                <a:ea typeface="Roboto"/>
                <a:cs typeface="Roboto"/>
                <a:sym typeface="Roboto"/>
              </a:rPr>
              <a:t>How it behaves: </a:t>
            </a:r>
            <a:endParaRPr/>
          </a:p>
          <a:p>
            <a:pPr marL="914400" lvl="1" indent="-32384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Reliability coefficients range from 0 to 1. A reliability of 0.80 is typically considered “good” and means that 80% of variance is from true differences while 20% is random error. </a:t>
            </a:r>
            <a:endParaRPr/>
          </a:p>
          <a:p>
            <a:pPr marL="457200" lvl="0" indent="-342900" algn="l" rtl="0">
              <a:lnSpc>
                <a:spcPct val="90000"/>
              </a:lnSpc>
              <a:spcBef>
                <a:spcPts val="800"/>
              </a:spcBef>
              <a:spcAft>
                <a:spcPts val="0"/>
              </a:spcAft>
              <a:buClr>
                <a:schemeClr val="dk1"/>
              </a:buClr>
              <a:buSzPct val="108108"/>
              <a:buChar char="•"/>
            </a:pPr>
            <a:r>
              <a:rPr lang="en">
                <a:solidFill>
                  <a:schemeClr val="dk1"/>
                </a:solidFill>
                <a:latin typeface="Roboto"/>
                <a:ea typeface="Roboto"/>
                <a:cs typeface="Roboto"/>
                <a:sym typeface="Roboto"/>
              </a:rPr>
              <a:t>Why it matters:</a:t>
            </a:r>
            <a:endParaRPr/>
          </a:p>
          <a:p>
            <a:pPr marL="914400" lvl="1" indent="-323849" algn="l" rtl="0">
              <a:lnSpc>
                <a:spcPct val="90000"/>
              </a:lnSpc>
              <a:spcBef>
                <a:spcPts val="400"/>
              </a:spcBef>
              <a:spcAft>
                <a:spcPts val="0"/>
              </a:spcAft>
              <a:buSzPct val="108107"/>
              <a:buChar char="•"/>
            </a:pPr>
            <a:r>
              <a:rPr lang="en">
                <a:solidFill>
                  <a:schemeClr val="dk1"/>
                </a:solidFill>
                <a:latin typeface="Roboto"/>
                <a:ea typeface="Roboto"/>
                <a:cs typeface="Roboto"/>
                <a:sym typeface="Roboto"/>
              </a:rPr>
              <a:t>Very small schools/districts often have low reliability values, so interpreting their scores requires caution, aggregation, and/or model-based adjustments. </a:t>
            </a:r>
            <a:endParaRPr>
              <a:solidFill>
                <a:schemeClr val="dk1"/>
              </a:solidFill>
              <a:latin typeface="Roboto"/>
              <a:ea typeface="Roboto"/>
              <a:cs typeface="Roboto"/>
              <a:sym typeface="Roboto"/>
            </a:endParaRPr>
          </a:p>
        </p:txBody>
      </p:sp>
      <p:sp>
        <p:nvSpPr>
          <p:cNvPr id="619" name="Google Shape;619;p7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7"/>
          <p:cNvSpPr txBox="1">
            <a:spLocks noGrp="1"/>
          </p:cNvSpPr>
          <p:nvPr>
            <p:ph type="title"/>
          </p:nvPr>
        </p:nvSpPr>
        <p:spPr>
          <a:xfrm>
            <a:off x="101640" y="102337"/>
            <a:ext cx="6714300" cy="62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a:t>Results: Sample Size Impacts on Available Data (Achievement)</a:t>
            </a:r>
            <a:endParaRPr/>
          </a:p>
        </p:txBody>
      </p:sp>
      <p:sp>
        <p:nvSpPr>
          <p:cNvPr id="625" name="Google Shape;625;p77"/>
          <p:cNvSpPr txBox="1">
            <a:spLocks noGrp="1"/>
          </p:cNvSpPr>
          <p:nvPr>
            <p:ph type="body" idx="1"/>
          </p:nvPr>
        </p:nvSpPr>
        <p:spPr>
          <a:xfrm>
            <a:off x="373139" y="3342021"/>
            <a:ext cx="8335500" cy="15792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Reducing min-n threshold to 10 for achievement would increase reportable schools by 2-3% pts and districts by 4-5% pts.</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For disaggregated groups, min-n of 10 results in reportable data in between 3% pts and 15% pts more schools. </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Largest increases for ML and IEP students</a:t>
            </a:r>
            <a:endParaRPr/>
          </a:p>
        </p:txBody>
      </p:sp>
      <p:sp>
        <p:nvSpPr>
          <p:cNvPr id="626" name="Google Shape;626;p7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29</a:t>
            </a:fld>
            <a:endParaRPr/>
          </a:p>
        </p:txBody>
      </p:sp>
      <p:pic>
        <p:nvPicPr>
          <p:cNvPr id="627" name="Google Shape;627;p77">
            <a:extLst>
              <a:ext uri="{C183D7F6-B498-43B3-948B-1728B52AA6E4}">
                <adec:decorative xmlns:adec="http://schemas.microsoft.com/office/drawing/2017/decorative" val="1"/>
              </a:ext>
            </a:extLst>
          </p:cNvPr>
          <p:cNvPicPr preferRelativeResize="0"/>
          <p:nvPr/>
        </p:nvPicPr>
        <p:blipFill rotWithShape="1">
          <a:blip r:embed="rId3">
            <a:alphaModFix/>
          </a:blip>
          <a:srcRect l="-1040" t="1239" r="1040" b="56033"/>
          <a:stretch/>
        </p:blipFill>
        <p:spPr>
          <a:xfrm>
            <a:off x="1600721" y="887922"/>
            <a:ext cx="5437249" cy="23903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Agenda for Today</a:t>
            </a:r>
            <a:endParaRPr/>
          </a:p>
        </p:txBody>
      </p:sp>
      <p:sp>
        <p:nvSpPr>
          <p:cNvPr id="382" name="Google Shape;382;p50"/>
          <p:cNvSpPr txBox="1">
            <a:spLocks noGrp="1"/>
          </p:cNvSpPr>
          <p:nvPr>
            <p:ph type="body" idx="4294967295"/>
          </p:nvPr>
        </p:nvSpPr>
        <p:spPr>
          <a:xfrm>
            <a:off x="311700" y="1152475"/>
            <a:ext cx="8632500" cy="3034800"/>
          </a:xfrm>
          <a:prstGeom prst="rect">
            <a:avLst/>
          </a:prstGeom>
        </p:spPr>
        <p:txBody>
          <a:bodyPr spcFirstLastPara="1" wrap="square" lIns="91425" tIns="91425" rIns="91425" bIns="91425" anchor="t" anchorCtr="0">
            <a:normAutofit/>
          </a:bodyPr>
          <a:lstStyle/>
          <a:p>
            <a:pPr marL="457200" lvl="0" indent="-368300" algn="l" rtl="0">
              <a:lnSpc>
                <a:spcPct val="100000"/>
              </a:lnSpc>
              <a:spcBef>
                <a:spcPts val="0"/>
              </a:spcBef>
              <a:spcAft>
                <a:spcPts val="0"/>
              </a:spcAft>
              <a:buClr>
                <a:schemeClr val="dk1"/>
              </a:buClr>
              <a:buSzPts val="2200"/>
              <a:buFont typeface="Roboto"/>
              <a:buChar char="●"/>
            </a:pPr>
            <a:r>
              <a:rPr lang="en" sz="2200" b="1">
                <a:solidFill>
                  <a:schemeClr val="dk1"/>
                </a:solidFill>
              </a:rPr>
              <a:t>Welcome and Introductions</a:t>
            </a:r>
            <a:r>
              <a:rPr lang="en" sz="2200">
                <a:solidFill>
                  <a:schemeClr val="dk1"/>
                </a:solidFill>
              </a:rPr>
              <a:t> | </a:t>
            </a:r>
            <a:r>
              <a:rPr lang="en" sz="2000">
                <a:solidFill>
                  <a:schemeClr val="dk1"/>
                </a:solidFill>
              </a:rPr>
              <a:t>Information Item</a:t>
            </a:r>
            <a:endParaRPr sz="2000">
              <a:solidFill>
                <a:schemeClr val="dk1"/>
              </a:solidFill>
            </a:endParaRPr>
          </a:p>
          <a:p>
            <a:pPr marL="457200" lvl="0" indent="-355600" algn="l" rtl="0">
              <a:lnSpc>
                <a:spcPct val="100000"/>
              </a:lnSpc>
              <a:spcBef>
                <a:spcPts val="1000"/>
              </a:spcBef>
              <a:spcAft>
                <a:spcPts val="0"/>
              </a:spcAft>
              <a:buClr>
                <a:schemeClr val="dk1"/>
              </a:buClr>
              <a:buSzPts val="2000"/>
              <a:buFont typeface="Arial"/>
              <a:buChar char="●"/>
            </a:pPr>
            <a:r>
              <a:rPr lang="en" sz="2200" b="1">
                <a:solidFill>
                  <a:schemeClr val="dk1"/>
                </a:solidFill>
              </a:rPr>
              <a:t>AEC Follow Up </a:t>
            </a:r>
            <a:r>
              <a:rPr lang="en" sz="2200">
                <a:solidFill>
                  <a:schemeClr val="dk1"/>
                </a:solidFill>
              </a:rPr>
              <a:t>| </a:t>
            </a:r>
            <a:r>
              <a:rPr lang="en" sz="2000">
                <a:solidFill>
                  <a:schemeClr val="dk1"/>
                </a:solidFill>
              </a:rPr>
              <a:t>Information Item</a:t>
            </a:r>
            <a:endParaRPr sz="2200">
              <a:solidFill>
                <a:schemeClr val="dk1"/>
              </a:solidFill>
            </a:endParaRPr>
          </a:p>
          <a:p>
            <a:pPr marL="457200" lvl="0" indent="-368300" algn="l" rtl="0">
              <a:lnSpc>
                <a:spcPct val="100000"/>
              </a:lnSpc>
              <a:spcBef>
                <a:spcPts val="1000"/>
              </a:spcBef>
              <a:spcAft>
                <a:spcPts val="0"/>
              </a:spcAft>
              <a:buClr>
                <a:schemeClr val="dk1"/>
              </a:buClr>
              <a:buSzPts val="2200"/>
              <a:buFont typeface="Arial"/>
              <a:buChar char="●"/>
            </a:pPr>
            <a:r>
              <a:rPr lang="en" sz="2200" b="1">
                <a:solidFill>
                  <a:schemeClr val="dk1"/>
                </a:solidFill>
              </a:rPr>
              <a:t>TAP Chair Elections</a:t>
            </a:r>
            <a:r>
              <a:rPr lang="en" sz="2200">
                <a:solidFill>
                  <a:schemeClr val="dk1"/>
                </a:solidFill>
              </a:rPr>
              <a:t> | </a:t>
            </a:r>
            <a:r>
              <a:rPr lang="en" sz="2000">
                <a:solidFill>
                  <a:schemeClr val="dk1"/>
                </a:solidFill>
              </a:rPr>
              <a:t>Feedback Item</a:t>
            </a:r>
            <a:endParaRPr sz="2000">
              <a:solidFill>
                <a:schemeClr val="dk1"/>
              </a:solidFill>
            </a:endParaRPr>
          </a:p>
          <a:p>
            <a:pPr marL="457200" lvl="0" indent="-368300" algn="l" rtl="0">
              <a:lnSpc>
                <a:spcPct val="100000"/>
              </a:lnSpc>
              <a:spcBef>
                <a:spcPts val="1000"/>
              </a:spcBef>
              <a:spcAft>
                <a:spcPts val="0"/>
              </a:spcAft>
              <a:buClr>
                <a:schemeClr val="dk1"/>
              </a:buClr>
              <a:buSzPts val="2200"/>
              <a:buFont typeface="Arial"/>
              <a:buChar char="●"/>
            </a:pPr>
            <a:r>
              <a:rPr lang="en" sz="2200" b="1">
                <a:solidFill>
                  <a:schemeClr val="dk1"/>
                </a:solidFill>
              </a:rPr>
              <a:t>HB25-1278 Education Accountability System</a:t>
            </a:r>
            <a:r>
              <a:rPr lang="en" sz="2200">
                <a:solidFill>
                  <a:schemeClr val="dk1"/>
                </a:solidFill>
              </a:rPr>
              <a:t> | </a:t>
            </a:r>
            <a:r>
              <a:rPr lang="en" sz="2000">
                <a:solidFill>
                  <a:schemeClr val="dk1"/>
                </a:solidFill>
              </a:rPr>
              <a:t>Feedback Item</a:t>
            </a:r>
            <a:endParaRPr sz="2000">
              <a:solidFill>
                <a:schemeClr val="dk1"/>
              </a:solidFill>
            </a:endParaRPr>
          </a:p>
          <a:p>
            <a:pPr marL="457200" lvl="0" indent="-368300" algn="l" rtl="0">
              <a:lnSpc>
                <a:spcPct val="100000"/>
              </a:lnSpc>
              <a:spcBef>
                <a:spcPts val="1000"/>
              </a:spcBef>
              <a:spcAft>
                <a:spcPts val="0"/>
              </a:spcAft>
              <a:buClr>
                <a:schemeClr val="dk1"/>
              </a:buClr>
              <a:buSzPts val="2200"/>
              <a:buFont typeface="Arial"/>
              <a:buChar char="●"/>
            </a:pPr>
            <a:r>
              <a:rPr lang="en" sz="2200" b="1">
                <a:solidFill>
                  <a:schemeClr val="dk1"/>
                </a:solidFill>
              </a:rPr>
              <a:t>Small Systems Accountability Analysis</a:t>
            </a:r>
            <a:r>
              <a:rPr lang="en" sz="2400">
                <a:solidFill>
                  <a:schemeClr val="dk1"/>
                </a:solidFill>
              </a:rPr>
              <a:t> | </a:t>
            </a:r>
            <a:r>
              <a:rPr lang="en" sz="2000">
                <a:solidFill>
                  <a:schemeClr val="dk1"/>
                </a:solidFill>
              </a:rPr>
              <a:t>Information Item</a:t>
            </a:r>
            <a:endParaRPr sz="2000">
              <a:solidFill>
                <a:schemeClr val="dk1"/>
              </a:solidFill>
            </a:endParaRPr>
          </a:p>
          <a:p>
            <a:pPr marL="457200" lvl="0" indent="-368300" algn="l" rtl="0">
              <a:lnSpc>
                <a:spcPct val="100000"/>
              </a:lnSpc>
              <a:spcBef>
                <a:spcPts val="1000"/>
              </a:spcBef>
              <a:spcAft>
                <a:spcPts val="1000"/>
              </a:spcAft>
              <a:buClr>
                <a:schemeClr val="dk1"/>
              </a:buClr>
              <a:buSzPts val="2200"/>
              <a:buFont typeface="Roboto"/>
              <a:buChar char="●"/>
            </a:pPr>
            <a:r>
              <a:rPr lang="en" sz="2200" b="1">
                <a:solidFill>
                  <a:schemeClr val="dk1"/>
                </a:solidFill>
              </a:rPr>
              <a:t>Wrap-Up</a:t>
            </a:r>
            <a:endParaRPr>
              <a:solidFill>
                <a:schemeClr val="dk1"/>
              </a:solidFill>
            </a:endParaRPr>
          </a:p>
        </p:txBody>
      </p:sp>
      <p:sp>
        <p:nvSpPr>
          <p:cNvPr id="383" name="Google Shape;383;p5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8"/>
          <p:cNvSpPr txBox="1">
            <a:spLocks noGrp="1"/>
          </p:cNvSpPr>
          <p:nvPr>
            <p:ph type="title"/>
          </p:nvPr>
        </p:nvSpPr>
        <p:spPr>
          <a:xfrm>
            <a:off x="101640" y="102337"/>
            <a:ext cx="6714300" cy="62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a:t>Results: Sample Size Impacts on Available Data (Growth)</a:t>
            </a:r>
            <a:endParaRPr/>
          </a:p>
        </p:txBody>
      </p:sp>
      <p:sp>
        <p:nvSpPr>
          <p:cNvPr id="633" name="Google Shape;633;p78"/>
          <p:cNvSpPr txBox="1">
            <a:spLocks noGrp="1"/>
          </p:cNvSpPr>
          <p:nvPr>
            <p:ph type="body" idx="1"/>
          </p:nvPr>
        </p:nvSpPr>
        <p:spPr>
          <a:xfrm>
            <a:off x="473600" y="3485871"/>
            <a:ext cx="8088900" cy="1584300"/>
          </a:xfrm>
          <a:prstGeom prst="rect">
            <a:avLst/>
          </a:prstGeom>
          <a:noFill/>
          <a:ln>
            <a:noFill/>
          </a:ln>
        </p:spPr>
        <p:txBody>
          <a:bodyPr spcFirstLastPara="1" wrap="square" lIns="0" tIns="0" rIns="0" bIns="0" anchor="t" anchorCtr="0">
            <a:normAutofit fontScale="92500"/>
          </a:bodyPr>
          <a:lstStyle/>
          <a:p>
            <a:pPr marL="457200" lvl="0" indent="-334327" algn="l" rtl="0">
              <a:lnSpc>
                <a:spcPct val="90000"/>
              </a:lnSpc>
              <a:spcBef>
                <a:spcPts val="800"/>
              </a:spcBef>
              <a:spcAft>
                <a:spcPts val="0"/>
              </a:spcAft>
              <a:buClr>
                <a:schemeClr val="dk1"/>
              </a:buClr>
              <a:buSzPct val="100000"/>
              <a:buChar char="•"/>
            </a:pPr>
            <a:r>
              <a:rPr lang="en">
                <a:solidFill>
                  <a:schemeClr val="dk1"/>
                </a:solidFill>
                <a:latin typeface="Roboto"/>
                <a:ea typeface="Roboto"/>
                <a:cs typeface="Roboto"/>
                <a:sym typeface="Roboto"/>
              </a:rPr>
              <a:t>Reducing min-n threshold to 10 for growth would increase reportable schools by 2-5% pts and districts by 6-7% pts (slightly larger increases than ACH).</a:t>
            </a:r>
            <a:endParaRPr/>
          </a:p>
          <a:p>
            <a:pPr marL="457200" lvl="0" indent="-334327" algn="l" rtl="0">
              <a:lnSpc>
                <a:spcPct val="90000"/>
              </a:lnSpc>
              <a:spcBef>
                <a:spcPts val="800"/>
              </a:spcBef>
              <a:spcAft>
                <a:spcPts val="0"/>
              </a:spcAft>
              <a:buClr>
                <a:schemeClr val="dk1"/>
              </a:buClr>
              <a:buSzPct val="100000"/>
              <a:buChar char="•"/>
            </a:pPr>
            <a:r>
              <a:rPr lang="en">
                <a:solidFill>
                  <a:schemeClr val="dk1"/>
                </a:solidFill>
                <a:latin typeface="Roboto"/>
                <a:ea typeface="Roboto"/>
                <a:cs typeface="Roboto"/>
                <a:sym typeface="Roboto"/>
              </a:rPr>
              <a:t>For disaggregated groups, min-n of 10 results in reportable data in between 6% and 45% pts more schools. </a:t>
            </a:r>
            <a:endParaRPr/>
          </a:p>
          <a:p>
            <a:pPr marL="457200" lvl="0" indent="-334327" algn="l" rtl="0">
              <a:lnSpc>
                <a:spcPct val="90000"/>
              </a:lnSpc>
              <a:spcBef>
                <a:spcPts val="800"/>
              </a:spcBef>
              <a:spcAft>
                <a:spcPts val="0"/>
              </a:spcAft>
              <a:buClr>
                <a:schemeClr val="dk1"/>
              </a:buClr>
              <a:buSzPct val="100000"/>
              <a:buChar char="•"/>
            </a:pPr>
            <a:r>
              <a:rPr lang="en">
                <a:solidFill>
                  <a:schemeClr val="dk1"/>
                </a:solidFill>
                <a:latin typeface="Roboto"/>
                <a:ea typeface="Roboto"/>
                <a:cs typeface="Roboto"/>
                <a:sym typeface="Roboto"/>
              </a:rPr>
              <a:t>Increases for IEP students much larger than other groups</a:t>
            </a:r>
            <a:endParaRPr/>
          </a:p>
          <a:p>
            <a:pPr marL="457200" lvl="0" indent="-228600" algn="l" rtl="0">
              <a:lnSpc>
                <a:spcPct val="90000"/>
              </a:lnSpc>
              <a:spcBef>
                <a:spcPts val="800"/>
              </a:spcBef>
              <a:spcAft>
                <a:spcPts val="0"/>
              </a:spcAft>
              <a:buClr>
                <a:schemeClr val="dk1"/>
              </a:buClr>
              <a:buSzPct val="100000"/>
              <a:buNone/>
            </a:pPr>
            <a:endParaRPr>
              <a:solidFill>
                <a:schemeClr val="dk1"/>
              </a:solidFill>
              <a:latin typeface="Roboto"/>
              <a:ea typeface="Roboto"/>
              <a:cs typeface="Roboto"/>
              <a:sym typeface="Roboto"/>
            </a:endParaRPr>
          </a:p>
        </p:txBody>
      </p:sp>
      <p:sp>
        <p:nvSpPr>
          <p:cNvPr id="634" name="Google Shape;634;p7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30</a:t>
            </a:fld>
            <a:endParaRPr/>
          </a:p>
        </p:txBody>
      </p:sp>
      <p:pic>
        <p:nvPicPr>
          <p:cNvPr id="635" name="Google Shape;635;p78">
            <a:extLst>
              <a:ext uri="{C183D7F6-B498-43B3-948B-1728B52AA6E4}">
                <adec:decorative xmlns:adec="http://schemas.microsoft.com/office/drawing/2017/decorative" val="1"/>
              </a:ext>
            </a:extLst>
          </p:cNvPr>
          <p:cNvPicPr preferRelativeResize="0"/>
          <p:nvPr/>
        </p:nvPicPr>
        <p:blipFill rotWithShape="1">
          <a:blip r:embed="rId3">
            <a:alphaModFix/>
          </a:blip>
          <a:srcRect l="-1040" t="1029" r="1040" b="95191"/>
          <a:stretch/>
        </p:blipFill>
        <p:spPr>
          <a:xfrm>
            <a:off x="1720934" y="924729"/>
            <a:ext cx="5594266" cy="217510"/>
          </a:xfrm>
          <a:prstGeom prst="rect">
            <a:avLst/>
          </a:prstGeom>
          <a:noFill/>
          <a:ln>
            <a:noFill/>
          </a:ln>
        </p:spPr>
      </p:pic>
      <p:pic>
        <p:nvPicPr>
          <p:cNvPr id="636" name="Google Shape;636;p78">
            <a:extLst>
              <a:ext uri="{C183D7F6-B498-43B3-948B-1728B52AA6E4}">
                <adec:decorative xmlns:adec="http://schemas.microsoft.com/office/drawing/2017/decorative" val="1"/>
              </a:ext>
            </a:extLst>
          </p:cNvPr>
          <p:cNvPicPr preferRelativeResize="0"/>
          <p:nvPr/>
        </p:nvPicPr>
        <p:blipFill rotWithShape="1">
          <a:blip r:embed="rId3">
            <a:alphaModFix/>
          </a:blip>
          <a:srcRect l="-1040" t="44394" r="1040" b="16734"/>
          <a:stretch/>
        </p:blipFill>
        <p:spPr>
          <a:xfrm>
            <a:off x="1691959" y="1142240"/>
            <a:ext cx="5594266" cy="22374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79"/>
          <p:cNvSpPr txBox="1">
            <a:spLocks noGrp="1"/>
          </p:cNvSpPr>
          <p:nvPr>
            <p:ph type="title"/>
          </p:nvPr>
        </p:nvSpPr>
        <p:spPr>
          <a:xfrm>
            <a:off x="101640" y="102337"/>
            <a:ext cx="6714300" cy="62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a:t>Estimated ICCs</a:t>
            </a:r>
            <a:endParaRPr/>
          </a:p>
        </p:txBody>
      </p:sp>
      <p:sp>
        <p:nvSpPr>
          <p:cNvPr id="642" name="Google Shape;642;p79"/>
          <p:cNvSpPr txBox="1">
            <a:spLocks noGrp="1"/>
          </p:cNvSpPr>
          <p:nvPr>
            <p:ph type="body" idx="1"/>
          </p:nvPr>
        </p:nvSpPr>
        <p:spPr>
          <a:xfrm>
            <a:off x="99325" y="956683"/>
            <a:ext cx="3928200" cy="37695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For schools, average ICCs across subjects, groups, and grade levels are 0.15 for achievement and 0.06 for growth.</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Higher in math than ELA</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For districts, average ICCs are 0.06 for achievement and 0.05 for growth.</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Consistent across subjects in middle school; higher in math for elementary</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Disaggregated group ICCs follow similar patterns but are smaller overall. </a:t>
            </a:r>
            <a:endParaRPr/>
          </a:p>
          <a:p>
            <a:pPr marL="457200" lvl="0" indent="-228600" algn="l" rtl="0">
              <a:lnSpc>
                <a:spcPct val="90000"/>
              </a:lnSpc>
              <a:spcBef>
                <a:spcPts val="800"/>
              </a:spcBef>
              <a:spcAft>
                <a:spcPts val="0"/>
              </a:spcAft>
              <a:buClr>
                <a:schemeClr val="dk1"/>
              </a:buClr>
              <a:buSzPts val="1800"/>
              <a:buNone/>
            </a:pPr>
            <a:endParaRPr>
              <a:solidFill>
                <a:schemeClr val="dk1"/>
              </a:solidFill>
              <a:latin typeface="Roboto"/>
              <a:ea typeface="Roboto"/>
              <a:cs typeface="Roboto"/>
              <a:sym typeface="Roboto"/>
            </a:endParaRPr>
          </a:p>
        </p:txBody>
      </p:sp>
      <p:sp>
        <p:nvSpPr>
          <p:cNvPr id="643" name="Google Shape;643;p7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31</a:t>
            </a:fld>
            <a:endParaRPr/>
          </a:p>
        </p:txBody>
      </p:sp>
      <p:pic>
        <p:nvPicPr>
          <p:cNvPr id="644" name="Google Shape;644;p79">
            <a:extLst>
              <a:ext uri="{C183D7F6-B498-43B3-948B-1728B52AA6E4}">
                <adec:decorative xmlns:adec="http://schemas.microsoft.com/office/drawing/2017/decorative" val="1"/>
              </a:ext>
            </a:extLst>
          </p:cNvPr>
          <p:cNvPicPr preferRelativeResize="0"/>
          <p:nvPr/>
        </p:nvPicPr>
        <p:blipFill rotWithShape="1">
          <a:blip r:embed="rId3">
            <a:alphaModFix/>
          </a:blip>
          <a:srcRect b="12503"/>
          <a:stretch/>
        </p:blipFill>
        <p:spPr>
          <a:xfrm>
            <a:off x="4107011" y="956683"/>
            <a:ext cx="4949454" cy="40844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0"/>
          <p:cNvSpPr txBox="1">
            <a:spLocks noGrp="1"/>
          </p:cNvSpPr>
          <p:nvPr>
            <p:ph type="title"/>
          </p:nvPr>
        </p:nvSpPr>
        <p:spPr>
          <a:xfrm>
            <a:off x="111368" y="248646"/>
            <a:ext cx="6998700" cy="62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a:t>Implied Reliability by Sample Size &amp; ICC</a:t>
            </a:r>
            <a:endParaRPr/>
          </a:p>
        </p:txBody>
      </p:sp>
      <p:sp>
        <p:nvSpPr>
          <p:cNvPr id="650" name="Google Shape;650;p80"/>
          <p:cNvSpPr txBox="1">
            <a:spLocks noGrp="1"/>
          </p:cNvSpPr>
          <p:nvPr>
            <p:ph type="body" idx="1"/>
          </p:nvPr>
        </p:nvSpPr>
        <p:spPr>
          <a:xfrm>
            <a:off x="249655" y="3134017"/>
            <a:ext cx="8357400" cy="1794000"/>
          </a:xfrm>
          <a:prstGeom prst="rect">
            <a:avLst/>
          </a:prstGeom>
          <a:noFill/>
          <a:ln>
            <a:noFill/>
          </a:ln>
        </p:spPr>
        <p:txBody>
          <a:bodyPr spcFirstLastPara="1" wrap="square" lIns="0" tIns="0" rIns="0" bIns="0" anchor="t" anchorCtr="0">
            <a:normAutofit fontScale="85000" lnSpcReduction="20000"/>
          </a:bodyPr>
          <a:lstStyle/>
          <a:p>
            <a:pPr marL="457200" lvl="0" indent="-342900" algn="l" rtl="0">
              <a:lnSpc>
                <a:spcPct val="90000"/>
              </a:lnSpc>
              <a:spcBef>
                <a:spcPts val="800"/>
              </a:spcBef>
              <a:spcAft>
                <a:spcPts val="0"/>
              </a:spcAft>
              <a:buClr>
                <a:schemeClr val="dk1"/>
              </a:buClr>
              <a:buSzPct val="117647"/>
              <a:buChar char="•"/>
            </a:pPr>
            <a:r>
              <a:rPr lang="en">
                <a:solidFill>
                  <a:schemeClr val="dk1"/>
                </a:solidFill>
                <a:latin typeface="Roboto"/>
                <a:ea typeface="Roboto"/>
                <a:cs typeface="Roboto"/>
                <a:sym typeface="Roboto"/>
              </a:rPr>
              <a:t>ICC values selected to represent range of values observed across different groups, units, and subjects.</a:t>
            </a:r>
            <a:endParaRPr/>
          </a:p>
          <a:p>
            <a:pPr marL="457200" lvl="0" indent="-342900" algn="l" rtl="0">
              <a:lnSpc>
                <a:spcPct val="90000"/>
              </a:lnSpc>
              <a:spcBef>
                <a:spcPts val="800"/>
              </a:spcBef>
              <a:spcAft>
                <a:spcPts val="0"/>
              </a:spcAft>
              <a:buClr>
                <a:schemeClr val="dk1"/>
              </a:buClr>
              <a:buSzPct val="117647"/>
              <a:buChar char="•"/>
            </a:pPr>
            <a:r>
              <a:rPr lang="en">
                <a:solidFill>
                  <a:schemeClr val="dk1"/>
                </a:solidFill>
                <a:latin typeface="Roboto"/>
                <a:ea typeface="Roboto"/>
                <a:cs typeface="Roboto"/>
                <a:sym typeface="Roboto"/>
              </a:rPr>
              <a:t>Example: with highest school-level achievement ICC (0.20 in MS math) and a n size of 10 tested students, reliability of the mean is 0.71. Increases to 0.80 with 16 students. </a:t>
            </a:r>
            <a:endParaRPr/>
          </a:p>
          <a:p>
            <a:pPr marL="457200" lvl="0" indent="-342900" algn="l" rtl="0">
              <a:lnSpc>
                <a:spcPct val="90000"/>
              </a:lnSpc>
              <a:spcBef>
                <a:spcPts val="800"/>
              </a:spcBef>
              <a:spcAft>
                <a:spcPts val="0"/>
              </a:spcAft>
              <a:buClr>
                <a:schemeClr val="dk1"/>
              </a:buClr>
              <a:buSzPct val="117647"/>
              <a:buChar char="•"/>
            </a:pPr>
            <a:r>
              <a:rPr lang="en">
                <a:solidFill>
                  <a:schemeClr val="dk1"/>
                </a:solidFill>
                <a:latin typeface="Roboto"/>
                <a:ea typeface="Roboto"/>
                <a:cs typeface="Roboto"/>
                <a:sym typeface="Roboto"/>
              </a:rPr>
              <a:t>These reliability estimates would be 0.34 and 0.46 for an ICC of 0.05, which is slightly below the average achievement ICC observed at the district level</a:t>
            </a:r>
            <a:endParaRPr/>
          </a:p>
          <a:p>
            <a:pPr marL="457200" lvl="0" indent="-342900" algn="l" rtl="0">
              <a:lnSpc>
                <a:spcPct val="90000"/>
              </a:lnSpc>
              <a:spcBef>
                <a:spcPts val="800"/>
              </a:spcBef>
              <a:spcAft>
                <a:spcPts val="0"/>
              </a:spcAft>
              <a:buClr>
                <a:schemeClr val="dk1"/>
              </a:buClr>
              <a:buSzPct val="117647"/>
              <a:buChar char="•"/>
            </a:pPr>
            <a:r>
              <a:rPr lang="en">
                <a:solidFill>
                  <a:schemeClr val="dk1"/>
                </a:solidFill>
                <a:latin typeface="Roboto"/>
                <a:ea typeface="Roboto"/>
                <a:cs typeface="Roboto"/>
                <a:sym typeface="Roboto"/>
              </a:rPr>
              <a:t>The average reliability across all schools and districts will be higher than the values in this table, which are reported for specific, mostly small sample sizes</a:t>
            </a:r>
            <a:endParaRPr>
              <a:solidFill>
                <a:schemeClr val="dk1"/>
              </a:solidFill>
              <a:latin typeface="Roboto"/>
              <a:ea typeface="Roboto"/>
              <a:cs typeface="Roboto"/>
              <a:sym typeface="Roboto"/>
            </a:endParaRPr>
          </a:p>
        </p:txBody>
      </p:sp>
      <p:sp>
        <p:nvSpPr>
          <p:cNvPr id="651" name="Google Shape;651;p80"/>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32</a:t>
            </a:fld>
            <a:endParaRPr/>
          </a:p>
        </p:txBody>
      </p:sp>
      <p:pic>
        <p:nvPicPr>
          <p:cNvPr id="652" name="Google Shape;652;p8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899275" y="915400"/>
            <a:ext cx="5571201" cy="2218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1"/>
          <p:cNvSpPr txBox="1">
            <a:spLocks noGrp="1"/>
          </p:cNvSpPr>
          <p:nvPr>
            <p:ph type="title"/>
          </p:nvPr>
        </p:nvSpPr>
        <p:spPr>
          <a:xfrm>
            <a:off x="111368" y="248646"/>
            <a:ext cx="7711038" cy="62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dirty="0"/>
              <a:t>Implied Reliability by Sample Size &amp; ICC, Cont’d</a:t>
            </a:r>
            <a:endParaRPr dirty="0"/>
          </a:p>
        </p:txBody>
      </p:sp>
      <p:sp>
        <p:nvSpPr>
          <p:cNvPr id="658" name="Google Shape;658;p81"/>
          <p:cNvSpPr txBox="1">
            <a:spLocks noGrp="1"/>
          </p:cNvSpPr>
          <p:nvPr>
            <p:ph type="body" idx="1"/>
          </p:nvPr>
        </p:nvSpPr>
        <p:spPr>
          <a:xfrm>
            <a:off x="0" y="1041620"/>
            <a:ext cx="4325400" cy="37896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Lower ICCs mean more students are required for same level of reliability.</a:t>
            </a:r>
            <a:endParaRPr/>
          </a:p>
          <a:p>
            <a:pPr marL="457200" lvl="0" indent="-342900" algn="l" rtl="0">
              <a:lnSpc>
                <a:spcPct val="90000"/>
              </a:lnSpc>
              <a:spcBef>
                <a:spcPts val="800"/>
              </a:spcBef>
              <a:spcAft>
                <a:spcPts val="0"/>
              </a:spcAft>
              <a:buClr>
                <a:schemeClr val="dk1"/>
              </a:buClr>
              <a:buSzPts val="1800"/>
              <a:buChar char="•"/>
            </a:pPr>
            <a:r>
              <a:rPr lang="en">
                <a:solidFill>
                  <a:schemeClr val="dk1"/>
                </a:solidFill>
                <a:latin typeface="Roboto"/>
                <a:ea typeface="Roboto"/>
                <a:cs typeface="Roboto"/>
                <a:sym typeface="Roboto"/>
              </a:rPr>
              <a:t>This highlights an important tradeoff:</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Example: lowering the min-n to 10 would require many more elementary schools to report growth data for IEP students. </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Average ICC for elementary growth = 0.05</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With ICC of 0.05 and n = 10, reliability is only 0.34.</a:t>
            </a:r>
            <a:endParaRPr/>
          </a:p>
          <a:p>
            <a:pPr marL="914400" lvl="1" indent="-323850" algn="l" rtl="0">
              <a:lnSpc>
                <a:spcPct val="90000"/>
              </a:lnSpc>
              <a:spcBef>
                <a:spcPts val="400"/>
              </a:spcBef>
              <a:spcAft>
                <a:spcPts val="0"/>
              </a:spcAft>
              <a:buSzPts val="1500"/>
              <a:buChar char="•"/>
            </a:pPr>
            <a:r>
              <a:rPr lang="en">
                <a:solidFill>
                  <a:schemeClr val="dk1"/>
                </a:solidFill>
                <a:latin typeface="Roboto"/>
                <a:ea typeface="Roboto"/>
                <a:cs typeface="Roboto"/>
                <a:sym typeface="Roboto"/>
              </a:rPr>
              <a:t>This means only 34% of variation in average SGPs is due to true differences in student performance. </a:t>
            </a:r>
            <a:endParaRPr/>
          </a:p>
        </p:txBody>
      </p:sp>
      <p:sp>
        <p:nvSpPr>
          <p:cNvPr id="659" name="Google Shape;659;p8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33</a:t>
            </a:fld>
            <a:endParaRPr/>
          </a:p>
        </p:txBody>
      </p:sp>
      <p:pic>
        <p:nvPicPr>
          <p:cNvPr id="660" name="Google Shape;660;p81">
            <a:extLst>
              <a:ext uri="{C183D7F6-B498-43B3-948B-1728B52AA6E4}">
                <adec:decorative xmlns:adec="http://schemas.microsoft.com/office/drawing/2017/decorative" val="1"/>
              </a:ext>
            </a:extLst>
          </p:cNvPr>
          <p:cNvPicPr preferRelativeResize="0"/>
          <p:nvPr/>
        </p:nvPicPr>
        <p:blipFill rotWithShape="1">
          <a:blip r:embed="rId3">
            <a:alphaModFix/>
          </a:blip>
          <a:srcRect l="2028" t="4397" r="1390" b="3018"/>
          <a:stretch/>
        </p:blipFill>
        <p:spPr>
          <a:xfrm>
            <a:off x="4325510" y="1470991"/>
            <a:ext cx="4717327" cy="249941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2"/>
          <p:cNvSpPr txBox="1">
            <a:spLocks noGrp="1"/>
          </p:cNvSpPr>
          <p:nvPr>
            <p:ph type="title"/>
          </p:nvPr>
        </p:nvSpPr>
        <p:spPr>
          <a:xfrm>
            <a:off x="111368" y="248646"/>
            <a:ext cx="6998700" cy="62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100"/>
              <a:buFont typeface="Arial"/>
              <a:buNone/>
            </a:pPr>
            <a:r>
              <a:rPr lang="en" sz="2800"/>
              <a:t>Takeaways</a:t>
            </a:r>
            <a:endParaRPr/>
          </a:p>
        </p:txBody>
      </p:sp>
      <p:sp>
        <p:nvSpPr>
          <p:cNvPr id="666" name="Google Shape;666;p82"/>
          <p:cNvSpPr txBox="1">
            <a:spLocks noGrp="1"/>
          </p:cNvSpPr>
          <p:nvPr>
            <p:ph type="body" idx="1"/>
          </p:nvPr>
        </p:nvSpPr>
        <p:spPr>
          <a:xfrm>
            <a:off x="188687" y="1052287"/>
            <a:ext cx="8832000" cy="3842700"/>
          </a:xfrm>
          <a:prstGeom prst="rect">
            <a:avLst/>
          </a:prstGeom>
          <a:noFill/>
          <a:ln>
            <a:noFill/>
          </a:ln>
        </p:spPr>
        <p:txBody>
          <a:bodyPr spcFirstLastPara="1" wrap="square" lIns="0" tIns="0" rIns="0" bIns="0" anchor="t" anchorCtr="0">
            <a:normAutofit/>
          </a:bodyPr>
          <a:lstStyle/>
          <a:p>
            <a:pPr marL="457200" lvl="0" indent="-352167" algn="l" rtl="0">
              <a:lnSpc>
                <a:spcPct val="90000"/>
              </a:lnSpc>
              <a:spcBef>
                <a:spcPts val="800"/>
              </a:spcBef>
              <a:spcAft>
                <a:spcPts val="0"/>
              </a:spcAft>
              <a:buClr>
                <a:schemeClr val="dk1"/>
              </a:buClr>
              <a:buSzPts val="1946"/>
              <a:buChar char="•"/>
            </a:pPr>
            <a:r>
              <a:rPr lang="en">
                <a:solidFill>
                  <a:schemeClr val="dk1"/>
                </a:solidFill>
                <a:latin typeface="Roboto"/>
                <a:ea typeface="Roboto"/>
                <a:cs typeface="Roboto"/>
                <a:sym typeface="Roboto"/>
              </a:rPr>
              <a:t>Lowering minimum n-size thresholds will allow for increases of about 2-7 pct points in % of schools and districts reporting data for all students; slightly larger increases for disaggregated groups.</a:t>
            </a:r>
            <a:endParaRPr/>
          </a:p>
          <a:p>
            <a:pPr marL="457200" lvl="0" indent="-352167" algn="l" rtl="0">
              <a:lnSpc>
                <a:spcPct val="90000"/>
              </a:lnSpc>
              <a:spcBef>
                <a:spcPts val="800"/>
              </a:spcBef>
              <a:spcAft>
                <a:spcPts val="0"/>
              </a:spcAft>
              <a:buClr>
                <a:schemeClr val="dk1"/>
              </a:buClr>
              <a:buSzPts val="1946"/>
              <a:buChar char="•"/>
            </a:pPr>
            <a:r>
              <a:rPr lang="en">
                <a:solidFill>
                  <a:schemeClr val="dk1"/>
                </a:solidFill>
                <a:latin typeface="Roboto"/>
                <a:ea typeface="Roboto"/>
                <a:cs typeface="Roboto"/>
                <a:sym typeface="Roboto"/>
              </a:rPr>
              <a:t>However, data for small groups will also be less reliable.</a:t>
            </a:r>
            <a:endParaRPr/>
          </a:p>
          <a:p>
            <a:pPr marL="457200" lvl="0" indent="-352167" algn="l" rtl="0">
              <a:lnSpc>
                <a:spcPct val="90000"/>
              </a:lnSpc>
              <a:spcBef>
                <a:spcPts val="800"/>
              </a:spcBef>
              <a:spcAft>
                <a:spcPts val="0"/>
              </a:spcAft>
              <a:buClr>
                <a:schemeClr val="dk1"/>
              </a:buClr>
              <a:buSzPts val="1946"/>
              <a:buChar char="•"/>
            </a:pPr>
            <a:r>
              <a:rPr lang="en">
                <a:solidFill>
                  <a:schemeClr val="dk1"/>
                </a:solidFill>
                <a:latin typeface="Roboto"/>
                <a:ea typeface="Roboto"/>
                <a:cs typeface="Roboto"/>
                <a:sym typeface="Roboto"/>
              </a:rPr>
              <a:t>Whether increased reporting would be worth reduced reliability requires considering how results would be used to improve opportunities for students enrolled in these schools/districts.</a:t>
            </a:r>
            <a:endParaRPr/>
          </a:p>
          <a:p>
            <a:pPr marL="457200" lvl="0" indent="-352167" algn="l" rtl="0">
              <a:lnSpc>
                <a:spcPct val="90000"/>
              </a:lnSpc>
              <a:spcBef>
                <a:spcPts val="800"/>
              </a:spcBef>
              <a:spcAft>
                <a:spcPts val="0"/>
              </a:spcAft>
              <a:buClr>
                <a:schemeClr val="dk1"/>
              </a:buClr>
              <a:buSzPts val="1946"/>
              <a:buChar char="•"/>
            </a:pPr>
            <a:r>
              <a:rPr lang="en">
                <a:solidFill>
                  <a:schemeClr val="dk1"/>
                </a:solidFill>
                <a:latin typeface="Roboto"/>
                <a:ea typeface="Roboto"/>
                <a:cs typeface="Roboto"/>
                <a:sym typeface="Roboto"/>
              </a:rPr>
              <a:t>Reliability of mean scale scores is higher than for average SGP for equivalent n sizes, which supports having higher minimum-n for growth.</a:t>
            </a:r>
            <a:endParaRPr/>
          </a:p>
          <a:p>
            <a:pPr marL="457200" lvl="0" indent="-352167" algn="l" rtl="0">
              <a:lnSpc>
                <a:spcPct val="90000"/>
              </a:lnSpc>
              <a:spcBef>
                <a:spcPts val="800"/>
              </a:spcBef>
              <a:spcAft>
                <a:spcPts val="0"/>
              </a:spcAft>
              <a:buClr>
                <a:schemeClr val="dk1"/>
              </a:buClr>
              <a:buSzPts val="1946"/>
              <a:buChar char="•"/>
            </a:pPr>
            <a:r>
              <a:rPr lang="en">
                <a:solidFill>
                  <a:schemeClr val="dk1"/>
                </a:solidFill>
                <a:latin typeface="Roboto"/>
                <a:ea typeface="Roboto"/>
                <a:cs typeface="Roboto"/>
                <a:sym typeface="Roboto"/>
              </a:rPr>
              <a:t>Reliabilitiy calculations are a lower bound – most units will have larger n-sizes and thus higher reliability. There will also be variation from year to year, making it important to choose a proper baseline and make decisions about whether same thresholds are used across units and/or are allowed to vary. </a:t>
            </a:r>
            <a:endParaRPr/>
          </a:p>
        </p:txBody>
      </p:sp>
      <p:sp>
        <p:nvSpPr>
          <p:cNvPr id="667" name="Google Shape;667;p82"/>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3"/>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sz="2400"/>
              <a:t>Stabilization Study: Overview</a:t>
            </a:r>
            <a:endParaRPr sz="2400"/>
          </a:p>
        </p:txBody>
      </p:sp>
      <p:sp>
        <p:nvSpPr>
          <p:cNvPr id="673" name="Google Shape;673;p83"/>
          <p:cNvSpPr txBox="1">
            <a:spLocks noGrp="1"/>
          </p:cNvSpPr>
          <p:nvPr>
            <p:ph type="body" idx="1"/>
          </p:nvPr>
        </p:nvSpPr>
        <p:spPr>
          <a:xfrm>
            <a:off x="128975" y="1040675"/>
            <a:ext cx="8887200" cy="4019400"/>
          </a:xfrm>
          <a:prstGeom prst="rect">
            <a:avLst/>
          </a:prstGeom>
          <a:noFill/>
          <a:ln>
            <a:noFill/>
          </a:ln>
        </p:spPr>
        <p:txBody>
          <a:bodyPr spcFirstLastPara="1" wrap="square" lIns="0" tIns="0" rIns="0" bIns="0" anchor="t" anchorCtr="0">
            <a:normAutofit/>
          </a:bodyPr>
          <a:lstStyle/>
          <a:p>
            <a:pPr marL="127000" lvl="0" indent="0" algn="l" rtl="0">
              <a:lnSpc>
                <a:spcPct val="115000"/>
              </a:lnSpc>
              <a:spcBef>
                <a:spcPts val="0"/>
              </a:spcBef>
              <a:spcAft>
                <a:spcPts val="0"/>
              </a:spcAft>
              <a:buSzPts val="1800"/>
              <a:buNone/>
            </a:pPr>
            <a:r>
              <a:rPr lang="en" sz="1500" b="1">
                <a:solidFill>
                  <a:schemeClr val="dk1"/>
                </a:solidFill>
                <a:latin typeface="Roboto"/>
                <a:ea typeface="Roboto"/>
                <a:cs typeface="Roboto"/>
                <a:sym typeface="Roboto"/>
              </a:rPr>
              <a:t>Context:</a:t>
            </a:r>
            <a:r>
              <a:rPr lang="en" sz="1500">
                <a:solidFill>
                  <a:schemeClr val="dk1"/>
                </a:solidFill>
                <a:latin typeface="Roboto"/>
                <a:ea typeface="Roboto"/>
                <a:cs typeface="Roboto"/>
                <a:sym typeface="Roboto"/>
              </a:rPr>
              <a:t> Annual achievement and growth scores can swing for smaller schools or disaggregated student groups, making year-to-year comparisons less reliable.</a:t>
            </a:r>
            <a:endParaRPr sz="1500">
              <a:solidFill>
                <a:schemeClr val="dk1"/>
              </a:solidFill>
              <a:latin typeface="Roboto"/>
              <a:ea typeface="Roboto"/>
              <a:cs typeface="Roboto"/>
              <a:sym typeface="Roboto"/>
            </a:endParaRPr>
          </a:p>
          <a:p>
            <a:pPr marL="127000" lvl="0" indent="0" algn="l" rtl="0">
              <a:lnSpc>
                <a:spcPct val="115000"/>
              </a:lnSpc>
              <a:spcBef>
                <a:spcPts val="0"/>
              </a:spcBef>
              <a:spcAft>
                <a:spcPts val="0"/>
              </a:spcAft>
              <a:buSzPts val="1800"/>
              <a:buNone/>
            </a:pPr>
            <a:endParaRPr sz="1500">
              <a:solidFill>
                <a:schemeClr val="dk1"/>
              </a:solidFill>
              <a:latin typeface="Roboto"/>
              <a:ea typeface="Roboto"/>
              <a:cs typeface="Roboto"/>
              <a:sym typeface="Roboto"/>
            </a:endParaRPr>
          </a:p>
          <a:p>
            <a:pPr marL="127000" lvl="0" indent="0" algn="l" rtl="0">
              <a:lnSpc>
                <a:spcPct val="115000"/>
              </a:lnSpc>
              <a:spcBef>
                <a:spcPts val="0"/>
              </a:spcBef>
              <a:spcAft>
                <a:spcPts val="0"/>
              </a:spcAft>
              <a:buSzPts val="1800"/>
              <a:buNone/>
            </a:pPr>
            <a:r>
              <a:rPr lang="en" sz="1500" b="1">
                <a:solidFill>
                  <a:schemeClr val="dk1"/>
                </a:solidFill>
                <a:latin typeface="Roboto"/>
                <a:ea typeface="Roboto"/>
                <a:cs typeface="Roboto"/>
                <a:sym typeface="Roboto"/>
              </a:rPr>
              <a:t>Methodology:</a:t>
            </a:r>
            <a:r>
              <a:rPr lang="en" sz="1500">
                <a:solidFill>
                  <a:schemeClr val="dk1"/>
                </a:solidFill>
                <a:latin typeface="Roboto"/>
                <a:ea typeface="Roboto"/>
                <a:cs typeface="Roboto"/>
                <a:sym typeface="Roboto"/>
              </a:rPr>
              <a:t> Empirical Best Linear Prediction (EBLP) creates a stabilized average by combining current-year data with past years (and/or other subjects), weighting each source to minimize year-to-year volatility.</a:t>
            </a:r>
            <a:endParaRPr sz="1800" b="1">
              <a:solidFill>
                <a:schemeClr val="dk1"/>
              </a:solidFill>
              <a:latin typeface="Roboto"/>
              <a:ea typeface="Roboto"/>
              <a:cs typeface="Roboto"/>
              <a:sym typeface="Roboto"/>
            </a:endParaRPr>
          </a:p>
          <a:p>
            <a:pPr marL="457200" lvl="0" indent="-311150" algn="l" rtl="0">
              <a:lnSpc>
                <a:spcPct val="115000"/>
              </a:lnSpc>
              <a:spcBef>
                <a:spcPts val="0"/>
              </a:spcBef>
              <a:spcAft>
                <a:spcPts val="0"/>
              </a:spcAft>
              <a:buClr>
                <a:schemeClr val="dk1"/>
              </a:buClr>
              <a:buSzPts val="1300"/>
              <a:buFont typeface="Roboto"/>
              <a:buChar char="●"/>
            </a:pPr>
            <a:r>
              <a:rPr lang="en" sz="1400">
                <a:solidFill>
                  <a:schemeClr val="dk1"/>
                </a:solidFill>
                <a:latin typeface="Roboto"/>
                <a:ea typeface="Roboto"/>
                <a:cs typeface="Roboto"/>
                <a:sym typeface="Roboto"/>
              </a:rPr>
              <a:t>Optimal weights are specific to each school and shrink estimates towards long term means, bringing in some other information through fixed effects.</a:t>
            </a:r>
            <a:endParaRPr sz="1400">
              <a:solidFill>
                <a:schemeClr val="dk1"/>
              </a:solidFill>
              <a:latin typeface="Roboto"/>
              <a:ea typeface="Roboto"/>
              <a:cs typeface="Roboto"/>
              <a:sym typeface="Roboto"/>
            </a:endParaRPr>
          </a:p>
          <a:p>
            <a:pPr marL="127000" lvl="0" indent="0" algn="l" rtl="0">
              <a:lnSpc>
                <a:spcPct val="115000"/>
              </a:lnSpc>
              <a:spcBef>
                <a:spcPts val="0"/>
              </a:spcBef>
              <a:spcAft>
                <a:spcPts val="0"/>
              </a:spcAft>
              <a:buSzPts val="1800"/>
              <a:buNone/>
            </a:pPr>
            <a:endParaRPr sz="1500">
              <a:solidFill>
                <a:schemeClr val="dk1"/>
              </a:solidFill>
              <a:latin typeface="Roboto"/>
              <a:ea typeface="Roboto"/>
              <a:cs typeface="Roboto"/>
              <a:sym typeface="Roboto"/>
            </a:endParaRPr>
          </a:p>
          <a:p>
            <a:pPr marL="127000" lvl="0" indent="0" algn="l" rtl="0">
              <a:lnSpc>
                <a:spcPct val="115000"/>
              </a:lnSpc>
              <a:spcBef>
                <a:spcPts val="0"/>
              </a:spcBef>
              <a:spcAft>
                <a:spcPts val="0"/>
              </a:spcAft>
              <a:buSzPts val="1800"/>
              <a:buNone/>
            </a:pPr>
            <a:r>
              <a:rPr lang="en" sz="1500" b="1">
                <a:solidFill>
                  <a:schemeClr val="dk1"/>
                </a:solidFill>
                <a:latin typeface="Roboto"/>
                <a:ea typeface="Roboto"/>
                <a:cs typeface="Roboto"/>
                <a:sym typeface="Roboto"/>
              </a:rPr>
              <a:t>Key Idea:</a:t>
            </a:r>
            <a:endParaRPr sz="1500" b="1">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When a school’s current sample is small (high noise), EBLP borrows strength from past data. </a:t>
            </a:r>
            <a:endParaRPr sz="1400">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When current data are plentiful, EBLP relies mostly on that year’s results.</a:t>
            </a:r>
            <a:endParaRPr sz="1400">
              <a:solidFill>
                <a:schemeClr val="dk1"/>
              </a:solidFill>
              <a:latin typeface="Roboto"/>
              <a:ea typeface="Roboto"/>
              <a:cs typeface="Roboto"/>
              <a:sym typeface="Roboto"/>
            </a:endParaRPr>
          </a:p>
          <a:p>
            <a:pPr marL="12700" lvl="0" indent="0" algn="l" rtl="0">
              <a:lnSpc>
                <a:spcPct val="115000"/>
              </a:lnSpc>
              <a:spcBef>
                <a:spcPts val="0"/>
              </a:spcBef>
              <a:spcAft>
                <a:spcPts val="0"/>
              </a:spcAft>
              <a:buSzPts val="1800"/>
              <a:buNone/>
            </a:pPr>
            <a:endParaRPr sz="1400">
              <a:solidFill>
                <a:schemeClr val="dk1"/>
              </a:solidFill>
            </a:endParaRPr>
          </a:p>
          <a:p>
            <a:pPr marL="0" lvl="0" indent="0" algn="l" rtl="0">
              <a:lnSpc>
                <a:spcPct val="90000"/>
              </a:lnSpc>
              <a:spcBef>
                <a:spcPts val="800"/>
              </a:spcBef>
              <a:spcAft>
                <a:spcPts val="0"/>
              </a:spcAft>
              <a:buSzPts val="1800"/>
              <a:buNone/>
            </a:pPr>
            <a:endParaRPr/>
          </a:p>
        </p:txBody>
      </p:sp>
      <p:sp>
        <p:nvSpPr>
          <p:cNvPr id="674" name="Google Shape;674;p8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4"/>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sz="2400" dirty="0"/>
              <a:t>Stabilization Study: Overview, Cont’d.</a:t>
            </a:r>
            <a:endParaRPr sz="2400" dirty="0"/>
          </a:p>
        </p:txBody>
      </p:sp>
      <p:sp>
        <p:nvSpPr>
          <p:cNvPr id="680" name="Google Shape;680;p84"/>
          <p:cNvSpPr txBox="1">
            <a:spLocks noGrp="1"/>
          </p:cNvSpPr>
          <p:nvPr>
            <p:ph type="body" idx="1"/>
          </p:nvPr>
        </p:nvSpPr>
        <p:spPr>
          <a:xfrm>
            <a:off x="128975" y="1040675"/>
            <a:ext cx="8887200" cy="4019400"/>
          </a:xfrm>
          <a:prstGeom prst="rect">
            <a:avLst/>
          </a:prstGeom>
          <a:noFill/>
          <a:ln>
            <a:noFill/>
          </a:ln>
        </p:spPr>
        <p:txBody>
          <a:bodyPr spcFirstLastPara="1" wrap="square" lIns="0" tIns="0" rIns="0" bIns="0" anchor="t" anchorCtr="0">
            <a:normAutofit/>
          </a:bodyPr>
          <a:lstStyle/>
          <a:p>
            <a:pPr marL="127000" lvl="0" indent="0" algn="l" rtl="0">
              <a:lnSpc>
                <a:spcPct val="115000"/>
              </a:lnSpc>
              <a:spcBef>
                <a:spcPts val="0"/>
              </a:spcBef>
              <a:spcAft>
                <a:spcPts val="0"/>
              </a:spcAft>
              <a:buSzPts val="1800"/>
              <a:buNone/>
            </a:pPr>
            <a:r>
              <a:rPr lang="en" sz="1500" b="1">
                <a:solidFill>
                  <a:schemeClr val="dk1"/>
                </a:solidFill>
                <a:latin typeface="Roboto"/>
                <a:ea typeface="Roboto"/>
                <a:cs typeface="Roboto"/>
                <a:sym typeface="Roboto"/>
              </a:rPr>
              <a:t>Scope of Study:</a:t>
            </a:r>
            <a:r>
              <a:rPr lang="en" sz="1500">
                <a:solidFill>
                  <a:schemeClr val="dk1"/>
                </a:solidFill>
                <a:latin typeface="Roboto"/>
                <a:ea typeface="Roboto"/>
                <a:cs typeface="Roboto"/>
                <a:sym typeface="Roboto"/>
              </a:rPr>
              <a:t> Apply EBLP to multi-year state data for both schools and districts—pooling across grades and subjects—to calculate hypothetical framework ratings. Produce impact data comparing these ratings against current outcomes to gauge the extent to which stability improves.  </a:t>
            </a:r>
            <a:endParaRPr/>
          </a:p>
          <a:p>
            <a:pPr marL="412750" lvl="0" indent="-285750" algn="l" rtl="0">
              <a:lnSpc>
                <a:spcPct val="115000"/>
              </a:lnSpc>
              <a:spcBef>
                <a:spcPts val="0"/>
              </a:spcBef>
              <a:spcAft>
                <a:spcPts val="0"/>
              </a:spcAft>
              <a:buSzPts val="1800"/>
              <a:buChar char="•"/>
            </a:pPr>
            <a:r>
              <a:rPr lang="en" sz="1500">
                <a:solidFill>
                  <a:schemeClr val="dk1"/>
                </a:solidFill>
                <a:latin typeface="Roboto"/>
                <a:ea typeface="Roboto"/>
                <a:cs typeface="Roboto"/>
                <a:sym typeface="Roboto"/>
              </a:rPr>
              <a:t>Method is currently being used in CA (n &lt;=500) for reporting, though not yet for official ratings</a:t>
            </a:r>
            <a:endParaRPr/>
          </a:p>
          <a:p>
            <a:pPr marL="412750" lvl="0" indent="-285750" algn="l" rtl="0">
              <a:lnSpc>
                <a:spcPct val="115000"/>
              </a:lnSpc>
              <a:spcBef>
                <a:spcPts val="0"/>
              </a:spcBef>
              <a:spcAft>
                <a:spcPts val="0"/>
              </a:spcAft>
              <a:buSzPts val="1800"/>
              <a:buChar char="•"/>
            </a:pPr>
            <a:r>
              <a:rPr lang="en" sz="1500">
                <a:solidFill>
                  <a:schemeClr val="dk1"/>
                </a:solidFill>
                <a:latin typeface="Roboto"/>
                <a:ea typeface="Roboto"/>
                <a:cs typeface="Roboto"/>
                <a:sym typeface="Roboto"/>
              </a:rPr>
              <a:t>Slightly different stabilization methods have been tried in PA and NJ.</a:t>
            </a:r>
            <a:endParaRPr/>
          </a:p>
          <a:p>
            <a:pPr marL="412750" lvl="0" indent="-285750" algn="l" rtl="0">
              <a:lnSpc>
                <a:spcPct val="115000"/>
              </a:lnSpc>
              <a:spcBef>
                <a:spcPts val="0"/>
              </a:spcBef>
              <a:spcAft>
                <a:spcPts val="0"/>
              </a:spcAft>
              <a:buSzPts val="1800"/>
              <a:buChar char="•"/>
            </a:pPr>
            <a:r>
              <a:rPr lang="en" sz="1500">
                <a:solidFill>
                  <a:schemeClr val="dk1"/>
                </a:solidFill>
                <a:latin typeface="Roboto"/>
                <a:ea typeface="Roboto"/>
                <a:cs typeface="Roboto"/>
                <a:sym typeface="Roboto"/>
              </a:rPr>
              <a:t>In a simulation, Lockwood et al. (2022) found the method to reduce MSE vs. direct averages by 10 – 60% at the cost of minimal bias (&lt;1 % of MSE).</a:t>
            </a:r>
            <a:endParaRPr/>
          </a:p>
          <a:p>
            <a:pPr marL="412750" lvl="0" indent="-171450" algn="l" rtl="0">
              <a:lnSpc>
                <a:spcPct val="115000"/>
              </a:lnSpc>
              <a:spcBef>
                <a:spcPts val="0"/>
              </a:spcBef>
              <a:spcAft>
                <a:spcPts val="0"/>
              </a:spcAft>
              <a:buSzPts val="1800"/>
              <a:buNone/>
            </a:pPr>
            <a:endParaRPr sz="1500">
              <a:solidFill>
                <a:schemeClr val="dk1"/>
              </a:solidFill>
              <a:latin typeface="Roboto"/>
              <a:ea typeface="Roboto"/>
              <a:cs typeface="Roboto"/>
              <a:sym typeface="Roboto"/>
            </a:endParaRPr>
          </a:p>
          <a:p>
            <a:pPr marL="127000" lvl="0" indent="0" algn="l" rtl="0">
              <a:lnSpc>
                <a:spcPct val="115000"/>
              </a:lnSpc>
              <a:spcBef>
                <a:spcPts val="0"/>
              </a:spcBef>
              <a:spcAft>
                <a:spcPts val="0"/>
              </a:spcAft>
              <a:buSzPts val="1800"/>
              <a:buNone/>
            </a:pPr>
            <a:r>
              <a:rPr lang="en" sz="1500">
                <a:solidFill>
                  <a:schemeClr val="dk1"/>
                </a:solidFill>
                <a:latin typeface="Roboto"/>
                <a:ea typeface="Roboto"/>
                <a:cs typeface="Roboto"/>
                <a:sym typeface="Roboto"/>
              </a:rPr>
              <a:t>For technical overview of methodology, see:</a:t>
            </a:r>
            <a:endParaRPr/>
          </a:p>
          <a:p>
            <a:pPr marL="127000" lvl="0" indent="0" algn="l" rtl="0">
              <a:lnSpc>
                <a:spcPct val="115000"/>
              </a:lnSpc>
              <a:spcBef>
                <a:spcPts val="0"/>
              </a:spcBef>
              <a:spcAft>
                <a:spcPts val="0"/>
              </a:spcAft>
              <a:buSzPts val="1800"/>
              <a:buNone/>
            </a:pPr>
            <a:r>
              <a:rPr lang="en" sz="1200"/>
              <a:t>Lockwood, J. R., Castellano, K. E., &amp; McCaffrey, D. F. (2022). Improving Accuracy and Stability of Aggregate Student Growth Measures Using Empirical Best Linear Prediction. </a:t>
            </a:r>
            <a:r>
              <a:rPr lang="en" sz="1200" i="1"/>
              <a:t>Journal of Educational and Behavioral Statistics</a:t>
            </a:r>
            <a:r>
              <a:rPr lang="en" sz="1200"/>
              <a:t>, </a:t>
            </a:r>
            <a:r>
              <a:rPr lang="en" sz="1200" i="1"/>
              <a:t>47</a:t>
            </a:r>
            <a:r>
              <a:rPr lang="en" sz="1200"/>
              <a:t>(5), 544–575. </a:t>
            </a:r>
            <a:r>
              <a:rPr lang="en" sz="1200" u="sng">
                <a:solidFill>
                  <a:schemeClr val="hlink"/>
                </a:solidFill>
                <a:hlinkClick r:id="rId3"/>
              </a:rPr>
              <a:t>https://doi.org/10.3102/10769986221101624</a:t>
            </a:r>
            <a:endParaRPr sz="1200"/>
          </a:p>
          <a:p>
            <a:pPr marL="127000" lvl="0" indent="0" algn="l" rtl="0">
              <a:lnSpc>
                <a:spcPct val="115000"/>
              </a:lnSpc>
              <a:spcBef>
                <a:spcPts val="0"/>
              </a:spcBef>
              <a:spcAft>
                <a:spcPts val="0"/>
              </a:spcAft>
              <a:buSzPts val="1800"/>
              <a:buNone/>
            </a:pPr>
            <a:endParaRPr sz="1500">
              <a:solidFill>
                <a:schemeClr val="dk1"/>
              </a:solidFill>
              <a:latin typeface="Roboto"/>
              <a:ea typeface="Roboto"/>
              <a:cs typeface="Roboto"/>
              <a:sym typeface="Roboto"/>
            </a:endParaRPr>
          </a:p>
          <a:p>
            <a:pPr marL="0" lvl="0" indent="0" algn="l" rtl="0">
              <a:lnSpc>
                <a:spcPct val="90000"/>
              </a:lnSpc>
              <a:spcBef>
                <a:spcPts val="800"/>
              </a:spcBef>
              <a:spcAft>
                <a:spcPts val="0"/>
              </a:spcAft>
              <a:buSzPts val="1800"/>
              <a:buNone/>
            </a:pPr>
            <a:endParaRPr/>
          </a:p>
        </p:txBody>
      </p:sp>
      <p:sp>
        <p:nvSpPr>
          <p:cNvPr id="681" name="Google Shape;681;p8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5"/>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sz="2400"/>
              <a:t>Next Steps</a:t>
            </a:r>
            <a:endParaRPr sz="2400"/>
          </a:p>
        </p:txBody>
      </p:sp>
      <p:sp>
        <p:nvSpPr>
          <p:cNvPr id="687" name="Google Shape;687;p85"/>
          <p:cNvSpPr txBox="1">
            <a:spLocks noGrp="1"/>
          </p:cNvSpPr>
          <p:nvPr>
            <p:ph type="body" idx="1"/>
          </p:nvPr>
        </p:nvSpPr>
        <p:spPr>
          <a:xfrm>
            <a:off x="402075" y="1165850"/>
            <a:ext cx="8113200" cy="3263400"/>
          </a:xfrm>
          <a:prstGeom prst="rect">
            <a:avLst/>
          </a:prstGeom>
          <a:noFill/>
          <a:ln>
            <a:noFill/>
          </a:ln>
        </p:spPr>
        <p:txBody>
          <a:bodyPr spcFirstLastPara="1" wrap="square" lIns="0" tIns="0" rIns="0" bIns="0" anchor="t" anchorCtr="0">
            <a:normAutofit/>
          </a:bodyPr>
          <a:lstStyle/>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Reliability study to be published June 2025.</a:t>
            </a:r>
            <a:endParaRPr/>
          </a:p>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Stabilization study TBD (likely winter/spring 2026).</a:t>
            </a:r>
            <a:br>
              <a:rPr lang="en" sz="2000">
                <a:solidFill>
                  <a:schemeClr val="dk1"/>
                </a:solidFill>
                <a:latin typeface="Roboto"/>
                <a:ea typeface="Roboto"/>
                <a:cs typeface="Roboto"/>
                <a:sym typeface="Roboto"/>
              </a:rPr>
            </a:br>
            <a:endParaRPr sz="2000">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CDE will report results to TAP, AWG, Rural Council and recommended stakeholder groups.</a:t>
            </a:r>
            <a:br>
              <a:rPr lang="en" sz="2000">
                <a:solidFill>
                  <a:schemeClr val="dk1"/>
                </a:solidFill>
                <a:latin typeface="Roboto"/>
                <a:ea typeface="Roboto"/>
                <a:cs typeface="Roboto"/>
                <a:sym typeface="Roboto"/>
              </a:rPr>
            </a:br>
            <a:endParaRPr sz="2000">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Public release of information is estimated for spring 2026.  Legislative report is due November 1, 2026.</a:t>
            </a:r>
            <a:endParaRPr sz="2000">
              <a:solidFill>
                <a:schemeClr val="dk1"/>
              </a:solidFill>
              <a:latin typeface="Roboto"/>
              <a:ea typeface="Roboto"/>
              <a:cs typeface="Roboto"/>
              <a:sym typeface="Roboto"/>
            </a:endParaRPr>
          </a:p>
          <a:p>
            <a:pPr marL="0" lvl="0" indent="0" algn="l" rtl="0">
              <a:lnSpc>
                <a:spcPct val="90000"/>
              </a:lnSpc>
              <a:spcBef>
                <a:spcPts val="1200"/>
              </a:spcBef>
              <a:spcAft>
                <a:spcPts val="0"/>
              </a:spcAft>
              <a:buSzPts val="1800"/>
              <a:buNone/>
            </a:pPr>
            <a:endParaRPr/>
          </a:p>
        </p:txBody>
      </p:sp>
      <p:sp>
        <p:nvSpPr>
          <p:cNvPr id="688" name="Google Shape;688;p8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6"/>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sz="2400"/>
              <a:t>Feedback</a:t>
            </a:r>
            <a:endParaRPr sz="2400"/>
          </a:p>
        </p:txBody>
      </p:sp>
      <p:sp>
        <p:nvSpPr>
          <p:cNvPr id="694" name="Google Shape;694;p86"/>
          <p:cNvSpPr txBox="1">
            <a:spLocks noGrp="1"/>
          </p:cNvSpPr>
          <p:nvPr>
            <p:ph type="body" idx="1"/>
          </p:nvPr>
        </p:nvSpPr>
        <p:spPr>
          <a:xfrm>
            <a:off x="484625" y="1207660"/>
            <a:ext cx="7886700" cy="3263400"/>
          </a:xfrm>
          <a:prstGeom prst="rect">
            <a:avLst/>
          </a:prstGeom>
          <a:noFill/>
          <a:ln>
            <a:noFill/>
          </a:ln>
        </p:spPr>
        <p:txBody>
          <a:bodyPr spcFirstLastPara="1" wrap="square" lIns="0" tIns="0" rIns="0" bIns="0" anchor="t" anchorCtr="0">
            <a:normAutofit/>
          </a:bodyPr>
          <a:lstStyle/>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What were the hopes for these small systems studies?  What questions were stakeholders hoping to get answered? Are we on the right track?</a:t>
            </a:r>
            <a:br>
              <a:rPr lang="en" sz="2000">
                <a:solidFill>
                  <a:schemeClr val="dk1"/>
                </a:solidFill>
                <a:latin typeface="Roboto"/>
                <a:ea typeface="Roboto"/>
                <a:cs typeface="Roboto"/>
                <a:sym typeface="Roboto"/>
              </a:rPr>
            </a:br>
            <a:endParaRPr sz="2000">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Who should we ensure we are engaging during these studies?  What advice do you have for communications on these studies?</a:t>
            </a:r>
            <a:endParaRPr sz="2000">
              <a:solidFill>
                <a:schemeClr val="dk1"/>
              </a:solidFill>
              <a:latin typeface="Roboto"/>
              <a:ea typeface="Roboto"/>
              <a:cs typeface="Roboto"/>
              <a:sym typeface="Roboto"/>
            </a:endParaRPr>
          </a:p>
          <a:p>
            <a:pPr marL="0" lvl="0" indent="0" algn="l" rtl="0">
              <a:lnSpc>
                <a:spcPct val="90000"/>
              </a:lnSpc>
              <a:spcBef>
                <a:spcPts val="1200"/>
              </a:spcBef>
              <a:spcAft>
                <a:spcPts val="0"/>
              </a:spcAft>
              <a:buSzPts val="1800"/>
              <a:buNone/>
            </a:pPr>
            <a:r>
              <a:rPr lang="en"/>
              <a:t> </a:t>
            </a:r>
            <a:endParaRPr/>
          </a:p>
        </p:txBody>
      </p:sp>
      <p:sp>
        <p:nvSpPr>
          <p:cNvPr id="695" name="Google Shape;695;p8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7"/>
          <p:cNvSpPr txBox="1">
            <a:spLocks noGrp="1"/>
          </p:cNvSpPr>
          <p:nvPr>
            <p:ph type="title"/>
          </p:nvPr>
        </p:nvSpPr>
        <p:spPr>
          <a:xfrm>
            <a:off x="0" y="3361600"/>
            <a:ext cx="9144000" cy="796200"/>
          </a:xfrm>
          <a:prstGeom prst="rect">
            <a:avLst/>
          </a:prstGeom>
          <a:solidFill>
            <a:srgbClr val="004F88"/>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Roboto"/>
                <a:ea typeface="Roboto"/>
                <a:cs typeface="Roboto"/>
                <a:sym typeface="Roboto"/>
              </a:rPr>
              <a:t>Public Comments &amp; Meeting Close </a:t>
            </a:r>
            <a:endParaRPr b="1">
              <a:latin typeface="Roboto"/>
              <a:ea typeface="Roboto"/>
              <a:cs typeface="Roboto"/>
              <a:sym typeface="Roboto"/>
            </a:endParaRPr>
          </a:p>
          <a:p>
            <a:pPr marL="0" lvl="0" indent="0" algn="ctr" rtl="0">
              <a:spcBef>
                <a:spcPts val="0"/>
              </a:spcBef>
              <a:spcAft>
                <a:spcPts val="0"/>
              </a:spcAft>
              <a:buNone/>
            </a:pPr>
            <a:r>
              <a:rPr lang="en" sz="1688"/>
              <a:t>Aislinn Wales &amp; Ryan Marks</a:t>
            </a:r>
            <a:endParaRPr sz="1688"/>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2"/>
          <p:cNvSpPr txBox="1">
            <a:spLocks noGrp="1"/>
          </p:cNvSpPr>
          <p:nvPr>
            <p:ph type="title"/>
          </p:nvPr>
        </p:nvSpPr>
        <p:spPr>
          <a:xfrm>
            <a:off x="0" y="3361600"/>
            <a:ext cx="9144000" cy="971700"/>
          </a:xfrm>
          <a:prstGeom prst="rect">
            <a:avLst/>
          </a:prstGeom>
          <a:solidFill>
            <a:srgbClr val="004F88"/>
          </a:solidFill>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a:latin typeface="Roboto"/>
                <a:ea typeface="Roboto"/>
                <a:cs typeface="Roboto"/>
                <a:sym typeface="Roboto"/>
              </a:rPr>
              <a:t>Alternative Education Campus Follow Up</a:t>
            </a:r>
            <a:endParaRPr b="1">
              <a:latin typeface="Roboto"/>
              <a:ea typeface="Roboto"/>
              <a:cs typeface="Roboto"/>
              <a:sym typeface="Roboto"/>
            </a:endParaRPr>
          </a:p>
          <a:p>
            <a:pPr marL="0" lvl="0" indent="0" algn="ctr" rtl="0">
              <a:spcBef>
                <a:spcPts val="0"/>
              </a:spcBef>
              <a:spcAft>
                <a:spcPts val="0"/>
              </a:spcAft>
              <a:buClr>
                <a:schemeClr val="dk1"/>
              </a:buClr>
              <a:buSzPct val="65131"/>
              <a:buFont typeface="Arial"/>
              <a:buNone/>
            </a:pPr>
            <a:r>
              <a:rPr lang="en" sz="1688"/>
              <a:t>Aislinn Wales</a:t>
            </a:r>
            <a:endParaRPr b="1">
              <a:latin typeface="Roboto"/>
              <a:ea typeface="Roboto"/>
              <a:cs typeface="Roboto"/>
              <a:sym typeface="Roboto"/>
            </a:endParaRPr>
          </a:p>
          <a:p>
            <a:pPr marL="0" lvl="0" indent="0" algn="ctr" rtl="0">
              <a:spcBef>
                <a:spcPts val="0"/>
              </a:spcBef>
              <a:spcAft>
                <a:spcPts val="0"/>
              </a:spcAft>
              <a:buClr>
                <a:schemeClr val="dk1"/>
              </a:buClr>
              <a:buSzPct val="65131"/>
              <a:buFont typeface="Arial"/>
              <a:buNone/>
            </a:pPr>
            <a:r>
              <a:rPr lang="en" sz="1688" b="1">
                <a:latin typeface="Roboto"/>
                <a:ea typeface="Roboto"/>
                <a:cs typeface="Roboto"/>
                <a:sym typeface="Roboto"/>
              </a:rPr>
              <a:t>Information Item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Technical Advisory Panel</a:t>
            </a:r>
            <a:endParaRPr/>
          </a:p>
        </p:txBody>
      </p:sp>
      <p:sp>
        <p:nvSpPr>
          <p:cNvPr id="706" name="Google Shape;706;p88"/>
          <p:cNvSpPr txBox="1">
            <a:spLocks noGrp="1"/>
          </p:cNvSpPr>
          <p:nvPr>
            <p:ph type="body" idx="4294967295"/>
          </p:nvPr>
        </p:nvSpPr>
        <p:spPr>
          <a:xfrm>
            <a:off x="311700" y="1152475"/>
            <a:ext cx="7427100" cy="3034800"/>
          </a:xfrm>
          <a:prstGeom prst="rect">
            <a:avLst/>
          </a:prstGeom>
        </p:spPr>
        <p:txBody>
          <a:bodyPr spcFirstLastPara="1" wrap="square" lIns="91425" tIns="91425" rIns="91425" bIns="91425" anchor="t" anchorCtr="0">
            <a:normAutofit/>
          </a:bodyPr>
          <a:lstStyle/>
          <a:p>
            <a:pPr marL="228600" lvl="0" indent="-176530" algn="l" rtl="0">
              <a:lnSpc>
                <a:spcPct val="70000"/>
              </a:lnSpc>
              <a:spcBef>
                <a:spcPts val="0"/>
              </a:spcBef>
              <a:spcAft>
                <a:spcPts val="0"/>
              </a:spcAft>
              <a:buClr>
                <a:schemeClr val="dk1"/>
              </a:buClr>
              <a:buSzPts val="1980"/>
              <a:buFont typeface="Roboto"/>
              <a:buChar char="•"/>
            </a:pPr>
            <a:r>
              <a:rPr lang="en" sz="1979" b="1">
                <a:solidFill>
                  <a:schemeClr val="dk1"/>
                </a:solidFill>
              </a:rPr>
              <a:t>Meeting Summary</a:t>
            </a:r>
            <a:endParaRPr sz="1640">
              <a:solidFill>
                <a:schemeClr val="dk1"/>
              </a:solidFill>
            </a:endParaRPr>
          </a:p>
          <a:p>
            <a:pPr marL="685800" lvl="1" indent="-180340" algn="l" rtl="0">
              <a:lnSpc>
                <a:spcPct val="70000"/>
              </a:lnSpc>
              <a:spcBef>
                <a:spcPts val="500"/>
              </a:spcBef>
              <a:spcAft>
                <a:spcPts val="0"/>
              </a:spcAft>
              <a:buClr>
                <a:schemeClr val="dk1"/>
              </a:buClr>
              <a:buSzPts val="1640"/>
              <a:buFont typeface="Roboto"/>
              <a:buChar char="•"/>
            </a:pPr>
            <a:r>
              <a:rPr lang="en" sz="1640">
                <a:solidFill>
                  <a:schemeClr val="dk1"/>
                </a:solidFill>
              </a:rPr>
              <a:t>Suggested future analysis</a:t>
            </a:r>
            <a:endParaRPr sz="1300">
              <a:solidFill>
                <a:schemeClr val="dk1"/>
              </a:solidFill>
            </a:endParaRPr>
          </a:p>
          <a:p>
            <a:pPr marL="685800" lvl="1" indent="-180340" algn="l" rtl="0">
              <a:lnSpc>
                <a:spcPct val="70000"/>
              </a:lnSpc>
              <a:spcBef>
                <a:spcPts val="500"/>
              </a:spcBef>
              <a:spcAft>
                <a:spcPts val="0"/>
              </a:spcAft>
              <a:buClr>
                <a:schemeClr val="dk1"/>
              </a:buClr>
              <a:buSzPts val="1640"/>
              <a:buFont typeface="Roboto"/>
              <a:buChar char="•"/>
            </a:pPr>
            <a:r>
              <a:rPr lang="en" sz="1640">
                <a:solidFill>
                  <a:schemeClr val="dk1"/>
                </a:solidFill>
              </a:rPr>
              <a:t>TAP recommendations from this meeting</a:t>
            </a:r>
            <a:endParaRPr sz="1300">
              <a:solidFill>
                <a:schemeClr val="dk1"/>
              </a:solidFill>
            </a:endParaRPr>
          </a:p>
          <a:p>
            <a:pPr marL="228600" lvl="0" indent="-50800" algn="l" rtl="0">
              <a:lnSpc>
                <a:spcPct val="70000"/>
              </a:lnSpc>
              <a:spcBef>
                <a:spcPts val="1000"/>
              </a:spcBef>
              <a:spcAft>
                <a:spcPts val="0"/>
              </a:spcAft>
              <a:buClr>
                <a:schemeClr val="dk1"/>
              </a:buClr>
              <a:buSzPts val="935"/>
              <a:buFont typeface="Arial"/>
              <a:buNone/>
            </a:pPr>
            <a:endParaRPr sz="1979">
              <a:solidFill>
                <a:schemeClr val="dk1"/>
              </a:solidFill>
            </a:endParaRPr>
          </a:p>
          <a:p>
            <a:pPr marL="228600" lvl="0" indent="-176530" algn="l" rtl="0">
              <a:lnSpc>
                <a:spcPct val="70000"/>
              </a:lnSpc>
              <a:spcBef>
                <a:spcPts val="1000"/>
              </a:spcBef>
              <a:spcAft>
                <a:spcPts val="0"/>
              </a:spcAft>
              <a:buClr>
                <a:schemeClr val="dk1"/>
              </a:buClr>
              <a:buSzPts val="1980"/>
              <a:buFont typeface="Roboto"/>
              <a:buChar char="•"/>
            </a:pPr>
            <a:r>
              <a:rPr lang="en" sz="1979" b="1">
                <a:solidFill>
                  <a:schemeClr val="dk1"/>
                </a:solidFill>
              </a:rPr>
              <a:t>Public Comment</a:t>
            </a:r>
            <a:endParaRPr sz="1640">
              <a:solidFill>
                <a:schemeClr val="dk1"/>
              </a:solidFill>
            </a:endParaRPr>
          </a:p>
          <a:p>
            <a:pPr marL="228600" lvl="0" indent="-50800" algn="l" rtl="0">
              <a:lnSpc>
                <a:spcPct val="70000"/>
              </a:lnSpc>
              <a:spcBef>
                <a:spcPts val="1000"/>
              </a:spcBef>
              <a:spcAft>
                <a:spcPts val="0"/>
              </a:spcAft>
              <a:buClr>
                <a:schemeClr val="dk1"/>
              </a:buClr>
              <a:buSzPts val="935"/>
              <a:buFont typeface="Arial"/>
              <a:buNone/>
            </a:pPr>
            <a:endParaRPr sz="1979">
              <a:solidFill>
                <a:schemeClr val="dk1"/>
              </a:solidFill>
            </a:endParaRPr>
          </a:p>
          <a:p>
            <a:pPr marL="228600" lvl="0" indent="-176530" algn="l" rtl="0">
              <a:lnSpc>
                <a:spcPct val="70000"/>
              </a:lnSpc>
              <a:spcBef>
                <a:spcPts val="1000"/>
              </a:spcBef>
              <a:spcAft>
                <a:spcPts val="0"/>
              </a:spcAft>
              <a:buClr>
                <a:schemeClr val="dk1"/>
              </a:buClr>
              <a:buSzPts val="1980"/>
              <a:buFont typeface="Roboto"/>
              <a:buChar char="•"/>
            </a:pPr>
            <a:r>
              <a:rPr lang="en" sz="1979" b="1">
                <a:solidFill>
                  <a:schemeClr val="dk1"/>
                </a:solidFill>
              </a:rPr>
              <a:t>Close Meeting</a:t>
            </a:r>
            <a:endParaRPr sz="1640">
              <a:solidFill>
                <a:schemeClr val="dk1"/>
              </a:solidFill>
            </a:endParaRPr>
          </a:p>
          <a:p>
            <a:pPr marL="685800" lvl="1" indent="-180340" algn="l" rtl="0">
              <a:lnSpc>
                <a:spcPct val="70000"/>
              </a:lnSpc>
              <a:spcBef>
                <a:spcPts val="500"/>
              </a:spcBef>
              <a:spcAft>
                <a:spcPts val="0"/>
              </a:spcAft>
              <a:buClr>
                <a:schemeClr val="dk1"/>
              </a:buClr>
              <a:buSzPts val="1640"/>
              <a:buFont typeface="Roboto"/>
              <a:buChar char="•"/>
            </a:pPr>
            <a:r>
              <a:rPr lang="en" sz="1640">
                <a:solidFill>
                  <a:schemeClr val="dk1"/>
                </a:solidFill>
              </a:rPr>
              <a:t>Next Scheduled Meeting: TBD</a:t>
            </a:r>
            <a:endParaRPr sz="1640">
              <a:solidFill>
                <a:schemeClr val="dk1"/>
              </a:solidFill>
            </a:endParaRPr>
          </a:p>
          <a:p>
            <a:pPr marL="685800" lvl="1" indent="-180340" algn="l" rtl="0">
              <a:lnSpc>
                <a:spcPct val="70000"/>
              </a:lnSpc>
              <a:spcBef>
                <a:spcPts val="500"/>
              </a:spcBef>
              <a:spcAft>
                <a:spcPts val="0"/>
              </a:spcAft>
              <a:buClr>
                <a:schemeClr val="dk1"/>
              </a:buClr>
              <a:buSzPts val="1640"/>
              <a:buFont typeface="Arial"/>
              <a:buChar char="•"/>
            </a:pPr>
            <a:r>
              <a:rPr lang="en" sz="1640" b="1">
                <a:solidFill>
                  <a:srgbClr val="980000"/>
                </a:solidFill>
              </a:rPr>
              <a:t>Action Item:</a:t>
            </a:r>
            <a:r>
              <a:rPr lang="en" sz="1640" b="1">
                <a:solidFill>
                  <a:schemeClr val="dk1"/>
                </a:solidFill>
              </a:rPr>
              <a:t> </a:t>
            </a:r>
            <a:r>
              <a:rPr lang="en" sz="1640">
                <a:solidFill>
                  <a:schemeClr val="dk1"/>
                </a:solidFill>
              </a:rPr>
              <a:t>Complete the survey for next year’s meetings by May 30th - </a:t>
            </a:r>
            <a:r>
              <a:rPr lang="en" sz="1640" u="sng">
                <a:solidFill>
                  <a:schemeClr val="hlink"/>
                </a:solidFill>
                <a:hlinkClick r:id="rId3"/>
              </a:rPr>
              <a:t>https://www.surveymonkey.com/r/TAP2526</a:t>
            </a:r>
            <a:r>
              <a:rPr lang="en" sz="1640">
                <a:solidFill>
                  <a:schemeClr val="dk1"/>
                </a:solidFill>
              </a:rPr>
              <a:t> </a:t>
            </a:r>
            <a:endParaRPr sz="1640">
              <a:solidFill>
                <a:schemeClr val="dk1"/>
              </a:solidFill>
            </a:endParaRPr>
          </a:p>
        </p:txBody>
      </p:sp>
      <p:sp>
        <p:nvSpPr>
          <p:cNvPr id="707" name="Google Shape;707;p8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B8F2-B702-5C24-07BD-7477921FD2B2}"/>
              </a:ext>
            </a:extLst>
          </p:cNvPr>
          <p:cNvSpPr>
            <a:spLocks noGrp="1"/>
          </p:cNvSpPr>
          <p:nvPr>
            <p:ph type="title"/>
          </p:nvPr>
        </p:nvSpPr>
        <p:spPr/>
        <p:txBody>
          <a:bodyPr/>
          <a:lstStyle/>
          <a:p>
            <a:r>
              <a:rPr lang="en-US" dirty="0"/>
              <a:t>AEC Workgroup Updates - CDE Next Steps</a:t>
            </a:r>
          </a:p>
        </p:txBody>
      </p:sp>
      <p:sp>
        <p:nvSpPr>
          <p:cNvPr id="3" name="Text Placeholder 2">
            <a:extLst>
              <a:ext uri="{FF2B5EF4-FFF2-40B4-BE49-F238E27FC236}">
                <a16:creationId xmlns:a16="http://schemas.microsoft.com/office/drawing/2014/main" id="{C2680AE0-8BE2-0390-4C3A-FBE3104DACA3}"/>
              </a:ext>
            </a:extLst>
          </p:cNvPr>
          <p:cNvSpPr>
            <a:spLocks noGrp="1"/>
          </p:cNvSpPr>
          <p:nvPr>
            <p:ph type="body" idx="1"/>
          </p:nvPr>
        </p:nvSpPr>
        <p:spPr/>
        <p:txBody>
          <a:bodyPr>
            <a:normAutofit fontScale="85000" lnSpcReduction="20000"/>
          </a:bodyPr>
          <a:lstStyle/>
          <a:p>
            <a:r>
              <a:rPr lang="en-US" b="1" dirty="0"/>
              <a:t>Now: </a:t>
            </a:r>
            <a:r>
              <a:rPr lang="en-US" dirty="0"/>
              <a:t>Optional measure data study looking at submitted data from districts </a:t>
            </a:r>
          </a:p>
          <a:p>
            <a:r>
              <a:rPr lang="en-US" b="1" dirty="0"/>
              <a:t>Now: </a:t>
            </a:r>
            <a:r>
              <a:rPr lang="en-US" dirty="0"/>
              <a:t>CDE is making </a:t>
            </a:r>
            <a:r>
              <a:rPr lang="en" sz="1600" u="sng" dirty="0">
                <a:solidFill>
                  <a:schemeClr val="accent1">
                    <a:lumMod val="50000"/>
                  </a:schemeClr>
                </a:solidFill>
                <a:latin typeface="Roboto"/>
                <a:ea typeface="Roboto"/>
                <a:cs typeface="Roboto"/>
                <a:sym typeface="Roboto"/>
                <a:hlinkClick r:id="rId2">
                  <a:extLst>
                    <a:ext uri="{A12FA001-AC4F-418D-AE19-62706E023703}">
                      <ahyp:hlinkClr xmlns:ahyp="http://schemas.microsoft.com/office/drawing/2018/hyperlinkcolor" val="tx"/>
                    </a:ext>
                  </a:extLst>
                </a:hlinkClick>
              </a:rPr>
              <a:t>resource updates</a:t>
            </a:r>
            <a:r>
              <a:rPr lang="en" sz="1600" dirty="0">
                <a:solidFill>
                  <a:schemeClr val="accent1">
                    <a:lumMod val="50000"/>
                  </a:schemeClr>
                </a:solidFill>
                <a:latin typeface="Roboto"/>
                <a:ea typeface="Roboto"/>
                <a:cs typeface="Roboto"/>
                <a:sym typeface="Roboto"/>
              </a:rPr>
              <a:t> </a:t>
            </a:r>
            <a:r>
              <a:rPr lang="en-US" dirty="0"/>
              <a:t>based on workgroup recommendations</a:t>
            </a:r>
          </a:p>
          <a:p>
            <a:r>
              <a:rPr lang="en-US" b="1" dirty="0"/>
              <a:t>Now: </a:t>
            </a:r>
            <a:r>
              <a:rPr lang="en-US" dirty="0"/>
              <a:t>CDE is working on improved </a:t>
            </a:r>
            <a:r>
              <a:rPr lang="en-US" dirty="0">
                <a:hlinkClick r:id="rId3"/>
              </a:rPr>
              <a:t>trainings</a:t>
            </a:r>
            <a:r>
              <a:rPr lang="en-US" dirty="0"/>
              <a:t> and process improvements.</a:t>
            </a:r>
          </a:p>
          <a:p>
            <a:r>
              <a:rPr lang="en-US" b="1" dirty="0"/>
              <a:t>Mid May: </a:t>
            </a:r>
            <a:r>
              <a:rPr lang="en-US" dirty="0"/>
              <a:t>A report based on workgroup recommendations will be presented to CDE Leadership, and the field</a:t>
            </a:r>
          </a:p>
          <a:p>
            <a:r>
              <a:rPr lang="en-US" b="1" dirty="0"/>
              <a:t>Early Fall: </a:t>
            </a:r>
            <a:r>
              <a:rPr lang="en-US" dirty="0"/>
              <a:t>CDE will release a list of proposed measures for sunset/</a:t>
            </a:r>
            <a:r>
              <a:rPr lang="en-US" dirty="0" err="1"/>
              <a:t>renorming</a:t>
            </a:r>
            <a:endParaRPr lang="en-US" dirty="0"/>
          </a:p>
          <a:p>
            <a:r>
              <a:rPr lang="en-US" b="1" dirty="0"/>
              <a:t>Early Fall: </a:t>
            </a:r>
            <a:r>
              <a:rPr lang="en-US" dirty="0"/>
              <a:t>The new optional measure process will be released</a:t>
            </a:r>
          </a:p>
          <a:p>
            <a:r>
              <a:rPr lang="en-US" b="1" dirty="0"/>
              <a:t>Ongoing: </a:t>
            </a:r>
            <a:r>
              <a:rPr lang="en-US" dirty="0"/>
              <a:t>CDE will elevate items noted as not within our scope of change to leadership</a:t>
            </a:r>
          </a:p>
          <a:p>
            <a:endParaRPr lang="en-US" dirty="0"/>
          </a:p>
          <a:p>
            <a:endParaRPr lang="en-US" dirty="0"/>
          </a:p>
          <a:p>
            <a:endParaRPr lang="en-US" dirty="0"/>
          </a:p>
          <a:p>
            <a:endParaRPr lang="en-US" dirty="0"/>
          </a:p>
        </p:txBody>
      </p:sp>
      <p:sp>
        <p:nvSpPr>
          <p:cNvPr id="7" name="Google Shape;431;p53">
            <a:extLst>
              <a:ext uri="{FF2B5EF4-FFF2-40B4-BE49-F238E27FC236}">
                <a16:creationId xmlns:a16="http://schemas.microsoft.com/office/drawing/2014/main" id="{4D2C8A52-02A5-21BE-C847-FB91D533F486}"/>
              </a:ext>
            </a:extLst>
          </p:cNvPr>
          <p:cNvSpPr txBox="1"/>
          <p:nvPr/>
        </p:nvSpPr>
        <p:spPr>
          <a:xfrm>
            <a:off x="6336337" y="1670320"/>
            <a:ext cx="2109476" cy="141574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dk2"/>
                </a:solidFill>
              </a:rPr>
              <a:t>New </a:t>
            </a:r>
            <a:endParaRPr sz="1600" b="1" dirty="0">
              <a:solidFill>
                <a:schemeClr val="dk2"/>
              </a:solidFill>
            </a:endParaRPr>
          </a:p>
          <a:p>
            <a:pPr marL="0" lvl="0" indent="0" algn="ctr" rtl="0">
              <a:spcBef>
                <a:spcPts val="0"/>
              </a:spcBef>
              <a:spcAft>
                <a:spcPts val="0"/>
              </a:spcAft>
              <a:buNone/>
            </a:pPr>
            <a:r>
              <a:rPr lang="en" sz="1600" u="sng" dirty="0">
                <a:solidFill>
                  <a:schemeClr val="hlink"/>
                </a:solidFill>
                <a:hlinkClick r:id="rId4"/>
              </a:rPr>
              <a:t>AEC Handbook</a:t>
            </a:r>
            <a:endParaRPr sz="1600" dirty="0">
              <a:solidFill>
                <a:schemeClr val="dk2"/>
              </a:solidFill>
            </a:endParaRPr>
          </a:p>
          <a:p>
            <a:pPr marL="0" lvl="0" indent="0" algn="ctr" rtl="0">
              <a:spcBef>
                <a:spcPts val="0"/>
              </a:spcBef>
              <a:spcAft>
                <a:spcPts val="0"/>
              </a:spcAft>
              <a:buNone/>
            </a:pPr>
            <a:r>
              <a:rPr lang="en" sz="1600" dirty="0">
                <a:solidFill>
                  <a:schemeClr val="dk2"/>
                </a:solidFill>
              </a:rPr>
              <a:t>&amp; </a:t>
            </a:r>
            <a:endParaRPr sz="1600" dirty="0">
              <a:solidFill>
                <a:schemeClr val="dk2"/>
              </a:solidFill>
            </a:endParaRPr>
          </a:p>
          <a:p>
            <a:pPr marL="0" lvl="0" indent="0" algn="ctr" rtl="0">
              <a:spcBef>
                <a:spcPts val="0"/>
              </a:spcBef>
              <a:spcAft>
                <a:spcPts val="0"/>
              </a:spcAft>
              <a:buNone/>
            </a:pPr>
            <a:r>
              <a:rPr lang="en" sz="1600" u="sng" dirty="0">
                <a:solidFill>
                  <a:schemeClr val="hlink"/>
                </a:solidFill>
                <a:hlinkClick r:id="rId5"/>
              </a:rPr>
              <a:t>Calculation Guidance</a:t>
            </a:r>
            <a:endParaRPr sz="1600" dirty="0">
              <a:solidFill>
                <a:schemeClr val="dk2"/>
              </a:solidFill>
            </a:endParaRPr>
          </a:p>
        </p:txBody>
      </p:sp>
    </p:spTree>
    <p:extLst>
      <p:ext uri="{BB962C8B-B14F-4D97-AF65-F5344CB8AC3E}">
        <p14:creationId xmlns:p14="http://schemas.microsoft.com/office/powerpoint/2010/main" val="277654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4"/>
          <p:cNvSpPr txBox="1">
            <a:spLocks noGrp="1"/>
          </p:cNvSpPr>
          <p:nvPr>
            <p:ph type="title"/>
          </p:nvPr>
        </p:nvSpPr>
        <p:spPr>
          <a:xfrm>
            <a:off x="0" y="3361600"/>
            <a:ext cx="9144000" cy="1000800"/>
          </a:xfrm>
          <a:prstGeom prst="rect">
            <a:avLst/>
          </a:prstGeom>
          <a:solidFill>
            <a:srgbClr val="004F88"/>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Roboto"/>
                <a:ea typeface="Roboto"/>
                <a:cs typeface="Roboto"/>
                <a:sym typeface="Roboto"/>
              </a:rPr>
              <a:t>TAP Chair Elections</a:t>
            </a:r>
            <a:endParaRPr b="1">
              <a:latin typeface="Roboto"/>
              <a:ea typeface="Roboto"/>
              <a:cs typeface="Roboto"/>
              <a:sym typeface="Roboto"/>
            </a:endParaRPr>
          </a:p>
          <a:p>
            <a:pPr marL="0" lvl="0" indent="0" algn="ctr" rtl="0">
              <a:spcBef>
                <a:spcPts val="0"/>
              </a:spcBef>
              <a:spcAft>
                <a:spcPts val="0"/>
              </a:spcAft>
              <a:buNone/>
            </a:pPr>
            <a:r>
              <a:rPr lang="en" sz="1688"/>
              <a:t>Aislinn Wales &amp; Ryan Marks</a:t>
            </a:r>
            <a:endParaRPr sz="1688"/>
          </a:p>
          <a:p>
            <a:pPr marL="0" lvl="0" indent="0" algn="ctr" rtl="0">
              <a:spcBef>
                <a:spcPts val="0"/>
              </a:spcBef>
              <a:spcAft>
                <a:spcPts val="0"/>
              </a:spcAft>
              <a:buNone/>
            </a:pPr>
            <a:r>
              <a:rPr lang="en" sz="1688" b="1">
                <a:latin typeface="Roboto"/>
                <a:ea typeface="Roboto"/>
                <a:cs typeface="Roboto"/>
                <a:sym typeface="Roboto"/>
              </a:rPr>
              <a:t>Feedback Item</a:t>
            </a:r>
            <a:endParaRPr sz="1688" b="1">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Thank you, Ryan!</a:t>
            </a:r>
            <a:endParaRPr/>
          </a:p>
        </p:txBody>
      </p:sp>
      <p:sp>
        <p:nvSpPr>
          <p:cNvPr id="442" name="Google Shape;442;p5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We’re so grateful for your service as TAP Chair! Over the past two years, the TAP:</a:t>
            </a:r>
            <a:endParaRPr/>
          </a:p>
          <a:p>
            <a:pPr marL="457200" lvl="0" indent="-330200" algn="l" rtl="0">
              <a:spcBef>
                <a:spcPts val="1200"/>
              </a:spcBef>
              <a:spcAft>
                <a:spcPts val="0"/>
              </a:spcAft>
              <a:buSzPts val="1600"/>
              <a:buChar char="●"/>
            </a:pPr>
            <a:r>
              <a:rPr lang="en"/>
              <a:t>Wrote a </a:t>
            </a:r>
            <a:r>
              <a:rPr lang="en" u="sng">
                <a:solidFill>
                  <a:schemeClr val="hlink"/>
                </a:solidFill>
                <a:hlinkClick r:id="rId3"/>
              </a:rPr>
              <a:t>statement to the state board about Higher Bar measures</a:t>
            </a:r>
            <a:endParaRPr/>
          </a:p>
          <a:p>
            <a:pPr marL="457200" lvl="0" indent="-330200" algn="l" rtl="0">
              <a:spcBef>
                <a:spcPts val="0"/>
              </a:spcBef>
              <a:spcAft>
                <a:spcPts val="0"/>
              </a:spcAft>
              <a:buSzPts val="1600"/>
              <a:buChar char="●"/>
            </a:pPr>
            <a:r>
              <a:rPr lang="en"/>
              <a:t>Created </a:t>
            </a:r>
            <a:r>
              <a:rPr lang="en" u="sng">
                <a:solidFill>
                  <a:schemeClr val="hlink"/>
                </a:solidFill>
                <a:hlinkClick r:id="rId4"/>
              </a:rPr>
              <a:t>TAP principles</a:t>
            </a:r>
            <a:r>
              <a:rPr lang="en"/>
              <a:t> for the 1241 taskforce</a:t>
            </a:r>
            <a:endParaRPr/>
          </a:p>
          <a:p>
            <a:pPr marL="457200" lvl="0" indent="-330200" algn="l" rtl="0">
              <a:spcBef>
                <a:spcPts val="0"/>
              </a:spcBef>
              <a:spcAft>
                <a:spcPts val="0"/>
              </a:spcAft>
              <a:buSzPts val="1600"/>
              <a:buChar char="●"/>
            </a:pPr>
            <a:r>
              <a:rPr lang="en"/>
              <a:t>Made recommendations and decisions concerning a variety of agenda items, including On Track Growth measures and reporting, the PWR indicator, PSAT/SAT assessments</a:t>
            </a:r>
            <a:endParaRPr/>
          </a:p>
        </p:txBody>
      </p:sp>
      <p:sp>
        <p:nvSpPr>
          <p:cNvPr id="443" name="Google Shape;443;p5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444" name="Google Shape;444;p55" descr="Colorado State Capitol with a dome and flags on top"/>
          <p:cNvPicPr preferRelativeResize="0"/>
          <p:nvPr/>
        </p:nvPicPr>
        <p:blipFill rotWithShape="1">
          <a:blip r:embed="rId5">
            <a:alphaModFix/>
          </a:blip>
          <a:srcRect/>
          <a:stretch/>
        </p:blipFill>
        <p:spPr>
          <a:xfrm>
            <a:off x="6246450" y="0"/>
            <a:ext cx="2897554" cy="43474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Congratulations, </a:t>
            </a:r>
            <a:r>
              <a:rPr lang="en" b="1"/>
              <a:t>Scott Weldon</a:t>
            </a:r>
            <a:r>
              <a:rPr lang="en"/>
              <a:t> - our New TAP Chair!</a:t>
            </a:r>
            <a:endParaRPr/>
          </a:p>
        </p:txBody>
      </p:sp>
      <p:sp>
        <p:nvSpPr>
          <p:cNvPr id="450" name="Google Shape;450;p56"/>
          <p:cNvSpPr txBox="1">
            <a:spLocks noGrp="1"/>
          </p:cNvSpPr>
          <p:nvPr>
            <p:ph type="body" idx="1"/>
          </p:nvPr>
        </p:nvSpPr>
        <p:spPr>
          <a:xfrm>
            <a:off x="311700" y="1152475"/>
            <a:ext cx="5277900" cy="3034800"/>
          </a:xfrm>
          <a:prstGeom prst="rect">
            <a:avLst/>
          </a:prstGeom>
        </p:spPr>
        <p:txBody>
          <a:bodyPr spcFirstLastPara="1" wrap="square" lIns="91425" tIns="45700" rIns="91425" bIns="45700" anchor="t" anchorCtr="0">
            <a:normAutofit lnSpcReduction="10000"/>
          </a:bodyPr>
          <a:lstStyle/>
          <a:p>
            <a:pPr marL="0" lvl="0" indent="0" algn="l" rtl="0">
              <a:lnSpc>
                <a:spcPct val="105000"/>
              </a:lnSpc>
              <a:spcBef>
                <a:spcPts val="0"/>
              </a:spcBef>
              <a:spcAft>
                <a:spcPts val="0"/>
              </a:spcAft>
              <a:buClr>
                <a:schemeClr val="dk1"/>
              </a:buClr>
              <a:buSzPts val="1100"/>
              <a:buFont typeface="Arial"/>
              <a:buNone/>
            </a:pPr>
            <a:r>
              <a:rPr lang="en" sz="1280" b="1">
                <a:latin typeface="Arial"/>
                <a:ea typeface="Arial"/>
                <a:cs typeface="Arial"/>
                <a:sym typeface="Arial"/>
              </a:rPr>
              <a:t>TAP Chair will serve a 2-year term (2025-26 to 2026-27). </a:t>
            </a:r>
            <a:r>
              <a:rPr lang="en" sz="1280">
                <a:latin typeface="Arial"/>
                <a:ea typeface="Arial"/>
                <a:cs typeface="Arial"/>
                <a:sym typeface="Arial"/>
              </a:rPr>
              <a:t>In collaboration with the CDE facilitator, the TAP Chair will:</a:t>
            </a:r>
            <a:endParaRPr sz="1280">
              <a:latin typeface="Arial"/>
              <a:ea typeface="Arial"/>
              <a:cs typeface="Arial"/>
              <a:sym typeface="Arial"/>
            </a:endParaRPr>
          </a:p>
          <a:p>
            <a:pPr marL="457200" lvl="0" indent="-309880" algn="l" rtl="0">
              <a:lnSpc>
                <a:spcPct val="105000"/>
              </a:lnSpc>
              <a:spcBef>
                <a:spcPts val="0"/>
              </a:spcBef>
              <a:spcAft>
                <a:spcPts val="0"/>
              </a:spcAft>
              <a:buClr>
                <a:schemeClr val="dk1"/>
              </a:buClr>
              <a:buSzPts val="1280"/>
              <a:buFont typeface="Arial"/>
              <a:buChar char="●"/>
            </a:pPr>
            <a:r>
              <a:rPr lang="en" sz="1280">
                <a:latin typeface="Arial"/>
                <a:ea typeface="Arial"/>
                <a:cs typeface="Arial"/>
                <a:sym typeface="Arial"/>
              </a:rPr>
              <a:t>Call the meeting to order.</a:t>
            </a:r>
            <a:endParaRPr sz="1280">
              <a:latin typeface="Arial"/>
              <a:ea typeface="Arial"/>
              <a:cs typeface="Arial"/>
              <a:sym typeface="Arial"/>
            </a:endParaRPr>
          </a:p>
          <a:p>
            <a:pPr marL="457200" lvl="0" indent="-309880" algn="l" rtl="0">
              <a:lnSpc>
                <a:spcPct val="105000"/>
              </a:lnSpc>
              <a:spcBef>
                <a:spcPts val="0"/>
              </a:spcBef>
              <a:spcAft>
                <a:spcPts val="0"/>
              </a:spcAft>
              <a:buClr>
                <a:schemeClr val="dk1"/>
              </a:buClr>
              <a:buSzPts val="1280"/>
              <a:buFont typeface="Arial"/>
              <a:buChar char="●"/>
            </a:pPr>
            <a:r>
              <a:rPr lang="en" sz="1280">
                <a:latin typeface="Arial"/>
                <a:ea typeface="Arial"/>
                <a:cs typeface="Arial"/>
                <a:sym typeface="Arial"/>
              </a:rPr>
              <a:t>Announce the sequence of the agenda, including omissions or additions to the agenda (as needed).</a:t>
            </a:r>
            <a:endParaRPr sz="1280">
              <a:latin typeface="Arial"/>
              <a:ea typeface="Arial"/>
              <a:cs typeface="Arial"/>
              <a:sym typeface="Arial"/>
            </a:endParaRPr>
          </a:p>
          <a:p>
            <a:pPr marL="457200" lvl="0" indent="-309880" algn="l" rtl="0">
              <a:lnSpc>
                <a:spcPct val="105000"/>
              </a:lnSpc>
              <a:spcBef>
                <a:spcPts val="0"/>
              </a:spcBef>
              <a:spcAft>
                <a:spcPts val="0"/>
              </a:spcAft>
              <a:buClr>
                <a:schemeClr val="dk1"/>
              </a:buClr>
              <a:buSzPts val="1280"/>
              <a:buFont typeface="Arial"/>
              <a:buChar char="●"/>
            </a:pPr>
            <a:r>
              <a:rPr lang="en" sz="1280">
                <a:latin typeface="Arial"/>
                <a:ea typeface="Arial"/>
                <a:cs typeface="Arial"/>
                <a:sym typeface="Arial"/>
              </a:rPr>
              <a:t>Recognize panel members, staff, and visitors who are entitled to the floor.</a:t>
            </a:r>
            <a:endParaRPr sz="1280">
              <a:latin typeface="Arial"/>
              <a:ea typeface="Arial"/>
              <a:cs typeface="Arial"/>
              <a:sym typeface="Arial"/>
            </a:endParaRPr>
          </a:p>
          <a:p>
            <a:pPr marL="457200" lvl="0" indent="-309880" algn="l" rtl="0">
              <a:lnSpc>
                <a:spcPct val="105000"/>
              </a:lnSpc>
              <a:spcBef>
                <a:spcPts val="0"/>
              </a:spcBef>
              <a:spcAft>
                <a:spcPts val="0"/>
              </a:spcAft>
              <a:buClr>
                <a:schemeClr val="dk1"/>
              </a:buClr>
              <a:buSzPts val="1280"/>
              <a:buFont typeface="Arial"/>
              <a:buChar char="●"/>
            </a:pPr>
            <a:r>
              <a:rPr lang="en" sz="1280">
                <a:latin typeface="Arial"/>
                <a:ea typeface="Arial"/>
                <a:cs typeface="Arial"/>
                <a:sym typeface="Arial"/>
              </a:rPr>
              <a:t>Maintain decorum within the meeting.</a:t>
            </a:r>
            <a:endParaRPr sz="1280">
              <a:latin typeface="Arial"/>
              <a:ea typeface="Arial"/>
              <a:cs typeface="Arial"/>
              <a:sym typeface="Arial"/>
            </a:endParaRPr>
          </a:p>
          <a:p>
            <a:pPr marL="457200" lvl="0" indent="-309880" algn="l" rtl="0">
              <a:lnSpc>
                <a:spcPct val="105000"/>
              </a:lnSpc>
              <a:spcBef>
                <a:spcPts val="0"/>
              </a:spcBef>
              <a:spcAft>
                <a:spcPts val="0"/>
              </a:spcAft>
              <a:buClr>
                <a:schemeClr val="dk1"/>
              </a:buClr>
              <a:buSzPts val="1280"/>
              <a:buFont typeface="Arial"/>
              <a:buChar char="●"/>
            </a:pPr>
            <a:r>
              <a:rPr lang="en" sz="1280">
                <a:latin typeface="Arial"/>
                <a:ea typeface="Arial"/>
                <a:cs typeface="Arial"/>
                <a:sym typeface="Arial"/>
              </a:rPr>
              <a:t>Ensure that meetings follow Robert's Rules of Order (when necessary).</a:t>
            </a:r>
            <a:endParaRPr sz="1280">
              <a:latin typeface="Arial"/>
              <a:ea typeface="Arial"/>
              <a:cs typeface="Arial"/>
              <a:sym typeface="Arial"/>
            </a:endParaRPr>
          </a:p>
          <a:p>
            <a:pPr marL="457200" lvl="0" indent="-309880" algn="l" rtl="0">
              <a:lnSpc>
                <a:spcPct val="105000"/>
              </a:lnSpc>
              <a:spcBef>
                <a:spcPts val="0"/>
              </a:spcBef>
              <a:spcAft>
                <a:spcPts val="0"/>
              </a:spcAft>
              <a:buClr>
                <a:schemeClr val="dk1"/>
              </a:buClr>
              <a:buSzPts val="1280"/>
              <a:buFont typeface="Arial"/>
              <a:buChar char="●"/>
            </a:pPr>
            <a:r>
              <a:rPr lang="en" sz="1280">
                <a:latin typeface="Arial"/>
                <a:ea typeface="Arial"/>
                <a:cs typeface="Arial"/>
                <a:sym typeface="Arial"/>
              </a:rPr>
              <a:t>Respond to inquiries of members relating to parliamentary procedure factual information or business of the body.</a:t>
            </a:r>
            <a:endParaRPr sz="1280">
              <a:latin typeface="Arial"/>
              <a:ea typeface="Arial"/>
              <a:cs typeface="Arial"/>
              <a:sym typeface="Arial"/>
            </a:endParaRPr>
          </a:p>
          <a:p>
            <a:pPr marL="457200" lvl="0" indent="-309880" algn="l" rtl="0">
              <a:lnSpc>
                <a:spcPct val="105000"/>
              </a:lnSpc>
              <a:spcBef>
                <a:spcPts val="0"/>
              </a:spcBef>
              <a:spcAft>
                <a:spcPts val="0"/>
              </a:spcAft>
              <a:buClr>
                <a:schemeClr val="dk1"/>
              </a:buClr>
              <a:buSzPts val="1280"/>
              <a:buFont typeface="Arial"/>
              <a:buChar char="●"/>
            </a:pPr>
            <a:r>
              <a:rPr lang="en" sz="1280">
                <a:latin typeface="Arial"/>
                <a:ea typeface="Arial"/>
                <a:cs typeface="Arial"/>
                <a:sym typeface="Arial"/>
              </a:rPr>
              <a:t>Serve as official spokesperson for the TAP (as needed).</a:t>
            </a:r>
            <a:endParaRPr sz="1280">
              <a:latin typeface="Arial"/>
              <a:ea typeface="Arial"/>
              <a:cs typeface="Arial"/>
              <a:sym typeface="Arial"/>
            </a:endParaRPr>
          </a:p>
          <a:p>
            <a:pPr marL="457200" lvl="0" indent="-309880" algn="l" rtl="0">
              <a:lnSpc>
                <a:spcPct val="105000"/>
              </a:lnSpc>
              <a:spcBef>
                <a:spcPts val="0"/>
              </a:spcBef>
              <a:spcAft>
                <a:spcPts val="0"/>
              </a:spcAft>
              <a:buClr>
                <a:schemeClr val="dk1"/>
              </a:buClr>
              <a:buSzPts val="1280"/>
              <a:buFont typeface="Arial"/>
              <a:buChar char="●"/>
            </a:pPr>
            <a:r>
              <a:rPr lang="en" sz="1280">
                <a:latin typeface="Arial"/>
                <a:ea typeface="Arial"/>
                <a:cs typeface="Arial"/>
                <a:sym typeface="Arial"/>
              </a:rPr>
              <a:t>Declare meeting adjourned.</a:t>
            </a:r>
            <a:endParaRPr sz="1280">
              <a:latin typeface="Arial"/>
              <a:ea typeface="Arial"/>
              <a:cs typeface="Arial"/>
              <a:sym typeface="Arial"/>
            </a:endParaRPr>
          </a:p>
          <a:p>
            <a:pPr marL="457200" lvl="0" indent="-309880" algn="l" rtl="0">
              <a:lnSpc>
                <a:spcPct val="105000"/>
              </a:lnSpc>
              <a:spcBef>
                <a:spcPts val="0"/>
              </a:spcBef>
              <a:spcAft>
                <a:spcPts val="0"/>
              </a:spcAft>
              <a:buClr>
                <a:schemeClr val="dk1"/>
              </a:buClr>
              <a:buSzPts val="1280"/>
              <a:buFont typeface="Arial"/>
              <a:buChar char="●"/>
            </a:pPr>
            <a:r>
              <a:rPr lang="en" sz="1280">
                <a:latin typeface="Arial"/>
                <a:ea typeface="Arial"/>
                <a:cs typeface="Arial"/>
                <a:sym typeface="Arial"/>
              </a:rPr>
              <a:t>Perform other duties as delegated by CDE and the TAP.</a:t>
            </a:r>
            <a:endParaRPr/>
          </a:p>
        </p:txBody>
      </p:sp>
      <p:pic>
        <p:nvPicPr>
          <p:cNvPr id="452" name="Google Shape;452;p56" descr="a cartoon illustration of two hands giving a high five (Provided by Tenor)"/>
          <p:cNvPicPr preferRelativeResize="0"/>
          <p:nvPr/>
        </p:nvPicPr>
        <p:blipFill>
          <a:blip r:embed="rId3">
            <a:alphaModFix/>
          </a:blip>
          <a:stretch>
            <a:fillRect/>
          </a:stretch>
        </p:blipFill>
        <p:spPr>
          <a:xfrm>
            <a:off x="5742000" y="998800"/>
            <a:ext cx="3196200" cy="3196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7"/>
          <p:cNvSpPr txBox="1">
            <a:spLocks noGrp="1"/>
          </p:cNvSpPr>
          <p:nvPr>
            <p:ph type="title"/>
          </p:nvPr>
        </p:nvSpPr>
        <p:spPr>
          <a:xfrm>
            <a:off x="0" y="3361600"/>
            <a:ext cx="9144000" cy="1097400"/>
          </a:xfrm>
          <a:prstGeom prst="rect">
            <a:avLst/>
          </a:prstGeom>
          <a:solidFill>
            <a:srgbClr val="004F88"/>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Roboto"/>
                <a:ea typeface="Roboto"/>
                <a:cs typeface="Roboto"/>
                <a:sym typeface="Roboto"/>
              </a:rPr>
              <a:t>HB25-1278 Education Accountability System</a:t>
            </a:r>
            <a:endParaRPr b="1">
              <a:latin typeface="Roboto"/>
              <a:ea typeface="Roboto"/>
              <a:cs typeface="Roboto"/>
              <a:sym typeface="Roboto"/>
            </a:endParaRPr>
          </a:p>
          <a:p>
            <a:pPr marL="0" lvl="0" indent="0" algn="ctr" rtl="0">
              <a:spcBef>
                <a:spcPts val="0"/>
              </a:spcBef>
              <a:spcAft>
                <a:spcPts val="0"/>
              </a:spcAft>
              <a:buNone/>
            </a:pPr>
            <a:r>
              <a:rPr lang="en" sz="1688">
                <a:latin typeface="Roboto"/>
                <a:ea typeface="Roboto"/>
                <a:cs typeface="Roboto"/>
                <a:sym typeface="Roboto"/>
              </a:rPr>
              <a:t>Lisa Medler</a:t>
            </a:r>
            <a:endParaRPr sz="1688">
              <a:latin typeface="Roboto"/>
              <a:ea typeface="Roboto"/>
              <a:cs typeface="Roboto"/>
              <a:sym typeface="Roboto"/>
            </a:endParaRPr>
          </a:p>
          <a:p>
            <a:pPr marL="0" lvl="0" indent="0" algn="ctr" rtl="0">
              <a:spcBef>
                <a:spcPts val="0"/>
              </a:spcBef>
              <a:spcAft>
                <a:spcPts val="0"/>
              </a:spcAft>
              <a:buNone/>
            </a:pPr>
            <a:r>
              <a:rPr lang="en" sz="1688" b="1">
                <a:latin typeface="Roboto"/>
                <a:ea typeface="Roboto"/>
                <a:cs typeface="Roboto"/>
                <a:sym typeface="Roboto"/>
              </a:rPr>
              <a:t>Feedback Item</a:t>
            </a:r>
            <a:endParaRPr sz="1688" b="1">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3942</Words>
  <Application>Microsoft Office PowerPoint</Application>
  <PresentationFormat>On-screen Show (16:9)</PresentationFormat>
  <Paragraphs>308</Paragraphs>
  <Slides>40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Roboto</vt:lpstr>
      <vt:lpstr>Calibri</vt:lpstr>
      <vt:lpstr>Rockwell</vt:lpstr>
      <vt:lpstr>Roboto Medium</vt:lpstr>
      <vt:lpstr>Simple Light</vt:lpstr>
      <vt:lpstr>May 15, 2025</vt:lpstr>
      <vt:lpstr>Welcome &amp; Introductions</vt:lpstr>
      <vt:lpstr>Agenda for Today</vt:lpstr>
      <vt:lpstr>Alternative Education Campus Follow Up Aislinn Wales Information Item</vt:lpstr>
      <vt:lpstr>AEC Workgroup Updates - CDE Next Steps</vt:lpstr>
      <vt:lpstr>TAP Chair Elections Aislinn Wales &amp; Ryan Marks Feedback Item</vt:lpstr>
      <vt:lpstr>Thank you, Ryan!</vt:lpstr>
      <vt:lpstr>Congratulations, Scott Weldon - our New TAP Chair!</vt:lpstr>
      <vt:lpstr>HB25-1278 Education Accountability System Lisa Medler Feedback Item</vt:lpstr>
      <vt:lpstr>2025 Bills Impacting Accountability</vt:lpstr>
      <vt:lpstr>Updates on the Accountability Bill (HB 25-1247)</vt:lpstr>
      <vt:lpstr>Note Capture</vt:lpstr>
      <vt:lpstr>Main Sections of the Accountability Bill (HB 25-1278) - 1 of 4</vt:lpstr>
      <vt:lpstr>Main Sections of the Accountability Bill (HB 25-1278) - 2 of 4</vt:lpstr>
      <vt:lpstr>Main Sections of the Accountability Bill (HB 25-1278) - 3 of 4</vt:lpstr>
      <vt:lpstr>Main Sections of the Accountability Bill (HB 25-1278) - 4 of 4</vt:lpstr>
      <vt:lpstr>TAP RECOMMENDATION</vt:lpstr>
      <vt:lpstr>Small Systems Accountability Analysis Daniel Mangan Feedback Item</vt:lpstr>
      <vt:lpstr>Legislative Background</vt:lpstr>
      <vt:lpstr>Why Minimum Group Size Matters</vt:lpstr>
      <vt:lpstr>Federal ESSA Requirements</vt:lpstr>
      <vt:lpstr>National Context</vt:lpstr>
      <vt:lpstr>Colorado Context</vt:lpstr>
      <vt:lpstr>Research Questions</vt:lpstr>
      <vt:lpstr>Population vs. Sampling Models</vt:lpstr>
      <vt:lpstr>What is Hierarchical Linear Modeling (HLM)?</vt:lpstr>
      <vt:lpstr>Intraclass Correlation (ICC) &amp; Why It Matters</vt:lpstr>
      <vt:lpstr>Reliability: True Signal vs. Random Noise</vt:lpstr>
      <vt:lpstr>Results: Sample Size Impacts on Available Data (Achievement)</vt:lpstr>
      <vt:lpstr>Results: Sample Size Impacts on Available Data (Growth)</vt:lpstr>
      <vt:lpstr>Estimated ICCs</vt:lpstr>
      <vt:lpstr>Implied Reliability by Sample Size &amp; ICC</vt:lpstr>
      <vt:lpstr>Implied Reliability by Sample Size &amp; ICC, Cont’d</vt:lpstr>
      <vt:lpstr>Takeaways</vt:lpstr>
      <vt:lpstr>Stabilization Study: Overview</vt:lpstr>
      <vt:lpstr>Stabilization Study: Overview, Cont’d.</vt:lpstr>
      <vt:lpstr>Next Steps</vt:lpstr>
      <vt:lpstr>Feedback</vt:lpstr>
      <vt:lpstr>Public Comments &amp; Meeting Close  Aislinn Wales &amp; Ryan Marks</vt:lpstr>
      <vt:lpstr>Technical Advisory Panel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Wales, Aislinn</dc:creator>
  <cp:lastModifiedBy>Wales, Aislinn</cp:lastModifiedBy>
  <cp:revision>1</cp:revision>
  <dcterms:modified xsi:type="dcterms:W3CDTF">2025-05-19T15:45:32Z</dcterms:modified>
</cp:coreProperties>
</file>