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ckwell" panose="020606030202050204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BA5A33-C201-499E-A087-72AE247DD83D}">
  <a:tblStyle styleId="{4FBA5A33-C201-499E-A087-72AE247DD8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D9C813-02CD-4975-ADF0-3D0A5047268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4AB234D-B6FC-409E-B38A-BC400E932F0A}" styleName="Table_2">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2ea43eaf8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2ea43eaf89_0_7: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a:p>
        </p:txBody>
      </p:sp>
      <p:sp>
        <p:nvSpPr>
          <p:cNvPr id="409" name="Google Shape;409;g22ea43eaf89_0_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1841645756_0_1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1841645756_0_1668: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a:p>
        </p:txBody>
      </p:sp>
      <p:sp>
        <p:nvSpPr>
          <p:cNvPr id="418" name="Google Shape;418;g21841645756_0_1668: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ea43eaf8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2ea43eaf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ea43eaf8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2ea43eaf8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ea43eaf89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2ea43eaf89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2ea43eaf8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2ea43eaf8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58a6de0ed2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58a6de0ed2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f42db68f41_0_1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f42db68f41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1841645756_0_1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1841645756_0_1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f42db68f41_0_4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f42db68f41_0_4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target equally pulls from both achievement and growth indicators—since it is a measure that uses each student’s achievement performance level and determines, based on their growth results from year-to-year, how long it will take for that student to either advance to the next performance level or maintain grade-level proficiency. This new measure is both an achievement and a growth measure and that is why On Track growth will pull from both.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f42db68f41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f42db68f4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f42db68f41_0_4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f42db68f41_0_4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10e7e28c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10e7e28c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1841645756_0_2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1841645756_0_2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f42db68f41_0_4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f42db68f41_0_4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2ea43eaf89_2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2ea43eaf89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2ea43eaf89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2ea43eaf89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2f1aeb96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2f1aeb96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2f1aeb96b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2f1aeb96b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2f1aeb96b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2f1aeb96b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5927eec4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5927eec4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184164575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184164575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2ea43eaf89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2ea43eaf8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f42db68f41_0_40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Doc Facilitator Notes</a:t>
            </a:r>
            <a:endParaRPr/>
          </a:p>
        </p:txBody>
      </p:sp>
      <p:sp>
        <p:nvSpPr>
          <p:cNvPr id="678" name="Google Shape;678;g1f42db68f41_0_40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2ea43eaf89_2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Doc Facilitator Notes</a:t>
            </a:r>
            <a:endParaRPr/>
          </a:p>
        </p:txBody>
      </p:sp>
      <p:sp>
        <p:nvSpPr>
          <p:cNvPr id="689" name="Google Shape;689;g22ea43eaf89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58b38cd7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58b38cd7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f42db68f41_0_4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f42db68f41_0_4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2ea43eaf89_2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2ea43eaf89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b680bb5926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b680bb5926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1b680bb5926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1841645756_0_1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1841645756_0_1125: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endParaRPr/>
          </a:p>
        </p:txBody>
      </p:sp>
      <p:sp>
        <p:nvSpPr>
          <p:cNvPr id="352" name="Google Shape;352;g21841645756_0_1125: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841645756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841645756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18416457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21841645756_0_0:notes"/>
          <p:cNvSpPr>
            <a:spLocks noGrp="1" noRot="1" noChangeAspect="1"/>
          </p:cNvSpPr>
          <p:nvPr>
            <p:ph type="sldImg" idx="2"/>
          </p:nvPr>
        </p:nvSpPr>
        <p:spPr>
          <a:xfrm>
            <a:off x="398463" y="681038"/>
            <a:ext cx="6061075" cy="34099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1841645756_0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1841645756_0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1841645756_0_1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1841645756_0_11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21841645756_0_1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39"/>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2" name="Google Shape;302;p39"/>
          <p:cNvPicPr preferRelativeResize="0"/>
          <p:nvPr/>
        </p:nvPicPr>
        <p:blipFill rotWithShape="1">
          <a:blip r:embed="rId2">
            <a:alphaModFix/>
          </a:blip>
          <a:srcRect/>
          <a:stretch/>
        </p:blipFill>
        <p:spPr>
          <a:xfrm>
            <a:off x="8086705" y="4629152"/>
            <a:ext cx="857291" cy="364738"/>
          </a:xfrm>
          <a:prstGeom prst="rect">
            <a:avLst/>
          </a:prstGeom>
          <a:noFill/>
          <a:ln>
            <a:noFill/>
          </a:ln>
        </p:spPr>
      </p:pic>
      <p:sp>
        <p:nvSpPr>
          <p:cNvPr id="303" name="Google Shape;303;p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p39"/>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305" name="Google Shape;305;p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06"/>
        <p:cNvGrpSpPr/>
        <p:nvPr/>
      </p:nvGrpSpPr>
      <p:grpSpPr>
        <a:xfrm>
          <a:off x="0" y="0"/>
          <a:ext cx="0" cy="0"/>
          <a:chOff x="0" y="0"/>
          <a:chExt cx="0" cy="0"/>
        </a:xfrm>
      </p:grpSpPr>
      <p:sp>
        <p:nvSpPr>
          <p:cNvPr id="307" name="Google Shape;307;p40"/>
          <p:cNvSpPr txBox="1">
            <a:spLocks noGrp="1"/>
          </p:cNvSpPr>
          <p:nvPr>
            <p:ph type="body" idx="1"/>
          </p:nvPr>
        </p:nvSpPr>
        <p:spPr>
          <a:xfrm>
            <a:off x="6286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308" name="Google Shape;308;p40"/>
          <p:cNvSpPr txBox="1">
            <a:spLocks noGrp="1"/>
          </p:cNvSpPr>
          <p:nvPr>
            <p:ph type="body" idx="2"/>
          </p:nvPr>
        </p:nvSpPr>
        <p:spPr>
          <a:xfrm>
            <a:off x="46291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309" name="Google Shape;309;p40"/>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310" name="Google Shape;310;p40"/>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1" name="Google Shape;311;p40"/>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12" name="Google Shape;312;p40"/>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313"/>
        <p:cNvGrpSpPr/>
        <p:nvPr/>
      </p:nvGrpSpPr>
      <p:grpSpPr>
        <a:xfrm>
          <a:off x="0" y="0"/>
          <a:ext cx="0" cy="0"/>
          <a:chOff x="0" y="0"/>
          <a:chExt cx="0" cy="0"/>
        </a:xfrm>
      </p:grpSpPr>
      <p:sp>
        <p:nvSpPr>
          <p:cNvPr id="314" name="Google Shape;314;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dm.cde.state.co.us/oamfed/idp/initiatesso?providerid=uipadmin&amp;returnurl=https://co-uip.my.salesforce.com?so=00df00000007zk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accountability/2023changesdoc"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accountability/anticipatedframeworkchang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leg.colorado.gov/bills/sb17-272"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hyperlink" Target="https://leg.colorado.gov/bills/hb18-101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schoolview/frameworks/welcom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istrict-school-dashboard"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cde.state.co.us/code/accountability-dataexplorertoo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s02web.zoom.us/meeting/register/tZcqceytrDkjEtUArHbRitQBXuYnDt0I7NVQ" TargetMode="External"/><Relationship Id="rId7" Type="http://schemas.openxmlformats.org/officeDocument/2006/relationships/hyperlink" Target="https://www.cde.state.co.us/accountability/accountabilitytrainingtechnicalassistance"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hyperlink" Target="https://us02web.zoom.us/meeting/register/tZYrfuysqzkoG9HhUmsj6dONKhgVHfehXT1b" TargetMode="External"/><Relationship Id="rId4" Type="http://schemas.openxmlformats.org/officeDocument/2006/relationships/hyperlink" Target="https://us02web.zoom.us/meeting/register/tZMtduiqpjgpE9YBOMbsEY0GrItEI84quFs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cde.state.co.us/accountability/accountability-resources"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hyperlink" Target="https://www.cde.state.co.us/accountability/accountability-task-force" TargetMode="External"/><Relationship Id="rId5" Type="http://schemas.openxmlformats.org/officeDocument/2006/relationships/hyperlink" Target="https://www.cde.state.co.us/accountability/participationandaccountabilityguide-0" TargetMode="External"/><Relationship Id="rId4" Type="http://schemas.openxmlformats.org/officeDocument/2006/relationships/hyperlink" Target="https://www.cde.state.co.us/accountability/anticipatedframeworkchang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uip/parent_notification_fact_shee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e.state.co.us/fedprograms/easiapplic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July 18, 2023 - 1:00-2:00pm</a:t>
            </a:r>
            <a:endParaRPr/>
          </a:p>
        </p:txBody>
      </p:sp>
      <p:sp>
        <p:nvSpPr>
          <p:cNvPr id="322" name="Google Shape;322;p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2023 State Accountability</a:t>
            </a:r>
            <a:endParaRPr/>
          </a:p>
        </p:txBody>
      </p:sp>
      <p:cxnSp>
        <p:nvCxnSpPr>
          <p:cNvPr id="323" name="Google Shape;323;p42">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Accreditation Form</a:t>
            </a:r>
            <a:r>
              <a:rPr lang="en"/>
              <a:t>| </a:t>
            </a:r>
            <a:r>
              <a:rPr lang="en">
                <a:latin typeface="Arial"/>
                <a:ea typeface="Arial"/>
                <a:cs typeface="Arial"/>
                <a:sym typeface="Arial"/>
              </a:rPr>
              <a:t>Purpose and Submission</a:t>
            </a:r>
            <a:endParaRPr>
              <a:latin typeface="Arial"/>
              <a:ea typeface="Arial"/>
              <a:cs typeface="Arial"/>
              <a:sym typeface="Arial"/>
            </a:endParaRPr>
          </a:p>
        </p:txBody>
      </p:sp>
      <p:sp>
        <p:nvSpPr>
          <p:cNvPr id="412" name="Google Shape;412;p51"/>
          <p:cNvSpPr txBox="1">
            <a:spLocks noGrp="1"/>
          </p:cNvSpPr>
          <p:nvPr>
            <p:ph type="body" idx="1"/>
          </p:nvPr>
        </p:nvSpPr>
        <p:spPr>
          <a:xfrm>
            <a:off x="457200" y="1143000"/>
            <a:ext cx="4882500" cy="3191700"/>
          </a:xfrm>
          <a:prstGeom prst="rect">
            <a:avLst/>
          </a:prstGeom>
        </p:spPr>
        <p:txBody>
          <a:bodyPr spcFirstLastPara="1" wrap="square" lIns="0" tIns="0" rIns="0" bIns="0" anchor="t" anchorCtr="0">
            <a:noAutofit/>
          </a:bodyPr>
          <a:lstStyle/>
          <a:p>
            <a:pPr marL="457200" lvl="0" indent="-329882" algn="l" rtl="0">
              <a:lnSpc>
                <a:spcPct val="95000"/>
              </a:lnSpc>
              <a:spcBef>
                <a:spcPts val="0"/>
              </a:spcBef>
              <a:spcAft>
                <a:spcPts val="0"/>
              </a:spcAft>
              <a:buSzPts val="1595"/>
              <a:buChar char="●"/>
            </a:pPr>
            <a:r>
              <a:rPr lang="en" sz="1595"/>
              <a:t>The form’s purpose is to:</a:t>
            </a:r>
            <a:endParaRPr sz="1595"/>
          </a:p>
          <a:p>
            <a:pPr marL="914400" lvl="1" indent="-329882" algn="l" rtl="0">
              <a:lnSpc>
                <a:spcPct val="95000"/>
              </a:lnSpc>
              <a:spcBef>
                <a:spcPts val="0"/>
              </a:spcBef>
              <a:spcAft>
                <a:spcPts val="0"/>
              </a:spcAft>
              <a:buSzPts val="1595"/>
              <a:buChar char="○"/>
            </a:pPr>
            <a:r>
              <a:rPr lang="en" sz="1595"/>
              <a:t>Begin the process of finalizing school plan types and district accreditation ratings;</a:t>
            </a:r>
            <a:endParaRPr sz="1595"/>
          </a:p>
          <a:p>
            <a:pPr marL="914400" lvl="1" indent="-329882" algn="l" rtl="0">
              <a:lnSpc>
                <a:spcPct val="95000"/>
              </a:lnSpc>
              <a:spcBef>
                <a:spcPts val="0"/>
              </a:spcBef>
              <a:spcAft>
                <a:spcPts val="0"/>
              </a:spcAft>
              <a:buSzPts val="1595"/>
              <a:buChar char="○"/>
            </a:pPr>
            <a:r>
              <a:rPr lang="en" sz="1595"/>
              <a:t>Provide district updates for unique circumstances (e.g., new schools); &amp;</a:t>
            </a:r>
            <a:endParaRPr sz="1595"/>
          </a:p>
          <a:p>
            <a:pPr marL="914400" lvl="1" indent="-329882" algn="l" rtl="0">
              <a:lnSpc>
                <a:spcPct val="95000"/>
              </a:lnSpc>
              <a:spcBef>
                <a:spcPts val="0"/>
              </a:spcBef>
              <a:spcAft>
                <a:spcPts val="0"/>
              </a:spcAft>
              <a:buSzPts val="1595"/>
              <a:buChar char="○"/>
            </a:pPr>
            <a:r>
              <a:rPr lang="en" sz="1595"/>
              <a:t>Indicate intent to pursue a request to reconsider.</a:t>
            </a:r>
            <a:endParaRPr sz="1595"/>
          </a:p>
          <a:p>
            <a:pPr marL="457200" lvl="0" indent="-329882" algn="l" rtl="0">
              <a:lnSpc>
                <a:spcPct val="95000"/>
              </a:lnSpc>
              <a:spcBef>
                <a:spcPts val="0"/>
              </a:spcBef>
              <a:spcAft>
                <a:spcPts val="0"/>
              </a:spcAft>
              <a:buSzPts val="1595"/>
              <a:buChar char="●"/>
            </a:pPr>
            <a:r>
              <a:rPr lang="en" sz="1595"/>
              <a:t>Accreditation forms are due </a:t>
            </a:r>
            <a:r>
              <a:rPr lang="en" sz="1595" b="1"/>
              <a:t>September 22 </a:t>
            </a:r>
            <a:r>
              <a:rPr lang="en" sz="1595"/>
              <a:t>in the Accreditation Portal in the </a:t>
            </a:r>
            <a:r>
              <a:rPr lang="en" sz="1595" u="sng">
                <a:solidFill>
                  <a:schemeClr val="hlink"/>
                </a:solidFill>
                <a:hlinkClick r:id="rId3"/>
              </a:rPr>
              <a:t>ACI/UIP online system</a:t>
            </a:r>
            <a:r>
              <a:rPr lang="en" sz="1595"/>
              <a:t>, available to District Accountability Contacts.</a:t>
            </a:r>
            <a:endParaRPr sz="1595"/>
          </a:p>
        </p:txBody>
      </p:sp>
      <p:sp>
        <p:nvSpPr>
          <p:cNvPr id="413" name="Google Shape;413;p5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pic>
        <p:nvPicPr>
          <p:cNvPr id="414" name="Google Shape;414;p51">
            <a:extLst>
              <a:ext uri="{C183D7F6-B498-43B3-948B-1728B52AA6E4}">
                <adec:decorative xmlns:adec="http://schemas.microsoft.com/office/drawing/2017/decorative" val="1"/>
              </a:ext>
            </a:extLst>
          </p:cNvPr>
          <p:cNvPicPr preferRelativeResize="0"/>
          <p:nvPr/>
        </p:nvPicPr>
        <p:blipFill rotWithShape="1">
          <a:blip r:embed="rId4">
            <a:alphaModFix/>
          </a:blip>
          <a:srcRect b="34802"/>
          <a:stretch/>
        </p:blipFill>
        <p:spPr>
          <a:xfrm>
            <a:off x="5593250" y="1438588"/>
            <a:ext cx="3499501" cy="2600526"/>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a:extLst>
              <a:ext uri="{C183D7F6-B498-43B3-948B-1728B52AA6E4}">
                <adec:decorative xmlns:adec="http://schemas.microsoft.com/office/drawing/2017/decorative" val="1"/>
              </a:ext>
            </a:extLst>
          </p:cNvPr>
          <p:cNvSpPr/>
          <p:nvPr/>
        </p:nvSpPr>
        <p:spPr>
          <a:xfrm>
            <a:off x="5575750" y="1046400"/>
            <a:ext cx="3486300" cy="4023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Request to Reconsider</a:t>
            </a:r>
            <a:r>
              <a:rPr lang="en" sz="2000" b="1">
                <a:latin typeface="Rockwell"/>
                <a:ea typeface="Rockwell"/>
                <a:cs typeface="Rockwell"/>
                <a:sym typeface="Rockwell"/>
              </a:rPr>
              <a:t> </a:t>
            </a:r>
            <a:r>
              <a:rPr lang="en"/>
              <a:t>| </a:t>
            </a:r>
            <a:r>
              <a:rPr lang="en">
                <a:latin typeface="Arial"/>
                <a:ea typeface="Arial"/>
                <a:cs typeface="Arial"/>
                <a:sym typeface="Arial"/>
              </a:rPr>
              <a:t>Purpose and Process</a:t>
            </a:r>
            <a:endParaRPr>
              <a:latin typeface="Arial"/>
              <a:ea typeface="Arial"/>
              <a:cs typeface="Arial"/>
              <a:sym typeface="Arial"/>
            </a:endParaRPr>
          </a:p>
        </p:txBody>
      </p:sp>
      <p:sp>
        <p:nvSpPr>
          <p:cNvPr id="422" name="Google Shape;422;p52"/>
          <p:cNvSpPr txBox="1">
            <a:spLocks noGrp="1"/>
          </p:cNvSpPr>
          <p:nvPr>
            <p:ph type="body" idx="1"/>
          </p:nvPr>
        </p:nvSpPr>
        <p:spPr>
          <a:xfrm>
            <a:off x="457200" y="1143000"/>
            <a:ext cx="4882500" cy="3191700"/>
          </a:xfrm>
          <a:prstGeom prst="rect">
            <a:avLst/>
          </a:prstGeom>
        </p:spPr>
        <p:txBody>
          <a:bodyPr spcFirstLastPara="1" wrap="square" lIns="0" tIns="0" rIns="0" bIns="0" anchor="t" anchorCtr="0">
            <a:noAutofit/>
          </a:bodyPr>
          <a:lstStyle/>
          <a:p>
            <a:pPr marL="457200" lvl="0" indent="-329882" algn="l" rtl="0">
              <a:lnSpc>
                <a:spcPct val="95000"/>
              </a:lnSpc>
              <a:spcBef>
                <a:spcPts val="0"/>
              </a:spcBef>
              <a:spcAft>
                <a:spcPts val="0"/>
              </a:spcAft>
              <a:buSzPts val="1595"/>
              <a:buChar char="●"/>
            </a:pPr>
            <a:r>
              <a:rPr lang="en" sz="1595" u="sng">
                <a:solidFill>
                  <a:schemeClr val="hlink"/>
                </a:solidFill>
                <a:hlinkClick r:id="rId3"/>
              </a:rPr>
              <a:t>Request to reconsider</a:t>
            </a:r>
            <a:r>
              <a:rPr lang="en" sz="1595"/>
              <a:t> is the district’s opportunity to request reconsideration of a school or district’s preliminary rating based on additional evidence.</a:t>
            </a:r>
            <a:endParaRPr sz="1595"/>
          </a:p>
          <a:p>
            <a:pPr marL="914400" lvl="1" indent="-329882" algn="l" rtl="0">
              <a:lnSpc>
                <a:spcPct val="95000"/>
              </a:lnSpc>
              <a:spcBef>
                <a:spcPts val="0"/>
              </a:spcBef>
              <a:spcAft>
                <a:spcPts val="0"/>
              </a:spcAft>
              <a:buSzPts val="1595"/>
              <a:buChar char="○"/>
            </a:pPr>
            <a:r>
              <a:rPr lang="en" sz="1595"/>
              <a:t>The state board adopted rules in 2022 that added an eligibility requirement of 90% total participation on state assessments. </a:t>
            </a:r>
            <a:r>
              <a:rPr lang="en" sz="1595" b="1"/>
              <a:t>This requirement expires in 2023.</a:t>
            </a:r>
            <a:endParaRPr sz="1595" b="1"/>
          </a:p>
          <a:p>
            <a:pPr marL="457200" lvl="0" indent="-329882" algn="l" rtl="0">
              <a:lnSpc>
                <a:spcPct val="95000"/>
              </a:lnSpc>
              <a:spcBef>
                <a:spcPts val="0"/>
              </a:spcBef>
              <a:spcAft>
                <a:spcPts val="0"/>
              </a:spcAft>
              <a:buSzPts val="1595"/>
              <a:buChar char="●"/>
            </a:pPr>
            <a:r>
              <a:rPr lang="en" sz="1595"/>
              <a:t>Request to reconsider is due </a:t>
            </a:r>
            <a:r>
              <a:rPr lang="en" sz="1595" b="1"/>
              <a:t>October 16</a:t>
            </a:r>
            <a:r>
              <a:rPr lang="en" sz="1595"/>
              <a:t>.</a:t>
            </a:r>
            <a:endParaRPr sz="1595"/>
          </a:p>
          <a:p>
            <a:pPr marL="457200" lvl="0" indent="-329882" algn="l" rtl="0">
              <a:lnSpc>
                <a:spcPct val="95000"/>
              </a:lnSpc>
              <a:spcBef>
                <a:spcPts val="0"/>
              </a:spcBef>
              <a:spcAft>
                <a:spcPts val="0"/>
              </a:spcAft>
              <a:buSzPts val="1595"/>
              <a:buChar char="●"/>
            </a:pPr>
            <a:r>
              <a:rPr lang="en" sz="1595"/>
              <a:t>The Department will consider requests and review it based on criteria outlined in policy.</a:t>
            </a:r>
            <a:endParaRPr sz="1595"/>
          </a:p>
          <a:p>
            <a:pPr marL="457200" lvl="0" indent="-329882" algn="l" rtl="0">
              <a:lnSpc>
                <a:spcPct val="95000"/>
              </a:lnSpc>
              <a:spcBef>
                <a:spcPts val="0"/>
              </a:spcBef>
              <a:spcAft>
                <a:spcPts val="0"/>
              </a:spcAft>
              <a:buSzPts val="1595"/>
              <a:buChar char="●"/>
            </a:pPr>
            <a:r>
              <a:rPr lang="en" sz="1595"/>
              <a:t>The state board will review and finalize CDE recommendations and approves school plan types.</a:t>
            </a:r>
            <a:endParaRPr sz="1595"/>
          </a:p>
          <a:p>
            <a:pPr marL="457200" lvl="0" indent="-329882" algn="l" rtl="0">
              <a:lnSpc>
                <a:spcPct val="95000"/>
              </a:lnSpc>
              <a:spcBef>
                <a:spcPts val="0"/>
              </a:spcBef>
              <a:spcAft>
                <a:spcPts val="0"/>
              </a:spcAft>
              <a:buSzPts val="1595"/>
              <a:buChar char="●"/>
            </a:pPr>
            <a:r>
              <a:rPr lang="en" sz="1595"/>
              <a:t>All formally reviewed requests are public documents.</a:t>
            </a:r>
            <a:endParaRPr sz="1595"/>
          </a:p>
        </p:txBody>
      </p:sp>
      <p:sp>
        <p:nvSpPr>
          <p:cNvPr id="423" name="Google Shape;423;p5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pic>
        <p:nvPicPr>
          <p:cNvPr id="424" name="Google Shape;424;p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32400" y="4259075"/>
            <a:ext cx="3373000" cy="741400"/>
          </a:xfrm>
          <a:prstGeom prst="rect">
            <a:avLst/>
          </a:prstGeom>
          <a:noFill/>
          <a:ln>
            <a:noFill/>
          </a:ln>
        </p:spPr>
      </p:pic>
      <p:sp>
        <p:nvSpPr>
          <p:cNvPr id="425" name="Google Shape;425;p52"/>
          <p:cNvSpPr txBox="1"/>
          <p:nvPr/>
        </p:nvSpPr>
        <p:spPr>
          <a:xfrm>
            <a:off x="5614325" y="1044325"/>
            <a:ext cx="3381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Calibri"/>
                <a:ea typeface="Calibri"/>
                <a:cs typeface="Calibri"/>
                <a:sym typeface="Calibri"/>
              </a:rPr>
              <a:t>Approved 2022 Request Example</a:t>
            </a:r>
            <a:endParaRPr sz="1000" b="1">
              <a:latin typeface="Calibri"/>
              <a:ea typeface="Calibri"/>
              <a:cs typeface="Calibri"/>
              <a:sym typeface="Calibri"/>
            </a:endParaRPr>
          </a:p>
        </p:txBody>
      </p:sp>
      <p:pic>
        <p:nvPicPr>
          <p:cNvPr id="426" name="Google Shape;426;p5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628338" y="1416523"/>
            <a:ext cx="3381110" cy="741400"/>
          </a:xfrm>
          <a:prstGeom prst="rect">
            <a:avLst/>
          </a:prstGeom>
          <a:noFill/>
          <a:ln>
            <a:noFill/>
          </a:ln>
        </p:spPr>
      </p:pic>
      <p:sp>
        <p:nvSpPr>
          <p:cNvPr id="427" name="Google Shape;427;p52">
            <a:extLst>
              <a:ext uri="{C183D7F6-B498-43B3-948B-1728B52AA6E4}">
                <adec:decorative xmlns:adec="http://schemas.microsoft.com/office/drawing/2017/decorative" val="1"/>
              </a:ext>
            </a:extLst>
          </p:cNvPr>
          <p:cNvSpPr/>
          <p:nvPr/>
        </p:nvSpPr>
        <p:spPr>
          <a:xfrm rot="-5400000">
            <a:off x="7049000" y="2186400"/>
            <a:ext cx="458400" cy="5673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2">
            <a:extLst>
              <a:ext uri="{C183D7F6-B498-43B3-948B-1728B52AA6E4}">
                <adec:decorative xmlns:adec="http://schemas.microsoft.com/office/drawing/2017/decorative" val="1"/>
              </a:ext>
            </a:extLst>
          </p:cNvPr>
          <p:cNvSpPr/>
          <p:nvPr/>
        </p:nvSpPr>
        <p:spPr>
          <a:xfrm rot="-5400000">
            <a:off x="7049000" y="3502625"/>
            <a:ext cx="458400" cy="567300"/>
          </a:xfrm>
          <a:prstGeom prst="lef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2"/>
          <p:cNvSpPr txBox="1"/>
          <p:nvPr/>
        </p:nvSpPr>
        <p:spPr>
          <a:xfrm>
            <a:off x="5879300" y="2699250"/>
            <a:ext cx="2797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Calibri"/>
                <a:ea typeface="Calibri"/>
                <a:cs typeface="Calibri"/>
                <a:sym typeface="Calibri"/>
              </a:rPr>
              <a:t>Body of Evidence request (using K-2 local data), approved by State Board of Education in December</a:t>
            </a:r>
            <a:endParaRPr i="1">
              <a:latin typeface="Calibri"/>
              <a:ea typeface="Calibri"/>
              <a:cs typeface="Calibri"/>
              <a:sym typeface="Calibri"/>
            </a:endParaRPr>
          </a:p>
        </p:txBody>
      </p:sp>
      <p:sp>
        <p:nvSpPr>
          <p:cNvPr id="430" name="Google Shape;430;p52"/>
          <p:cNvSpPr/>
          <p:nvPr/>
        </p:nvSpPr>
        <p:spPr>
          <a:xfrm>
            <a:off x="5648675" y="1426875"/>
            <a:ext cx="3312300" cy="24420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Preliminary Plan Type:</a:t>
            </a:r>
            <a:endParaRPr>
              <a:solidFill>
                <a:schemeClr val="lt1"/>
              </a:solidFill>
              <a:latin typeface="Calibri"/>
              <a:ea typeface="Calibri"/>
              <a:cs typeface="Calibri"/>
              <a:sym typeface="Calibri"/>
            </a:endParaRPr>
          </a:p>
        </p:txBody>
      </p:sp>
      <p:sp>
        <p:nvSpPr>
          <p:cNvPr id="431" name="Google Shape;431;p52"/>
          <p:cNvSpPr/>
          <p:nvPr/>
        </p:nvSpPr>
        <p:spPr>
          <a:xfrm>
            <a:off x="5648675" y="4259075"/>
            <a:ext cx="3312300" cy="24420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Final Plan Type:</a:t>
            </a:r>
            <a:endParaRPr>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437" name="Google Shape;437;p5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Changes from 2022 to 2023 Frameworks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High Level Changes</a:t>
            </a:r>
            <a:endParaRPr/>
          </a:p>
        </p:txBody>
      </p:sp>
      <p:sp>
        <p:nvSpPr>
          <p:cNvPr id="443" name="Google Shape;443;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85000" lnSpcReduction="20000"/>
          </a:bodyPr>
          <a:lstStyle/>
          <a:p>
            <a:pPr marL="457200" lvl="0" indent="-314960" algn="l" rtl="0">
              <a:spcBef>
                <a:spcPts val="0"/>
              </a:spcBef>
              <a:spcAft>
                <a:spcPts val="0"/>
              </a:spcAft>
              <a:buSzPct val="88888"/>
              <a:buChar char="●"/>
            </a:pPr>
            <a:r>
              <a:rPr lang="en"/>
              <a:t>Clock progress resumes. Performance frameworks are no longer considered “transitional”.</a:t>
            </a:r>
            <a:endParaRPr/>
          </a:p>
          <a:p>
            <a:pPr marL="457200" lvl="0" indent="-314960" algn="l" rtl="0">
              <a:spcBef>
                <a:spcPts val="0"/>
              </a:spcBef>
              <a:spcAft>
                <a:spcPts val="0"/>
              </a:spcAft>
              <a:buSzPct val="88888"/>
              <a:buChar char="●"/>
            </a:pPr>
            <a:r>
              <a:rPr lang="en"/>
              <a:t>“Decreased Due to Participation” requirement will be applied in 2023.</a:t>
            </a:r>
            <a:endParaRPr/>
          </a:p>
          <a:p>
            <a:pPr marL="457200" lvl="0" indent="-314960" algn="l" rtl="0">
              <a:spcBef>
                <a:spcPts val="0"/>
              </a:spcBef>
              <a:spcAft>
                <a:spcPts val="0"/>
              </a:spcAft>
              <a:buSzPct val="88888"/>
              <a:buChar char="●"/>
            </a:pPr>
            <a:r>
              <a:rPr lang="en"/>
              <a:t>Total participation descriptor is moved from the overall rating in the frameworks but still on cover page for reference.</a:t>
            </a:r>
            <a:endParaRPr/>
          </a:p>
          <a:p>
            <a:pPr marL="457200" lvl="0" indent="-314960" algn="l" rtl="0">
              <a:spcBef>
                <a:spcPts val="0"/>
              </a:spcBef>
              <a:spcAft>
                <a:spcPts val="0"/>
              </a:spcAft>
              <a:buSzPct val="88888"/>
              <a:buChar char="●"/>
            </a:pPr>
            <a:r>
              <a:rPr lang="en"/>
              <a:t>No longer calculating growth participation.</a:t>
            </a:r>
            <a:endParaRPr/>
          </a:p>
          <a:p>
            <a:pPr marL="457200" lvl="0" indent="-314960" algn="l" rtl="0">
              <a:spcBef>
                <a:spcPts val="0"/>
              </a:spcBef>
              <a:spcAft>
                <a:spcPts val="0"/>
              </a:spcAft>
              <a:buSzPct val="88888"/>
              <a:buChar char="●"/>
            </a:pPr>
            <a:r>
              <a:rPr lang="en"/>
              <a:t>CDE will calculate single-year and multi-year frameworks (multi-year frameworks will represent two years of data) in 2023.</a:t>
            </a:r>
            <a:endParaRPr/>
          </a:p>
          <a:p>
            <a:pPr marL="457200" lvl="0" indent="-314960" algn="l" rtl="0">
              <a:spcBef>
                <a:spcPts val="0"/>
              </a:spcBef>
              <a:spcAft>
                <a:spcPts val="0"/>
              </a:spcAft>
              <a:buSzPct val="88888"/>
              <a:buChar char="●"/>
            </a:pPr>
            <a:r>
              <a:rPr lang="en"/>
              <a:t>“English Learner” is now “Multilingual Learner” in the performance frameworks.</a:t>
            </a:r>
            <a:endParaRPr/>
          </a:p>
          <a:p>
            <a:pPr marL="914400" lvl="1" indent="-282575" algn="l" rtl="0">
              <a:spcBef>
                <a:spcPts val="0"/>
              </a:spcBef>
              <a:spcAft>
                <a:spcPts val="0"/>
              </a:spcAft>
              <a:buSzPct val="62500"/>
              <a:buChar char="○"/>
            </a:pPr>
            <a:r>
              <a:rPr lang="en"/>
              <a:t>Captures students that are Non-English Proficient (NEP), Limited English Proficient (LEP), and Fluent English Proficient (FEP)  - Monitor Year 1, Monitor Year 2, Exited Year 1, &amp; Exited Year 2.</a:t>
            </a:r>
            <a:endParaRPr/>
          </a:p>
          <a:p>
            <a:pPr marL="457200" lvl="0" indent="-314960" algn="l" rtl="0">
              <a:spcBef>
                <a:spcPts val="0"/>
              </a:spcBef>
              <a:spcAft>
                <a:spcPts val="0"/>
              </a:spcAft>
              <a:buSzPct val="88888"/>
              <a:buChar char="●"/>
            </a:pPr>
            <a:r>
              <a:rPr lang="en"/>
              <a:t>Students who have “Exceeded 6-Year Clock” are reported in ELP On-Track Growth calculations.</a:t>
            </a:r>
            <a:endParaRPr/>
          </a:p>
          <a:p>
            <a:pPr marL="0" lvl="0" indent="0" algn="l" rtl="0">
              <a:spcBef>
                <a:spcPts val="1200"/>
              </a:spcBef>
              <a:spcAft>
                <a:spcPts val="1200"/>
              </a:spcAft>
              <a:buNone/>
            </a:pPr>
            <a:r>
              <a:rPr lang="en"/>
              <a:t>For additional information, see the </a:t>
            </a:r>
            <a:r>
              <a:rPr lang="en" u="sng">
                <a:solidFill>
                  <a:schemeClr val="hlink"/>
                </a:solidFill>
                <a:hlinkClick r:id="rId3"/>
              </a:rPr>
              <a:t>Summary Accountability and Improvement Planning Changes for 2023</a:t>
            </a:r>
            <a:r>
              <a:rPr lang="en"/>
              <a:t> fact sheet.</a:t>
            </a:r>
            <a:endParaRPr/>
          </a:p>
        </p:txBody>
      </p:sp>
      <p:sp>
        <p:nvSpPr>
          <p:cNvPr id="444" name="Google Shape;444;p5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Clock Progress Resumes</a:t>
            </a:r>
            <a:endParaRPr/>
          </a:p>
        </p:txBody>
      </p:sp>
      <p:sp>
        <p:nvSpPr>
          <p:cNvPr id="450" name="Google Shape;450;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In 2023, performance watch identifications (i.e., On Clock, On Watch, On Hold) will be applied once again -- meaning that sites may advance on the clock or begin the exiting process without using request to reconsider.</a:t>
            </a:r>
            <a:endParaRPr/>
          </a:p>
        </p:txBody>
      </p:sp>
      <p:sp>
        <p:nvSpPr>
          <p:cNvPr id="451" name="Google Shape;451;p5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graphicFrame>
        <p:nvGraphicFramePr>
          <p:cNvPr id="452" name="Google Shape;452;p55"/>
          <p:cNvGraphicFramePr/>
          <p:nvPr>
            <p:extLst>
              <p:ext uri="{D42A27DB-BD31-4B8C-83A1-F6EECF244321}">
                <p14:modId xmlns:p14="http://schemas.microsoft.com/office/powerpoint/2010/main" val="375342076"/>
              </p:ext>
            </p:extLst>
          </p:nvPr>
        </p:nvGraphicFramePr>
        <p:xfrm>
          <a:off x="414200" y="2301525"/>
          <a:ext cx="8025700" cy="1627165"/>
        </p:xfrm>
        <a:graphic>
          <a:graphicData uri="http://schemas.openxmlformats.org/drawingml/2006/table">
            <a:tbl>
              <a:tblPr firstRow="1">
                <a:noFill/>
                <a:tableStyleId>{46D9C813-02CD-4975-ADF0-3D0A5047268C}</a:tableStyleId>
              </a:tblPr>
              <a:tblGrid>
                <a:gridCol w="2006425">
                  <a:extLst>
                    <a:ext uri="{9D8B030D-6E8A-4147-A177-3AD203B41FA5}">
                      <a16:colId xmlns:a16="http://schemas.microsoft.com/office/drawing/2014/main" val="20000"/>
                    </a:ext>
                  </a:extLst>
                </a:gridCol>
                <a:gridCol w="2006425">
                  <a:extLst>
                    <a:ext uri="{9D8B030D-6E8A-4147-A177-3AD203B41FA5}">
                      <a16:colId xmlns:a16="http://schemas.microsoft.com/office/drawing/2014/main" val="20001"/>
                    </a:ext>
                  </a:extLst>
                </a:gridCol>
                <a:gridCol w="2006425">
                  <a:extLst>
                    <a:ext uri="{9D8B030D-6E8A-4147-A177-3AD203B41FA5}">
                      <a16:colId xmlns:a16="http://schemas.microsoft.com/office/drawing/2014/main" val="20002"/>
                    </a:ext>
                  </a:extLst>
                </a:gridCol>
                <a:gridCol w="2006425">
                  <a:extLst>
                    <a:ext uri="{9D8B030D-6E8A-4147-A177-3AD203B41FA5}">
                      <a16:colId xmlns:a16="http://schemas.microsoft.com/office/drawing/2014/main" val="20003"/>
                    </a:ext>
                  </a:extLst>
                </a:gridCol>
              </a:tblGrid>
              <a:tr h="411625">
                <a:tc>
                  <a:txBody>
                    <a:bodyPr/>
                    <a:lstStyle/>
                    <a:p>
                      <a:pPr marL="0" lvl="0" indent="0" algn="ctr" rtl="0">
                        <a:spcBef>
                          <a:spcPts val="0"/>
                        </a:spcBef>
                        <a:spcAft>
                          <a:spcPts val="0"/>
                        </a:spcAft>
                        <a:buNone/>
                      </a:pPr>
                      <a:r>
                        <a:rPr lang="en" sz="1100" b="1">
                          <a:solidFill>
                            <a:schemeClr val="lt1"/>
                          </a:solidFill>
                        </a:rPr>
                        <a:t>2022 Final Plan Type</a:t>
                      </a:r>
                      <a:endParaRPr sz="1100" b="1">
                        <a:solidFill>
                          <a:schemeClr val="lt1"/>
                        </a:solidFill>
                      </a:endParaRPr>
                    </a:p>
                  </a:txBody>
                  <a:tcPr marL="91425" marR="91425" marT="91425" marB="91425">
                    <a:solidFill>
                      <a:srgbClr val="4A86E8"/>
                    </a:solidFill>
                  </a:tcPr>
                </a:tc>
                <a:tc>
                  <a:txBody>
                    <a:bodyPr/>
                    <a:lstStyle/>
                    <a:p>
                      <a:pPr marL="0" lvl="0" indent="0" algn="ctr" rtl="0">
                        <a:spcBef>
                          <a:spcPts val="0"/>
                        </a:spcBef>
                        <a:spcAft>
                          <a:spcPts val="0"/>
                        </a:spcAft>
                        <a:buNone/>
                      </a:pPr>
                      <a:r>
                        <a:rPr lang="en" sz="1100" b="1">
                          <a:solidFill>
                            <a:schemeClr val="lt1"/>
                          </a:solidFill>
                        </a:rPr>
                        <a:t>2023 Preliminary Plan Type</a:t>
                      </a:r>
                      <a:endParaRPr sz="1100" b="1">
                        <a:solidFill>
                          <a:schemeClr val="lt1"/>
                        </a:solidFill>
                      </a:endParaRPr>
                    </a:p>
                  </a:txBody>
                  <a:tcPr marL="91425" marR="91425" marT="91425" marB="91425">
                    <a:solidFill>
                      <a:srgbClr val="4A86E8"/>
                    </a:solidFill>
                  </a:tcPr>
                </a:tc>
                <a:tc>
                  <a:txBody>
                    <a:bodyPr/>
                    <a:lstStyle/>
                    <a:p>
                      <a:pPr marL="0" lvl="0" indent="0" algn="ctr" rtl="0">
                        <a:spcBef>
                          <a:spcPts val="0"/>
                        </a:spcBef>
                        <a:spcAft>
                          <a:spcPts val="0"/>
                        </a:spcAft>
                        <a:buNone/>
                      </a:pPr>
                      <a:r>
                        <a:rPr lang="en" sz="1100" b="1">
                          <a:solidFill>
                            <a:schemeClr val="lt1"/>
                          </a:solidFill>
                        </a:rPr>
                        <a:t>2023 Final Plan Type</a:t>
                      </a:r>
                      <a:endParaRPr sz="1100" b="1">
                        <a:solidFill>
                          <a:schemeClr val="lt1"/>
                        </a:solidFill>
                      </a:endParaRPr>
                    </a:p>
                  </a:txBody>
                  <a:tcPr marL="91425" marR="91425" marT="91425" marB="91425">
                    <a:solidFill>
                      <a:srgbClr val="4A86E8"/>
                    </a:solidFill>
                  </a:tcPr>
                </a:tc>
                <a:tc>
                  <a:txBody>
                    <a:bodyPr/>
                    <a:lstStyle/>
                    <a:p>
                      <a:pPr marL="0" lvl="0" indent="0" algn="ctr" rtl="0">
                        <a:spcBef>
                          <a:spcPts val="0"/>
                        </a:spcBef>
                        <a:spcAft>
                          <a:spcPts val="0"/>
                        </a:spcAft>
                        <a:buNone/>
                      </a:pPr>
                      <a:r>
                        <a:rPr lang="en" sz="1100" b="1">
                          <a:solidFill>
                            <a:schemeClr val="lt1"/>
                          </a:solidFill>
                        </a:rPr>
                        <a:t>Notes</a:t>
                      </a:r>
                      <a:endParaRPr sz="1100" b="1">
                        <a:solidFill>
                          <a:schemeClr val="lt1"/>
                        </a:solidFill>
                      </a:endParaRPr>
                    </a:p>
                  </a:txBody>
                  <a:tcPr marL="91425" marR="91425" marT="91425" marB="91425">
                    <a:solidFill>
                      <a:srgbClr val="4A86E8"/>
                    </a:solidFill>
                  </a:tcPr>
                </a:tc>
                <a:extLst>
                  <a:ext uri="{0D108BD9-81ED-4DB2-BD59-A6C34878D82A}">
                    <a16:rowId xmlns:a16="http://schemas.microsoft.com/office/drawing/2014/main" val="10000"/>
                  </a:ext>
                </a:extLst>
              </a:tr>
              <a:tr h="560250">
                <a:tc>
                  <a:txBody>
                    <a:bodyPr/>
                    <a:lstStyle/>
                    <a:p>
                      <a:pPr marL="0" lvl="0" indent="0" algn="l" rtl="0">
                        <a:spcBef>
                          <a:spcPts val="0"/>
                        </a:spcBef>
                        <a:spcAft>
                          <a:spcPts val="0"/>
                        </a:spcAft>
                        <a:buNone/>
                      </a:pPr>
                      <a:r>
                        <a:rPr lang="en" sz="1100"/>
                        <a:t>Improvement - Year 2</a:t>
                      </a:r>
                      <a:endParaRPr sz="1100"/>
                    </a:p>
                  </a:txBody>
                  <a:tcPr marL="91425" marR="91425" marT="91425" marB="91425">
                    <a:solidFill>
                      <a:srgbClr val="F3F3F3"/>
                    </a:solidFill>
                  </a:tcPr>
                </a:tc>
                <a:tc>
                  <a:txBody>
                    <a:bodyPr/>
                    <a:lstStyle/>
                    <a:p>
                      <a:pPr marL="0" lvl="0" indent="0" algn="l" rtl="0">
                        <a:spcBef>
                          <a:spcPts val="0"/>
                        </a:spcBef>
                        <a:spcAft>
                          <a:spcPts val="0"/>
                        </a:spcAft>
                        <a:buNone/>
                      </a:pPr>
                      <a:r>
                        <a:rPr lang="en" sz="1100"/>
                        <a:t>Improvement - Year 2 On Watch</a:t>
                      </a:r>
                      <a:endParaRPr sz="1100"/>
                    </a:p>
                  </a:txBody>
                  <a:tcPr marL="91425" marR="91425" marT="91425" marB="91425">
                    <a:solidFill>
                      <a:srgbClr val="F3F3F3"/>
                    </a:solidFill>
                  </a:tcPr>
                </a:tc>
                <a:tc>
                  <a:txBody>
                    <a:bodyPr/>
                    <a:lstStyle/>
                    <a:p>
                      <a:pPr marL="0" lvl="0" indent="0" algn="l" rtl="0">
                        <a:spcBef>
                          <a:spcPts val="0"/>
                        </a:spcBef>
                        <a:spcAft>
                          <a:spcPts val="0"/>
                        </a:spcAft>
                        <a:buNone/>
                      </a:pPr>
                      <a:r>
                        <a:rPr lang="en" sz="1100"/>
                        <a:t>Improvement - Year 2 On Watch</a:t>
                      </a:r>
                      <a:endParaRPr sz="1100"/>
                    </a:p>
                  </a:txBody>
                  <a:tcPr marL="91425" marR="91425" marT="91425" marB="91425">
                    <a:solidFill>
                      <a:srgbClr val="F3F3F3"/>
                    </a:solidFill>
                  </a:tcPr>
                </a:tc>
                <a:tc rowSpan="2">
                  <a:txBody>
                    <a:bodyPr/>
                    <a:lstStyle/>
                    <a:p>
                      <a:pPr marL="0" lvl="0" indent="0" algn="l" rtl="0">
                        <a:spcBef>
                          <a:spcPts val="0"/>
                        </a:spcBef>
                        <a:spcAft>
                          <a:spcPts val="0"/>
                        </a:spcAft>
                        <a:buNone/>
                      </a:pPr>
                      <a:r>
                        <a:rPr lang="en" sz="1100"/>
                        <a:t>May fully exit in 2024 if maintain Improvement or higher</a:t>
                      </a:r>
                      <a:endParaRPr sz="1100"/>
                    </a:p>
                  </a:txBody>
                  <a:tcPr marL="91425" marR="91425" marT="91425" marB="91425">
                    <a:solidFill>
                      <a:srgbClr val="F3F3F3"/>
                    </a:solidFill>
                  </a:tcPr>
                </a:tc>
                <a:extLst>
                  <a:ext uri="{0D108BD9-81ED-4DB2-BD59-A6C34878D82A}">
                    <a16:rowId xmlns:a16="http://schemas.microsoft.com/office/drawing/2014/main" val="10001"/>
                  </a:ext>
                </a:extLst>
              </a:tr>
              <a:tr h="648600">
                <a:tc>
                  <a:txBody>
                    <a:bodyPr/>
                    <a:lstStyle/>
                    <a:p>
                      <a:pPr marL="0" lvl="0" indent="0" algn="l" rtl="0">
                        <a:spcBef>
                          <a:spcPts val="0"/>
                        </a:spcBef>
                        <a:spcAft>
                          <a:spcPts val="0"/>
                        </a:spcAft>
                        <a:buNone/>
                      </a:pPr>
                      <a:r>
                        <a:rPr lang="en" sz="1100"/>
                        <a:t>Priority Improvement - Year 2</a:t>
                      </a:r>
                      <a:endParaRPr sz="1100"/>
                    </a:p>
                  </a:txBody>
                  <a:tcPr marL="91425" marR="91425" marT="91425" marB="91425">
                    <a:solidFill>
                      <a:srgbClr val="F3F3F3"/>
                    </a:solidFill>
                  </a:tcPr>
                </a:tc>
                <a:tc>
                  <a:txBody>
                    <a:bodyPr/>
                    <a:lstStyle/>
                    <a:p>
                      <a:pPr marL="0" lvl="0" indent="0" algn="l" rtl="0">
                        <a:spcBef>
                          <a:spcPts val="0"/>
                        </a:spcBef>
                        <a:spcAft>
                          <a:spcPts val="0"/>
                        </a:spcAft>
                        <a:buNone/>
                      </a:pPr>
                      <a:r>
                        <a:rPr lang="en" sz="1100"/>
                        <a:t>Priority Improvement - Year 3</a:t>
                      </a:r>
                      <a:endParaRPr sz="1100"/>
                    </a:p>
                  </a:txBody>
                  <a:tcPr marL="91425" marR="91425" marT="91425" marB="91425">
                    <a:solidFill>
                      <a:srgbClr val="F3F3F3"/>
                    </a:solidFill>
                  </a:tcPr>
                </a:tc>
                <a:tc>
                  <a:txBody>
                    <a:bodyPr/>
                    <a:lstStyle/>
                    <a:p>
                      <a:pPr marL="0" lvl="0" indent="0" algn="l" rtl="0">
                        <a:spcBef>
                          <a:spcPts val="0"/>
                        </a:spcBef>
                        <a:spcAft>
                          <a:spcPts val="0"/>
                        </a:spcAft>
                        <a:buNone/>
                      </a:pPr>
                      <a:r>
                        <a:rPr lang="en" sz="1100" dirty="0"/>
                        <a:t>Improvement - Year 2 On Watch </a:t>
                      </a:r>
                      <a:r>
                        <a:rPr lang="en" sz="900" dirty="0"/>
                        <a:t>(After approved request to reconsider)</a:t>
                      </a:r>
                      <a:endParaRPr sz="900" dirty="0"/>
                    </a:p>
                  </a:txBody>
                  <a:tcPr marL="91425" marR="91425" marT="91425" marB="91425">
                    <a:solidFill>
                      <a:srgbClr val="F3F3F3"/>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Participation Descriptor</a:t>
            </a:r>
            <a:endParaRPr b="1"/>
          </a:p>
        </p:txBody>
      </p:sp>
      <p:sp>
        <p:nvSpPr>
          <p:cNvPr id="458" name="Google Shape;458;p56"/>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pic>
        <p:nvPicPr>
          <p:cNvPr id="459" name="Google Shape;459;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66625" y="1058238"/>
            <a:ext cx="3999899" cy="3348036"/>
          </a:xfrm>
          <a:prstGeom prst="rect">
            <a:avLst/>
          </a:prstGeom>
          <a:noFill/>
          <a:ln>
            <a:noFill/>
          </a:ln>
          <a:effectLst>
            <a:outerShdw blurRad="57150" dist="19050" dir="5400000" algn="bl" rotWithShape="0">
              <a:srgbClr val="000000">
                <a:alpha val="50000"/>
              </a:srgbClr>
            </a:outerShdw>
          </a:effectLst>
        </p:spPr>
      </p:pic>
      <p:sp>
        <p:nvSpPr>
          <p:cNvPr id="460" name="Google Shape;460;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461" name="Google Shape;461;p5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500"/>
              <a:t>Total participation descriptor is moving from the plan type in the top banner to a new row in the Test Participation Rates table.</a:t>
            </a:r>
            <a:endParaRPr sz="1500"/>
          </a:p>
          <a:p>
            <a:pPr marL="0" lvl="0" indent="0" algn="l" rtl="0">
              <a:lnSpc>
                <a:spcPct val="100000"/>
              </a:lnSpc>
              <a:spcBef>
                <a:spcPts val="1200"/>
              </a:spcBef>
              <a:spcAft>
                <a:spcPts val="0"/>
              </a:spcAft>
              <a:buClr>
                <a:schemeClr val="dk1"/>
              </a:buClr>
              <a:buSzPts val="1100"/>
              <a:buFont typeface="Arial"/>
              <a:buNone/>
            </a:pPr>
            <a:r>
              <a:rPr lang="en" sz="1500"/>
              <a:t>Note:  If a site does not meet the accountability participation rate in English language arts/math, then the plan type will still include the “Decreased Due to Participation” label.</a:t>
            </a:r>
            <a:endParaRPr sz="1500"/>
          </a:p>
          <a:p>
            <a:pPr marL="0" lvl="0" indent="0" algn="l" rtl="0">
              <a:spcBef>
                <a:spcPts val="0"/>
              </a:spcBef>
              <a:spcAft>
                <a:spcPts val="1200"/>
              </a:spcAft>
              <a:buNone/>
            </a:pPr>
            <a:endParaRPr/>
          </a:p>
        </p:txBody>
      </p:sp>
      <p:sp>
        <p:nvSpPr>
          <p:cNvPr id="462" name="Google Shape;462;p56">
            <a:extLst>
              <a:ext uri="{C183D7F6-B498-43B3-948B-1728B52AA6E4}">
                <adec:decorative xmlns:adec="http://schemas.microsoft.com/office/drawing/2017/decorative" val="1"/>
              </a:ext>
            </a:extLst>
          </p:cNvPr>
          <p:cNvSpPr/>
          <p:nvPr/>
        </p:nvSpPr>
        <p:spPr>
          <a:xfrm>
            <a:off x="7303500" y="3546975"/>
            <a:ext cx="346800" cy="693600"/>
          </a:xfrm>
          <a:prstGeom prst="down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6">
            <a:extLst>
              <a:ext uri="{C183D7F6-B498-43B3-948B-1728B52AA6E4}">
                <adec:decorative xmlns:adec="http://schemas.microsoft.com/office/drawing/2017/decorative" val="1"/>
              </a:ext>
            </a:extLst>
          </p:cNvPr>
          <p:cNvSpPr/>
          <p:nvPr/>
        </p:nvSpPr>
        <p:spPr>
          <a:xfrm rot="10800000">
            <a:off x="5621000" y="1488800"/>
            <a:ext cx="346800" cy="693600"/>
          </a:xfrm>
          <a:prstGeom prst="down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Tentative Timeline for 2023 Accountability</a:t>
            </a:r>
            <a:endParaRPr/>
          </a:p>
        </p:txBody>
      </p:sp>
      <p:sp>
        <p:nvSpPr>
          <p:cNvPr id="469" name="Google Shape;469;p5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graphicFrame>
        <p:nvGraphicFramePr>
          <p:cNvPr id="470" name="Google Shape;470;p57"/>
          <p:cNvGraphicFramePr/>
          <p:nvPr>
            <p:extLst>
              <p:ext uri="{D42A27DB-BD31-4B8C-83A1-F6EECF244321}">
                <p14:modId xmlns:p14="http://schemas.microsoft.com/office/powerpoint/2010/main" val="2020889428"/>
              </p:ext>
            </p:extLst>
          </p:nvPr>
        </p:nvGraphicFramePr>
        <p:xfrm>
          <a:off x="115700" y="917250"/>
          <a:ext cx="8912600" cy="3643503"/>
        </p:xfrm>
        <a:graphic>
          <a:graphicData uri="http://schemas.openxmlformats.org/drawingml/2006/table">
            <a:tbl>
              <a:tblPr firstRow="1">
                <a:noFill/>
                <a:tableStyleId>{14AB234D-B6FC-409E-B38A-BC400E932F0A}</a:tableStyleId>
              </a:tblPr>
              <a:tblGrid>
                <a:gridCol w="1809675">
                  <a:extLst>
                    <a:ext uri="{9D8B030D-6E8A-4147-A177-3AD203B41FA5}">
                      <a16:colId xmlns:a16="http://schemas.microsoft.com/office/drawing/2014/main" val="20000"/>
                    </a:ext>
                  </a:extLst>
                </a:gridCol>
                <a:gridCol w="7102925">
                  <a:extLst>
                    <a:ext uri="{9D8B030D-6E8A-4147-A177-3AD203B41FA5}">
                      <a16:colId xmlns:a16="http://schemas.microsoft.com/office/drawing/2014/main" val="20001"/>
                    </a:ext>
                  </a:extLst>
                </a:gridCol>
              </a:tblGrid>
              <a:tr h="218900">
                <a:tc>
                  <a:txBody>
                    <a:bodyPr/>
                    <a:lstStyle/>
                    <a:p>
                      <a:pPr marL="0" lvl="0" indent="0" algn="l" rtl="0">
                        <a:lnSpc>
                          <a:spcPct val="115000"/>
                        </a:lnSpc>
                        <a:spcBef>
                          <a:spcPts val="0"/>
                        </a:spcBef>
                        <a:spcAft>
                          <a:spcPts val="0"/>
                        </a:spcAft>
                        <a:buNone/>
                      </a:pPr>
                      <a:r>
                        <a:rPr lang="en" sz="900" b="1">
                          <a:solidFill>
                            <a:srgbClr val="FFFFFF"/>
                          </a:solidFill>
                          <a:latin typeface="Calibri"/>
                          <a:ea typeface="Calibri"/>
                          <a:cs typeface="Calibri"/>
                          <a:sym typeface="Calibri"/>
                        </a:rPr>
                        <a:t>Anticipated Timeframe</a:t>
                      </a:r>
                      <a:endParaRPr sz="900" b="1">
                        <a:solidFill>
                          <a:srgbClr val="FFFFFF"/>
                        </a:solidFill>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w="12650" cap="flat" cmpd="sng">
                      <a:solidFill>
                        <a:srgbClr val="FFFFFF"/>
                      </a:solidFill>
                      <a:prstDash val="solid"/>
                      <a:round/>
                      <a:headEnd type="none" w="sm" len="sm"/>
                      <a:tailEnd type="none" w="sm" len="sm"/>
                    </a:lnT>
                    <a:lnB cap="flat" cmpd="sng">
                      <a:solidFill>
                        <a:srgbClr val="000000"/>
                      </a:solidFill>
                      <a:prstDash val="solid"/>
                      <a:round/>
                      <a:headEnd type="none" w="sm" len="sm"/>
                      <a:tailEnd type="none" w="sm" len="sm"/>
                    </a:lnB>
                    <a:solidFill>
                      <a:srgbClr val="4472C4"/>
                    </a:solidFill>
                  </a:tcPr>
                </a:tc>
                <a:tc>
                  <a:txBody>
                    <a:bodyPr/>
                    <a:lstStyle/>
                    <a:p>
                      <a:pPr marL="0" lvl="0" indent="0" algn="l" rtl="0">
                        <a:lnSpc>
                          <a:spcPct val="115000"/>
                        </a:lnSpc>
                        <a:spcBef>
                          <a:spcPts val="0"/>
                        </a:spcBef>
                        <a:spcAft>
                          <a:spcPts val="0"/>
                        </a:spcAft>
                        <a:buNone/>
                      </a:pPr>
                      <a:r>
                        <a:rPr lang="en" sz="900" b="1">
                          <a:solidFill>
                            <a:srgbClr val="FFFFFF"/>
                          </a:solidFill>
                          <a:latin typeface="Calibri"/>
                          <a:ea typeface="Calibri"/>
                          <a:cs typeface="Calibri"/>
                          <a:sym typeface="Calibri"/>
                        </a:rPr>
                        <a:t>Activities/Actions</a:t>
                      </a:r>
                      <a:endParaRPr sz="900" b="1">
                        <a:solidFill>
                          <a:srgbClr val="FFFFFF"/>
                        </a:solidFill>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cap="flat" cmpd="sng">
                      <a:solidFill>
                        <a:srgbClr val="000000"/>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June 29</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Districts Receive ACCESS Growth Data </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Early August</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Districts Receive CMAS and P/SAT Growth Data; Performance Framework Source Data Files; UIP Data Dashboards available</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August 16-17 (SBE Meeting)</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Public Release of Colorado Growth Data Results; Alternative Education Campus (AEC) Designations Finalized</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4491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Late August</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Preliminary Performance Frameworks Released to Districts. Public release 3 days later.</a:t>
                      </a:r>
                      <a:endParaRPr sz="900">
                        <a:latin typeface="Calibri"/>
                        <a:ea typeface="Calibri"/>
                        <a:cs typeface="Calibri"/>
                        <a:sym typeface="Calibri"/>
                      </a:endParaRPr>
                    </a:p>
                    <a:p>
                      <a:pPr marL="0" lvl="0" indent="0" algn="l" rtl="0">
                        <a:lnSpc>
                          <a:spcPct val="100000"/>
                        </a:lnSpc>
                        <a:spcBef>
                          <a:spcPts val="1000"/>
                        </a:spcBef>
                        <a:spcAft>
                          <a:spcPts val="0"/>
                        </a:spcAft>
                        <a:buNone/>
                      </a:pPr>
                      <a:r>
                        <a:rPr lang="en" sz="900">
                          <a:latin typeface="Calibri"/>
                          <a:ea typeface="Calibri"/>
                          <a:cs typeface="Calibri"/>
                          <a:sym typeface="Calibri"/>
                        </a:rPr>
                        <a:t>ESSA Identifications Released to Districts.</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Mid-September</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AEC Performance Frameworks Released</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September 22</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Accreditation Form Submissions Due </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6"/>
                  </a:ext>
                </a:extLst>
              </a:tr>
              <a:tr h="4491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October 16</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Unified Improvement Plan (UIP) Submissions Due</a:t>
                      </a:r>
                      <a:endParaRPr sz="900">
                        <a:latin typeface="Calibri"/>
                        <a:ea typeface="Calibri"/>
                        <a:cs typeface="Calibri"/>
                        <a:sym typeface="Calibri"/>
                      </a:endParaRPr>
                    </a:p>
                    <a:p>
                      <a:pPr marL="0" lvl="0" indent="0" algn="l" rtl="0">
                        <a:lnSpc>
                          <a:spcPct val="100000"/>
                        </a:lnSpc>
                        <a:spcBef>
                          <a:spcPts val="1000"/>
                        </a:spcBef>
                        <a:spcAft>
                          <a:spcPts val="0"/>
                        </a:spcAft>
                        <a:buNone/>
                      </a:pPr>
                      <a:r>
                        <a:rPr lang="en" sz="900">
                          <a:latin typeface="Calibri"/>
                          <a:ea typeface="Calibri"/>
                          <a:cs typeface="Calibri"/>
                          <a:sym typeface="Calibri"/>
                        </a:rPr>
                        <a:t>Final Request to Reconsider Materials Due (for participating districts)</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7"/>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November 8-9 (SBE Meeting)</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District Accreditation Ratings &amp; School Plan Types Finalized for Districts/Schools </a:t>
                      </a:r>
                      <a:r>
                        <a:rPr lang="en" sz="900" i="1">
                          <a:latin typeface="Calibri"/>
                          <a:ea typeface="Calibri"/>
                          <a:cs typeface="Calibri"/>
                          <a:sym typeface="Calibri"/>
                        </a:rPr>
                        <a:t>not </a:t>
                      </a:r>
                      <a:r>
                        <a:rPr lang="en" sz="900">
                          <a:latin typeface="Calibri"/>
                          <a:ea typeface="Calibri"/>
                          <a:cs typeface="Calibri"/>
                          <a:sym typeface="Calibri"/>
                        </a:rPr>
                        <a:t>participating in request to reconsider</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08"/>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December 13-14 (SBE Meeting) </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District Accreditation Ratings &amp; School Plan Types Finalized for Districts/Schools participating in request to reconsider</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09"/>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By December 31</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District Accreditation Contracts Due</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E9EFF7"/>
                    </a:solidFill>
                  </a:tcPr>
                </a:tc>
                <a:extLst>
                  <a:ext uri="{0D108BD9-81ED-4DB2-BD59-A6C34878D82A}">
                    <a16:rowId xmlns:a16="http://schemas.microsoft.com/office/drawing/2014/main" val="10010"/>
                  </a:ext>
                </a:extLst>
              </a:tr>
              <a:tr h="2103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January 16</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Eligible schools and districts (i.e., newly identified, request to reconsider) submit UIP for CDE review and posting </a:t>
                      </a:r>
                      <a:endParaRPr sz="90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0DEEF"/>
                    </a:solidFill>
                  </a:tcPr>
                </a:tc>
                <a:extLst>
                  <a:ext uri="{0D108BD9-81ED-4DB2-BD59-A6C34878D82A}">
                    <a16:rowId xmlns:a16="http://schemas.microsoft.com/office/drawing/2014/main" val="10011"/>
                  </a:ext>
                </a:extLst>
              </a:tr>
              <a:tr h="235875">
                <a:tc>
                  <a:txBody>
                    <a:bodyPr/>
                    <a:lstStyle/>
                    <a:p>
                      <a:pPr marL="0" lvl="0" indent="0" algn="l" rtl="0">
                        <a:lnSpc>
                          <a:spcPct val="100000"/>
                        </a:lnSpc>
                        <a:spcBef>
                          <a:spcPts val="0"/>
                        </a:spcBef>
                        <a:spcAft>
                          <a:spcPts val="0"/>
                        </a:spcAft>
                        <a:buNone/>
                      </a:pPr>
                      <a:r>
                        <a:rPr lang="en" sz="900">
                          <a:latin typeface="Calibri"/>
                          <a:ea typeface="Calibri"/>
                          <a:cs typeface="Calibri"/>
                          <a:sym typeface="Calibri"/>
                        </a:rPr>
                        <a:t>Late January</a:t>
                      </a:r>
                      <a:endParaRPr sz="900">
                        <a:latin typeface="Calibri"/>
                        <a:ea typeface="Calibri"/>
                        <a:cs typeface="Calibri"/>
                        <a:sym typeface="Calibri"/>
                      </a:endParaRPr>
                    </a:p>
                  </a:txBody>
                  <a:tcPr marL="88900" marR="88900" marT="50800" marB="50800">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l" rtl="0">
                        <a:lnSpc>
                          <a:spcPct val="100000"/>
                        </a:lnSpc>
                        <a:spcBef>
                          <a:spcPts val="0"/>
                        </a:spcBef>
                        <a:spcAft>
                          <a:spcPts val="0"/>
                        </a:spcAft>
                        <a:buNone/>
                      </a:pPr>
                      <a:r>
                        <a:rPr lang="en" sz="900" dirty="0">
                          <a:latin typeface="Calibri"/>
                          <a:ea typeface="Calibri"/>
                          <a:cs typeface="Calibri"/>
                          <a:sym typeface="Calibri"/>
                        </a:rPr>
                        <a:t>Informational reports released to districts with </a:t>
                      </a:r>
                      <a:r>
                        <a:rPr lang="en" sz="9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new measures</a:t>
                      </a:r>
                      <a:r>
                        <a:rPr lang="en" sz="900" dirty="0">
                          <a:latin typeface="Calibri"/>
                          <a:ea typeface="Calibri"/>
                          <a:cs typeface="Calibri"/>
                          <a:sym typeface="Calibri"/>
                        </a:rPr>
                        <a:t> (e.g., On-Track Growth, PWR higher bar, science achievement).</a:t>
                      </a:r>
                      <a:endParaRPr sz="900" dirty="0">
                        <a:latin typeface="Calibri"/>
                        <a:ea typeface="Calibri"/>
                        <a:cs typeface="Calibri"/>
                        <a:sym typeface="Calibri"/>
                      </a:endParaRPr>
                    </a:p>
                  </a:txBody>
                  <a:tcPr marL="88900" marR="88900" marT="50800" marB="50800">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8"/>
          <p:cNvSpPr txBox="1">
            <a:spLocks noGrp="1"/>
          </p:cNvSpPr>
          <p:nvPr>
            <p:ph type="ctrTitle"/>
          </p:nvPr>
        </p:nvSpPr>
        <p:spPr>
          <a:xfrm>
            <a:off x="311700" y="1840075"/>
            <a:ext cx="8520600" cy="15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Anticipated Framework </a:t>
            </a:r>
            <a:br>
              <a:rPr lang="en"/>
            </a:br>
            <a:r>
              <a:rPr lang="en"/>
              <a:t>Changes in 2024</a:t>
            </a:r>
            <a:endParaRPr/>
          </a:p>
        </p:txBody>
      </p:sp>
      <p:sp>
        <p:nvSpPr>
          <p:cNvPr id="476" name="Google Shape;47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9">
            <a:extLst>
              <a:ext uri="{C183D7F6-B498-43B3-948B-1728B52AA6E4}">
                <adec:decorative xmlns:adec="http://schemas.microsoft.com/office/drawing/2017/decorative" val="1"/>
              </a:ext>
            </a:extLst>
          </p:cNvPr>
          <p:cNvSpPr/>
          <p:nvPr/>
        </p:nvSpPr>
        <p:spPr>
          <a:xfrm>
            <a:off x="4884900" y="1053025"/>
            <a:ext cx="3977400" cy="3377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483" name="Google Shape;483;p59"/>
          <p:cNvSpPr txBox="1">
            <a:spLocks noGrp="1"/>
          </p:cNvSpPr>
          <p:nvPr>
            <p:ph type="body" idx="1"/>
          </p:nvPr>
        </p:nvSpPr>
        <p:spPr>
          <a:xfrm>
            <a:off x="311700" y="1152475"/>
            <a:ext cx="3999900" cy="3178800"/>
          </a:xfrm>
          <a:prstGeom prst="rect">
            <a:avLst/>
          </a:prstGeom>
        </p:spPr>
        <p:txBody>
          <a:bodyPr spcFirstLastPara="1" wrap="square" lIns="0" tIns="0" rIns="0" bIns="0" anchor="t" anchorCtr="0">
            <a:noAutofit/>
          </a:bodyPr>
          <a:lstStyle/>
          <a:p>
            <a:pPr marL="457200" lvl="0" indent="-327025" algn="l" rtl="0">
              <a:spcBef>
                <a:spcPts val="0"/>
              </a:spcBef>
              <a:spcAft>
                <a:spcPts val="0"/>
              </a:spcAft>
              <a:buSzPts val="1550"/>
              <a:buChar char="●"/>
            </a:pPr>
            <a:r>
              <a:rPr lang="en" sz="1550"/>
              <a:t>The official 2023 school and district performance frameworks are planned for release in fall 2023, and will include the same indicators and sub-indicators as published in 2022. </a:t>
            </a:r>
            <a:endParaRPr sz="1550"/>
          </a:p>
          <a:p>
            <a:pPr marL="457200" lvl="0" indent="-327025" algn="l" rtl="0">
              <a:spcBef>
                <a:spcPts val="0"/>
              </a:spcBef>
              <a:spcAft>
                <a:spcPts val="0"/>
              </a:spcAft>
              <a:buSzPts val="1550"/>
              <a:buChar char="●"/>
            </a:pPr>
            <a:r>
              <a:rPr lang="en" sz="1550"/>
              <a:t>A supplemental set of framework results will be released for informational purposes in January 2024, which include:</a:t>
            </a:r>
            <a:endParaRPr sz="1550"/>
          </a:p>
          <a:p>
            <a:pPr marL="914400" lvl="1" indent="-327025" algn="l" rtl="0">
              <a:spcBef>
                <a:spcPts val="0"/>
              </a:spcBef>
              <a:spcAft>
                <a:spcPts val="0"/>
              </a:spcAft>
              <a:buSzPts val="1550"/>
              <a:buChar char="○"/>
            </a:pPr>
            <a:r>
              <a:rPr lang="en" sz="1550"/>
              <a:t>On-Track Growth indicator</a:t>
            </a:r>
            <a:endParaRPr sz="1550"/>
          </a:p>
          <a:p>
            <a:pPr marL="914400" lvl="1" indent="-327025" algn="l" rtl="0">
              <a:spcBef>
                <a:spcPts val="0"/>
              </a:spcBef>
              <a:spcAft>
                <a:spcPts val="0"/>
              </a:spcAft>
              <a:buSzPts val="1550"/>
              <a:buChar char="○"/>
            </a:pPr>
            <a:r>
              <a:rPr lang="en" sz="1550"/>
              <a:t>Higher Bar sub-indicators</a:t>
            </a:r>
            <a:endParaRPr sz="1550"/>
          </a:p>
          <a:p>
            <a:pPr marL="914400" lvl="1" indent="-327025" algn="l" rtl="0">
              <a:spcBef>
                <a:spcPts val="0"/>
              </a:spcBef>
              <a:spcAft>
                <a:spcPts val="0"/>
              </a:spcAft>
              <a:buSzPts val="1550"/>
              <a:buChar char="○"/>
            </a:pPr>
            <a:r>
              <a:rPr lang="en" sz="1550"/>
              <a:t>CMAS Science achievement and participation</a:t>
            </a:r>
            <a:endParaRPr sz="1550"/>
          </a:p>
        </p:txBody>
      </p:sp>
      <p:sp>
        <p:nvSpPr>
          <p:cNvPr id="484" name="Google Shape;484;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2023 Informational Results for Schools and Districts</a:t>
            </a:r>
            <a:endParaRPr/>
          </a:p>
        </p:txBody>
      </p:sp>
      <p:grpSp>
        <p:nvGrpSpPr>
          <p:cNvPr id="485" name="Google Shape;485;p59">
            <a:extLst>
              <a:ext uri="{C183D7F6-B498-43B3-948B-1728B52AA6E4}">
                <adec:decorative xmlns:adec="http://schemas.microsoft.com/office/drawing/2017/decorative" val="1"/>
              </a:ext>
            </a:extLst>
          </p:cNvPr>
          <p:cNvGrpSpPr/>
          <p:nvPr/>
        </p:nvGrpSpPr>
        <p:grpSpPr>
          <a:xfrm>
            <a:off x="5015874" y="1112675"/>
            <a:ext cx="1834900" cy="2315200"/>
            <a:chOff x="1083025" y="1574025"/>
            <a:chExt cx="1834900" cy="2315200"/>
          </a:xfrm>
        </p:grpSpPr>
        <p:sp>
          <p:nvSpPr>
            <p:cNvPr id="486" name="Google Shape;486;p59"/>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1B786E"/>
                  </a:solidFill>
                  <a:latin typeface="Roboto"/>
                  <a:ea typeface="Roboto"/>
                  <a:cs typeface="Roboto"/>
                  <a:sym typeface="Roboto"/>
                </a:rPr>
                <a:t>2023</a:t>
              </a:r>
              <a:endParaRPr sz="800">
                <a:solidFill>
                  <a:srgbClr val="1B786E"/>
                </a:solidFill>
                <a:latin typeface="Roboto"/>
                <a:ea typeface="Roboto"/>
                <a:cs typeface="Roboto"/>
                <a:sym typeface="Roboto"/>
              </a:endParaRPr>
            </a:p>
          </p:txBody>
        </p:sp>
        <p:sp>
          <p:nvSpPr>
            <p:cNvPr id="487" name="Google Shape;487;p59"/>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1B786E"/>
                  </a:solidFill>
                  <a:latin typeface="Roboto"/>
                  <a:ea typeface="Roboto"/>
                  <a:cs typeface="Roboto"/>
                  <a:sym typeface="Roboto"/>
                </a:rPr>
                <a:t>Informational Release</a:t>
              </a:r>
              <a:endParaRPr sz="1000" b="1">
                <a:solidFill>
                  <a:srgbClr val="1B786E"/>
                </a:solidFill>
                <a:latin typeface="Roboto"/>
                <a:ea typeface="Roboto"/>
                <a:cs typeface="Roboto"/>
                <a:sym typeface="Roboto"/>
              </a:endParaRPr>
            </a:p>
          </p:txBody>
        </p:sp>
        <p:sp>
          <p:nvSpPr>
            <p:cNvPr id="488" name="Google Shape;488;p59"/>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1B786E"/>
                  </a:solidFill>
                  <a:latin typeface="Calibri"/>
                  <a:ea typeface="Calibri"/>
                  <a:cs typeface="Calibri"/>
                  <a:sym typeface="Calibri"/>
                </a:rPr>
                <a:t>All: </a:t>
              </a:r>
              <a:r>
                <a:rPr lang="en" sz="1000">
                  <a:solidFill>
                    <a:srgbClr val="1B786E"/>
                  </a:solidFill>
                  <a:latin typeface="Calibri"/>
                  <a:ea typeface="Calibri"/>
                  <a:cs typeface="Calibri"/>
                  <a:sym typeface="Calibri"/>
                </a:rPr>
                <a:t>The On-Track Growth indicator, Higher Bar sub-indicators, and CMAS Science results will be shared for informational purposes following the release of official 2023 performance frameworks, likely in January 2024.</a:t>
              </a:r>
              <a:endParaRPr sz="1000">
                <a:solidFill>
                  <a:srgbClr val="1B786E"/>
                </a:solidFill>
                <a:latin typeface="Calibri"/>
                <a:ea typeface="Calibri"/>
                <a:cs typeface="Calibri"/>
                <a:sym typeface="Calibri"/>
              </a:endParaRPr>
            </a:p>
          </p:txBody>
        </p:sp>
        <p:cxnSp>
          <p:nvCxnSpPr>
            <p:cNvPr id="489" name="Google Shape;489;p59"/>
            <p:cNvCxnSpPr/>
            <p:nvPr/>
          </p:nvCxnSpPr>
          <p:spPr>
            <a:xfrm>
              <a:off x="2180202" y="1695421"/>
              <a:ext cx="718500" cy="741900"/>
            </a:xfrm>
            <a:prstGeom prst="straightConnector1">
              <a:avLst/>
            </a:prstGeom>
            <a:noFill/>
            <a:ln w="9525" cap="flat" cmpd="sng">
              <a:solidFill>
                <a:srgbClr val="1D7E74"/>
              </a:solidFill>
              <a:prstDash val="solid"/>
              <a:round/>
              <a:headEnd type="none" w="sm" len="sm"/>
              <a:tailEnd type="none" w="sm" len="sm"/>
            </a:ln>
          </p:spPr>
        </p:cxnSp>
        <p:sp>
          <p:nvSpPr>
            <p:cNvPr id="490" name="Google Shape;490;p59"/>
            <p:cNvSpPr/>
            <p:nvPr/>
          </p:nvSpPr>
          <p:spPr>
            <a:xfrm flipH="1">
              <a:off x="1083025" y="2306625"/>
              <a:ext cx="1834800" cy="143400"/>
            </a:xfrm>
            <a:prstGeom prst="parallelogram">
              <a:avLst>
                <a:gd name="adj" fmla="val 96952"/>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91" name="Google Shape;491;p59"/>
            <p:cNvSpPr/>
            <p:nvPr/>
          </p:nvSpPr>
          <p:spPr>
            <a:xfrm>
              <a:off x="1083125" y="2460449"/>
              <a:ext cx="1834800" cy="143400"/>
            </a:xfrm>
            <a:prstGeom prst="parallelogram">
              <a:avLst>
                <a:gd name="adj" fmla="val 96952"/>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59">
            <a:extLst>
              <a:ext uri="{C183D7F6-B498-43B3-948B-1728B52AA6E4}">
                <adec:decorative xmlns:adec="http://schemas.microsoft.com/office/drawing/2017/decorative" val="1"/>
              </a:ext>
            </a:extLst>
          </p:cNvPr>
          <p:cNvGrpSpPr/>
          <p:nvPr/>
        </p:nvGrpSpPr>
        <p:grpSpPr>
          <a:xfrm>
            <a:off x="6727719" y="1111964"/>
            <a:ext cx="2134581" cy="2315211"/>
            <a:chOff x="1083025" y="1574025"/>
            <a:chExt cx="2134581" cy="2315211"/>
          </a:xfrm>
        </p:grpSpPr>
        <p:sp>
          <p:nvSpPr>
            <p:cNvPr id="493" name="Google Shape;493;p59"/>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858585"/>
                  </a:solidFill>
                  <a:latin typeface="Roboto"/>
                  <a:ea typeface="Roboto"/>
                  <a:cs typeface="Roboto"/>
                  <a:sym typeface="Roboto"/>
                </a:rPr>
                <a:t>2024</a:t>
              </a:r>
              <a:endParaRPr sz="800">
                <a:solidFill>
                  <a:srgbClr val="858585"/>
                </a:solidFill>
                <a:latin typeface="Roboto"/>
                <a:ea typeface="Roboto"/>
                <a:cs typeface="Roboto"/>
                <a:sym typeface="Roboto"/>
              </a:endParaRPr>
            </a:p>
          </p:txBody>
        </p:sp>
        <p:sp>
          <p:nvSpPr>
            <p:cNvPr id="494" name="Google Shape;494;p59"/>
            <p:cNvSpPr txBox="1"/>
            <p:nvPr/>
          </p:nvSpPr>
          <p:spPr>
            <a:xfrm>
              <a:off x="1235831" y="2695036"/>
              <a:ext cx="16629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i="1">
                  <a:solidFill>
                    <a:schemeClr val="dk2"/>
                  </a:solidFill>
                  <a:latin typeface="Roboto"/>
                  <a:ea typeface="Roboto"/>
                  <a:cs typeface="Roboto"/>
                  <a:sym typeface="Roboto"/>
                </a:rPr>
                <a:t>Likely</a:t>
              </a:r>
              <a:r>
                <a:rPr lang="en" sz="1000" b="1">
                  <a:solidFill>
                    <a:schemeClr val="dk2"/>
                  </a:solidFill>
                  <a:latin typeface="Roboto"/>
                  <a:ea typeface="Roboto"/>
                  <a:cs typeface="Roboto"/>
                  <a:sym typeface="Roboto"/>
                </a:rPr>
                <a:t> Included for Points</a:t>
              </a:r>
              <a:endParaRPr sz="1000" b="1">
                <a:solidFill>
                  <a:schemeClr val="dk2"/>
                </a:solidFill>
                <a:latin typeface="Roboto"/>
                <a:ea typeface="Roboto"/>
                <a:cs typeface="Roboto"/>
                <a:sym typeface="Roboto"/>
              </a:endParaRPr>
            </a:p>
          </p:txBody>
        </p:sp>
        <p:sp>
          <p:nvSpPr>
            <p:cNvPr id="495" name="Google Shape;495;p59"/>
            <p:cNvSpPr txBox="1"/>
            <p:nvPr/>
          </p:nvSpPr>
          <p:spPr>
            <a:xfrm>
              <a:off x="1215706" y="3151836"/>
              <a:ext cx="20019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434343"/>
                  </a:solidFill>
                  <a:latin typeface="Calibri"/>
                  <a:ea typeface="Calibri"/>
                  <a:cs typeface="Calibri"/>
                  <a:sym typeface="Calibri"/>
                </a:rPr>
                <a:t>Elementary and middle schools: </a:t>
              </a:r>
              <a:r>
                <a:rPr lang="en" sz="1000">
                  <a:solidFill>
                    <a:srgbClr val="434343"/>
                  </a:solidFill>
                  <a:latin typeface="Calibri"/>
                  <a:ea typeface="Calibri"/>
                  <a:cs typeface="Calibri"/>
                  <a:sym typeface="Calibri"/>
                </a:rPr>
                <a:t>On-Track Growth will represent 10% of points on the frameworks.</a:t>
              </a:r>
              <a:endParaRPr sz="1000">
                <a:solidFill>
                  <a:srgbClr val="43434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b="1">
                  <a:solidFill>
                    <a:srgbClr val="434343"/>
                  </a:solidFill>
                  <a:latin typeface="Calibri"/>
                  <a:ea typeface="Calibri"/>
                  <a:cs typeface="Calibri"/>
                  <a:sym typeface="Calibri"/>
                </a:rPr>
                <a:t>High schools and districts: </a:t>
              </a:r>
              <a:r>
                <a:rPr lang="en" sz="1000">
                  <a:solidFill>
                    <a:srgbClr val="434343"/>
                  </a:solidFill>
                  <a:latin typeface="Calibri"/>
                  <a:ea typeface="Calibri"/>
                  <a:cs typeface="Calibri"/>
                  <a:sym typeface="Calibri"/>
                </a:rPr>
                <a:t>Higher Bar measures will count for points on the PWR indicator.</a:t>
              </a:r>
              <a:endParaRPr sz="1000">
                <a:solidFill>
                  <a:srgbClr val="434343"/>
                </a:solidFill>
                <a:latin typeface="Calibri"/>
                <a:ea typeface="Calibri"/>
                <a:cs typeface="Calibri"/>
                <a:sym typeface="Calibri"/>
              </a:endParaRPr>
            </a:p>
            <a:p>
              <a:pPr marL="0" lvl="0" indent="0" algn="l" rtl="0">
                <a:lnSpc>
                  <a:spcPct val="115000"/>
                </a:lnSpc>
                <a:spcBef>
                  <a:spcPts val="0"/>
                </a:spcBef>
                <a:spcAft>
                  <a:spcPts val="1600"/>
                </a:spcAft>
                <a:buNone/>
              </a:pPr>
              <a:r>
                <a:rPr lang="en" sz="1000" b="1">
                  <a:solidFill>
                    <a:srgbClr val="434343"/>
                  </a:solidFill>
                  <a:latin typeface="Calibri"/>
                  <a:ea typeface="Calibri"/>
                  <a:cs typeface="Calibri"/>
                  <a:sym typeface="Calibri"/>
                </a:rPr>
                <a:t>All: </a:t>
              </a:r>
              <a:r>
                <a:rPr lang="en" sz="1000">
                  <a:solidFill>
                    <a:srgbClr val="434343"/>
                  </a:solidFill>
                  <a:latin typeface="Calibri"/>
                  <a:ea typeface="Calibri"/>
                  <a:cs typeface="Calibri"/>
                  <a:sym typeface="Calibri"/>
                </a:rPr>
                <a:t>CMAS Science achievement and participation results will be factored into overall ratings.</a:t>
              </a:r>
              <a:endParaRPr sz="800">
                <a:solidFill>
                  <a:srgbClr val="858585"/>
                </a:solidFill>
                <a:latin typeface="Roboto"/>
                <a:ea typeface="Roboto"/>
                <a:cs typeface="Roboto"/>
                <a:sym typeface="Roboto"/>
              </a:endParaRPr>
            </a:p>
          </p:txBody>
        </p:sp>
        <p:cxnSp>
          <p:nvCxnSpPr>
            <p:cNvPr id="496" name="Google Shape;496;p59"/>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497" name="Google Shape;497;p59"/>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98" name="Google Shape;498;p59"/>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0">
            <a:extLst>
              <a:ext uri="{C183D7F6-B498-43B3-948B-1728B52AA6E4}">
                <adec:decorative xmlns:adec="http://schemas.microsoft.com/office/drawing/2017/decorative" val="1"/>
              </a:ext>
            </a:extLst>
          </p:cNvPr>
          <p:cNvSpPr/>
          <p:nvPr/>
        </p:nvSpPr>
        <p:spPr>
          <a:xfrm>
            <a:off x="5953425" y="1016775"/>
            <a:ext cx="2882100" cy="39900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0">
            <a:extLst>
              <a:ext uri="{C183D7F6-B498-43B3-948B-1728B52AA6E4}">
                <adec:decorative xmlns:adec="http://schemas.microsoft.com/office/drawing/2017/decorative" val="1"/>
              </a:ext>
            </a:extLst>
          </p:cNvPr>
          <p:cNvSpPr/>
          <p:nvPr/>
        </p:nvSpPr>
        <p:spPr>
          <a:xfrm>
            <a:off x="6322550" y="3322725"/>
            <a:ext cx="1365600" cy="637500"/>
          </a:xfrm>
          <a:prstGeom prst="rightArrow">
            <a:avLst>
              <a:gd name="adj1" fmla="val 50000"/>
              <a:gd name="adj2" fmla="val 50000"/>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On-Track Growth </a:t>
            </a:r>
            <a:r>
              <a:rPr lang="en" b="1">
                <a:latin typeface="Arial"/>
                <a:ea typeface="Arial"/>
                <a:cs typeface="Arial"/>
                <a:sym typeface="Arial"/>
              </a:rPr>
              <a:t>|</a:t>
            </a:r>
            <a:r>
              <a:rPr lang="en">
                <a:latin typeface="Arial"/>
                <a:ea typeface="Arial"/>
                <a:cs typeface="Arial"/>
                <a:sym typeface="Arial"/>
              </a:rPr>
              <a:t> Inclusion in the Framework</a:t>
            </a:r>
            <a:endParaRPr>
              <a:latin typeface="Arial"/>
              <a:ea typeface="Arial"/>
              <a:cs typeface="Arial"/>
              <a:sym typeface="Arial"/>
            </a:endParaRPr>
          </a:p>
        </p:txBody>
      </p:sp>
      <p:sp>
        <p:nvSpPr>
          <p:cNvPr id="506" name="Google Shape;506;p60"/>
          <p:cNvSpPr txBox="1">
            <a:spLocks noGrp="1"/>
          </p:cNvSpPr>
          <p:nvPr>
            <p:ph type="body" idx="1"/>
          </p:nvPr>
        </p:nvSpPr>
        <p:spPr>
          <a:xfrm>
            <a:off x="298125" y="1143000"/>
            <a:ext cx="4768500" cy="3191700"/>
          </a:xfrm>
          <a:prstGeom prst="rect">
            <a:avLst/>
          </a:prstGeom>
        </p:spPr>
        <p:txBody>
          <a:bodyPr spcFirstLastPara="1" wrap="square" lIns="0" tIns="0" rIns="0" bIns="0" anchor="t" anchorCtr="0">
            <a:normAutofit fontScale="92500" lnSpcReduction="20000"/>
          </a:bodyPr>
          <a:lstStyle/>
          <a:p>
            <a:pPr marL="457200" lvl="0" indent="-322580" algn="l" rtl="0">
              <a:spcBef>
                <a:spcPts val="0"/>
              </a:spcBef>
              <a:spcAft>
                <a:spcPts val="0"/>
              </a:spcAft>
              <a:buSzPct val="100000"/>
              <a:buChar char="●"/>
            </a:pPr>
            <a:r>
              <a:rPr lang="en" sz="1600"/>
              <a:t>Required by Colorado’s educational accountability law, the </a:t>
            </a:r>
            <a:r>
              <a:rPr lang="en" sz="1600" b="1"/>
              <a:t>On-Track Growth</a:t>
            </a:r>
            <a:r>
              <a:rPr lang="en" sz="1600"/>
              <a:t> performance indicator addresses:</a:t>
            </a:r>
            <a:endParaRPr sz="1600"/>
          </a:p>
          <a:p>
            <a:pPr marL="914400" lvl="1" indent="-281463" algn="l" rtl="0">
              <a:spcBef>
                <a:spcPts val="0"/>
              </a:spcBef>
              <a:spcAft>
                <a:spcPts val="0"/>
              </a:spcAft>
              <a:buSzPct val="60000"/>
              <a:buChar char="○"/>
            </a:pPr>
            <a:r>
              <a:rPr lang="en" sz="1500" b="1">
                <a:solidFill>
                  <a:schemeClr val="accent1"/>
                </a:solidFill>
              </a:rPr>
              <a:t>Catch Up:</a:t>
            </a:r>
            <a:r>
              <a:rPr lang="en" sz="1500"/>
              <a:t> Whether students scoring below grade level are catching up to grade-level expectations within two years.</a:t>
            </a:r>
            <a:endParaRPr sz="1500"/>
          </a:p>
          <a:p>
            <a:pPr marL="914400" lvl="1" indent="-281463" algn="l" rtl="0">
              <a:spcBef>
                <a:spcPts val="0"/>
              </a:spcBef>
              <a:spcAft>
                <a:spcPts val="0"/>
              </a:spcAft>
              <a:buSzPct val="60000"/>
              <a:buChar char="○"/>
            </a:pPr>
            <a:r>
              <a:rPr lang="en" sz="1500" b="1">
                <a:solidFill>
                  <a:schemeClr val="accent2"/>
                </a:solidFill>
              </a:rPr>
              <a:t>Keep Up:</a:t>
            </a:r>
            <a:r>
              <a:rPr lang="en" sz="1500">
                <a:solidFill>
                  <a:schemeClr val="accent2"/>
                </a:solidFill>
              </a:rPr>
              <a:t> </a:t>
            </a:r>
            <a:r>
              <a:rPr lang="en" sz="1500"/>
              <a:t>Whether students who are already meeting grade-level expectations are maintaining their performance for two years.</a:t>
            </a:r>
            <a:endParaRPr/>
          </a:p>
          <a:p>
            <a:pPr marL="457200" lvl="0" indent="-322580" algn="l" rtl="0">
              <a:spcBef>
                <a:spcPts val="0"/>
              </a:spcBef>
              <a:spcAft>
                <a:spcPts val="0"/>
              </a:spcAft>
              <a:buSzPct val="100000"/>
              <a:buChar char="●"/>
            </a:pPr>
            <a:r>
              <a:rPr lang="en" sz="1600"/>
              <a:t>On-Track Growth will account for 10% of the total framework indicator points for elementary and middle schools</a:t>
            </a:r>
            <a:endParaRPr sz="1600"/>
          </a:p>
          <a:p>
            <a:pPr marL="457200" lvl="0" indent="-322580" algn="l" rtl="0">
              <a:spcBef>
                <a:spcPts val="0"/>
              </a:spcBef>
              <a:spcAft>
                <a:spcPts val="0"/>
              </a:spcAft>
              <a:buSzPct val="100000"/>
              <a:buChar char="●"/>
            </a:pPr>
            <a:r>
              <a:rPr lang="en" sz="1600"/>
              <a:t>CDE, CADRE, and the TAP are investigating a methodology for high schools and districts.  CDE will discuss options with the state board in the fall.</a:t>
            </a:r>
            <a:endParaRPr sz="1600"/>
          </a:p>
        </p:txBody>
      </p:sp>
      <p:sp>
        <p:nvSpPr>
          <p:cNvPr id="507" name="Google Shape;507;p60">
            <a:extLst>
              <a:ext uri="{C183D7F6-B498-43B3-948B-1728B52AA6E4}">
                <adec:decorative xmlns:adec="http://schemas.microsoft.com/office/drawing/2017/decorative" val="1"/>
              </a:ext>
            </a:extLst>
          </p:cNvPr>
          <p:cNvSpPr/>
          <p:nvPr/>
        </p:nvSpPr>
        <p:spPr>
          <a:xfrm>
            <a:off x="6191432" y="1658991"/>
            <a:ext cx="878700" cy="20844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0">
            <a:extLst>
              <a:ext uri="{C183D7F6-B498-43B3-948B-1728B52AA6E4}">
                <adec:decorative xmlns:adec="http://schemas.microsoft.com/office/drawing/2017/decorative" val="1"/>
              </a:ext>
            </a:extLst>
          </p:cNvPr>
          <p:cNvSpPr/>
          <p:nvPr/>
        </p:nvSpPr>
        <p:spPr>
          <a:xfrm>
            <a:off x="6191432" y="3743308"/>
            <a:ext cx="878700" cy="10938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0"/>
          <p:cNvSpPr txBox="1"/>
          <p:nvPr/>
        </p:nvSpPr>
        <p:spPr>
          <a:xfrm>
            <a:off x="6191432" y="4082447"/>
            <a:ext cx="878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Achievement</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40%</a:t>
            </a:r>
            <a:endParaRPr sz="1100" b="1">
              <a:solidFill>
                <a:schemeClr val="lt1"/>
              </a:solidFill>
              <a:latin typeface="Calibri"/>
              <a:ea typeface="Calibri"/>
              <a:cs typeface="Calibri"/>
              <a:sym typeface="Calibri"/>
            </a:endParaRPr>
          </a:p>
        </p:txBody>
      </p:sp>
      <p:sp>
        <p:nvSpPr>
          <p:cNvPr id="510" name="Google Shape;510;p60"/>
          <p:cNvSpPr txBox="1"/>
          <p:nvPr/>
        </p:nvSpPr>
        <p:spPr>
          <a:xfrm>
            <a:off x="6167425" y="2527715"/>
            <a:ext cx="92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Growth </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60%</a:t>
            </a:r>
            <a:endParaRPr sz="1100" b="1">
              <a:solidFill>
                <a:schemeClr val="lt1"/>
              </a:solidFill>
              <a:latin typeface="Calibri"/>
              <a:ea typeface="Calibri"/>
              <a:cs typeface="Calibri"/>
              <a:sym typeface="Calibri"/>
            </a:endParaRPr>
          </a:p>
        </p:txBody>
      </p:sp>
      <p:sp>
        <p:nvSpPr>
          <p:cNvPr id="511" name="Google Shape;511;p60"/>
          <p:cNvSpPr txBox="1"/>
          <p:nvPr/>
        </p:nvSpPr>
        <p:spPr>
          <a:xfrm>
            <a:off x="6232363" y="1306725"/>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2016-2023</a:t>
            </a:r>
            <a:endParaRPr sz="1000">
              <a:solidFill>
                <a:schemeClr val="dk1"/>
              </a:solidFill>
              <a:latin typeface="Calibri"/>
              <a:ea typeface="Calibri"/>
              <a:cs typeface="Calibri"/>
              <a:sym typeface="Calibri"/>
            </a:endParaRPr>
          </a:p>
        </p:txBody>
      </p:sp>
      <p:sp>
        <p:nvSpPr>
          <p:cNvPr id="512" name="Google Shape;512;p60">
            <a:extLst>
              <a:ext uri="{C183D7F6-B498-43B3-948B-1728B52AA6E4}">
                <adec:decorative xmlns:adec="http://schemas.microsoft.com/office/drawing/2017/decorative" val="1"/>
              </a:ext>
            </a:extLst>
          </p:cNvPr>
          <p:cNvSpPr/>
          <p:nvPr/>
        </p:nvSpPr>
        <p:spPr>
          <a:xfrm>
            <a:off x="7688159" y="3729742"/>
            <a:ext cx="878700" cy="10938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0">
            <a:extLst>
              <a:ext uri="{C183D7F6-B498-43B3-948B-1728B52AA6E4}">
                <adec:decorative xmlns:adec="http://schemas.microsoft.com/office/drawing/2017/decorative" val="1"/>
              </a:ext>
            </a:extLst>
          </p:cNvPr>
          <p:cNvSpPr/>
          <p:nvPr/>
        </p:nvSpPr>
        <p:spPr>
          <a:xfrm>
            <a:off x="7688150" y="1645425"/>
            <a:ext cx="878700" cy="17478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0"/>
          <p:cNvSpPr txBox="1"/>
          <p:nvPr/>
        </p:nvSpPr>
        <p:spPr>
          <a:xfrm>
            <a:off x="7688141" y="4123370"/>
            <a:ext cx="878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Achievement</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35%</a:t>
            </a:r>
            <a:endParaRPr sz="1100" b="1">
              <a:solidFill>
                <a:schemeClr val="lt1"/>
              </a:solidFill>
              <a:latin typeface="Calibri"/>
              <a:ea typeface="Calibri"/>
              <a:cs typeface="Calibri"/>
              <a:sym typeface="Calibri"/>
            </a:endParaRPr>
          </a:p>
        </p:txBody>
      </p:sp>
      <p:sp>
        <p:nvSpPr>
          <p:cNvPr id="515" name="Google Shape;515;p60"/>
          <p:cNvSpPr txBox="1"/>
          <p:nvPr/>
        </p:nvSpPr>
        <p:spPr>
          <a:xfrm>
            <a:off x="7668452" y="2276334"/>
            <a:ext cx="92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Growth </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100" b="1">
                <a:solidFill>
                  <a:schemeClr val="lt1"/>
                </a:solidFill>
                <a:latin typeface="Calibri"/>
                <a:ea typeface="Calibri"/>
                <a:cs typeface="Calibri"/>
                <a:sym typeface="Calibri"/>
              </a:rPr>
              <a:t>55%</a:t>
            </a:r>
            <a:endParaRPr sz="1100" b="1">
              <a:solidFill>
                <a:schemeClr val="lt1"/>
              </a:solidFill>
              <a:latin typeface="Calibri"/>
              <a:ea typeface="Calibri"/>
              <a:cs typeface="Calibri"/>
              <a:sym typeface="Calibri"/>
            </a:endParaRPr>
          </a:p>
        </p:txBody>
      </p:sp>
      <p:sp>
        <p:nvSpPr>
          <p:cNvPr id="516" name="Google Shape;516;p60"/>
          <p:cNvSpPr txBox="1"/>
          <p:nvPr/>
        </p:nvSpPr>
        <p:spPr>
          <a:xfrm>
            <a:off x="7729088" y="130670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2024+</a:t>
            </a:r>
            <a:endParaRPr sz="1000">
              <a:solidFill>
                <a:schemeClr val="lt1"/>
              </a:solidFill>
              <a:latin typeface="Calibri"/>
              <a:ea typeface="Calibri"/>
              <a:cs typeface="Calibri"/>
              <a:sym typeface="Calibri"/>
            </a:endParaRPr>
          </a:p>
        </p:txBody>
      </p:sp>
      <p:sp>
        <p:nvSpPr>
          <p:cNvPr id="517" name="Google Shape;517;p60">
            <a:extLst>
              <a:ext uri="{C183D7F6-B498-43B3-948B-1728B52AA6E4}">
                <adec:decorative xmlns:adec="http://schemas.microsoft.com/office/drawing/2017/decorative" val="1"/>
              </a:ext>
            </a:extLst>
          </p:cNvPr>
          <p:cNvSpPr/>
          <p:nvPr/>
        </p:nvSpPr>
        <p:spPr>
          <a:xfrm>
            <a:off x="7688150" y="3393252"/>
            <a:ext cx="878700" cy="5079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0"/>
          <p:cNvSpPr txBox="1"/>
          <p:nvPr/>
        </p:nvSpPr>
        <p:spPr>
          <a:xfrm>
            <a:off x="7668450" y="3393250"/>
            <a:ext cx="92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On Track </a:t>
            </a:r>
            <a:r>
              <a:rPr lang="en" sz="1100" b="1">
                <a:solidFill>
                  <a:schemeClr val="lt1"/>
                </a:solidFill>
                <a:latin typeface="Calibri"/>
                <a:ea typeface="Calibri"/>
                <a:cs typeface="Calibri"/>
                <a:sym typeface="Calibri"/>
              </a:rPr>
              <a:t>10%*</a:t>
            </a:r>
            <a:endParaRPr sz="1100" b="1">
              <a:solidFill>
                <a:schemeClr val="lt1"/>
              </a:solidFill>
              <a:latin typeface="Calibri"/>
              <a:ea typeface="Calibri"/>
              <a:cs typeface="Calibri"/>
              <a:sym typeface="Calibri"/>
            </a:endParaRPr>
          </a:p>
        </p:txBody>
      </p:sp>
      <p:sp>
        <p:nvSpPr>
          <p:cNvPr id="519" name="Google Shape;519;p60"/>
          <p:cNvSpPr txBox="1"/>
          <p:nvPr/>
        </p:nvSpPr>
        <p:spPr>
          <a:xfrm>
            <a:off x="6167450" y="1049800"/>
            <a:ext cx="2399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Calibri"/>
                <a:ea typeface="Calibri"/>
                <a:cs typeface="Calibri"/>
                <a:sym typeface="Calibri"/>
              </a:rPr>
              <a:t>Elementary and Middle School Weighting</a:t>
            </a:r>
            <a:endParaRPr sz="1000" b="1">
              <a:solidFill>
                <a:schemeClr val="dk1"/>
              </a:solidFill>
              <a:latin typeface="Calibri"/>
              <a:ea typeface="Calibri"/>
              <a:cs typeface="Calibri"/>
              <a:sym typeface="Calibri"/>
            </a:endParaRPr>
          </a:p>
        </p:txBody>
      </p:sp>
      <p:sp>
        <p:nvSpPr>
          <p:cNvPr id="520" name="Google Shape;520;p6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4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dirty="0"/>
              <a:t>Purpose:  </a:t>
            </a:r>
            <a:r>
              <a:rPr lang="en" dirty="0"/>
              <a:t>Review the 2023 Performance Frameworks and Improvement Planning Expectations.  Provide a preview of anticipated changes for the 2024 frameworks.</a:t>
            </a:r>
            <a:endParaRPr dirty="0"/>
          </a:p>
          <a:p>
            <a:pPr marL="457200" lvl="0" indent="-330200" algn="l" rtl="0">
              <a:spcBef>
                <a:spcPts val="1200"/>
              </a:spcBef>
              <a:spcAft>
                <a:spcPts val="0"/>
              </a:spcAft>
              <a:buSzPts val="1600"/>
              <a:buChar char="●"/>
            </a:pPr>
            <a:r>
              <a:rPr lang="en" dirty="0"/>
              <a:t>Background on the State Accountability System</a:t>
            </a:r>
            <a:endParaRPr dirty="0"/>
          </a:p>
          <a:p>
            <a:pPr marL="457200" lvl="0" indent="-330200" algn="l" rtl="0">
              <a:spcBef>
                <a:spcPts val="0"/>
              </a:spcBef>
              <a:spcAft>
                <a:spcPts val="0"/>
              </a:spcAft>
              <a:buSzPts val="1600"/>
              <a:buChar char="●"/>
            </a:pPr>
            <a:r>
              <a:rPr lang="en" dirty="0"/>
              <a:t>Framework Changes from 2022 to 2023 Frameworks</a:t>
            </a:r>
            <a:endParaRPr dirty="0"/>
          </a:p>
          <a:p>
            <a:pPr marL="457200" lvl="0" indent="-330200" algn="l" rtl="0">
              <a:spcBef>
                <a:spcPts val="0"/>
              </a:spcBef>
              <a:spcAft>
                <a:spcPts val="0"/>
              </a:spcAft>
              <a:buSzPts val="1600"/>
              <a:buChar char="●"/>
            </a:pPr>
            <a:r>
              <a:rPr lang="en" dirty="0"/>
              <a:t>Anticipated Framework Changes in 2024</a:t>
            </a:r>
            <a:endParaRPr dirty="0"/>
          </a:p>
          <a:p>
            <a:pPr marL="457200" lvl="0" indent="-330200" algn="l" rtl="0">
              <a:spcBef>
                <a:spcPts val="0"/>
              </a:spcBef>
              <a:spcAft>
                <a:spcPts val="0"/>
              </a:spcAft>
              <a:buSzPts val="1600"/>
              <a:buChar char="●"/>
            </a:pPr>
            <a:r>
              <a:rPr lang="en" dirty="0"/>
              <a:t>Improvement Planning Changes</a:t>
            </a:r>
            <a:endParaRPr dirty="0"/>
          </a:p>
          <a:p>
            <a:pPr marL="457200" lvl="0" indent="-330200" algn="l" rtl="0">
              <a:spcBef>
                <a:spcPts val="0"/>
              </a:spcBef>
              <a:spcAft>
                <a:spcPts val="0"/>
              </a:spcAft>
              <a:buSzPts val="1600"/>
              <a:buChar char="●"/>
            </a:pPr>
            <a:r>
              <a:rPr lang="en" dirty="0"/>
              <a:t>Accountability Resources and Supports</a:t>
            </a:r>
            <a:endParaRPr dirty="0"/>
          </a:p>
          <a:p>
            <a:pPr marL="0" lvl="0" indent="0" algn="l" rtl="0">
              <a:spcBef>
                <a:spcPts val="1200"/>
              </a:spcBef>
              <a:spcAft>
                <a:spcPts val="1200"/>
              </a:spcAft>
              <a:buNone/>
            </a:pPr>
            <a:endParaRPr dirty="0"/>
          </a:p>
        </p:txBody>
      </p:sp>
      <p:sp>
        <p:nvSpPr>
          <p:cNvPr id="330" name="Google Shape;330;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31" name="Google Shape;331;p4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On-Track Growth </a:t>
            </a:r>
            <a:r>
              <a:rPr lang="en" b="1">
                <a:latin typeface="Arial"/>
                <a:ea typeface="Arial"/>
                <a:cs typeface="Arial"/>
                <a:sym typeface="Arial"/>
              </a:rPr>
              <a:t>|</a:t>
            </a:r>
            <a:r>
              <a:rPr lang="en">
                <a:latin typeface="Arial"/>
                <a:ea typeface="Arial"/>
                <a:cs typeface="Arial"/>
                <a:sym typeface="Arial"/>
              </a:rPr>
              <a:t> Student Example</a:t>
            </a:r>
            <a:endParaRPr>
              <a:latin typeface="Arial"/>
              <a:ea typeface="Arial"/>
              <a:cs typeface="Arial"/>
              <a:sym typeface="Arial"/>
            </a:endParaRPr>
          </a:p>
        </p:txBody>
      </p:sp>
      <p:pic>
        <p:nvPicPr>
          <p:cNvPr id="526" name="Google Shape;526;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7375" y="934400"/>
            <a:ext cx="7869250" cy="3592501"/>
          </a:xfrm>
          <a:prstGeom prst="rect">
            <a:avLst/>
          </a:prstGeom>
          <a:noFill/>
          <a:ln>
            <a:noFill/>
          </a:ln>
        </p:spPr>
      </p:pic>
      <p:sp>
        <p:nvSpPr>
          <p:cNvPr id="527" name="Google Shape;527;p6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2">
            <a:extLst>
              <a:ext uri="{C183D7F6-B498-43B3-948B-1728B52AA6E4}">
                <adec:decorative xmlns:adec="http://schemas.microsoft.com/office/drawing/2017/decorative" val="1"/>
              </a:ext>
            </a:extLst>
          </p:cNvPr>
          <p:cNvSpPr/>
          <p:nvPr/>
        </p:nvSpPr>
        <p:spPr>
          <a:xfrm>
            <a:off x="5834950" y="943250"/>
            <a:ext cx="3097500" cy="41592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Higher Bar Sub-Indicators </a:t>
            </a:r>
            <a:r>
              <a:rPr lang="en" b="1">
                <a:latin typeface="Arial"/>
                <a:ea typeface="Arial"/>
                <a:cs typeface="Arial"/>
                <a:sym typeface="Arial"/>
              </a:rPr>
              <a:t>|</a:t>
            </a:r>
            <a:r>
              <a:rPr lang="en">
                <a:latin typeface="Arial"/>
                <a:ea typeface="Arial"/>
                <a:cs typeface="Arial"/>
                <a:sym typeface="Arial"/>
              </a:rPr>
              <a:t> Inclusion in the Framework</a:t>
            </a:r>
            <a:endParaRPr>
              <a:latin typeface="Arial"/>
              <a:ea typeface="Arial"/>
              <a:cs typeface="Arial"/>
              <a:sym typeface="Arial"/>
            </a:endParaRPr>
          </a:p>
        </p:txBody>
      </p:sp>
      <p:sp>
        <p:nvSpPr>
          <p:cNvPr id="534" name="Google Shape;534;p62"/>
          <p:cNvSpPr txBox="1">
            <a:spLocks noGrp="1"/>
          </p:cNvSpPr>
          <p:nvPr>
            <p:ph type="body" idx="1"/>
          </p:nvPr>
        </p:nvSpPr>
        <p:spPr>
          <a:xfrm>
            <a:off x="457200" y="1143000"/>
            <a:ext cx="4719600" cy="3191700"/>
          </a:xfrm>
          <a:prstGeom prst="rect">
            <a:avLst/>
          </a:prstGeom>
        </p:spPr>
        <p:txBody>
          <a:bodyPr spcFirstLastPara="1" wrap="square" lIns="0" tIns="0" rIns="0" bIns="0" anchor="t" anchorCtr="0">
            <a:normAutofit lnSpcReduction="10000"/>
          </a:bodyPr>
          <a:lstStyle/>
          <a:p>
            <a:pPr marL="457200" lvl="0" indent="-327025" algn="l" rtl="0">
              <a:spcBef>
                <a:spcPts val="0"/>
              </a:spcBef>
              <a:spcAft>
                <a:spcPts val="0"/>
              </a:spcAft>
              <a:buSzPts val="1550"/>
              <a:buChar char="●"/>
            </a:pPr>
            <a:r>
              <a:rPr lang="en" sz="1550"/>
              <a:t>Currently, the postsecondary workforce readiness indicator consists of five sub-indicators (detailed in the image on the right)</a:t>
            </a:r>
            <a:endParaRPr sz="1550"/>
          </a:p>
          <a:p>
            <a:pPr marL="457200" lvl="0" indent="-327025" algn="l" rtl="0">
              <a:spcBef>
                <a:spcPts val="0"/>
              </a:spcBef>
              <a:spcAft>
                <a:spcPts val="0"/>
              </a:spcAft>
              <a:buSzPts val="1550"/>
              <a:buChar char="●"/>
            </a:pPr>
            <a:r>
              <a:rPr lang="en" sz="1550"/>
              <a:t>TAP and CDE are working on developing points for two Higher Bar sub-indicators:</a:t>
            </a:r>
            <a:endParaRPr sz="1550"/>
          </a:p>
          <a:p>
            <a:pPr marL="914400" lvl="1" indent="-314325" algn="l" rtl="0">
              <a:lnSpc>
                <a:spcPct val="107916"/>
              </a:lnSpc>
              <a:spcBef>
                <a:spcPts val="0"/>
              </a:spcBef>
              <a:spcAft>
                <a:spcPts val="0"/>
              </a:spcAft>
              <a:buSzPts val="1350"/>
              <a:buChar char="○"/>
            </a:pPr>
            <a:r>
              <a:rPr lang="en" sz="1350" b="1"/>
              <a:t>Higher Bar for English Language Arts (ELA) and Math </a:t>
            </a:r>
            <a:r>
              <a:rPr lang="en" sz="1350"/>
              <a:t>(</a:t>
            </a:r>
            <a:r>
              <a:rPr lang="en" sz="1350" u="sng">
                <a:solidFill>
                  <a:srgbClr val="1155CC"/>
                </a:solidFill>
                <a:hlinkClick r:id="rId3">
                  <a:extLst>
                    <a:ext uri="{A12FA001-AC4F-418D-AE19-62706E023703}">
                      <ahyp:hlinkClr xmlns:ahyp="http://schemas.microsoft.com/office/drawing/2018/hyperlinkcolor" val="tx"/>
                    </a:ext>
                  </a:extLst>
                </a:hlinkClick>
              </a:rPr>
              <a:t>S.B. 17-272</a:t>
            </a:r>
            <a:r>
              <a:rPr lang="en" sz="1350"/>
              <a:t>)</a:t>
            </a:r>
            <a:r>
              <a:rPr lang="en" sz="1350" b="1"/>
              <a:t>: </a:t>
            </a:r>
            <a:r>
              <a:rPr lang="en" sz="1350"/>
              <a:t>Measures the proportion of graduating students attaining a higher level of achievement (as defined by the state board) in both ELA and math on certain graduation guidelines measures</a:t>
            </a:r>
            <a:endParaRPr sz="1350"/>
          </a:p>
          <a:p>
            <a:pPr marL="914400" lvl="1" indent="-314325" algn="l" rtl="0">
              <a:lnSpc>
                <a:spcPct val="107916"/>
              </a:lnSpc>
              <a:spcBef>
                <a:spcPts val="0"/>
              </a:spcBef>
              <a:spcAft>
                <a:spcPts val="0"/>
              </a:spcAft>
              <a:buSzPts val="1350"/>
              <a:buChar char="○"/>
            </a:pPr>
            <a:r>
              <a:rPr lang="en" sz="1350" b="1"/>
              <a:t>Higher Bar for Non-ELA and Non-Math </a:t>
            </a:r>
            <a:r>
              <a:rPr lang="en" sz="1350"/>
              <a:t>(</a:t>
            </a:r>
            <a:r>
              <a:rPr lang="en" sz="1350" u="sng">
                <a:solidFill>
                  <a:srgbClr val="1155CC"/>
                </a:solidFill>
                <a:hlinkClick r:id="rId4">
                  <a:extLst>
                    <a:ext uri="{A12FA001-AC4F-418D-AE19-62706E023703}">
                      <ahyp:hlinkClr xmlns:ahyp="http://schemas.microsoft.com/office/drawing/2018/hyperlinkcolor" val="tx"/>
                    </a:ext>
                  </a:extLst>
                </a:hlinkClick>
              </a:rPr>
              <a:t>H.B. 18-1019</a:t>
            </a:r>
            <a:r>
              <a:rPr lang="en" sz="1350"/>
              <a:t>)</a:t>
            </a:r>
            <a:r>
              <a:rPr lang="en" sz="1350" b="1"/>
              <a:t>: </a:t>
            </a:r>
            <a:r>
              <a:rPr lang="en" sz="1350"/>
              <a:t>Measures the proportion of graduating students attaining similar high expectations in AP, IB, and/or CE non-ELA and non-math courses.</a:t>
            </a:r>
            <a:endParaRPr sz="1350"/>
          </a:p>
        </p:txBody>
      </p:sp>
      <p:pic>
        <p:nvPicPr>
          <p:cNvPr id="535" name="Google Shape;535;p62" title="Points scored"/>
          <p:cNvPicPr preferRelativeResize="0"/>
          <p:nvPr/>
        </p:nvPicPr>
        <p:blipFill>
          <a:blip r:embed="rId5">
            <a:alphaModFix/>
          </a:blip>
          <a:stretch>
            <a:fillRect/>
          </a:stretch>
        </p:blipFill>
        <p:spPr>
          <a:xfrm>
            <a:off x="6876875" y="943250"/>
            <a:ext cx="1301775" cy="1587577"/>
          </a:xfrm>
          <a:prstGeom prst="rect">
            <a:avLst/>
          </a:prstGeom>
          <a:noFill/>
          <a:ln>
            <a:noFill/>
          </a:ln>
        </p:spPr>
      </p:pic>
      <p:sp>
        <p:nvSpPr>
          <p:cNvPr id="536" name="Google Shape;536;p62"/>
          <p:cNvSpPr txBox="1"/>
          <p:nvPr/>
        </p:nvSpPr>
        <p:spPr>
          <a:xfrm>
            <a:off x="6905175" y="1408500"/>
            <a:ext cx="58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PWR 30%</a:t>
            </a:r>
            <a:endParaRPr sz="1000" b="1">
              <a:solidFill>
                <a:schemeClr val="lt1"/>
              </a:solidFill>
              <a:latin typeface="Calibri"/>
              <a:ea typeface="Calibri"/>
              <a:cs typeface="Calibri"/>
              <a:sym typeface="Calibri"/>
            </a:endParaRPr>
          </a:p>
        </p:txBody>
      </p:sp>
      <p:sp>
        <p:nvSpPr>
          <p:cNvPr id="537" name="Google Shape;537;p62"/>
          <p:cNvSpPr txBox="1"/>
          <p:nvPr/>
        </p:nvSpPr>
        <p:spPr>
          <a:xfrm>
            <a:off x="7159813" y="194480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38" name="Google Shape;538;p62"/>
          <p:cNvSpPr txBox="1"/>
          <p:nvPr/>
        </p:nvSpPr>
        <p:spPr>
          <a:xfrm>
            <a:off x="7329775" y="1485588"/>
            <a:ext cx="922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graphicFrame>
        <p:nvGraphicFramePr>
          <p:cNvPr id="539" name="Google Shape;539;p62"/>
          <p:cNvGraphicFramePr/>
          <p:nvPr>
            <p:extLst>
              <p:ext uri="{D42A27DB-BD31-4B8C-83A1-F6EECF244321}">
                <p14:modId xmlns:p14="http://schemas.microsoft.com/office/powerpoint/2010/main" val="160205456"/>
              </p:ext>
            </p:extLst>
          </p:nvPr>
        </p:nvGraphicFramePr>
        <p:xfrm>
          <a:off x="5899225" y="2569725"/>
          <a:ext cx="2955075" cy="2514425"/>
        </p:xfrm>
        <a:graphic>
          <a:graphicData uri="http://schemas.openxmlformats.org/drawingml/2006/table">
            <a:tbl>
              <a:tblPr firstRow="1">
                <a:noFill/>
                <a:tableStyleId>{46D9C813-02CD-4975-ADF0-3D0A5047268C}</a:tableStyleId>
              </a:tblPr>
              <a:tblGrid>
                <a:gridCol w="2955075">
                  <a:extLst>
                    <a:ext uri="{9D8B030D-6E8A-4147-A177-3AD203B41FA5}">
                      <a16:colId xmlns:a16="http://schemas.microsoft.com/office/drawing/2014/main" val="20000"/>
                    </a:ext>
                  </a:extLst>
                </a:gridCol>
              </a:tblGrid>
              <a:tr h="304775">
                <a:tc>
                  <a:txBody>
                    <a:bodyPr/>
                    <a:lstStyle/>
                    <a:p>
                      <a:pPr marL="0" lvl="0" indent="0" algn="ctr" rtl="0">
                        <a:spcBef>
                          <a:spcPts val="0"/>
                        </a:spcBef>
                        <a:spcAft>
                          <a:spcPts val="0"/>
                        </a:spcAft>
                        <a:buNone/>
                      </a:pPr>
                      <a:r>
                        <a:rPr lang="en" sz="800" b="1">
                          <a:solidFill>
                            <a:schemeClr val="lt1"/>
                          </a:solidFill>
                        </a:rPr>
                        <a:t>Current PWR Indicator: </a:t>
                      </a:r>
                      <a:r>
                        <a:rPr lang="en" sz="800">
                          <a:solidFill>
                            <a:schemeClr val="lt1"/>
                          </a:solidFill>
                        </a:rPr>
                        <a:t>Points by Sub-Indicator &amp; Level</a:t>
                      </a:r>
                      <a:endParaRPr sz="800">
                        <a:solidFill>
                          <a:schemeClr val="lt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extLst>
                  <a:ext uri="{0D108BD9-81ED-4DB2-BD59-A6C34878D82A}">
                    <a16:rowId xmlns:a16="http://schemas.microsoft.com/office/drawing/2014/main" val="10000"/>
                  </a:ext>
                </a:extLst>
              </a:tr>
              <a:tr h="441925">
                <a:tc>
                  <a:txBody>
                    <a:bodyPr/>
                    <a:lstStyle/>
                    <a:p>
                      <a:pPr marL="0" lvl="0" indent="0" algn="l" rtl="0">
                        <a:spcBef>
                          <a:spcPts val="0"/>
                        </a:spcBef>
                        <a:spcAft>
                          <a:spcPts val="0"/>
                        </a:spcAft>
                        <a:buNone/>
                      </a:pPr>
                      <a:r>
                        <a:rPr lang="en" sz="900" b="1" u="sng"/>
                        <a:t>SAT EBRW (8 points):</a:t>
                      </a:r>
                      <a:r>
                        <a:rPr lang="en" sz="900" b="1"/>
                        <a:t> </a:t>
                      </a:r>
                      <a:r>
                        <a:rPr lang="en" sz="900"/>
                        <a:t>Mean Scale Score</a:t>
                      </a:r>
                      <a:endParaRPr sz="900"/>
                    </a:p>
                    <a:p>
                      <a:pPr marL="0" lvl="0" indent="0" algn="l" rtl="0">
                        <a:spcBef>
                          <a:spcPts val="0"/>
                        </a:spcBef>
                        <a:spcAft>
                          <a:spcPts val="0"/>
                        </a:spcAft>
                        <a:buNone/>
                      </a:pPr>
                      <a:r>
                        <a:rPr lang="en" sz="800"/>
                        <a:t>[All Students (4) &amp; Disaggregated (1 each)]</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SAT Math (8 points):</a:t>
                      </a:r>
                      <a:r>
                        <a:rPr lang="en" sz="900" b="1">
                          <a:solidFill>
                            <a:schemeClr val="dk1"/>
                          </a:solidFill>
                        </a:rPr>
                        <a:t> </a:t>
                      </a:r>
                      <a:r>
                        <a:rPr lang="en" sz="900">
                          <a:solidFill>
                            <a:schemeClr val="dk1"/>
                          </a:solidFill>
                        </a:rPr>
                        <a:t>Mean Scale Score</a:t>
                      </a:r>
                      <a:endParaRPr sz="9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[All Students (4) &amp; Disaggregated (1 each)]</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Dropout (16 points):</a:t>
                      </a:r>
                      <a:r>
                        <a:rPr lang="en" sz="900" b="1">
                          <a:solidFill>
                            <a:schemeClr val="dk1"/>
                          </a:solidFill>
                        </a:rPr>
                        <a:t> </a:t>
                      </a:r>
                      <a:r>
                        <a:rPr lang="en" sz="900">
                          <a:solidFill>
                            <a:schemeClr val="dk1"/>
                          </a:solidFill>
                        </a:rPr>
                        <a:t>Rate</a:t>
                      </a:r>
                      <a:endParaRPr sz="9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[All Students (8) &amp; Disaggregated (2 each)]</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41925">
                <a:tc>
                  <a:txBody>
                    <a:bodyPr/>
                    <a:lstStyle/>
                    <a:p>
                      <a:pPr marL="0" lvl="0" indent="0" algn="l" rtl="0">
                        <a:spcBef>
                          <a:spcPts val="0"/>
                        </a:spcBef>
                        <a:spcAft>
                          <a:spcPts val="0"/>
                        </a:spcAft>
                        <a:buClr>
                          <a:schemeClr val="dk1"/>
                        </a:buClr>
                        <a:buSzPts val="1100"/>
                        <a:buFont typeface="Arial"/>
                        <a:buNone/>
                      </a:pPr>
                      <a:r>
                        <a:rPr lang="en" sz="900" b="1" u="sng">
                          <a:solidFill>
                            <a:schemeClr val="dk1"/>
                          </a:solidFill>
                        </a:rPr>
                        <a:t>Matriculation (4 points):</a:t>
                      </a:r>
                      <a:r>
                        <a:rPr lang="en" sz="900" b="1">
                          <a:solidFill>
                            <a:schemeClr val="dk1"/>
                          </a:solidFill>
                        </a:rPr>
                        <a:t> </a:t>
                      </a:r>
                      <a:r>
                        <a:rPr lang="en" sz="900">
                          <a:solidFill>
                            <a:schemeClr val="dk1"/>
                          </a:solidFill>
                        </a:rPr>
                        <a:t>Rate</a:t>
                      </a:r>
                      <a:endParaRPr sz="900">
                        <a:solidFill>
                          <a:schemeClr val="dk1"/>
                        </a:solidFill>
                      </a:endParaRPr>
                    </a:p>
                    <a:p>
                      <a:pPr marL="0" lvl="0" indent="0" algn="l" rtl="0">
                        <a:spcBef>
                          <a:spcPts val="0"/>
                        </a:spcBef>
                        <a:spcAft>
                          <a:spcPts val="0"/>
                        </a:spcAft>
                        <a:buNone/>
                      </a:pPr>
                      <a:r>
                        <a:rPr lang="en" sz="800">
                          <a:solidFill>
                            <a:schemeClr val="dk1"/>
                          </a:solidFill>
                        </a:rPr>
                        <a:t>[All Students (4)]</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41925">
                <a:tc>
                  <a:txBody>
                    <a:bodyPr/>
                    <a:lstStyle/>
                    <a:p>
                      <a:pPr marL="0" lvl="0" indent="0" algn="l" rtl="0">
                        <a:spcBef>
                          <a:spcPts val="0"/>
                        </a:spcBef>
                        <a:spcAft>
                          <a:spcPts val="0"/>
                        </a:spcAft>
                        <a:buClr>
                          <a:schemeClr val="dk1"/>
                        </a:buClr>
                        <a:buSzPts val="1100"/>
                        <a:buFont typeface="Arial"/>
                        <a:buNone/>
                      </a:pPr>
                      <a:r>
                        <a:rPr lang="en" sz="900" b="1" u="sng" dirty="0">
                          <a:solidFill>
                            <a:schemeClr val="dk1"/>
                          </a:solidFill>
                        </a:rPr>
                        <a:t>Graduation (16 points):</a:t>
                      </a:r>
                      <a:r>
                        <a:rPr lang="en" sz="900" b="1" dirty="0">
                          <a:solidFill>
                            <a:schemeClr val="dk1"/>
                          </a:solidFill>
                        </a:rPr>
                        <a:t> </a:t>
                      </a:r>
                      <a:r>
                        <a:rPr lang="en" sz="900" dirty="0">
                          <a:solidFill>
                            <a:schemeClr val="dk1"/>
                          </a:solidFill>
                        </a:rPr>
                        <a:t>Rate</a:t>
                      </a:r>
                      <a:endParaRPr sz="900" dirty="0">
                        <a:solidFill>
                          <a:schemeClr val="dk1"/>
                        </a:solidFill>
                      </a:endParaRPr>
                    </a:p>
                    <a:p>
                      <a:pPr marL="0" lvl="0" indent="0" algn="l" rtl="0">
                        <a:spcBef>
                          <a:spcPts val="0"/>
                        </a:spcBef>
                        <a:spcAft>
                          <a:spcPts val="0"/>
                        </a:spcAft>
                        <a:buClr>
                          <a:schemeClr val="dk1"/>
                        </a:buClr>
                        <a:buSzPts val="1100"/>
                        <a:buFont typeface="Arial"/>
                        <a:buNone/>
                      </a:pPr>
                      <a:r>
                        <a:rPr lang="en" sz="800" dirty="0">
                          <a:solidFill>
                            <a:schemeClr val="dk1"/>
                          </a:solidFill>
                        </a:rPr>
                        <a:t>[All Students (8) &amp; Disaggregated (2 each)]</a:t>
                      </a:r>
                      <a:endParaRPr sz="800" dirty="0">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40" name="Google Shape;540;p62">
            <a:extLst>
              <a:ext uri="{C183D7F6-B498-43B3-948B-1728B52AA6E4}">
                <adec:decorative xmlns:adec="http://schemas.microsoft.com/office/drawing/2017/decorative" val="1"/>
              </a:ext>
            </a:extLst>
          </p:cNvPr>
          <p:cNvSpPr/>
          <p:nvPr/>
        </p:nvSpPr>
        <p:spPr>
          <a:xfrm rot="10800000">
            <a:off x="6084400" y="1536825"/>
            <a:ext cx="891600" cy="1032900"/>
          </a:xfrm>
          <a:prstGeom prst="bentUpArrow">
            <a:avLst>
              <a:gd name="adj1" fmla="val 25000"/>
              <a:gd name="adj2" fmla="val 25000"/>
              <a:gd name="adj3" fmla="val 25000"/>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CMAS Science </a:t>
            </a:r>
            <a:r>
              <a:rPr lang="en" b="1">
                <a:solidFill>
                  <a:schemeClr val="lt1"/>
                </a:solidFill>
                <a:latin typeface="Arial"/>
                <a:ea typeface="Arial"/>
                <a:cs typeface="Arial"/>
                <a:sym typeface="Arial"/>
              </a:rPr>
              <a:t>|</a:t>
            </a:r>
            <a:r>
              <a:rPr lang="en">
                <a:solidFill>
                  <a:schemeClr val="lt1"/>
                </a:solidFill>
                <a:latin typeface="Arial"/>
                <a:ea typeface="Arial"/>
                <a:cs typeface="Arial"/>
                <a:sym typeface="Arial"/>
              </a:rPr>
              <a:t> Inclusion in the Framework</a:t>
            </a:r>
            <a:endParaRPr/>
          </a:p>
        </p:txBody>
      </p:sp>
      <p:sp>
        <p:nvSpPr>
          <p:cNvPr id="547" name="Google Shape;547;p6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Students in grades 5, 8, &amp; 11 take the CMAS Science assessment</a:t>
            </a:r>
            <a:endParaRPr/>
          </a:p>
          <a:p>
            <a:pPr marL="457200" lvl="0" indent="-330200" algn="l" rtl="0">
              <a:spcBef>
                <a:spcPts val="0"/>
              </a:spcBef>
              <a:spcAft>
                <a:spcPts val="0"/>
              </a:spcAft>
              <a:buSzPts val="1600"/>
              <a:buChar char="●"/>
            </a:pPr>
            <a:r>
              <a:rPr lang="en"/>
              <a:t>The assessment reflected 2020 Colorado Academic Standards for the first time in 2022 and were not factored into transitional frameworks</a:t>
            </a:r>
            <a:endParaRPr/>
          </a:p>
          <a:p>
            <a:pPr marL="457200" lvl="0" indent="-330200" algn="l" rtl="0">
              <a:spcBef>
                <a:spcPts val="0"/>
              </a:spcBef>
              <a:spcAft>
                <a:spcPts val="0"/>
              </a:spcAft>
              <a:buSzPts val="1600"/>
              <a:buChar char="●"/>
            </a:pPr>
            <a:r>
              <a:rPr lang="en"/>
              <a:t>Science results will be re-introduced in the informational reports (January 2024) and then for points in the 2024 frameworks</a:t>
            </a:r>
            <a:endParaRPr/>
          </a:p>
          <a:p>
            <a:pPr marL="914400" lvl="1" indent="-292100" algn="l" rtl="0">
              <a:spcBef>
                <a:spcPts val="0"/>
              </a:spcBef>
              <a:spcAft>
                <a:spcPts val="0"/>
              </a:spcAft>
              <a:buSzPts val="1000"/>
              <a:buChar char="○"/>
            </a:pPr>
            <a:r>
              <a:rPr lang="en"/>
              <a:t>Achievement and participation results will not be factored into overall 2023 plan types</a:t>
            </a:r>
            <a:endParaRPr/>
          </a:p>
          <a:p>
            <a:pPr marL="914400" lvl="1" indent="-292100" algn="l" rtl="0">
              <a:spcBef>
                <a:spcPts val="0"/>
              </a:spcBef>
              <a:spcAft>
                <a:spcPts val="0"/>
              </a:spcAft>
              <a:buSzPts val="1000"/>
              <a:buChar char="○"/>
            </a:pPr>
            <a:r>
              <a:rPr lang="en"/>
              <a:t>School and district 2023 plan types will only be lowered for participation if both English language arts and math accountability participation rates are below 95% </a:t>
            </a:r>
            <a:endParaRPr/>
          </a:p>
        </p:txBody>
      </p:sp>
      <p:sp>
        <p:nvSpPr>
          <p:cNvPr id="548" name="Google Shape;548;p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4">
            <a:extLst>
              <a:ext uri="{C183D7F6-B498-43B3-948B-1728B52AA6E4}">
                <adec:decorative xmlns:adec="http://schemas.microsoft.com/office/drawing/2017/decorative" val="1"/>
              </a:ext>
            </a:extLst>
          </p:cNvPr>
          <p:cNvSpPr/>
          <p:nvPr/>
        </p:nvSpPr>
        <p:spPr>
          <a:xfrm>
            <a:off x="0" y="4414050"/>
            <a:ext cx="9144000" cy="17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4">
            <a:extLst>
              <a:ext uri="{C183D7F6-B498-43B3-948B-1728B52AA6E4}">
                <adec:decorative xmlns:adec="http://schemas.microsoft.com/office/drawing/2017/decorative" val="1"/>
              </a:ext>
            </a:extLst>
          </p:cNvPr>
          <p:cNvSpPr/>
          <p:nvPr/>
        </p:nvSpPr>
        <p:spPr>
          <a:xfrm>
            <a:off x="1010000" y="1051525"/>
            <a:ext cx="6795600" cy="3722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000" b="1" i="1"/>
              <a:t>Draft </a:t>
            </a:r>
            <a:r>
              <a:rPr lang="en" sz="2000" b="1"/>
              <a:t>Timeline for Implementation</a:t>
            </a:r>
            <a:endParaRPr sz="2000" b="1"/>
          </a:p>
        </p:txBody>
      </p:sp>
      <p:grpSp>
        <p:nvGrpSpPr>
          <p:cNvPr id="556" name="Google Shape;556;p64">
            <a:extLst>
              <a:ext uri="{C183D7F6-B498-43B3-948B-1728B52AA6E4}">
                <adec:decorative xmlns:adec="http://schemas.microsoft.com/office/drawing/2017/decorative" val="1"/>
              </a:ext>
            </a:extLst>
          </p:cNvPr>
          <p:cNvGrpSpPr/>
          <p:nvPr/>
        </p:nvGrpSpPr>
        <p:grpSpPr>
          <a:xfrm>
            <a:off x="1073112" y="1322550"/>
            <a:ext cx="4551562" cy="1165887"/>
            <a:chOff x="3565753" y="973695"/>
            <a:chExt cx="4551562" cy="1165887"/>
          </a:xfrm>
        </p:grpSpPr>
        <p:grpSp>
          <p:nvGrpSpPr>
            <p:cNvPr id="557" name="Google Shape;557;p64"/>
            <p:cNvGrpSpPr/>
            <p:nvPr/>
          </p:nvGrpSpPr>
          <p:grpSpPr>
            <a:xfrm>
              <a:off x="4732925" y="1140987"/>
              <a:ext cx="529800" cy="998596"/>
              <a:chOff x="4318975" y="1083450"/>
              <a:chExt cx="529800" cy="591305"/>
            </a:xfrm>
          </p:grpSpPr>
          <p:sp>
            <p:nvSpPr>
              <p:cNvPr id="558" name="Google Shape;558;p64"/>
              <p:cNvSpPr/>
              <p:nvPr/>
            </p:nvSpPr>
            <p:spPr>
              <a:xfrm>
                <a:off x="4517129" y="1083455"/>
                <a:ext cx="133500" cy="591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6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sp>
          <p:nvSpPr>
            <p:cNvPr id="560" name="Google Shape;560;p64"/>
            <p:cNvSpPr txBox="1"/>
            <p:nvPr/>
          </p:nvSpPr>
          <p:spPr>
            <a:xfrm>
              <a:off x="5343515" y="973695"/>
              <a:ext cx="2773800" cy="86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dk1"/>
                  </a:solidFill>
                  <a:latin typeface="Calibri"/>
                  <a:ea typeface="Calibri"/>
                  <a:cs typeface="Calibri"/>
                  <a:sym typeface="Calibri"/>
                </a:rPr>
                <a:t>Elementary and Middle Schools:  </a:t>
              </a:r>
              <a:r>
                <a:rPr lang="en" sz="1100">
                  <a:solidFill>
                    <a:schemeClr val="dk1"/>
                  </a:solidFill>
                  <a:latin typeface="Calibri"/>
                  <a:ea typeface="Calibri"/>
                  <a:cs typeface="Calibri"/>
                  <a:sym typeface="Calibri"/>
                </a:rPr>
                <a:t>On-Track Growth and Science shared for informational purposes</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chemeClr val="dk1"/>
                  </a:solidFill>
                  <a:latin typeface="Calibri"/>
                  <a:ea typeface="Calibri"/>
                  <a:cs typeface="Calibri"/>
                  <a:sym typeface="Calibri"/>
                </a:rPr>
                <a:t>High Schools/Districts: </a:t>
              </a:r>
              <a:r>
                <a:rPr lang="en" sz="1100">
                  <a:solidFill>
                    <a:schemeClr val="dk1"/>
                  </a:solidFill>
                  <a:latin typeface="Calibri"/>
                  <a:ea typeface="Calibri"/>
                  <a:cs typeface="Calibri"/>
                  <a:sym typeface="Calibri"/>
                </a:rPr>
                <a:t>Higher Bar and Science shared for informational purposes</a:t>
              </a:r>
              <a:endParaRPr sz="1100">
                <a:solidFill>
                  <a:schemeClr val="dk1"/>
                </a:solidFill>
                <a:latin typeface="Calibri"/>
                <a:ea typeface="Calibri"/>
                <a:cs typeface="Calibri"/>
                <a:sym typeface="Calibri"/>
              </a:endParaRPr>
            </a:p>
          </p:txBody>
        </p:sp>
        <p:sp>
          <p:nvSpPr>
            <p:cNvPr id="561" name="Google Shape;561;p64"/>
            <p:cNvSpPr txBox="1"/>
            <p:nvPr/>
          </p:nvSpPr>
          <p:spPr>
            <a:xfrm>
              <a:off x="3565753" y="973695"/>
              <a:ext cx="11700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b="1">
                  <a:solidFill>
                    <a:schemeClr val="dk1"/>
                  </a:solidFill>
                  <a:latin typeface="Calibri"/>
                  <a:ea typeface="Calibri"/>
                  <a:cs typeface="Calibri"/>
                  <a:sym typeface="Calibri"/>
                </a:rPr>
                <a:t>2023 Frameworks</a:t>
              </a:r>
              <a:endParaRPr sz="1000" b="1">
                <a:solidFill>
                  <a:schemeClr val="dk1"/>
                </a:solidFill>
                <a:latin typeface="Calibri"/>
                <a:ea typeface="Calibri"/>
                <a:cs typeface="Calibri"/>
                <a:sym typeface="Calibri"/>
              </a:endParaRPr>
            </a:p>
          </p:txBody>
        </p:sp>
      </p:grpSp>
      <p:grpSp>
        <p:nvGrpSpPr>
          <p:cNvPr id="562" name="Google Shape;562;p64">
            <a:extLst>
              <a:ext uri="{C183D7F6-B498-43B3-948B-1728B52AA6E4}">
                <adec:decorative xmlns:adec="http://schemas.microsoft.com/office/drawing/2017/decorative" val="1"/>
              </a:ext>
            </a:extLst>
          </p:cNvPr>
          <p:cNvGrpSpPr/>
          <p:nvPr/>
        </p:nvGrpSpPr>
        <p:grpSpPr>
          <a:xfrm>
            <a:off x="1073080" y="2323424"/>
            <a:ext cx="4505950" cy="1384809"/>
            <a:chOff x="3565753" y="973702"/>
            <a:chExt cx="4505950" cy="1621746"/>
          </a:xfrm>
        </p:grpSpPr>
        <p:grpSp>
          <p:nvGrpSpPr>
            <p:cNvPr id="563" name="Google Shape;563;p64"/>
            <p:cNvGrpSpPr/>
            <p:nvPr/>
          </p:nvGrpSpPr>
          <p:grpSpPr>
            <a:xfrm>
              <a:off x="4732925" y="1140987"/>
              <a:ext cx="529800" cy="1454461"/>
              <a:chOff x="4318975" y="1083450"/>
              <a:chExt cx="529800" cy="861239"/>
            </a:xfrm>
          </p:grpSpPr>
          <p:sp>
            <p:nvSpPr>
              <p:cNvPr id="564" name="Google Shape;564;p64"/>
              <p:cNvSpPr/>
              <p:nvPr/>
            </p:nvSpPr>
            <p:spPr>
              <a:xfrm>
                <a:off x="4517123" y="1086089"/>
                <a:ext cx="133500" cy="8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6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sp>
          <p:nvSpPr>
            <p:cNvPr id="566" name="Google Shape;566;p64"/>
            <p:cNvSpPr txBox="1"/>
            <p:nvPr/>
          </p:nvSpPr>
          <p:spPr>
            <a:xfrm>
              <a:off x="5343504" y="973703"/>
              <a:ext cx="2728200" cy="103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dk1"/>
                  </a:solidFill>
                  <a:latin typeface="Calibri"/>
                  <a:ea typeface="Calibri"/>
                  <a:cs typeface="Calibri"/>
                  <a:sym typeface="Calibri"/>
                </a:rPr>
                <a:t>Elementary and Middle Schools:  </a:t>
              </a:r>
              <a:r>
                <a:rPr lang="en" sz="1100">
                  <a:solidFill>
                    <a:schemeClr val="dk1"/>
                  </a:solidFill>
                  <a:latin typeface="Calibri"/>
                  <a:ea typeface="Calibri"/>
                  <a:cs typeface="Calibri"/>
                  <a:sym typeface="Calibri"/>
                </a:rPr>
                <a:t>On-Track included for points</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chemeClr val="dk1"/>
                  </a:solidFill>
                  <a:latin typeface="Calibri"/>
                  <a:ea typeface="Calibri"/>
                  <a:cs typeface="Calibri"/>
                  <a:sym typeface="Calibri"/>
                </a:rPr>
                <a:t>High Schools/Districts: </a:t>
              </a:r>
              <a:r>
                <a:rPr lang="en" sz="1100">
                  <a:solidFill>
                    <a:schemeClr val="dk1"/>
                  </a:solidFill>
                  <a:latin typeface="Calibri"/>
                  <a:ea typeface="Calibri"/>
                  <a:cs typeface="Calibri"/>
                  <a:sym typeface="Calibri"/>
                </a:rPr>
                <a:t>Higher Bar included for points, On-Track Growth shared for informational purposes</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chemeClr val="dk1"/>
                  </a:solidFill>
                  <a:latin typeface="Calibri"/>
                  <a:ea typeface="Calibri"/>
                  <a:cs typeface="Calibri"/>
                  <a:sym typeface="Calibri"/>
                </a:rPr>
                <a:t>All: </a:t>
              </a:r>
              <a:r>
                <a:rPr lang="en" sz="1100">
                  <a:solidFill>
                    <a:schemeClr val="dk1"/>
                  </a:solidFill>
                  <a:latin typeface="Calibri"/>
                  <a:ea typeface="Calibri"/>
                  <a:cs typeface="Calibri"/>
                  <a:sym typeface="Calibri"/>
                </a:rPr>
                <a:t>CMAS Science included for points</a:t>
              </a:r>
              <a:endParaRPr sz="1100">
                <a:solidFill>
                  <a:schemeClr val="dk1"/>
                </a:solidFill>
                <a:latin typeface="Calibri"/>
                <a:ea typeface="Calibri"/>
                <a:cs typeface="Calibri"/>
                <a:sym typeface="Calibri"/>
              </a:endParaRPr>
            </a:p>
          </p:txBody>
        </p:sp>
        <p:sp>
          <p:nvSpPr>
            <p:cNvPr id="567" name="Google Shape;567;p64"/>
            <p:cNvSpPr txBox="1"/>
            <p:nvPr/>
          </p:nvSpPr>
          <p:spPr>
            <a:xfrm>
              <a:off x="3565753" y="973702"/>
              <a:ext cx="11700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b="1">
                  <a:solidFill>
                    <a:schemeClr val="dk1"/>
                  </a:solidFill>
                  <a:latin typeface="Calibri"/>
                  <a:ea typeface="Calibri"/>
                  <a:cs typeface="Calibri"/>
                  <a:sym typeface="Calibri"/>
                </a:rPr>
                <a:t>2024 Frameworks</a:t>
              </a:r>
              <a:endParaRPr sz="1000" b="1">
                <a:solidFill>
                  <a:schemeClr val="dk1"/>
                </a:solidFill>
                <a:latin typeface="Calibri"/>
                <a:ea typeface="Calibri"/>
                <a:cs typeface="Calibri"/>
                <a:sym typeface="Calibri"/>
              </a:endParaRPr>
            </a:p>
          </p:txBody>
        </p:sp>
      </p:grpSp>
      <p:grpSp>
        <p:nvGrpSpPr>
          <p:cNvPr id="568" name="Google Shape;568;p64">
            <a:extLst>
              <a:ext uri="{C183D7F6-B498-43B3-948B-1728B52AA6E4}">
                <adec:decorative xmlns:adec="http://schemas.microsoft.com/office/drawing/2017/decorative" val="1"/>
              </a:ext>
            </a:extLst>
          </p:cNvPr>
          <p:cNvGrpSpPr/>
          <p:nvPr/>
        </p:nvGrpSpPr>
        <p:grpSpPr>
          <a:xfrm>
            <a:off x="1073112" y="3560600"/>
            <a:ext cx="4505950" cy="1583120"/>
            <a:chOff x="3565753" y="1017409"/>
            <a:chExt cx="4505950" cy="1583120"/>
          </a:xfrm>
        </p:grpSpPr>
        <p:grpSp>
          <p:nvGrpSpPr>
            <p:cNvPr id="569" name="Google Shape;569;p64"/>
            <p:cNvGrpSpPr/>
            <p:nvPr/>
          </p:nvGrpSpPr>
          <p:grpSpPr>
            <a:xfrm>
              <a:off x="4732925" y="1145459"/>
              <a:ext cx="529800" cy="1455070"/>
              <a:chOff x="4318975" y="1086098"/>
              <a:chExt cx="529800" cy="861600"/>
            </a:xfrm>
          </p:grpSpPr>
          <p:sp>
            <p:nvSpPr>
              <p:cNvPr id="570" name="Google Shape;570;p64"/>
              <p:cNvSpPr/>
              <p:nvPr/>
            </p:nvSpPr>
            <p:spPr>
              <a:xfrm>
                <a:off x="4517141" y="1086098"/>
                <a:ext cx="133500" cy="861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 name="Google Shape;571;p64"/>
              <p:cNvCxnSpPr/>
              <p:nvPr/>
            </p:nvCxnSpPr>
            <p:spPr>
              <a:xfrm rot="10800000">
                <a:off x="4318975" y="1110213"/>
                <a:ext cx="529800" cy="0"/>
              </a:xfrm>
              <a:prstGeom prst="straightConnector1">
                <a:avLst/>
              </a:prstGeom>
              <a:noFill/>
              <a:ln w="9525" cap="flat" cmpd="sng">
                <a:solidFill>
                  <a:schemeClr val="dk1"/>
                </a:solidFill>
                <a:prstDash val="solid"/>
                <a:round/>
                <a:headEnd type="none" w="sm" len="sm"/>
                <a:tailEnd type="none" w="sm" len="sm"/>
              </a:ln>
            </p:spPr>
          </p:cxnSp>
        </p:grpSp>
        <p:sp>
          <p:nvSpPr>
            <p:cNvPr id="572" name="Google Shape;572;p64"/>
            <p:cNvSpPr txBox="1"/>
            <p:nvPr/>
          </p:nvSpPr>
          <p:spPr>
            <a:xfrm>
              <a:off x="5343504" y="1061047"/>
              <a:ext cx="2728200" cy="93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dk1"/>
                  </a:solidFill>
                  <a:latin typeface="Calibri"/>
                  <a:ea typeface="Calibri"/>
                  <a:cs typeface="Calibri"/>
                  <a:sym typeface="Calibri"/>
                </a:rPr>
                <a:t>High Schools/Districts: </a:t>
              </a:r>
              <a:r>
                <a:rPr lang="en" sz="1100">
                  <a:solidFill>
                    <a:schemeClr val="dk1"/>
                  </a:solidFill>
                  <a:latin typeface="Calibri"/>
                  <a:ea typeface="Calibri"/>
                  <a:cs typeface="Calibri"/>
                  <a:sym typeface="Calibri"/>
                </a:rPr>
                <a:t>On-Track Growth included for points </a:t>
              </a:r>
              <a:endParaRPr sz="1300" b="1">
                <a:solidFill>
                  <a:schemeClr val="dk1"/>
                </a:solidFill>
                <a:latin typeface="Calibri"/>
                <a:ea typeface="Calibri"/>
                <a:cs typeface="Calibri"/>
                <a:sym typeface="Calibri"/>
              </a:endParaRPr>
            </a:p>
          </p:txBody>
        </p:sp>
        <p:sp>
          <p:nvSpPr>
            <p:cNvPr id="573" name="Google Shape;573;p64"/>
            <p:cNvSpPr txBox="1"/>
            <p:nvPr/>
          </p:nvSpPr>
          <p:spPr>
            <a:xfrm>
              <a:off x="3565753" y="1017409"/>
              <a:ext cx="11700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000" b="1">
                  <a:solidFill>
                    <a:schemeClr val="dk1"/>
                  </a:solidFill>
                  <a:latin typeface="Calibri"/>
                  <a:ea typeface="Calibri"/>
                  <a:cs typeface="Calibri"/>
                  <a:sym typeface="Calibri"/>
                </a:rPr>
                <a:t>2025 Frameworks</a:t>
              </a:r>
              <a:endParaRPr sz="1000" b="1">
                <a:solidFill>
                  <a:schemeClr val="dk1"/>
                </a:solidFill>
                <a:latin typeface="Calibri"/>
                <a:ea typeface="Calibri"/>
                <a:cs typeface="Calibri"/>
                <a:sym typeface="Calibri"/>
              </a:endParaRPr>
            </a:p>
          </p:txBody>
        </p:sp>
      </p:grpSp>
      <p:sp>
        <p:nvSpPr>
          <p:cNvPr id="574" name="Google Shape;574;p64">
            <a:extLst>
              <a:ext uri="{C183D7F6-B498-43B3-948B-1728B52AA6E4}">
                <adec:decorative xmlns:adec="http://schemas.microsoft.com/office/drawing/2017/decorative" val="1"/>
              </a:ext>
            </a:extLst>
          </p:cNvPr>
          <p:cNvSpPr/>
          <p:nvPr/>
        </p:nvSpPr>
        <p:spPr>
          <a:xfrm>
            <a:off x="6537163" y="1687700"/>
            <a:ext cx="697800" cy="3060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4">
            <a:extLst>
              <a:ext uri="{C183D7F6-B498-43B3-948B-1728B52AA6E4}">
                <adec:decorative xmlns:adec="http://schemas.microsoft.com/office/drawing/2017/decorative" val="1"/>
              </a:ext>
            </a:extLst>
          </p:cNvPr>
          <p:cNvSpPr/>
          <p:nvPr/>
        </p:nvSpPr>
        <p:spPr>
          <a:xfrm>
            <a:off x="6537163" y="1295300"/>
            <a:ext cx="697800" cy="3924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4">
            <a:extLst>
              <a:ext uri="{C183D7F6-B498-43B3-948B-1728B52AA6E4}">
                <adec:decorative xmlns:adec="http://schemas.microsoft.com/office/drawing/2017/decorative" val="1"/>
              </a:ext>
            </a:extLst>
          </p:cNvPr>
          <p:cNvSpPr/>
          <p:nvPr/>
        </p:nvSpPr>
        <p:spPr>
          <a:xfrm>
            <a:off x="6537163" y="1973300"/>
            <a:ext cx="697800" cy="306000"/>
          </a:xfrm>
          <a:prstGeom prst="rect">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4"/>
          <p:cNvSpPr txBox="1"/>
          <p:nvPr/>
        </p:nvSpPr>
        <p:spPr>
          <a:xfrm>
            <a:off x="6600310" y="1918550"/>
            <a:ext cx="5715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PWR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78" name="Google Shape;578;p64"/>
          <p:cNvSpPr txBox="1"/>
          <p:nvPr/>
        </p:nvSpPr>
        <p:spPr>
          <a:xfrm>
            <a:off x="6537163" y="163295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79" name="Google Shape;579;p64"/>
          <p:cNvSpPr txBox="1"/>
          <p:nvPr/>
        </p:nvSpPr>
        <p:spPr>
          <a:xfrm>
            <a:off x="6518100" y="128375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80" name="Google Shape;580;p64">
            <a:extLst>
              <a:ext uri="{C183D7F6-B498-43B3-948B-1728B52AA6E4}">
                <adec:decorative xmlns:adec="http://schemas.microsoft.com/office/drawing/2017/decorative" val="1"/>
              </a:ext>
            </a:extLst>
          </p:cNvPr>
          <p:cNvSpPr/>
          <p:nvPr/>
        </p:nvSpPr>
        <p:spPr>
          <a:xfrm>
            <a:off x="5624638" y="1295300"/>
            <a:ext cx="697800" cy="6453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4">
            <a:extLst>
              <a:ext uri="{C183D7F6-B498-43B3-948B-1728B52AA6E4}">
                <adec:decorative xmlns:adec="http://schemas.microsoft.com/office/drawing/2017/decorative" val="1"/>
              </a:ext>
            </a:extLst>
          </p:cNvPr>
          <p:cNvSpPr/>
          <p:nvPr/>
        </p:nvSpPr>
        <p:spPr>
          <a:xfrm>
            <a:off x="5624638" y="1940600"/>
            <a:ext cx="697800" cy="3387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4"/>
          <p:cNvSpPr txBox="1"/>
          <p:nvPr/>
        </p:nvSpPr>
        <p:spPr>
          <a:xfrm>
            <a:off x="5624638" y="189305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83" name="Google Shape;583;p64"/>
          <p:cNvSpPr txBox="1"/>
          <p:nvPr/>
        </p:nvSpPr>
        <p:spPr>
          <a:xfrm>
            <a:off x="5608988" y="139910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60%</a:t>
            </a:r>
            <a:endParaRPr sz="800" b="1">
              <a:solidFill>
                <a:schemeClr val="lt1"/>
              </a:solidFill>
              <a:latin typeface="Calibri"/>
              <a:ea typeface="Calibri"/>
              <a:cs typeface="Calibri"/>
              <a:sym typeface="Calibri"/>
            </a:endParaRPr>
          </a:p>
        </p:txBody>
      </p:sp>
      <p:sp>
        <p:nvSpPr>
          <p:cNvPr id="584" name="Google Shape;584;p64"/>
          <p:cNvSpPr txBox="1"/>
          <p:nvPr/>
        </p:nvSpPr>
        <p:spPr>
          <a:xfrm>
            <a:off x="5634550" y="974088"/>
            <a:ext cx="1593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Calibri"/>
                <a:ea typeface="Calibri"/>
                <a:cs typeface="Calibri"/>
                <a:sym typeface="Calibri"/>
              </a:rPr>
              <a:t>Indicator Weights</a:t>
            </a:r>
            <a:endParaRPr sz="1000" b="1">
              <a:solidFill>
                <a:schemeClr val="dk1"/>
              </a:solidFill>
              <a:latin typeface="Calibri"/>
              <a:ea typeface="Calibri"/>
              <a:cs typeface="Calibri"/>
              <a:sym typeface="Calibri"/>
            </a:endParaRPr>
          </a:p>
        </p:txBody>
      </p:sp>
      <p:sp>
        <p:nvSpPr>
          <p:cNvPr id="585" name="Google Shape;585;p64"/>
          <p:cNvSpPr txBox="1"/>
          <p:nvPr/>
        </p:nvSpPr>
        <p:spPr>
          <a:xfrm>
            <a:off x="5578525" y="218570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ES &amp; MS</a:t>
            </a:r>
            <a:endParaRPr sz="1000">
              <a:solidFill>
                <a:schemeClr val="dk1"/>
              </a:solidFill>
              <a:latin typeface="Calibri"/>
              <a:ea typeface="Calibri"/>
              <a:cs typeface="Calibri"/>
              <a:sym typeface="Calibri"/>
            </a:endParaRPr>
          </a:p>
        </p:txBody>
      </p:sp>
      <p:sp>
        <p:nvSpPr>
          <p:cNvPr id="586" name="Google Shape;586;p64"/>
          <p:cNvSpPr txBox="1"/>
          <p:nvPr/>
        </p:nvSpPr>
        <p:spPr>
          <a:xfrm>
            <a:off x="6487650" y="218570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HS &amp; Dist</a:t>
            </a:r>
            <a:endParaRPr sz="1000">
              <a:solidFill>
                <a:schemeClr val="dk1"/>
              </a:solidFill>
              <a:latin typeface="Calibri"/>
              <a:ea typeface="Calibri"/>
              <a:cs typeface="Calibri"/>
              <a:sym typeface="Calibri"/>
            </a:endParaRPr>
          </a:p>
        </p:txBody>
      </p:sp>
      <p:sp>
        <p:nvSpPr>
          <p:cNvPr id="587" name="Google Shape;587;p64">
            <a:extLst>
              <a:ext uri="{C183D7F6-B498-43B3-948B-1728B52AA6E4}">
                <adec:decorative xmlns:adec="http://schemas.microsoft.com/office/drawing/2017/decorative" val="1"/>
              </a:ext>
            </a:extLst>
          </p:cNvPr>
          <p:cNvSpPr/>
          <p:nvPr/>
        </p:nvSpPr>
        <p:spPr>
          <a:xfrm>
            <a:off x="6537163" y="2891025"/>
            <a:ext cx="697800" cy="3060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4">
            <a:extLst>
              <a:ext uri="{C183D7F6-B498-43B3-948B-1728B52AA6E4}">
                <adec:decorative xmlns:adec="http://schemas.microsoft.com/office/drawing/2017/decorative" val="1"/>
              </a:ext>
            </a:extLst>
          </p:cNvPr>
          <p:cNvSpPr/>
          <p:nvPr/>
        </p:nvSpPr>
        <p:spPr>
          <a:xfrm>
            <a:off x="6537163" y="2498625"/>
            <a:ext cx="697800" cy="3924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4">
            <a:extLst>
              <a:ext uri="{C183D7F6-B498-43B3-948B-1728B52AA6E4}">
                <adec:decorative xmlns:adec="http://schemas.microsoft.com/office/drawing/2017/decorative" val="1"/>
              </a:ext>
            </a:extLst>
          </p:cNvPr>
          <p:cNvSpPr/>
          <p:nvPr/>
        </p:nvSpPr>
        <p:spPr>
          <a:xfrm>
            <a:off x="6537163" y="3176625"/>
            <a:ext cx="697800" cy="306000"/>
          </a:xfrm>
          <a:prstGeom prst="rect">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4"/>
          <p:cNvSpPr txBox="1"/>
          <p:nvPr/>
        </p:nvSpPr>
        <p:spPr>
          <a:xfrm>
            <a:off x="6600310" y="3121875"/>
            <a:ext cx="5715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PWR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91" name="Google Shape;591;p64"/>
          <p:cNvSpPr txBox="1"/>
          <p:nvPr/>
        </p:nvSpPr>
        <p:spPr>
          <a:xfrm>
            <a:off x="6537163" y="2836275"/>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30%</a:t>
            </a:r>
            <a:endParaRPr sz="800" b="1">
              <a:solidFill>
                <a:schemeClr val="lt1"/>
              </a:solidFill>
              <a:latin typeface="Calibri"/>
              <a:ea typeface="Calibri"/>
              <a:cs typeface="Calibri"/>
              <a:sym typeface="Calibri"/>
            </a:endParaRPr>
          </a:p>
        </p:txBody>
      </p:sp>
      <p:sp>
        <p:nvSpPr>
          <p:cNvPr id="592" name="Google Shape;592;p64"/>
          <p:cNvSpPr txBox="1"/>
          <p:nvPr/>
        </p:nvSpPr>
        <p:spPr>
          <a:xfrm>
            <a:off x="6518100" y="2487075"/>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40%</a:t>
            </a:r>
            <a:endParaRPr sz="800" b="1">
              <a:solidFill>
                <a:schemeClr val="lt1"/>
              </a:solidFill>
              <a:latin typeface="Calibri"/>
              <a:ea typeface="Calibri"/>
              <a:cs typeface="Calibri"/>
              <a:sym typeface="Calibri"/>
            </a:endParaRPr>
          </a:p>
        </p:txBody>
      </p:sp>
      <p:sp>
        <p:nvSpPr>
          <p:cNvPr id="593" name="Google Shape;593;p64">
            <a:extLst>
              <a:ext uri="{C183D7F6-B498-43B3-948B-1728B52AA6E4}">
                <adec:decorative xmlns:adec="http://schemas.microsoft.com/office/drawing/2017/decorative" val="1"/>
              </a:ext>
            </a:extLst>
          </p:cNvPr>
          <p:cNvSpPr/>
          <p:nvPr/>
        </p:nvSpPr>
        <p:spPr>
          <a:xfrm>
            <a:off x="5624638" y="3143925"/>
            <a:ext cx="697800" cy="3387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4">
            <a:extLst>
              <a:ext uri="{C183D7F6-B498-43B3-948B-1728B52AA6E4}">
                <adec:decorative xmlns:adec="http://schemas.microsoft.com/office/drawing/2017/decorative" val="1"/>
              </a:ext>
            </a:extLst>
          </p:cNvPr>
          <p:cNvSpPr/>
          <p:nvPr/>
        </p:nvSpPr>
        <p:spPr>
          <a:xfrm>
            <a:off x="5624638" y="2498625"/>
            <a:ext cx="697800" cy="5193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4"/>
          <p:cNvSpPr txBox="1"/>
          <p:nvPr/>
        </p:nvSpPr>
        <p:spPr>
          <a:xfrm>
            <a:off x="5628038" y="3121875"/>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35%</a:t>
            </a:r>
            <a:endParaRPr sz="800" b="1">
              <a:solidFill>
                <a:schemeClr val="lt1"/>
              </a:solidFill>
              <a:latin typeface="Calibri"/>
              <a:ea typeface="Calibri"/>
              <a:cs typeface="Calibri"/>
              <a:sym typeface="Calibri"/>
            </a:endParaRPr>
          </a:p>
        </p:txBody>
      </p:sp>
      <p:sp>
        <p:nvSpPr>
          <p:cNvPr id="596" name="Google Shape;596;p64"/>
          <p:cNvSpPr txBox="1"/>
          <p:nvPr/>
        </p:nvSpPr>
        <p:spPr>
          <a:xfrm>
            <a:off x="5608988" y="2550513"/>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55%</a:t>
            </a:r>
            <a:endParaRPr sz="800" b="1">
              <a:solidFill>
                <a:schemeClr val="lt1"/>
              </a:solidFill>
              <a:latin typeface="Calibri"/>
              <a:ea typeface="Calibri"/>
              <a:cs typeface="Calibri"/>
              <a:sym typeface="Calibri"/>
            </a:endParaRPr>
          </a:p>
        </p:txBody>
      </p:sp>
      <p:sp>
        <p:nvSpPr>
          <p:cNvPr id="597" name="Google Shape;597;p64"/>
          <p:cNvSpPr txBox="1"/>
          <p:nvPr/>
        </p:nvSpPr>
        <p:spPr>
          <a:xfrm>
            <a:off x="5578525" y="3389025"/>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ES &amp; MS</a:t>
            </a:r>
            <a:endParaRPr sz="1000">
              <a:solidFill>
                <a:schemeClr val="dk1"/>
              </a:solidFill>
              <a:latin typeface="Calibri"/>
              <a:ea typeface="Calibri"/>
              <a:cs typeface="Calibri"/>
              <a:sym typeface="Calibri"/>
            </a:endParaRPr>
          </a:p>
        </p:txBody>
      </p:sp>
      <p:sp>
        <p:nvSpPr>
          <p:cNvPr id="598" name="Google Shape;598;p64"/>
          <p:cNvSpPr txBox="1"/>
          <p:nvPr/>
        </p:nvSpPr>
        <p:spPr>
          <a:xfrm>
            <a:off x="6487650" y="3389025"/>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HS &amp; Dist</a:t>
            </a:r>
            <a:endParaRPr sz="1000">
              <a:solidFill>
                <a:schemeClr val="dk1"/>
              </a:solidFill>
              <a:latin typeface="Calibri"/>
              <a:ea typeface="Calibri"/>
              <a:cs typeface="Calibri"/>
              <a:sym typeface="Calibri"/>
            </a:endParaRPr>
          </a:p>
        </p:txBody>
      </p:sp>
      <p:sp>
        <p:nvSpPr>
          <p:cNvPr id="599" name="Google Shape;599;p64">
            <a:extLst>
              <a:ext uri="{C183D7F6-B498-43B3-948B-1728B52AA6E4}">
                <adec:decorative xmlns:adec="http://schemas.microsoft.com/office/drawing/2017/decorative" val="1"/>
              </a:ext>
            </a:extLst>
          </p:cNvPr>
          <p:cNvSpPr/>
          <p:nvPr/>
        </p:nvSpPr>
        <p:spPr>
          <a:xfrm>
            <a:off x="5624638" y="3017925"/>
            <a:ext cx="697800" cy="1791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4"/>
          <p:cNvSpPr txBox="1"/>
          <p:nvPr/>
        </p:nvSpPr>
        <p:spPr>
          <a:xfrm>
            <a:off x="5605588" y="2953572"/>
            <a:ext cx="735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On Track </a:t>
            </a:r>
            <a:r>
              <a:rPr lang="en" sz="800" b="1">
                <a:solidFill>
                  <a:schemeClr val="lt1"/>
                </a:solidFill>
                <a:latin typeface="Calibri"/>
                <a:ea typeface="Calibri"/>
                <a:cs typeface="Calibri"/>
                <a:sym typeface="Calibri"/>
              </a:rPr>
              <a:t>10%</a:t>
            </a:r>
            <a:endParaRPr sz="800" b="1">
              <a:solidFill>
                <a:schemeClr val="lt1"/>
              </a:solidFill>
              <a:latin typeface="Calibri"/>
              <a:ea typeface="Calibri"/>
              <a:cs typeface="Calibri"/>
              <a:sym typeface="Calibri"/>
            </a:endParaRPr>
          </a:p>
        </p:txBody>
      </p:sp>
      <p:sp>
        <p:nvSpPr>
          <p:cNvPr id="601" name="Google Shape;601;p64">
            <a:extLst>
              <a:ext uri="{C183D7F6-B498-43B3-948B-1728B52AA6E4}">
                <adec:decorative xmlns:adec="http://schemas.microsoft.com/office/drawing/2017/decorative" val="1"/>
              </a:ext>
            </a:extLst>
          </p:cNvPr>
          <p:cNvSpPr/>
          <p:nvPr/>
        </p:nvSpPr>
        <p:spPr>
          <a:xfrm>
            <a:off x="6537700" y="4170750"/>
            <a:ext cx="697800" cy="2310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4">
            <a:extLst>
              <a:ext uri="{C183D7F6-B498-43B3-948B-1728B52AA6E4}">
                <adec:decorative xmlns:adec="http://schemas.microsoft.com/office/drawing/2017/decorative" val="1"/>
              </a:ext>
            </a:extLst>
          </p:cNvPr>
          <p:cNvSpPr/>
          <p:nvPr/>
        </p:nvSpPr>
        <p:spPr>
          <a:xfrm>
            <a:off x="6537700" y="3703350"/>
            <a:ext cx="697800" cy="3387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4">
            <a:extLst>
              <a:ext uri="{C183D7F6-B498-43B3-948B-1728B52AA6E4}">
                <adec:decorative xmlns:adec="http://schemas.microsoft.com/office/drawing/2017/decorative" val="1"/>
              </a:ext>
            </a:extLst>
          </p:cNvPr>
          <p:cNvSpPr/>
          <p:nvPr/>
        </p:nvSpPr>
        <p:spPr>
          <a:xfrm>
            <a:off x="6537700" y="4381350"/>
            <a:ext cx="697800" cy="306000"/>
          </a:xfrm>
          <a:prstGeom prst="rect">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4"/>
          <p:cNvSpPr txBox="1"/>
          <p:nvPr/>
        </p:nvSpPr>
        <p:spPr>
          <a:xfrm>
            <a:off x="6600872" y="4389563"/>
            <a:ext cx="5715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PWR </a:t>
            </a:r>
            <a:endParaRPr sz="800" b="1">
              <a:solidFill>
                <a:schemeClr val="lt1"/>
              </a:solidFill>
              <a:latin typeface="Calibri"/>
              <a:ea typeface="Calibri"/>
              <a:cs typeface="Calibri"/>
              <a:sym typeface="Calibri"/>
            </a:endParaRPr>
          </a:p>
        </p:txBody>
      </p:sp>
      <p:sp>
        <p:nvSpPr>
          <p:cNvPr id="605" name="Google Shape;605;p64"/>
          <p:cNvSpPr txBox="1"/>
          <p:nvPr/>
        </p:nvSpPr>
        <p:spPr>
          <a:xfrm>
            <a:off x="6415325" y="4102553"/>
            <a:ext cx="942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 </a:t>
            </a:r>
            <a:endParaRPr sz="800" b="1">
              <a:solidFill>
                <a:schemeClr val="lt1"/>
              </a:solidFill>
              <a:latin typeface="Calibri"/>
              <a:ea typeface="Calibri"/>
              <a:cs typeface="Calibri"/>
              <a:sym typeface="Calibri"/>
            </a:endParaRPr>
          </a:p>
        </p:txBody>
      </p:sp>
      <p:sp>
        <p:nvSpPr>
          <p:cNvPr id="606" name="Google Shape;606;p64"/>
          <p:cNvSpPr txBox="1"/>
          <p:nvPr/>
        </p:nvSpPr>
        <p:spPr>
          <a:xfrm>
            <a:off x="6518650" y="3727950"/>
            <a:ext cx="7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800" b="1">
              <a:solidFill>
                <a:schemeClr val="lt1"/>
              </a:solidFill>
              <a:latin typeface="Calibri"/>
              <a:ea typeface="Calibri"/>
              <a:cs typeface="Calibri"/>
              <a:sym typeface="Calibri"/>
            </a:endParaRPr>
          </a:p>
        </p:txBody>
      </p:sp>
      <p:sp>
        <p:nvSpPr>
          <p:cNvPr id="607" name="Google Shape;607;p64">
            <a:extLst>
              <a:ext uri="{C183D7F6-B498-43B3-948B-1728B52AA6E4}">
                <adec:decorative xmlns:adec="http://schemas.microsoft.com/office/drawing/2017/decorative" val="1"/>
              </a:ext>
            </a:extLst>
          </p:cNvPr>
          <p:cNvSpPr/>
          <p:nvPr/>
        </p:nvSpPr>
        <p:spPr>
          <a:xfrm>
            <a:off x="5625175" y="4348650"/>
            <a:ext cx="697800" cy="338700"/>
          </a:xfrm>
          <a:prstGeom prst="rect">
            <a:avLst/>
          </a:prstGeom>
          <a:solidFill>
            <a:srgbClr val="FFC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4">
            <a:extLst>
              <a:ext uri="{C183D7F6-B498-43B3-948B-1728B52AA6E4}">
                <adec:decorative xmlns:adec="http://schemas.microsoft.com/office/drawing/2017/decorative" val="1"/>
              </a:ext>
            </a:extLst>
          </p:cNvPr>
          <p:cNvSpPr/>
          <p:nvPr/>
        </p:nvSpPr>
        <p:spPr>
          <a:xfrm>
            <a:off x="5625175" y="3703350"/>
            <a:ext cx="697800" cy="519300"/>
          </a:xfrm>
          <a:prstGeom prst="rect">
            <a:avLst/>
          </a:prstGeom>
          <a:solidFill>
            <a:srgbClr val="74A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4"/>
          <p:cNvSpPr txBox="1"/>
          <p:nvPr/>
        </p:nvSpPr>
        <p:spPr>
          <a:xfrm>
            <a:off x="5628575" y="4326600"/>
            <a:ext cx="697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Achievement</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35%</a:t>
            </a:r>
            <a:endParaRPr sz="800" b="1">
              <a:solidFill>
                <a:schemeClr val="lt1"/>
              </a:solidFill>
              <a:latin typeface="Calibri"/>
              <a:ea typeface="Calibri"/>
              <a:cs typeface="Calibri"/>
              <a:sym typeface="Calibri"/>
            </a:endParaRPr>
          </a:p>
        </p:txBody>
      </p:sp>
      <p:sp>
        <p:nvSpPr>
          <p:cNvPr id="610" name="Google Shape;610;p64"/>
          <p:cNvSpPr txBox="1"/>
          <p:nvPr/>
        </p:nvSpPr>
        <p:spPr>
          <a:xfrm>
            <a:off x="5609525" y="3755238"/>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Growth </a:t>
            </a:r>
            <a:endParaRPr sz="700" b="1">
              <a:solidFill>
                <a:schemeClr val="lt1"/>
              </a:solidFill>
              <a:latin typeface="Calibri"/>
              <a:ea typeface="Calibri"/>
              <a:cs typeface="Calibri"/>
              <a:sym typeface="Calibri"/>
            </a:endParaRPr>
          </a:p>
          <a:p>
            <a:pPr marL="0" lvl="0" indent="0" algn="ctr" rtl="0">
              <a:spcBef>
                <a:spcPts val="0"/>
              </a:spcBef>
              <a:spcAft>
                <a:spcPts val="0"/>
              </a:spcAft>
              <a:buNone/>
            </a:pPr>
            <a:r>
              <a:rPr lang="en" sz="800" b="1">
                <a:solidFill>
                  <a:schemeClr val="lt1"/>
                </a:solidFill>
                <a:latin typeface="Calibri"/>
                <a:ea typeface="Calibri"/>
                <a:cs typeface="Calibri"/>
                <a:sym typeface="Calibri"/>
              </a:rPr>
              <a:t>55%</a:t>
            </a:r>
            <a:endParaRPr sz="800" b="1">
              <a:solidFill>
                <a:schemeClr val="lt1"/>
              </a:solidFill>
              <a:latin typeface="Calibri"/>
              <a:ea typeface="Calibri"/>
              <a:cs typeface="Calibri"/>
              <a:sym typeface="Calibri"/>
            </a:endParaRPr>
          </a:p>
        </p:txBody>
      </p:sp>
      <p:sp>
        <p:nvSpPr>
          <p:cNvPr id="611" name="Google Shape;611;p64"/>
          <p:cNvSpPr txBox="1"/>
          <p:nvPr/>
        </p:nvSpPr>
        <p:spPr>
          <a:xfrm>
            <a:off x="5579063" y="459375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ES &amp; MS</a:t>
            </a:r>
            <a:endParaRPr sz="1000">
              <a:solidFill>
                <a:schemeClr val="dk1"/>
              </a:solidFill>
              <a:latin typeface="Calibri"/>
              <a:ea typeface="Calibri"/>
              <a:cs typeface="Calibri"/>
              <a:sym typeface="Calibri"/>
            </a:endParaRPr>
          </a:p>
        </p:txBody>
      </p:sp>
      <p:sp>
        <p:nvSpPr>
          <p:cNvPr id="612" name="Google Shape;612;p64"/>
          <p:cNvSpPr txBox="1"/>
          <p:nvPr/>
        </p:nvSpPr>
        <p:spPr>
          <a:xfrm>
            <a:off x="6488188" y="4593750"/>
            <a:ext cx="796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dk1"/>
                </a:solidFill>
                <a:latin typeface="Calibri"/>
                <a:ea typeface="Calibri"/>
                <a:cs typeface="Calibri"/>
                <a:sym typeface="Calibri"/>
              </a:rPr>
              <a:t>HS &amp; Dist*</a:t>
            </a:r>
            <a:endParaRPr sz="1000" i="1">
              <a:solidFill>
                <a:schemeClr val="dk1"/>
              </a:solidFill>
              <a:latin typeface="Calibri"/>
              <a:ea typeface="Calibri"/>
              <a:cs typeface="Calibri"/>
              <a:sym typeface="Calibri"/>
            </a:endParaRPr>
          </a:p>
        </p:txBody>
      </p:sp>
      <p:sp>
        <p:nvSpPr>
          <p:cNvPr id="613" name="Google Shape;613;p64">
            <a:extLst>
              <a:ext uri="{C183D7F6-B498-43B3-948B-1728B52AA6E4}">
                <adec:decorative xmlns:adec="http://schemas.microsoft.com/office/drawing/2017/decorative" val="1"/>
              </a:ext>
            </a:extLst>
          </p:cNvPr>
          <p:cNvSpPr/>
          <p:nvPr/>
        </p:nvSpPr>
        <p:spPr>
          <a:xfrm>
            <a:off x="5625175" y="4222650"/>
            <a:ext cx="697800" cy="1791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4"/>
          <p:cNvSpPr txBox="1"/>
          <p:nvPr/>
        </p:nvSpPr>
        <p:spPr>
          <a:xfrm>
            <a:off x="5606125" y="4158297"/>
            <a:ext cx="735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On Track </a:t>
            </a:r>
            <a:r>
              <a:rPr lang="en" sz="800" b="1">
                <a:solidFill>
                  <a:schemeClr val="lt1"/>
                </a:solidFill>
                <a:latin typeface="Calibri"/>
                <a:ea typeface="Calibri"/>
                <a:cs typeface="Calibri"/>
                <a:sym typeface="Calibri"/>
              </a:rPr>
              <a:t>10%</a:t>
            </a:r>
            <a:endParaRPr sz="800" b="1">
              <a:solidFill>
                <a:schemeClr val="lt1"/>
              </a:solidFill>
              <a:latin typeface="Calibri"/>
              <a:ea typeface="Calibri"/>
              <a:cs typeface="Calibri"/>
              <a:sym typeface="Calibri"/>
            </a:endParaRPr>
          </a:p>
        </p:txBody>
      </p:sp>
      <p:sp>
        <p:nvSpPr>
          <p:cNvPr id="615" name="Google Shape;615;p64"/>
          <p:cNvSpPr txBox="1"/>
          <p:nvPr/>
        </p:nvSpPr>
        <p:spPr>
          <a:xfrm>
            <a:off x="6258420" y="4769850"/>
            <a:ext cx="1764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i="1">
                <a:solidFill>
                  <a:schemeClr val="dk1"/>
                </a:solidFill>
                <a:latin typeface="Calibri"/>
                <a:ea typeface="Calibri"/>
                <a:cs typeface="Calibri"/>
                <a:sym typeface="Calibri"/>
              </a:rPr>
              <a:t>*Weighting has not been recommended by TAP, nor approved by the state board</a:t>
            </a:r>
            <a:endParaRPr sz="600" i="1">
              <a:solidFill>
                <a:schemeClr val="dk1"/>
              </a:solidFill>
              <a:latin typeface="Calibri"/>
              <a:ea typeface="Calibri"/>
              <a:cs typeface="Calibri"/>
              <a:sym typeface="Calibri"/>
            </a:endParaRPr>
          </a:p>
        </p:txBody>
      </p:sp>
      <p:sp>
        <p:nvSpPr>
          <p:cNvPr id="616" name="Google Shape;616;p64">
            <a:extLst>
              <a:ext uri="{C183D7F6-B498-43B3-948B-1728B52AA6E4}">
                <adec:decorative xmlns:adec="http://schemas.microsoft.com/office/drawing/2017/decorative" val="1"/>
              </a:ext>
            </a:extLst>
          </p:cNvPr>
          <p:cNvSpPr/>
          <p:nvPr/>
        </p:nvSpPr>
        <p:spPr>
          <a:xfrm>
            <a:off x="6537700" y="4042050"/>
            <a:ext cx="697800" cy="139200"/>
          </a:xfrm>
          <a:prstGeom prst="rect">
            <a:avLst/>
          </a:prstGeom>
          <a:solidFill>
            <a:srgbClr val="6BA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4"/>
          <p:cNvSpPr txBox="1"/>
          <p:nvPr/>
        </p:nvSpPr>
        <p:spPr>
          <a:xfrm>
            <a:off x="6518638" y="3971475"/>
            <a:ext cx="73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On Track </a:t>
            </a:r>
            <a:endParaRPr sz="800" b="1">
              <a:solidFill>
                <a:schemeClr val="lt1"/>
              </a:solidFill>
              <a:latin typeface="Calibri"/>
              <a:ea typeface="Calibri"/>
              <a:cs typeface="Calibri"/>
              <a:sym typeface="Calibri"/>
            </a:endParaRPr>
          </a:p>
        </p:txBody>
      </p:sp>
      <p:sp>
        <p:nvSpPr>
          <p:cNvPr id="618" name="Google Shape;618;p64"/>
          <p:cNvSpPr txBox="1"/>
          <p:nvPr/>
        </p:nvSpPr>
        <p:spPr>
          <a:xfrm>
            <a:off x="2897825" y="974100"/>
            <a:ext cx="2303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Calibri"/>
                <a:ea typeface="Calibri"/>
                <a:cs typeface="Calibri"/>
                <a:sym typeface="Calibri"/>
              </a:rPr>
              <a:t>Anticipated Framework Changes</a:t>
            </a:r>
            <a:endParaRPr sz="1000" b="1">
              <a:solidFill>
                <a:schemeClr val="dk1"/>
              </a:solidFill>
              <a:latin typeface="Calibri"/>
              <a:ea typeface="Calibri"/>
              <a:cs typeface="Calibri"/>
              <a:sym typeface="Calibri"/>
            </a:endParaRPr>
          </a:p>
        </p:txBody>
      </p:sp>
      <p:sp>
        <p:nvSpPr>
          <p:cNvPr id="619" name="Google Shape;619;p6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5"/>
          <p:cNvSpPr txBox="1">
            <a:spLocks noGrp="1"/>
          </p:cNvSpPr>
          <p:nvPr>
            <p:ph type="ctrTitle"/>
          </p:nvPr>
        </p:nvSpPr>
        <p:spPr>
          <a:xfrm>
            <a:off x="311700" y="1840075"/>
            <a:ext cx="8520600" cy="15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Improvement Planning Changes</a:t>
            </a:r>
            <a:endParaRPr/>
          </a:p>
        </p:txBody>
      </p:sp>
      <p:sp>
        <p:nvSpPr>
          <p:cNvPr id="625" name="Google Shape;625;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solidFill>
                  <a:schemeClr val="lt1"/>
                </a:solidFill>
              </a:rPr>
              <a:t>Improvement Planning Dashboards</a:t>
            </a:r>
            <a:endParaRPr/>
          </a:p>
        </p:txBody>
      </p:sp>
      <p:sp>
        <p:nvSpPr>
          <p:cNvPr id="631" name="Google Shape;631;p66"/>
          <p:cNvSpPr txBox="1">
            <a:spLocks noGrp="1"/>
          </p:cNvSpPr>
          <p:nvPr>
            <p:ph type="body" idx="1"/>
          </p:nvPr>
        </p:nvSpPr>
        <p:spPr>
          <a:xfrm>
            <a:off x="457200" y="1143000"/>
            <a:ext cx="31629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Available to district level users</a:t>
            </a:r>
            <a:endParaRPr/>
          </a:p>
          <a:p>
            <a:pPr marL="457200" lvl="0" indent="-330200" algn="l" rtl="0">
              <a:spcBef>
                <a:spcPts val="0"/>
              </a:spcBef>
              <a:spcAft>
                <a:spcPts val="0"/>
              </a:spcAft>
              <a:buSzPts val="1600"/>
              <a:buChar char="●"/>
            </a:pPr>
            <a:r>
              <a:rPr lang="en"/>
              <a:t>Visuals with reports available for each area (biennial flexibility, planning expectations, UIP progress status etc. </a:t>
            </a:r>
            <a:endParaRPr/>
          </a:p>
          <a:p>
            <a:pPr marL="457200" lvl="0" indent="-330200" algn="l" rtl="0">
              <a:spcBef>
                <a:spcPts val="0"/>
              </a:spcBef>
              <a:spcAft>
                <a:spcPts val="0"/>
              </a:spcAft>
              <a:buSzPts val="1600"/>
              <a:buChar char="●"/>
            </a:pPr>
            <a:r>
              <a:rPr lang="en"/>
              <a:t>Exportable for collaboration (e.g. Title I coordination)</a:t>
            </a:r>
            <a:endParaRPr/>
          </a:p>
        </p:txBody>
      </p:sp>
      <p:sp>
        <p:nvSpPr>
          <p:cNvPr id="632" name="Google Shape;632;p6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25</a:t>
            </a:fld>
            <a:endParaRPr/>
          </a:p>
        </p:txBody>
      </p:sp>
      <p:pic>
        <p:nvPicPr>
          <p:cNvPr id="633" name="Google Shape;633;p66">
            <a:extLst>
              <a:ext uri="{C183D7F6-B498-43B3-948B-1728B52AA6E4}">
                <adec:decorative xmlns:adec="http://schemas.microsoft.com/office/drawing/2017/decorative" val="1"/>
              </a:ext>
            </a:extLst>
          </p:cNvPr>
          <p:cNvPicPr preferRelativeResize="0"/>
          <p:nvPr/>
        </p:nvPicPr>
        <p:blipFill rotWithShape="1">
          <a:blip r:embed="rId3">
            <a:alphaModFix/>
          </a:blip>
          <a:srcRect r="33501"/>
          <a:stretch/>
        </p:blipFill>
        <p:spPr>
          <a:xfrm>
            <a:off x="3734225" y="1143000"/>
            <a:ext cx="5306101" cy="29698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Selection of Flexibilities</a:t>
            </a:r>
            <a:endParaRPr/>
          </a:p>
        </p:txBody>
      </p:sp>
      <p:sp>
        <p:nvSpPr>
          <p:cNvPr id="639" name="Google Shape;639;p67"/>
          <p:cNvSpPr txBox="1">
            <a:spLocks noGrp="1"/>
          </p:cNvSpPr>
          <p:nvPr>
            <p:ph type="body" idx="1"/>
          </p:nvPr>
        </p:nvSpPr>
        <p:spPr>
          <a:xfrm>
            <a:off x="457200" y="1143000"/>
            <a:ext cx="34647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Districts select which flexibilities they will be choosing for UIP Submission (Combined, Biennial, January). </a:t>
            </a:r>
            <a:endParaRPr/>
          </a:p>
          <a:p>
            <a:pPr marL="0" lvl="0" indent="0" algn="l" rtl="0">
              <a:spcBef>
                <a:spcPts val="1200"/>
              </a:spcBef>
              <a:spcAft>
                <a:spcPts val="0"/>
              </a:spcAft>
              <a:buNone/>
            </a:pPr>
            <a:r>
              <a:rPr lang="en"/>
              <a:t>These selections will present on the landing page of the school’s UIP. (New!)</a:t>
            </a:r>
            <a:endParaRPr/>
          </a:p>
          <a:p>
            <a:pPr marL="0" lvl="0" indent="0" algn="l" rtl="0">
              <a:spcBef>
                <a:spcPts val="1200"/>
              </a:spcBef>
              <a:spcAft>
                <a:spcPts val="1200"/>
              </a:spcAft>
              <a:buNone/>
            </a:pPr>
            <a:r>
              <a:rPr lang="en"/>
              <a:t>Note: these will not show eligibility  for Biennial/January until after performance framework ratings are released. </a:t>
            </a:r>
            <a:endParaRPr/>
          </a:p>
        </p:txBody>
      </p:sp>
      <p:sp>
        <p:nvSpPr>
          <p:cNvPr id="640" name="Google Shape;640;p6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26</a:t>
            </a:fld>
            <a:endParaRPr/>
          </a:p>
        </p:txBody>
      </p:sp>
      <p:pic>
        <p:nvPicPr>
          <p:cNvPr id="641" name="Google Shape;641;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87950" y="1024475"/>
            <a:ext cx="4811924" cy="1320500"/>
          </a:xfrm>
          <a:prstGeom prst="rect">
            <a:avLst/>
          </a:prstGeom>
          <a:noFill/>
          <a:ln>
            <a:noFill/>
          </a:ln>
        </p:spPr>
      </p:pic>
      <p:sp>
        <p:nvSpPr>
          <p:cNvPr id="642" name="Google Shape;642;p67">
            <a:extLst>
              <a:ext uri="{C183D7F6-B498-43B3-948B-1728B52AA6E4}">
                <adec:decorative xmlns:adec="http://schemas.microsoft.com/office/drawing/2017/decorative" val="1"/>
              </a:ext>
            </a:extLst>
          </p:cNvPr>
          <p:cNvSpPr/>
          <p:nvPr/>
        </p:nvSpPr>
        <p:spPr>
          <a:xfrm>
            <a:off x="6045576" y="1571018"/>
            <a:ext cx="1920600" cy="227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3" name="Google Shape;643;p67">
            <a:extLst>
              <a:ext uri="{C183D7F6-B498-43B3-948B-1728B52AA6E4}">
                <adec:decorative xmlns:adec="http://schemas.microsoft.com/office/drawing/2017/decorative" val="1"/>
              </a:ext>
            </a:extLst>
          </p:cNvPr>
          <p:cNvPicPr preferRelativeResize="0"/>
          <p:nvPr/>
        </p:nvPicPr>
        <p:blipFill rotWithShape="1">
          <a:blip r:embed="rId4">
            <a:alphaModFix/>
          </a:blip>
          <a:srcRect t="17518"/>
          <a:stretch/>
        </p:blipFill>
        <p:spPr>
          <a:xfrm>
            <a:off x="4087950" y="2768650"/>
            <a:ext cx="4811926" cy="1453175"/>
          </a:xfrm>
          <a:prstGeom prst="rect">
            <a:avLst/>
          </a:prstGeom>
          <a:noFill/>
          <a:ln>
            <a:noFill/>
          </a:ln>
        </p:spPr>
      </p:pic>
      <p:sp>
        <p:nvSpPr>
          <p:cNvPr id="644" name="Google Shape;644;p67">
            <a:extLst>
              <a:ext uri="{C183D7F6-B498-43B3-948B-1728B52AA6E4}">
                <adec:decorative xmlns:adec="http://schemas.microsoft.com/office/drawing/2017/decorative" val="1"/>
              </a:ext>
            </a:extLst>
          </p:cNvPr>
          <p:cNvSpPr/>
          <p:nvPr/>
        </p:nvSpPr>
        <p:spPr>
          <a:xfrm>
            <a:off x="4179301" y="3210493"/>
            <a:ext cx="1920600" cy="227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7">
            <a:extLst>
              <a:ext uri="{C183D7F6-B498-43B3-948B-1728B52AA6E4}">
                <adec:decorative xmlns:adec="http://schemas.microsoft.com/office/drawing/2017/decorative" val="1"/>
              </a:ext>
            </a:extLst>
          </p:cNvPr>
          <p:cNvSpPr/>
          <p:nvPr/>
        </p:nvSpPr>
        <p:spPr>
          <a:xfrm>
            <a:off x="4179301" y="3648643"/>
            <a:ext cx="1920600" cy="227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Some Expectations Captured as Assurances</a:t>
            </a:r>
            <a:endParaRPr/>
          </a:p>
        </p:txBody>
      </p:sp>
      <p:sp>
        <p:nvSpPr>
          <p:cNvPr id="651" name="Google Shape;651;p68"/>
          <p:cNvSpPr txBox="1">
            <a:spLocks noGrp="1"/>
          </p:cNvSpPr>
          <p:nvPr>
            <p:ph type="body" idx="1"/>
          </p:nvPr>
        </p:nvSpPr>
        <p:spPr>
          <a:xfrm>
            <a:off x="457200" y="1143000"/>
            <a:ext cx="34581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Will be customized within the online system based on school specific information. </a:t>
            </a:r>
            <a:endParaRPr/>
          </a:p>
          <a:p>
            <a:pPr marL="457200" lvl="0" indent="-330200" algn="l" rtl="0">
              <a:spcBef>
                <a:spcPts val="0"/>
              </a:spcBef>
              <a:spcAft>
                <a:spcPts val="0"/>
              </a:spcAft>
              <a:buSzPts val="1600"/>
              <a:buChar char="●"/>
            </a:pPr>
            <a:r>
              <a:rPr lang="en"/>
              <a:t>The school has responsibility for ensuring completion of activities associated with these expectations and may be asked to share artifacts as a part of a monitoring process.</a:t>
            </a:r>
            <a:r>
              <a:rPr lang="en" sz="1000">
                <a:latin typeface="Arial"/>
                <a:ea typeface="Arial"/>
                <a:cs typeface="Arial"/>
                <a:sym typeface="Arial"/>
              </a:rPr>
              <a:t>  </a:t>
            </a:r>
            <a:endParaRPr/>
          </a:p>
        </p:txBody>
      </p:sp>
      <p:sp>
        <p:nvSpPr>
          <p:cNvPr id="652" name="Google Shape;652;p6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27</a:t>
            </a:fld>
            <a:endParaRPr/>
          </a:p>
        </p:txBody>
      </p:sp>
      <p:pic>
        <p:nvPicPr>
          <p:cNvPr id="653" name="Google Shape;653;p6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82975" y="1343673"/>
            <a:ext cx="5010449" cy="2311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Template Pilot</a:t>
            </a:r>
            <a:endParaRPr/>
          </a:p>
        </p:txBody>
      </p:sp>
      <p:sp>
        <p:nvSpPr>
          <p:cNvPr id="659" name="Google Shape;659;p69"/>
          <p:cNvSpPr txBox="1">
            <a:spLocks noGrp="1"/>
          </p:cNvSpPr>
          <p:nvPr>
            <p:ph type="body" idx="1"/>
          </p:nvPr>
        </p:nvSpPr>
        <p:spPr>
          <a:xfrm>
            <a:off x="457200" y="1143000"/>
            <a:ext cx="41148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A new pilot template is underway, with a small scale launch in fall of 2023. </a:t>
            </a:r>
            <a:endParaRPr/>
          </a:p>
          <a:p>
            <a:pPr marL="457200" lvl="0" indent="-330200" algn="l" rtl="0">
              <a:spcBef>
                <a:spcPts val="0"/>
              </a:spcBef>
              <a:spcAft>
                <a:spcPts val="0"/>
              </a:spcAft>
              <a:buSzPts val="1600"/>
              <a:buChar char="●"/>
            </a:pPr>
            <a:r>
              <a:rPr lang="en"/>
              <a:t>Goals for pilot include streamlined entry, more clarity for how meet expectations.  </a:t>
            </a:r>
            <a:endParaRPr/>
          </a:p>
          <a:p>
            <a:pPr marL="457200" lvl="0" indent="-330200" algn="l" rtl="0">
              <a:spcBef>
                <a:spcPts val="0"/>
              </a:spcBef>
              <a:spcAft>
                <a:spcPts val="0"/>
              </a:spcAft>
              <a:buSzPts val="1600"/>
              <a:buChar char="●"/>
            </a:pPr>
            <a:r>
              <a:rPr lang="en"/>
              <a:t>Additional information will be available in early 2024 for more broad participation/usage.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660" name="Google Shape;660;p6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28</a:t>
            </a:fld>
            <a:endParaRPr/>
          </a:p>
        </p:txBody>
      </p:sp>
      <p:pic>
        <p:nvPicPr>
          <p:cNvPr id="661" name="Google Shape;661;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89275" y="1101025"/>
            <a:ext cx="4370901" cy="3363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Math Act- Planning Requirements</a:t>
            </a:r>
            <a:endParaRPr/>
          </a:p>
        </p:txBody>
      </p:sp>
      <p:sp>
        <p:nvSpPr>
          <p:cNvPr id="667" name="Google Shape;667;p70"/>
          <p:cNvSpPr txBox="1">
            <a:spLocks noGrp="1"/>
          </p:cNvSpPr>
          <p:nvPr>
            <p:ph type="body" idx="1"/>
          </p:nvPr>
        </p:nvSpPr>
        <p:spPr>
          <a:xfrm>
            <a:off x="457200" y="1143000"/>
            <a:ext cx="53667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New requirements with the Math Act (HB 23-1231) for those </a:t>
            </a:r>
            <a:r>
              <a:rPr lang="en" i="1"/>
              <a:t>districts </a:t>
            </a:r>
            <a:r>
              <a:rPr lang="en"/>
              <a:t>and </a:t>
            </a:r>
            <a:r>
              <a:rPr lang="en" i="1"/>
              <a:t>schools</a:t>
            </a:r>
            <a:r>
              <a:rPr lang="en"/>
              <a:t> with Improvement, Priority Improvement and Turnaround ratings: </a:t>
            </a:r>
            <a:endParaRPr/>
          </a:p>
          <a:p>
            <a:pPr marL="0" lvl="0" indent="0" algn="l" rtl="0">
              <a:spcBef>
                <a:spcPts val="1200"/>
              </a:spcBef>
              <a:spcAft>
                <a:spcPts val="0"/>
              </a:spcAft>
              <a:buNone/>
            </a:pPr>
            <a:r>
              <a:rPr lang="en" b="1"/>
              <a:t>Action Planning</a:t>
            </a:r>
            <a:r>
              <a:rPr lang="en"/>
              <a:t>- </a:t>
            </a:r>
            <a:r>
              <a:rPr lang="en" sz="1100"/>
              <a:t> </a:t>
            </a:r>
            <a:r>
              <a:rPr lang="en"/>
              <a:t>identify strategies to address the needs of students who are below grade level or struggling in mathematics </a:t>
            </a:r>
            <a:endParaRPr/>
          </a:p>
          <a:p>
            <a:pPr marL="0" lvl="0" indent="0" algn="l" rtl="0">
              <a:spcBef>
                <a:spcPts val="1200"/>
              </a:spcBef>
              <a:spcAft>
                <a:spcPts val="1200"/>
              </a:spcAft>
              <a:buNone/>
            </a:pPr>
            <a:r>
              <a:rPr lang="en" b="1"/>
              <a:t>Target Setting</a:t>
            </a:r>
            <a:r>
              <a:rPr lang="en" sz="1100"/>
              <a:t>-</a:t>
            </a:r>
            <a:r>
              <a:rPr lang="en"/>
              <a:t> set or revise, as appropriate, ambitious but attainable targets that the public school shall attain in reducing the number of students who are below grade level or struggling in mathematics</a:t>
            </a:r>
            <a:endParaRPr/>
          </a:p>
        </p:txBody>
      </p:sp>
      <p:sp>
        <p:nvSpPr>
          <p:cNvPr id="668" name="Google Shape;668;p7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29</a:t>
            </a:fld>
            <a:endParaRPr/>
          </a:p>
        </p:txBody>
      </p:sp>
      <p:pic>
        <p:nvPicPr>
          <p:cNvPr id="669" name="Google Shape;669;p7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49450" y="1517075"/>
            <a:ext cx="2927900" cy="206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ctrTitle"/>
          </p:nvPr>
        </p:nvSpPr>
        <p:spPr>
          <a:xfrm>
            <a:off x="311700" y="1840075"/>
            <a:ext cx="8520600" cy="15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 on the State Accountability System</a:t>
            </a:r>
            <a:endParaRPr/>
          </a:p>
        </p:txBody>
      </p:sp>
      <p:sp>
        <p:nvSpPr>
          <p:cNvPr id="339" name="Google Shape;33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1"/>
          <p:cNvSpPr txBox="1">
            <a:spLocks noGrp="1"/>
          </p:cNvSpPr>
          <p:nvPr>
            <p:ph type="ctrTitle"/>
          </p:nvPr>
        </p:nvSpPr>
        <p:spPr>
          <a:xfrm>
            <a:off x="311700" y="1840075"/>
            <a:ext cx="8520600" cy="15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Accountability Resources and Supports</a:t>
            </a:r>
            <a:endParaRPr/>
          </a:p>
        </p:txBody>
      </p:sp>
      <p:sp>
        <p:nvSpPr>
          <p:cNvPr id="675" name="Google Shape;675;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b="1"/>
              <a:t>Performance Tools and Visualizations	</a:t>
            </a:r>
            <a:endParaRPr b="1"/>
          </a:p>
        </p:txBody>
      </p:sp>
      <p:sp>
        <p:nvSpPr>
          <p:cNvPr id="681" name="Google Shape;681;p72"/>
          <p:cNvSpPr txBox="1">
            <a:spLocks noGrp="1"/>
          </p:cNvSpPr>
          <p:nvPr>
            <p:ph type="body" idx="4294967295"/>
          </p:nvPr>
        </p:nvSpPr>
        <p:spPr>
          <a:xfrm>
            <a:off x="213075" y="1393650"/>
            <a:ext cx="8388600" cy="294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400">
                <a:solidFill>
                  <a:schemeClr val="dk1"/>
                </a:solidFill>
              </a:rPr>
              <a:t>CDE has launched an interactive version of the frameworks aimed at the public.  Users see high levels reports initially and then can dig into accountability data more deeply.  There are links to the framework pdf reports, the site’s UIP and the district’s accreditation contract.  </a:t>
            </a:r>
            <a:endParaRPr sz="1400">
              <a:solidFill>
                <a:schemeClr val="dk1"/>
              </a:solidFill>
            </a:endParaRPr>
          </a:p>
          <a:p>
            <a:pPr marL="0" lvl="0" indent="0" algn="l" rtl="0">
              <a:spcBef>
                <a:spcPts val="1200"/>
              </a:spcBef>
              <a:spcAft>
                <a:spcPts val="1200"/>
              </a:spcAft>
              <a:buNone/>
            </a:pPr>
            <a:endParaRPr/>
          </a:p>
        </p:txBody>
      </p:sp>
      <p:sp>
        <p:nvSpPr>
          <p:cNvPr id="682" name="Google Shape;682;p72"/>
          <p:cNvSpPr txBox="1">
            <a:spLocks noGrp="1"/>
          </p:cNvSpPr>
          <p:nvPr>
            <p:ph type="title" idx="4294967295"/>
          </p:nvPr>
        </p:nvSpPr>
        <p:spPr>
          <a:xfrm>
            <a:off x="213075" y="957150"/>
            <a:ext cx="3883500" cy="36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Online Frameworks</a:t>
            </a:r>
            <a:endParaRPr>
              <a:solidFill>
                <a:schemeClr val="dk1"/>
              </a:solidFill>
              <a:latin typeface="Calibri"/>
              <a:ea typeface="Calibri"/>
              <a:cs typeface="Calibri"/>
              <a:sym typeface="Calibri"/>
            </a:endParaRPr>
          </a:p>
        </p:txBody>
      </p:sp>
      <p:sp>
        <p:nvSpPr>
          <p:cNvPr id="683" name="Google Shape;683;p7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31</a:t>
            </a:fld>
            <a:endParaRPr/>
          </a:p>
        </p:txBody>
      </p:sp>
      <p:pic>
        <p:nvPicPr>
          <p:cNvPr id="684" name="Google Shape;684;p7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68696" y="2402200"/>
            <a:ext cx="4745899" cy="1434825"/>
          </a:xfrm>
          <a:prstGeom prst="rect">
            <a:avLst/>
          </a:prstGeom>
          <a:noFill/>
          <a:ln>
            <a:noFill/>
          </a:ln>
          <a:effectLst>
            <a:outerShdw blurRad="57150" dist="19050" dir="5400000" algn="bl" rotWithShape="0">
              <a:srgbClr val="000000">
                <a:alpha val="50000"/>
              </a:srgbClr>
            </a:outerShdw>
          </a:effectLst>
        </p:spPr>
      </p:pic>
      <p:pic>
        <p:nvPicPr>
          <p:cNvPr id="685" name="Google Shape;685;p72">
            <a:extLst>
              <a:ext uri="{C183D7F6-B498-43B3-948B-1728B52AA6E4}">
                <adec:decorative xmlns:adec="http://schemas.microsoft.com/office/drawing/2017/decorative" val="1"/>
              </a:ext>
            </a:extLst>
          </p:cNvPr>
          <p:cNvPicPr preferRelativeResize="0"/>
          <p:nvPr/>
        </p:nvPicPr>
        <p:blipFill rotWithShape="1">
          <a:blip r:embed="rId5">
            <a:alphaModFix/>
          </a:blip>
          <a:srcRect l="59942" t="37693" r="17600" b="29317"/>
          <a:stretch/>
        </p:blipFill>
        <p:spPr>
          <a:xfrm>
            <a:off x="4718200" y="2224075"/>
            <a:ext cx="1857874" cy="942675"/>
          </a:xfrm>
          <a:prstGeom prst="rect">
            <a:avLst/>
          </a:prstGeom>
          <a:noFill/>
          <a:ln>
            <a:noFill/>
          </a:ln>
          <a:effectLst>
            <a:outerShdw blurRad="57150" dist="19050" dir="5400000" algn="bl" rotWithShape="0">
              <a:srgbClr val="000000">
                <a:alpha val="50000"/>
              </a:srgbClr>
            </a:outerShdw>
          </a:effectLst>
        </p:spPr>
      </p:pic>
      <p:pic>
        <p:nvPicPr>
          <p:cNvPr id="686" name="Google Shape;686;p72">
            <a:extLst>
              <a:ext uri="{C183D7F6-B498-43B3-948B-1728B52AA6E4}">
                <adec:decorative xmlns:adec="http://schemas.microsoft.com/office/drawing/2017/decorative" val="1"/>
              </a:ext>
            </a:extLst>
          </p:cNvPr>
          <p:cNvPicPr preferRelativeResize="0"/>
          <p:nvPr/>
        </p:nvPicPr>
        <p:blipFill rotWithShape="1">
          <a:blip r:embed="rId6">
            <a:alphaModFix/>
          </a:blip>
          <a:srcRect l="60198" t="14729" r="17959" b="27188"/>
          <a:stretch/>
        </p:blipFill>
        <p:spPr>
          <a:xfrm rot="-9">
            <a:off x="6538775" y="2730827"/>
            <a:ext cx="1997327" cy="165959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 b="1" dirty="0"/>
              <a:t>Performance Tools and Visualizations Continued	</a:t>
            </a:r>
            <a:endParaRPr b="1" dirty="0"/>
          </a:p>
        </p:txBody>
      </p:sp>
      <p:sp>
        <p:nvSpPr>
          <p:cNvPr id="692" name="Google Shape;692;p73"/>
          <p:cNvSpPr txBox="1">
            <a:spLocks noGrp="1"/>
          </p:cNvSpPr>
          <p:nvPr>
            <p:ph type="body" idx="4294967295"/>
          </p:nvPr>
        </p:nvSpPr>
        <p:spPr>
          <a:xfrm>
            <a:off x="311700" y="1387200"/>
            <a:ext cx="3999900" cy="294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400">
                <a:solidFill>
                  <a:schemeClr val="dk1"/>
                </a:solidFill>
              </a:rPr>
              <a:t>Includes updated enrollment, demographics, achievement, growth, and postsecondary visualizations to support improvement planning efforts.</a:t>
            </a:r>
            <a:endParaRPr sz="1400">
              <a:solidFill>
                <a:schemeClr val="dk1"/>
              </a:solidFill>
            </a:endParaRPr>
          </a:p>
          <a:p>
            <a:pPr marL="0" lvl="0" indent="0" algn="l" rtl="0">
              <a:spcBef>
                <a:spcPts val="1200"/>
              </a:spcBef>
              <a:spcAft>
                <a:spcPts val="1200"/>
              </a:spcAft>
              <a:buNone/>
            </a:pPr>
            <a:endParaRPr/>
          </a:p>
        </p:txBody>
      </p:sp>
      <p:sp>
        <p:nvSpPr>
          <p:cNvPr id="693" name="Google Shape;693;p73"/>
          <p:cNvSpPr txBox="1">
            <a:spLocks noGrp="1"/>
          </p:cNvSpPr>
          <p:nvPr>
            <p:ph type="body" idx="1"/>
          </p:nvPr>
        </p:nvSpPr>
        <p:spPr>
          <a:xfrm>
            <a:off x="4922250" y="1387200"/>
            <a:ext cx="3999900" cy="2876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400"/>
              <a:t>Includes updated achievement, growth, and postsecondary metrics that can also be downloaded into Excel files for additional analysis. </a:t>
            </a:r>
            <a:endParaRPr sz="1400"/>
          </a:p>
          <a:p>
            <a:pPr marL="0" lvl="0" indent="0" algn="l" rtl="0">
              <a:spcBef>
                <a:spcPts val="1200"/>
              </a:spcBef>
              <a:spcAft>
                <a:spcPts val="1200"/>
              </a:spcAft>
              <a:buNone/>
            </a:pPr>
            <a:endParaRPr/>
          </a:p>
        </p:txBody>
      </p:sp>
      <p:sp>
        <p:nvSpPr>
          <p:cNvPr id="694" name="Google Shape;694;p73"/>
          <p:cNvSpPr txBox="1">
            <a:spLocks noGrp="1"/>
          </p:cNvSpPr>
          <p:nvPr>
            <p:ph type="title" idx="4294967295"/>
          </p:nvPr>
        </p:nvSpPr>
        <p:spPr>
          <a:xfrm>
            <a:off x="329300" y="1047150"/>
            <a:ext cx="3982200" cy="36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3"/>
              </a:rPr>
              <a:t>District and School Dashboard</a:t>
            </a:r>
            <a:endParaRPr dirty="0">
              <a:latin typeface="Calibri"/>
              <a:ea typeface="Calibri"/>
              <a:cs typeface="Calibri"/>
              <a:sym typeface="Calibri"/>
            </a:endParaRPr>
          </a:p>
        </p:txBody>
      </p:sp>
      <p:sp>
        <p:nvSpPr>
          <p:cNvPr id="695" name="Google Shape;695;p73"/>
          <p:cNvSpPr txBox="1">
            <a:spLocks noGrp="1"/>
          </p:cNvSpPr>
          <p:nvPr>
            <p:ph type="title"/>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u="sng">
                <a:solidFill>
                  <a:schemeClr val="hlink"/>
                </a:solidFill>
                <a:latin typeface="Calibri"/>
                <a:ea typeface="Calibri"/>
                <a:cs typeface="Calibri"/>
                <a:sym typeface="Calibri"/>
                <a:hlinkClick r:id="rId4"/>
              </a:rPr>
              <a:t>Data Explorer Tool</a:t>
            </a:r>
            <a:endParaRPr sz="2000">
              <a:latin typeface="Calibri"/>
              <a:ea typeface="Calibri"/>
              <a:cs typeface="Calibri"/>
              <a:sym typeface="Calibri"/>
            </a:endParaRPr>
          </a:p>
        </p:txBody>
      </p:sp>
      <p:pic>
        <p:nvPicPr>
          <p:cNvPr id="696" name="Google Shape;696;p7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13075" y="2312813"/>
            <a:ext cx="3938588" cy="2133600"/>
          </a:xfrm>
          <a:prstGeom prst="rect">
            <a:avLst/>
          </a:prstGeom>
          <a:noFill/>
          <a:ln>
            <a:noFill/>
          </a:ln>
          <a:effectLst>
            <a:outerShdw blurRad="57150" dist="19050" dir="5400000" algn="bl" rotWithShape="0">
              <a:srgbClr val="000000">
                <a:alpha val="49800"/>
              </a:srgbClr>
            </a:outerShdw>
          </a:effectLst>
        </p:spPr>
      </p:pic>
      <p:pic>
        <p:nvPicPr>
          <p:cNvPr id="697" name="Google Shape;697;p7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832100" y="2295350"/>
            <a:ext cx="4000500" cy="2168526"/>
          </a:xfrm>
          <a:prstGeom prst="rect">
            <a:avLst/>
          </a:prstGeom>
          <a:noFill/>
          <a:ln>
            <a:noFill/>
          </a:ln>
          <a:effectLst>
            <a:outerShdw blurRad="57150" dist="19050" dir="5400000" algn="bl" rotWithShape="0">
              <a:srgbClr val="000000">
                <a:alpha val="49800"/>
              </a:srgbClr>
            </a:outerShdw>
          </a:effectLst>
        </p:spPr>
      </p:pic>
      <p:sp>
        <p:nvSpPr>
          <p:cNvPr id="698" name="Google Shape;698;p7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Training Opportunities</a:t>
            </a:r>
            <a:endParaRPr b="1"/>
          </a:p>
        </p:txBody>
      </p:sp>
      <p:sp>
        <p:nvSpPr>
          <p:cNvPr id="704" name="Google Shape;704;p7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Growth 101 Webinar on 8/7: </a:t>
            </a:r>
            <a:r>
              <a:rPr lang="en" u="sng">
                <a:solidFill>
                  <a:schemeClr val="hlink"/>
                </a:solidFill>
                <a:hlinkClick r:id="rId3"/>
              </a:rPr>
              <a:t>Link to Register</a:t>
            </a:r>
            <a:endParaRPr/>
          </a:p>
          <a:p>
            <a:pPr marL="457200" lvl="0" indent="-342900" algn="l" rtl="0">
              <a:spcBef>
                <a:spcPts val="0"/>
              </a:spcBef>
              <a:spcAft>
                <a:spcPts val="0"/>
              </a:spcAft>
              <a:buSzPts val="1800"/>
              <a:buChar char="●"/>
            </a:pPr>
            <a:r>
              <a:rPr lang="en"/>
              <a:t>Accreditation &amp; Request to Reconsider Webinar on 8/17: </a:t>
            </a:r>
            <a:r>
              <a:rPr lang="en" u="sng">
                <a:solidFill>
                  <a:schemeClr val="hlink"/>
                </a:solidFill>
                <a:hlinkClick r:id="rId4"/>
              </a:rPr>
              <a:t>Link to Register</a:t>
            </a:r>
            <a:endParaRPr/>
          </a:p>
          <a:p>
            <a:pPr marL="457200" lvl="0" indent="-342900" algn="l" rtl="0">
              <a:spcBef>
                <a:spcPts val="0"/>
              </a:spcBef>
              <a:spcAft>
                <a:spcPts val="0"/>
              </a:spcAft>
              <a:buSzPts val="1800"/>
              <a:buChar char="●"/>
            </a:pPr>
            <a:r>
              <a:rPr lang="en"/>
              <a:t>District Accountability Committees - District Administrator Networking on 9/7: </a:t>
            </a:r>
            <a:r>
              <a:rPr lang="en" u="sng">
                <a:solidFill>
                  <a:schemeClr val="hlink"/>
                </a:solidFill>
                <a:hlinkClick r:id="rId5"/>
              </a:rPr>
              <a:t>Link to Register</a:t>
            </a:r>
            <a:endParaRPr/>
          </a:p>
          <a:p>
            <a:pPr marL="457200" lvl="0" indent="-342900" algn="l" rtl="0">
              <a:spcBef>
                <a:spcPts val="0"/>
              </a:spcBef>
              <a:spcAft>
                <a:spcPts val="0"/>
              </a:spcAft>
              <a:buSzPts val="1800"/>
              <a:buChar char="●"/>
            </a:pPr>
            <a:r>
              <a:rPr lang="en"/>
              <a:t>In-Person Regional UIP Training: </a:t>
            </a:r>
            <a:r>
              <a:rPr lang="en" i="1"/>
              <a:t>Coming this fall</a:t>
            </a:r>
            <a:endParaRPr i="1"/>
          </a:p>
        </p:txBody>
      </p:sp>
      <p:sp>
        <p:nvSpPr>
          <p:cNvPr id="705" name="Google Shape;705;p7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33</a:t>
            </a:fld>
            <a:endParaRPr/>
          </a:p>
        </p:txBody>
      </p:sp>
      <p:pic>
        <p:nvPicPr>
          <p:cNvPr id="706" name="Google Shape;706;p74">
            <a:extLst>
              <a:ext uri="{C183D7F6-B498-43B3-948B-1728B52AA6E4}">
                <adec:decorative xmlns:adec="http://schemas.microsoft.com/office/drawing/2017/decorative" val="1"/>
              </a:ext>
            </a:extLst>
          </p:cNvPr>
          <p:cNvPicPr preferRelativeResize="0"/>
          <p:nvPr/>
        </p:nvPicPr>
        <p:blipFill rotWithShape="1">
          <a:blip r:embed="rId6">
            <a:alphaModFix/>
          </a:blip>
          <a:srcRect b="14529"/>
          <a:stretch/>
        </p:blipFill>
        <p:spPr>
          <a:xfrm>
            <a:off x="5593663" y="1719875"/>
            <a:ext cx="3428626" cy="2253626"/>
          </a:xfrm>
          <a:prstGeom prst="rect">
            <a:avLst/>
          </a:prstGeom>
          <a:noFill/>
          <a:ln>
            <a:noFill/>
          </a:ln>
          <a:effectLst>
            <a:outerShdw blurRad="57150" dist="19050" dir="5400000" algn="bl" rotWithShape="0">
              <a:srgbClr val="000000">
                <a:alpha val="50000"/>
              </a:srgbClr>
            </a:outerShdw>
          </a:effectLst>
        </p:spPr>
      </p:pic>
      <p:sp>
        <p:nvSpPr>
          <p:cNvPr id="707" name="Google Shape;707;p74"/>
          <p:cNvSpPr/>
          <p:nvPr/>
        </p:nvSpPr>
        <p:spPr>
          <a:xfrm>
            <a:off x="5678098" y="917674"/>
            <a:ext cx="1964520" cy="1134162"/>
          </a:xfrm>
          <a:prstGeom prst="irregularSeal1">
            <a:avLst/>
          </a:prstGeom>
          <a:solidFill>
            <a:srgbClr val="FFFF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New website</a:t>
            </a:r>
            <a:endParaRPr>
              <a:latin typeface="Calibri"/>
              <a:ea typeface="Calibri"/>
              <a:cs typeface="Calibri"/>
              <a:sym typeface="Calibri"/>
            </a:endParaRPr>
          </a:p>
        </p:txBody>
      </p:sp>
      <p:sp>
        <p:nvSpPr>
          <p:cNvPr id="708" name="Google Shape;708;p74"/>
          <p:cNvSpPr txBox="1"/>
          <p:nvPr/>
        </p:nvSpPr>
        <p:spPr>
          <a:xfrm>
            <a:off x="5593625" y="3973500"/>
            <a:ext cx="34287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t>For more, go to: </a:t>
            </a:r>
            <a:r>
              <a:rPr lang="en" u="sng">
                <a:solidFill>
                  <a:schemeClr val="hlink"/>
                </a:solidFill>
                <a:latin typeface="Calibri"/>
                <a:ea typeface="Calibri"/>
                <a:cs typeface="Calibri"/>
                <a:sym typeface="Calibri"/>
                <a:hlinkClick r:id="rId7"/>
              </a:rPr>
              <a:t>https://www.cde.state.co.us/accountability/accountabilitytrainingtechnicalassistance</a:t>
            </a:r>
            <a:r>
              <a:rPr lang="en">
                <a:solidFill>
                  <a:schemeClr val="dk1"/>
                </a:solidFill>
                <a:latin typeface="Calibri"/>
                <a:ea typeface="Calibri"/>
                <a:cs typeface="Calibri"/>
                <a:sym typeface="Calibri"/>
              </a:rPr>
              <a:t> </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7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93638" y="1793175"/>
            <a:ext cx="3484975" cy="2288400"/>
          </a:xfrm>
          <a:prstGeom prst="rect">
            <a:avLst/>
          </a:prstGeom>
          <a:noFill/>
          <a:ln>
            <a:noFill/>
          </a:ln>
          <a:effectLst>
            <a:outerShdw blurRad="57150" dist="19050" dir="5400000" algn="bl" rotWithShape="0">
              <a:srgbClr val="000000">
                <a:alpha val="50000"/>
              </a:srgbClr>
            </a:outerShdw>
          </a:effectLst>
        </p:spPr>
      </p:pic>
      <p:sp>
        <p:nvSpPr>
          <p:cNvPr id="714" name="Google Shape;714;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Resources</a:t>
            </a:r>
            <a:endParaRPr b="1"/>
          </a:p>
        </p:txBody>
      </p:sp>
      <p:sp>
        <p:nvSpPr>
          <p:cNvPr id="715" name="Google Shape;715;p7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fontScale="92500" lnSpcReduction="10000"/>
          </a:bodyPr>
          <a:lstStyle/>
          <a:p>
            <a:pPr marL="457200" lvl="0" indent="-334327" algn="l" rtl="0">
              <a:spcBef>
                <a:spcPts val="0"/>
              </a:spcBef>
              <a:spcAft>
                <a:spcPts val="0"/>
              </a:spcAft>
              <a:buSzPct val="100000"/>
              <a:buChar char="●"/>
            </a:pPr>
            <a:r>
              <a:rPr lang="en"/>
              <a:t>Anticipated Framework Changes: </a:t>
            </a:r>
            <a:r>
              <a:rPr lang="en" u="sng">
                <a:solidFill>
                  <a:schemeClr val="hlink"/>
                </a:solidFill>
                <a:hlinkClick r:id="rId4"/>
              </a:rPr>
              <a:t>https://www.cde.state.co.us/accountability/anticipatedframeworkchanges</a:t>
            </a:r>
            <a:r>
              <a:rPr lang="en"/>
              <a:t> </a:t>
            </a:r>
            <a:endParaRPr/>
          </a:p>
          <a:p>
            <a:pPr marL="457200" lvl="0" indent="-334327" algn="l" rtl="0">
              <a:spcBef>
                <a:spcPts val="0"/>
              </a:spcBef>
              <a:spcAft>
                <a:spcPts val="0"/>
              </a:spcAft>
              <a:buSzPct val="100000"/>
              <a:buChar char="●"/>
            </a:pPr>
            <a:r>
              <a:rPr lang="en"/>
              <a:t>Participation and Accountability Guide: </a:t>
            </a:r>
            <a:r>
              <a:rPr lang="en" u="sng">
                <a:solidFill>
                  <a:schemeClr val="hlink"/>
                </a:solidFill>
                <a:hlinkClick r:id="rId5"/>
              </a:rPr>
              <a:t>https://www.cde.state.co.us/accountability/participationandaccountabilityguide-0</a:t>
            </a:r>
            <a:r>
              <a:rPr lang="en"/>
              <a:t> </a:t>
            </a:r>
            <a:endParaRPr/>
          </a:p>
          <a:p>
            <a:pPr marL="457200" lvl="0" indent="-334327" algn="l" rtl="0">
              <a:spcBef>
                <a:spcPts val="0"/>
              </a:spcBef>
              <a:spcAft>
                <a:spcPts val="0"/>
              </a:spcAft>
              <a:buSzPct val="100000"/>
              <a:buChar char="●"/>
            </a:pPr>
            <a:r>
              <a:rPr lang="en"/>
              <a:t>Task Force to Study K-12 Accountability: </a:t>
            </a:r>
            <a:r>
              <a:rPr lang="en" u="sng">
                <a:solidFill>
                  <a:schemeClr val="hlink"/>
                </a:solidFill>
                <a:hlinkClick r:id="rId6"/>
              </a:rPr>
              <a:t>https://www.cde.state.co.us/accountability/accountability-task-force</a:t>
            </a:r>
            <a:r>
              <a:rPr lang="en"/>
              <a:t> </a:t>
            </a:r>
            <a:endParaRPr/>
          </a:p>
        </p:txBody>
      </p:sp>
      <p:sp>
        <p:nvSpPr>
          <p:cNvPr id="716" name="Google Shape;716;p7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34</a:t>
            </a:fld>
            <a:endParaRPr/>
          </a:p>
        </p:txBody>
      </p:sp>
      <p:sp>
        <p:nvSpPr>
          <p:cNvPr id="717" name="Google Shape;717;p75"/>
          <p:cNvSpPr/>
          <p:nvPr/>
        </p:nvSpPr>
        <p:spPr>
          <a:xfrm>
            <a:off x="5678098" y="917674"/>
            <a:ext cx="1964520" cy="1134162"/>
          </a:xfrm>
          <a:prstGeom prst="irregularSeal1">
            <a:avLst/>
          </a:prstGeom>
          <a:solidFill>
            <a:srgbClr val="FFFF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New website</a:t>
            </a:r>
            <a:endParaRPr>
              <a:latin typeface="Calibri"/>
              <a:ea typeface="Calibri"/>
              <a:cs typeface="Calibri"/>
              <a:sym typeface="Calibri"/>
            </a:endParaRPr>
          </a:p>
        </p:txBody>
      </p:sp>
      <p:sp>
        <p:nvSpPr>
          <p:cNvPr id="718" name="Google Shape;718;p75"/>
          <p:cNvSpPr txBox="1"/>
          <p:nvPr/>
        </p:nvSpPr>
        <p:spPr>
          <a:xfrm>
            <a:off x="5593638" y="4132425"/>
            <a:ext cx="34287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t>For more, go to: </a:t>
            </a:r>
            <a:r>
              <a:rPr lang="en" u="sng">
                <a:solidFill>
                  <a:schemeClr val="hlink"/>
                </a:solidFill>
                <a:latin typeface="Calibri"/>
                <a:ea typeface="Calibri"/>
                <a:cs typeface="Calibri"/>
                <a:sym typeface="Calibri"/>
                <a:hlinkClick r:id="rId7"/>
              </a:rPr>
              <a:t>https://www.cde.state.co.us/accountability/accountability-resources</a:t>
            </a:r>
            <a:r>
              <a:rPr lang="en">
                <a:latin typeface="Calibri"/>
                <a:ea typeface="Calibri"/>
                <a:cs typeface="Calibri"/>
                <a:sym typeface="Calibri"/>
              </a:rPr>
              <a:t> </a:t>
            </a:r>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724" name="Google Shape;724;p76"/>
          <p:cNvSpPr txBox="1">
            <a:spLocks noGrp="1"/>
          </p:cNvSpPr>
          <p:nvPr>
            <p:ph type="ctrTitle"/>
          </p:nvPr>
        </p:nvSpPr>
        <p:spPr>
          <a:xfrm>
            <a:off x="311700" y="1806000"/>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21438" y="957250"/>
            <a:ext cx="6491349" cy="3567201"/>
          </a:xfrm>
          <a:prstGeom prst="rect">
            <a:avLst/>
          </a:prstGeom>
          <a:noFill/>
          <a:ln>
            <a:noFill/>
          </a:ln>
        </p:spPr>
      </p:pic>
      <p:sp>
        <p:nvSpPr>
          <p:cNvPr id="346" name="Google Shape;346;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b="1"/>
              <a:t>Accountability Theory of Action</a:t>
            </a:r>
            <a:endParaRPr sz="2000" b="1"/>
          </a:p>
        </p:txBody>
      </p:sp>
      <p:sp>
        <p:nvSpPr>
          <p:cNvPr id="347" name="Google Shape;347;p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348" name="Google Shape;348;p45"/>
          <p:cNvSpPr/>
          <p:nvPr/>
        </p:nvSpPr>
        <p:spPr>
          <a:xfrm rot="-5400000">
            <a:off x="-662587" y="2537750"/>
            <a:ext cx="3399300" cy="406200"/>
          </a:xfrm>
          <a:prstGeom prst="rect">
            <a:avLst/>
          </a:prstGeom>
          <a:solidFill>
            <a:srgbClr val="2847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lt1"/>
                </a:solidFill>
                <a:latin typeface="Calibri"/>
                <a:ea typeface="Calibri"/>
                <a:cs typeface="Calibri"/>
                <a:sym typeface="Calibri"/>
              </a:rPr>
              <a:t>Accreditation</a:t>
            </a:r>
            <a:endParaRPr sz="1700" b="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b="1">
                <a:latin typeface="Rockwell"/>
                <a:ea typeface="Rockwell"/>
                <a:cs typeface="Rockwell"/>
                <a:sym typeface="Rockwell"/>
              </a:rPr>
              <a:t>Performance Frameworks </a:t>
            </a:r>
            <a:r>
              <a:rPr lang="en"/>
              <a:t>| </a:t>
            </a:r>
            <a:r>
              <a:rPr lang="en">
                <a:latin typeface="Arial"/>
                <a:ea typeface="Arial"/>
                <a:cs typeface="Arial"/>
                <a:sym typeface="Arial"/>
              </a:rPr>
              <a:t>Purpose</a:t>
            </a:r>
            <a:endParaRPr>
              <a:latin typeface="Arial"/>
              <a:ea typeface="Arial"/>
              <a:cs typeface="Arial"/>
              <a:sym typeface="Arial"/>
            </a:endParaRPr>
          </a:p>
        </p:txBody>
      </p:sp>
      <p:sp>
        <p:nvSpPr>
          <p:cNvPr id="355" name="Google Shape;355;p46"/>
          <p:cNvSpPr txBox="1">
            <a:spLocks noGrp="1"/>
          </p:cNvSpPr>
          <p:nvPr>
            <p:ph type="body" idx="1"/>
          </p:nvPr>
        </p:nvSpPr>
        <p:spPr>
          <a:xfrm>
            <a:off x="457200" y="1143000"/>
            <a:ext cx="4882500" cy="3191700"/>
          </a:xfrm>
          <a:prstGeom prst="rect">
            <a:avLst/>
          </a:prstGeom>
        </p:spPr>
        <p:txBody>
          <a:bodyPr spcFirstLastPara="1" wrap="square" lIns="0" tIns="0" rIns="0" bIns="0" anchor="t" anchorCtr="0">
            <a:noAutofit/>
          </a:bodyPr>
          <a:lstStyle/>
          <a:p>
            <a:pPr marL="457200" lvl="0" indent="-329882" algn="l" rtl="0">
              <a:lnSpc>
                <a:spcPct val="95000"/>
              </a:lnSpc>
              <a:spcBef>
                <a:spcPts val="0"/>
              </a:spcBef>
              <a:spcAft>
                <a:spcPts val="0"/>
              </a:spcAft>
              <a:buSzPts val="1595"/>
              <a:buChar char="●"/>
            </a:pPr>
            <a:r>
              <a:rPr lang="en" sz="1595"/>
              <a:t>Provides a </a:t>
            </a:r>
            <a:r>
              <a:rPr lang="en" sz="1595" b="1"/>
              <a:t>statewide comparison</a:t>
            </a:r>
            <a:r>
              <a:rPr lang="en" sz="1595"/>
              <a:t> </a:t>
            </a:r>
            <a:r>
              <a:rPr lang="en" sz="1595" b="1"/>
              <a:t>of student performance</a:t>
            </a:r>
            <a:r>
              <a:rPr lang="en" sz="1595"/>
              <a:t> that highlights areas of success and areas for improvement.</a:t>
            </a:r>
            <a:endParaRPr sz="1595"/>
          </a:p>
          <a:p>
            <a:pPr marL="457200" lvl="0" indent="-329882" algn="l" rtl="0">
              <a:lnSpc>
                <a:spcPct val="95000"/>
              </a:lnSpc>
              <a:spcBef>
                <a:spcPts val="1000"/>
              </a:spcBef>
              <a:spcAft>
                <a:spcPts val="0"/>
              </a:spcAft>
              <a:buSzPts val="1595"/>
              <a:buChar char="●"/>
            </a:pPr>
            <a:r>
              <a:rPr lang="en" sz="1595"/>
              <a:t>Identify those districts and schools whose students are </a:t>
            </a:r>
            <a:r>
              <a:rPr lang="en" sz="1595" b="1"/>
              <a:t>lowest-performing </a:t>
            </a:r>
            <a:r>
              <a:rPr lang="en" sz="1595"/>
              <a:t>based on academic achievement, growth and postsecondary workforce readiness data, and direct state support and intervention appropriately.</a:t>
            </a:r>
            <a:endParaRPr sz="1595"/>
          </a:p>
          <a:p>
            <a:pPr marL="457200" lvl="0" indent="-329882" algn="l" rtl="0">
              <a:lnSpc>
                <a:spcPct val="95000"/>
              </a:lnSpc>
              <a:spcBef>
                <a:spcPts val="1000"/>
              </a:spcBef>
              <a:spcAft>
                <a:spcPts val="0"/>
              </a:spcAft>
              <a:buSzPts val="1595"/>
              <a:buChar char="●"/>
            </a:pPr>
            <a:r>
              <a:rPr lang="en" sz="1595"/>
              <a:t>Identify those districts and schools whose students are the </a:t>
            </a:r>
            <a:r>
              <a:rPr lang="en" sz="1595" b="1"/>
              <a:t>highest-performing</a:t>
            </a:r>
            <a:r>
              <a:rPr lang="en" sz="1595"/>
              <a:t> based on academic achievement, growth and postsecondary and workforce readiness data, recognize them and learn from their practices.</a:t>
            </a:r>
            <a:endParaRPr sz="1595"/>
          </a:p>
        </p:txBody>
      </p:sp>
      <p:sp>
        <p:nvSpPr>
          <p:cNvPr id="356" name="Google Shape;356;p4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pic>
        <p:nvPicPr>
          <p:cNvPr id="357" name="Google Shape;357;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52150" y="1032600"/>
            <a:ext cx="3122256" cy="4037400"/>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p:nvPr/>
        </p:nvSpPr>
        <p:spPr>
          <a:xfrm>
            <a:off x="1152950" y="1003425"/>
            <a:ext cx="2836200" cy="3478500"/>
          </a:xfrm>
          <a:prstGeom prst="rect">
            <a:avLst/>
          </a:prstGeom>
          <a:solidFill>
            <a:srgbClr val="FFFFFF"/>
          </a:solidFill>
          <a:ln w="349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 sz="1500" b="1">
                <a:latin typeface="Calibri"/>
                <a:ea typeface="Calibri"/>
                <a:cs typeface="Calibri"/>
                <a:sym typeface="Calibri"/>
              </a:rPr>
              <a:t>Ratings</a:t>
            </a:r>
            <a:endParaRPr sz="1100"/>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endParaRPr sz="1500" b="1">
              <a:latin typeface="Calibri"/>
              <a:ea typeface="Calibri"/>
              <a:cs typeface="Calibri"/>
              <a:sym typeface="Calibri"/>
            </a:endParaRPr>
          </a:p>
          <a:p>
            <a:pPr marL="0" marR="0" lvl="0" indent="0" algn="l" rtl="0">
              <a:spcBef>
                <a:spcPts val="0"/>
              </a:spcBef>
              <a:spcAft>
                <a:spcPts val="0"/>
              </a:spcAft>
              <a:buNone/>
            </a:pPr>
            <a:endParaRPr sz="1500" b="1">
              <a:latin typeface="Calibri"/>
              <a:ea typeface="Calibri"/>
              <a:cs typeface="Calibri"/>
              <a:sym typeface="Calibri"/>
            </a:endParaRPr>
          </a:p>
        </p:txBody>
      </p:sp>
      <p:pic>
        <p:nvPicPr>
          <p:cNvPr id="363" name="Google Shape;363;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81188" y="1395262"/>
            <a:ext cx="2729100" cy="1385100"/>
          </a:xfrm>
          <a:prstGeom prst="rect">
            <a:avLst/>
          </a:prstGeom>
          <a:noFill/>
          <a:ln>
            <a:noFill/>
          </a:ln>
        </p:spPr>
      </p:pic>
      <p:pic>
        <p:nvPicPr>
          <p:cNvPr id="364" name="Google Shape;364;p4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81138" y="2940833"/>
            <a:ext cx="2729175" cy="1457159"/>
          </a:xfrm>
          <a:prstGeom prst="rect">
            <a:avLst/>
          </a:prstGeom>
          <a:noFill/>
          <a:ln>
            <a:noFill/>
          </a:ln>
        </p:spPr>
      </p:pic>
      <p:sp>
        <p:nvSpPr>
          <p:cNvPr id="365" name="Google Shape;365;p47"/>
          <p:cNvSpPr txBox="1"/>
          <p:nvPr/>
        </p:nvSpPr>
        <p:spPr>
          <a:xfrm>
            <a:off x="4138087" y="1878605"/>
            <a:ext cx="945900" cy="190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1800">
                <a:solidFill>
                  <a:srgbClr val="000000"/>
                </a:solidFill>
                <a:latin typeface="Calibri"/>
                <a:ea typeface="Calibri"/>
                <a:cs typeface="Calibri"/>
                <a:sym typeface="Calibri"/>
              </a:rPr>
              <a:t>+</a:t>
            </a:r>
            <a:endParaRPr sz="100"/>
          </a:p>
        </p:txBody>
      </p:sp>
      <p:sp>
        <p:nvSpPr>
          <p:cNvPr id="366" name="Google Shape;366;p47"/>
          <p:cNvSpPr txBox="1"/>
          <p:nvPr/>
        </p:nvSpPr>
        <p:spPr>
          <a:xfrm>
            <a:off x="5311750" y="1003425"/>
            <a:ext cx="2679300" cy="3478500"/>
          </a:xfrm>
          <a:prstGeom prst="rect">
            <a:avLst/>
          </a:prstGeom>
          <a:solidFill>
            <a:srgbClr val="FFFFFF"/>
          </a:solidFill>
          <a:ln w="349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 sz="1500" b="1">
                <a:solidFill>
                  <a:srgbClr val="000000"/>
                </a:solidFill>
                <a:latin typeface="Calibri"/>
                <a:ea typeface="Calibri"/>
                <a:cs typeface="Calibri"/>
                <a:sym typeface="Calibri"/>
              </a:rPr>
              <a:t>Descriptors</a:t>
            </a:r>
            <a:endParaRPr sz="1100"/>
          </a:p>
          <a:p>
            <a:pPr marL="0" marR="0" lvl="0" indent="0" algn="l" rtl="0">
              <a:spcBef>
                <a:spcPts val="0"/>
              </a:spcBef>
              <a:spcAft>
                <a:spcPts val="0"/>
              </a:spcAft>
              <a:buNone/>
            </a:pPr>
            <a:endParaRPr sz="1500" b="1">
              <a:latin typeface="Calibri"/>
              <a:ea typeface="Calibri"/>
              <a:cs typeface="Calibri"/>
              <a:sym typeface="Calibri"/>
            </a:endParaRPr>
          </a:p>
          <a:p>
            <a:pPr marL="0" marR="0" lvl="0" indent="0" algn="ctr" rtl="0">
              <a:spcBef>
                <a:spcPts val="0"/>
              </a:spcBef>
              <a:spcAft>
                <a:spcPts val="0"/>
              </a:spcAft>
              <a:buNone/>
            </a:pPr>
            <a:r>
              <a:rPr lang="en" b="1" i="1">
                <a:solidFill>
                  <a:srgbClr val="000000"/>
                </a:solidFill>
                <a:latin typeface="Calibri"/>
                <a:ea typeface="Calibri"/>
                <a:cs typeface="Calibri"/>
                <a:sym typeface="Calibri"/>
              </a:rPr>
              <a:t>Meets Participation</a:t>
            </a:r>
            <a:endParaRPr sz="1000"/>
          </a:p>
          <a:p>
            <a:pPr marL="0" marR="0" lvl="0" indent="0" algn="ctr" rtl="0">
              <a:spcBef>
                <a:spcPts val="0"/>
              </a:spcBef>
              <a:spcAft>
                <a:spcPts val="0"/>
              </a:spcAft>
              <a:buNone/>
            </a:pPr>
            <a:r>
              <a:rPr lang="en">
                <a:solidFill>
                  <a:srgbClr val="757070"/>
                </a:solidFill>
                <a:latin typeface="Calibri"/>
                <a:ea typeface="Calibri"/>
                <a:cs typeface="Calibri"/>
                <a:sym typeface="Calibri"/>
              </a:rPr>
              <a:t>Above 95% total participation rate in ELA and Math in 2023*</a:t>
            </a:r>
            <a:endParaRPr sz="900" b="1">
              <a:latin typeface="Calibri"/>
              <a:ea typeface="Calibri"/>
              <a:cs typeface="Calibri"/>
              <a:sym typeface="Calibri"/>
            </a:endParaRPr>
          </a:p>
          <a:p>
            <a:pPr marL="0" marR="0" lvl="0" indent="0" algn="l" rtl="0">
              <a:spcBef>
                <a:spcPts val="0"/>
              </a:spcBef>
              <a:spcAft>
                <a:spcPts val="0"/>
              </a:spcAft>
              <a:buNone/>
            </a:pPr>
            <a:endParaRPr sz="900" b="1">
              <a:latin typeface="Calibri"/>
              <a:ea typeface="Calibri"/>
              <a:cs typeface="Calibri"/>
              <a:sym typeface="Calibri"/>
            </a:endParaRPr>
          </a:p>
          <a:p>
            <a:pPr marL="0" marR="0" lvl="0" indent="0" algn="l" rtl="0">
              <a:spcBef>
                <a:spcPts val="0"/>
              </a:spcBef>
              <a:spcAft>
                <a:spcPts val="0"/>
              </a:spcAft>
              <a:buNone/>
            </a:pPr>
            <a:endParaRPr sz="900" b="1">
              <a:latin typeface="Calibri"/>
              <a:ea typeface="Calibri"/>
              <a:cs typeface="Calibri"/>
              <a:sym typeface="Calibri"/>
            </a:endParaRPr>
          </a:p>
          <a:p>
            <a:pPr marL="0" marR="0" lvl="0" indent="0" algn="ctr" rtl="0">
              <a:spcBef>
                <a:spcPts val="0"/>
              </a:spcBef>
              <a:spcAft>
                <a:spcPts val="0"/>
              </a:spcAft>
              <a:buNone/>
            </a:pPr>
            <a:r>
              <a:rPr lang="en" b="1">
                <a:solidFill>
                  <a:srgbClr val="000000"/>
                </a:solidFill>
                <a:latin typeface="Calibri"/>
                <a:ea typeface="Calibri"/>
                <a:cs typeface="Calibri"/>
                <a:sym typeface="Calibri"/>
              </a:rPr>
              <a:t>Low Participation </a:t>
            </a:r>
            <a:endParaRPr>
              <a:solidFill>
                <a:srgbClr val="000000"/>
              </a:solidFill>
              <a:latin typeface="Calibri"/>
              <a:ea typeface="Calibri"/>
              <a:cs typeface="Calibri"/>
              <a:sym typeface="Calibri"/>
            </a:endParaRPr>
          </a:p>
          <a:p>
            <a:pPr marL="0" marR="0" lvl="0" indent="0" algn="ctr" rtl="0">
              <a:spcBef>
                <a:spcPts val="0"/>
              </a:spcBef>
              <a:spcAft>
                <a:spcPts val="0"/>
              </a:spcAft>
              <a:buNone/>
            </a:pPr>
            <a:r>
              <a:rPr lang="en">
                <a:solidFill>
                  <a:srgbClr val="757070"/>
                </a:solidFill>
                <a:latin typeface="Calibri"/>
                <a:ea typeface="Calibri"/>
                <a:cs typeface="Calibri"/>
                <a:sym typeface="Calibri"/>
              </a:rPr>
              <a:t>Below 95% total participation rate in ELA and Math in 2023*</a:t>
            </a:r>
            <a:endParaRPr sz="900">
              <a:latin typeface="Calibri"/>
              <a:ea typeface="Calibri"/>
              <a:cs typeface="Calibri"/>
              <a:sym typeface="Calibri"/>
            </a:endParaRPr>
          </a:p>
          <a:p>
            <a:pPr marL="0" marR="0" lvl="0" indent="0" algn="ctr" rtl="0">
              <a:spcBef>
                <a:spcPts val="0"/>
              </a:spcBef>
              <a:spcAft>
                <a:spcPts val="0"/>
              </a:spcAft>
              <a:buNone/>
            </a:pPr>
            <a:endParaRPr sz="900">
              <a:latin typeface="Calibri"/>
              <a:ea typeface="Calibri"/>
              <a:cs typeface="Calibri"/>
              <a:sym typeface="Calibri"/>
            </a:endParaRPr>
          </a:p>
          <a:p>
            <a:pPr marL="0" marR="0" lvl="0" indent="0" algn="ctr" rtl="0">
              <a:spcBef>
                <a:spcPts val="0"/>
              </a:spcBef>
              <a:spcAft>
                <a:spcPts val="0"/>
              </a:spcAft>
              <a:buNone/>
            </a:pPr>
            <a:endParaRPr sz="900">
              <a:latin typeface="Calibri"/>
              <a:ea typeface="Calibri"/>
              <a:cs typeface="Calibri"/>
              <a:sym typeface="Calibri"/>
            </a:endParaRPr>
          </a:p>
          <a:p>
            <a:pPr marL="0" marR="0" lvl="0" indent="0" algn="ctr" rtl="0">
              <a:spcBef>
                <a:spcPts val="0"/>
              </a:spcBef>
              <a:spcAft>
                <a:spcPts val="0"/>
              </a:spcAft>
              <a:buNone/>
            </a:pPr>
            <a:r>
              <a:rPr lang="en" b="1">
                <a:solidFill>
                  <a:srgbClr val="000000"/>
                </a:solidFill>
                <a:latin typeface="Calibri"/>
                <a:ea typeface="Calibri"/>
                <a:cs typeface="Calibri"/>
                <a:sym typeface="Calibri"/>
              </a:rPr>
              <a:t>Decreased Due to Participation </a:t>
            </a:r>
            <a:endParaRPr>
              <a:solidFill>
                <a:srgbClr val="000000"/>
              </a:solidFill>
              <a:latin typeface="Calibri"/>
              <a:ea typeface="Calibri"/>
              <a:cs typeface="Calibri"/>
              <a:sym typeface="Calibri"/>
            </a:endParaRPr>
          </a:p>
          <a:p>
            <a:pPr marL="0" marR="0" lvl="0" indent="0" algn="ctr" rtl="0">
              <a:spcBef>
                <a:spcPts val="0"/>
              </a:spcBef>
              <a:spcAft>
                <a:spcPts val="0"/>
              </a:spcAft>
              <a:buNone/>
            </a:pPr>
            <a:r>
              <a:rPr lang="en">
                <a:solidFill>
                  <a:srgbClr val="757070"/>
                </a:solidFill>
                <a:latin typeface="Calibri"/>
                <a:ea typeface="Calibri"/>
                <a:cs typeface="Calibri"/>
                <a:sym typeface="Calibri"/>
              </a:rPr>
              <a:t>Below 95% accountability participation, once parent excuses are removed, in ELA and Math in 2023*</a:t>
            </a:r>
            <a:endParaRPr>
              <a:solidFill>
                <a:srgbClr val="757070"/>
              </a:solidFill>
              <a:latin typeface="Calibri"/>
              <a:ea typeface="Calibri"/>
              <a:cs typeface="Calibri"/>
              <a:sym typeface="Calibri"/>
            </a:endParaRPr>
          </a:p>
        </p:txBody>
      </p:sp>
      <p:sp>
        <p:nvSpPr>
          <p:cNvPr id="367" name="Google Shape;367;p47"/>
          <p:cNvSpPr txBox="1"/>
          <p:nvPr/>
        </p:nvSpPr>
        <p:spPr>
          <a:xfrm>
            <a:off x="1152888" y="4520725"/>
            <a:ext cx="68382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rPr>
              <a:t>*Science participation is included for informational purposes only in 2022 and 2023.</a:t>
            </a:r>
            <a:endParaRPr sz="900" i="1">
              <a:solidFill>
                <a:schemeClr val="dk1"/>
              </a:solidFill>
            </a:endParaRPr>
          </a:p>
        </p:txBody>
      </p:sp>
      <p:sp>
        <p:nvSpPr>
          <p:cNvPr id="368" name="Google Shape;368;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b="1">
                <a:latin typeface="Rockwell"/>
                <a:ea typeface="Rockwell"/>
                <a:cs typeface="Rockwell"/>
                <a:sym typeface="Rockwell"/>
              </a:rPr>
              <a:t>Performance Frameworks </a:t>
            </a:r>
            <a:r>
              <a:rPr lang="en" sz="2000">
                <a:latin typeface="Arial"/>
                <a:ea typeface="Arial"/>
                <a:cs typeface="Arial"/>
                <a:sym typeface="Arial"/>
              </a:rPr>
              <a:t>| Ratings and Explanatory Notes</a:t>
            </a:r>
            <a:endParaRPr sz="2000">
              <a:latin typeface="Arial"/>
              <a:ea typeface="Arial"/>
              <a:cs typeface="Arial"/>
              <a:sym typeface="Arial"/>
            </a:endParaRPr>
          </a:p>
        </p:txBody>
      </p:sp>
      <p:sp>
        <p:nvSpPr>
          <p:cNvPr id="369" name="Google Shape;369;p4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374" name="Google Shape;374;p48"/>
          <p:cNvGraphicFramePr/>
          <p:nvPr>
            <p:extLst>
              <p:ext uri="{D42A27DB-BD31-4B8C-83A1-F6EECF244321}">
                <p14:modId xmlns:p14="http://schemas.microsoft.com/office/powerpoint/2010/main" val="3333002367"/>
              </p:ext>
            </p:extLst>
          </p:nvPr>
        </p:nvGraphicFramePr>
        <p:xfrm>
          <a:off x="114300" y="977063"/>
          <a:ext cx="8918950" cy="3588218"/>
        </p:xfrm>
        <a:graphic>
          <a:graphicData uri="http://schemas.openxmlformats.org/drawingml/2006/table">
            <a:tbl>
              <a:tblPr firstRow="1">
                <a:noFill/>
                <a:tableStyleId>{4FBA5A33-C201-499E-A087-72AE247DD83D}</a:tableStyleId>
              </a:tblPr>
              <a:tblGrid>
                <a:gridCol w="2291350">
                  <a:extLst>
                    <a:ext uri="{9D8B030D-6E8A-4147-A177-3AD203B41FA5}">
                      <a16:colId xmlns:a16="http://schemas.microsoft.com/office/drawing/2014/main" val="20000"/>
                    </a:ext>
                  </a:extLst>
                </a:gridCol>
                <a:gridCol w="4579150">
                  <a:extLst>
                    <a:ext uri="{9D8B030D-6E8A-4147-A177-3AD203B41FA5}">
                      <a16:colId xmlns:a16="http://schemas.microsoft.com/office/drawing/2014/main" val="20001"/>
                    </a:ext>
                  </a:extLst>
                </a:gridCol>
                <a:gridCol w="2048450">
                  <a:extLst>
                    <a:ext uri="{9D8B030D-6E8A-4147-A177-3AD203B41FA5}">
                      <a16:colId xmlns:a16="http://schemas.microsoft.com/office/drawing/2014/main" val="20002"/>
                    </a:ext>
                  </a:extLst>
                </a:gridCol>
              </a:tblGrid>
              <a:tr h="3157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Performance Indicator</a:t>
                      </a:r>
                      <a:endParaRPr sz="1200" b="1">
                        <a:solidFill>
                          <a:srgbClr val="FFFFFF"/>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lgn="ctr">
                      <a:solidFill>
                        <a:srgbClr val="D8D8D8">
                          <a:alpha val="0"/>
                        </a:srgbClr>
                      </a:solidFill>
                      <a:prstDash val="solid"/>
                      <a:round/>
                      <a:headEnd type="none" w="sm" len="sm"/>
                      <a:tailEnd type="none" w="sm" len="sm"/>
                    </a:lnR>
                    <a:lnT w="9525" cap="flat" cmpd="sng" algn="ctr">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Performance Data</a:t>
                      </a:r>
                      <a:endParaRPr sz="1200" b="1">
                        <a:solidFill>
                          <a:srgbClr val="FFFFFF"/>
                        </a:solidFill>
                        <a:latin typeface="Calibri"/>
                        <a:ea typeface="Calibri"/>
                        <a:cs typeface="Calibri"/>
                        <a:sym typeface="Calibri"/>
                      </a:endParaRPr>
                    </a:p>
                  </a:txBody>
                  <a:tcPr marL="91425" marR="91425" marT="68575" marB="68575">
                    <a:lnL w="9525" cap="flat" cmpd="sng" algn="ctr">
                      <a:solidFill>
                        <a:srgbClr val="D8D8D8">
                          <a:alpha val="0"/>
                        </a:srgbClr>
                      </a:solidFill>
                      <a:prstDash val="solid"/>
                      <a:round/>
                      <a:headEnd type="none" w="sm" len="sm"/>
                      <a:tailEnd type="none" w="sm" len="sm"/>
                    </a:lnL>
                    <a:lnR w="9525" cap="flat" cmpd="sng" algn="ctr">
                      <a:solidFill>
                        <a:srgbClr val="D8D8D8">
                          <a:alpha val="0"/>
                        </a:srgbClr>
                      </a:solidFill>
                      <a:prstDash val="solid"/>
                      <a:round/>
                      <a:headEnd type="none" w="sm" len="sm"/>
                      <a:tailEnd type="none" w="sm" len="sm"/>
                    </a:lnR>
                    <a:lnT w="9525" cap="flat" cmpd="sng" algn="ctr">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Weight</a:t>
                      </a:r>
                      <a:endParaRPr sz="1200" b="1">
                        <a:solidFill>
                          <a:srgbClr val="FFFFFF"/>
                        </a:solidFill>
                        <a:latin typeface="Calibri"/>
                        <a:ea typeface="Calibri"/>
                        <a:cs typeface="Calibri"/>
                        <a:sym typeface="Calibri"/>
                      </a:endParaRPr>
                    </a:p>
                  </a:txBody>
                  <a:tcPr marL="91425" marR="91425" marT="68575" marB="68575">
                    <a:lnL w="9525" cap="flat" cmpd="sng" algn="ctr">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lgn="ctr">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extLst>
                  <a:ext uri="{0D108BD9-81ED-4DB2-BD59-A6C34878D82A}">
                    <a16:rowId xmlns:a16="http://schemas.microsoft.com/office/drawing/2014/main" val="10000"/>
                  </a:ext>
                </a:extLst>
              </a:tr>
              <a:tr h="888225">
                <a:tc>
                  <a:txBody>
                    <a:bodyPr/>
                    <a:lstStyle/>
                    <a:p>
                      <a:pPr marL="0" lvl="0" indent="0" algn="ctr" rtl="0">
                        <a:lnSpc>
                          <a:spcPct val="115000"/>
                        </a:lnSpc>
                        <a:spcBef>
                          <a:spcPts val="0"/>
                        </a:spcBef>
                        <a:spcAft>
                          <a:spcPts val="0"/>
                        </a:spcAft>
                        <a:buNone/>
                      </a:pPr>
                      <a:r>
                        <a:rPr lang="en" sz="1300" b="1">
                          <a:latin typeface="Calibri"/>
                          <a:ea typeface="Calibri"/>
                          <a:cs typeface="Calibri"/>
                          <a:sym typeface="Calibri"/>
                        </a:rPr>
                        <a:t>Academic Achievement</a:t>
                      </a:r>
                      <a:endParaRPr sz="1300" b="1">
                        <a:latin typeface="Calibri"/>
                        <a:ea typeface="Calibri"/>
                        <a:cs typeface="Calibri"/>
                        <a:sym typeface="Calibri"/>
                      </a:endParaRPr>
                    </a:p>
                  </a:txBody>
                  <a:tcPr marL="91425" marR="91425" marT="68575" marB="6857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E1E2ED"/>
                    </a:solidFill>
                  </a:tcPr>
                </a:tc>
                <a:tc>
                  <a:txBody>
                    <a:bodyPr/>
                    <a:lstStyle/>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Mean scale score</a:t>
                      </a:r>
                      <a:endParaRPr sz="1100" i="1">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English language arts, math, and science assessments</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Overall and for disaggregated groups</a:t>
                      </a:r>
                      <a:endParaRPr sz="1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E1E2ED"/>
                    </a:solidFill>
                  </a:tcPr>
                </a:tc>
                <a:tc>
                  <a:txBody>
                    <a:bodyPr/>
                    <a:lstStyle/>
                    <a:p>
                      <a:pPr marL="0" lvl="0" indent="0" algn="ctr" rtl="0">
                        <a:lnSpc>
                          <a:spcPct val="115000"/>
                        </a:lnSpc>
                        <a:spcBef>
                          <a:spcPts val="0"/>
                        </a:spcBef>
                        <a:spcAft>
                          <a:spcPts val="0"/>
                        </a:spcAft>
                        <a:buNone/>
                      </a:pPr>
                      <a:r>
                        <a:rPr lang="en" sz="1300" b="1">
                          <a:latin typeface="Calibri"/>
                          <a:ea typeface="Calibri"/>
                          <a:cs typeface="Calibri"/>
                          <a:sym typeface="Calibri"/>
                        </a:rPr>
                        <a:t>40</a:t>
                      </a:r>
                      <a:r>
                        <a:rPr lang="en" sz="1300">
                          <a:latin typeface="Calibri"/>
                          <a:ea typeface="Calibri"/>
                          <a:cs typeface="Calibri"/>
                          <a:sym typeface="Calibri"/>
                        </a:rPr>
                        <a:t>%</a:t>
                      </a:r>
                      <a:endParaRPr sz="1300">
                        <a:latin typeface="Calibri"/>
                        <a:ea typeface="Calibri"/>
                        <a:cs typeface="Calibri"/>
                        <a:sym typeface="Calibri"/>
                      </a:endParaRPr>
                    </a:p>
                    <a:p>
                      <a:pPr marL="0" lvl="0" indent="0" algn="ctr" rtl="0">
                        <a:lnSpc>
                          <a:spcPct val="115000"/>
                        </a:lnSpc>
                        <a:spcBef>
                          <a:spcPts val="0"/>
                        </a:spcBef>
                        <a:spcAft>
                          <a:spcPts val="0"/>
                        </a:spcAft>
                        <a:buNone/>
                      </a:pPr>
                      <a:r>
                        <a:rPr lang="en" sz="1100">
                          <a:latin typeface="Calibri"/>
                          <a:ea typeface="Calibri"/>
                          <a:cs typeface="Calibri"/>
                          <a:sym typeface="Calibri"/>
                        </a:rPr>
                        <a:t>Elementary &amp; Middle Schools</a:t>
                      </a:r>
                      <a:endParaRPr sz="1100">
                        <a:latin typeface="Calibri"/>
                        <a:ea typeface="Calibri"/>
                        <a:cs typeface="Calibri"/>
                        <a:sym typeface="Calibri"/>
                      </a:endParaRPr>
                    </a:p>
                    <a:p>
                      <a:pPr marL="0" lvl="0" indent="0" algn="ctr" rtl="0">
                        <a:lnSpc>
                          <a:spcPct val="115000"/>
                        </a:lnSpc>
                        <a:spcBef>
                          <a:spcPts val="0"/>
                        </a:spcBef>
                        <a:spcAft>
                          <a:spcPts val="0"/>
                        </a:spcAft>
                        <a:buNone/>
                      </a:pPr>
                      <a:r>
                        <a:rPr lang="en" sz="1300" b="1">
                          <a:latin typeface="Calibri"/>
                          <a:ea typeface="Calibri"/>
                          <a:cs typeface="Calibri"/>
                          <a:sym typeface="Calibri"/>
                        </a:rPr>
                        <a:t>30%</a:t>
                      </a:r>
                      <a:endParaRPr sz="1300" b="1">
                        <a:latin typeface="Calibri"/>
                        <a:ea typeface="Calibri"/>
                        <a:cs typeface="Calibri"/>
                        <a:sym typeface="Calibri"/>
                      </a:endParaRPr>
                    </a:p>
                    <a:p>
                      <a:pPr marL="0" lvl="0" indent="0" algn="ctr" rtl="0">
                        <a:lnSpc>
                          <a:spcPct val="115000"/>
                        </a:lnSpc>
                        <a:spcBef>
                          <a:spcPts val="0"/>
                        </a:spcBef>
                        <a:spcAft>
                          <a:spcPts val="0"/>
                        </a:spcAft>
                        <a:buNone/>
                      </a:pPr>
                      <a:r>
                        <a:rPr lang="en" sz="1100">
                          <a:latin typeface="Calibri"/>
                          <a:ea typeface="Calibri"/>
                          <a:cs typeface="Calibri"/>
                          <a:sym typeface="Calibri"/>
                        </a:rPr>
                        <a:t>High Schools &amp; Districts</a:t>
                      </a:r>
                      <a:endParaRPr sz="1100">
                        <a:latin typeface="Calibri"/>
                        <a:ea typeface="Calibri"/>
                        <a:cs typeface="Calibri"/>
                        <a:sym typeface="Calibri"/>
                      </a:endParaRPr>
                    </a:p>
                  </a:txBody>
                  <a:tcPr marL="91425" marR="91425" marT="68575" marB="6857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E1E2ED"/>
                    </a:solidFill>
                  </a:tcPr>
                </a:tc>
                <a:extLst>
                  <a:ext uri="{0D108BD9-81ED-4DB2-BD59-A6C34878D82A}">
                    <a16:rowId xmlns:a16="http://schemas.microsoft.com/office/drawing/2014/main" val="10001"/>
                  </a:ext>
                </a:extLst>
              </a:tr>
              <a:tr h="905550">
                <a:tc>
                  <a:txBody>
                    <a:bodyPr/>
                    <a:lstStyle/>
                    <a:p>
                      <a:pPr marL="0" lvl="0" indent="0" algn="ctr" rtl="0">
                        <a:lnSpc>
                          <a:spcPct val="115000"/>
                        </a:lnSpc>
                        <a:spcBef>
                          <a:spcPts val="0"/>
                        </a:spcBef>
                        <a:spcAft>
                          <a:spcPts val="0"/>
                        </a:spcAft>
                        <a:buNone/>
                      </a:pPr>
                      <a:r>
                        <a:rPr lang="en" sz="1300" b="1">
                          <a:latin typeface="Calibri"/>
                          <a:ea typeface="Calibri"/>
                          <a:cs typeface="Calibri"/>
                          <a:sym typeface="Calibri"/>
                        </a:rPr>
                        <a:t>Academic Growth</a:t>
                      </a:r>
                      <a:endParaRPr sz="1300" b="1">
                        <a:latin typeface="Calibri"/>
                        <a:ea typeface="Calibri"/>
                        <a:cs typeface="Calibri"/>
                        <a:sym typeface="Calibri"/>
                      </a:endParaRPr>
                    </a:p>
                  </a:txBody>
                  <a:tcPr marL="91425" marR="91425" marT="68575" marB="6857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tcPr>
                </a:tc>
                <a:tc>
                  <a:txBody>
                    <a:bodyPr/>
                    <a:lstStyle/>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Median student growth percentile</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English language arts, mathematics and English language proficiency assessments</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English language proficiency On Track metric</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Overall and for disaggregated groups</a:t>
                      </a:r>
                      <a:endParaRPr sz="1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latin typeface="Calibri"/>
                          <a:ea typeface="Calibri"/>
                          <a:cs typeface="Calibri"/>
                          <a:sym typeface="Calibri"/>
                        </a:rPr>
                        <a:t>60</a:t>
                      </a:r>
                      <a:r>
                        <a:rPr lang="en" sz="1300">
                          <a:latin typeface="Calibri"/>
                          <a:ea typeface="Calibri"/>
                          <a:cs typeface="Calibri"/>
                          <a:sym typeface="Calibri"/>
                        </a:rPr>
                        <a:t>%</a:t>
                      </a:r>
                      <a:endParaRPr sz="1300">
                        <a:latin typeface="Calibri"/>
                        <a:ea typeface="Calibri"/>
                        <a:cs typeface="Calibri"/>
                        <a:sym typeface="Calibri"/>
                      </a:endParaRPr>
                    </a:p>
                    <a:p>
                      <a:pPr marL="0" lvl="0" indent="0" algn="ctr" rtl="0">
                        <a:lnSpc>
                          <a:spcPct val="115000"/>
                        </a:lnSpc>
                        <a:spcBef>
                          <a:spcPts val="0"/>
                        </a:spcBef>
                        <a:spcAft>
                          <a:spcPts val="0"/>
                        </a:spcAft>
                        <a:buNone/>
                      </a:pPr>
                      <a:r>
                        <a:rPr lang="en" sz="1100">
                          <a:latin typeface="Calibri"/>
                          <a:ea typeface="Calibri"/>
                          <a:cs typeface="Calibri"/>
                          <a:sym typeface="Calibri"/>
                        </a:rPr>
                        <a:t>Elementary &amp; Middle Schools</a:t>
                      </a:r>
                      <a:endParaRPr sz="1100">
                        <a:latin typeface="Calibri"/>
                        <a:ea typeface="Calibri"/>
                        <a:cs typeface="Calibri"/>
                        <a:sym typeface="Calibri"/>
                      </a:endParaRPr>
                    </a:p>
                    <a:p>
                      <a:pPr marL="0" lvl="0" indent="0" algn="ctr" rtl="0">
                        <a:lnSpc>
                          <a:spcPct val="115000"/>
                        </a:lnSpc>
                        <a:spcBef>
                          <a:spcPts val="0"/>
                        </a:spcBef>
                        <a:spcAft>
                          <a:spcPts val="0"/>
                        </a:spcAft>
                        <a:buNone/>
                      </a:pPr>
                      <a:r>
                        <a:rPr lang="en" sz="1300" b="1">
                          <a:latin typeface="Calibri"/>
                          <a:ea typeface="Calibri"/>
                          <a:cs typeface="Calibri"/>
                          <a:sym typeface="Calibri"/>
                        </a:rPr>
                        <a:t>40%</a:t>
                      </a:r>
                      <a:endParaRPr sz="1300" b="1">
                        <a:latin typeface="Calibri"/>
                        <a:ea typeface="Calibri"/>
                        <a:cs typeface="Calibri"/>
                        <a:sym typeface="Calibri"/>
                      </a:endParaRPr>
                    </a:p>
                    <a:p>
                      <a:pPr marL="0" lvl="0" indent="0" algn="ctr" rtl="0">
                        <a:lnSpc>
                          <a:spcPct val="115000"/>
                        </a:lnSpc>
                        <a:spcBef>
                          <a:spcPts val="0"/>
                        </a:spcBef>
                        <a:spcAft>
                          <a:spcPts val="0"/>
                        </a:spcAft>
                        <a:buNone/>
                      </a:pPr>
                      <a:r>
                        <a:rPr lang="en" sz="1100">
                          <a:latin typeface="Calibri"/>
                          <a:ea typeface="Calibri"/>
                          <a:cs typeface="Calibri"/>
                          <a:sym typeface="Calibri"/>
                        </a:rPr>
                        <a:t>High Schools &amp; Districts</a:t>
                      </a:r>
                      <a:endParaRPr sz="1100">
                        <a:latin typeface="Calibri"/>
                        <a:ea typeface="Calibri"/>
                        <a:cs typeface="Calibri"/>
                        <a:sym typeface="Calibri"/>
                      </a:endParaRPr>
                    </a:p>
                  </a:txBody>
                  <a:tcPr marL="91425" marR="91425" marT="68575" marB="6857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tcPr>
                </a:tc>
                <a:extLst>
                  <a:ext uri="{0D108BD9-81ED-4DB2-BD59-A6C34878D82A}">
                    <a16:rowId xmlns:a16="http://schemas.microsoft.com/office/drawing/2014/main" val="10002"/>
                  </a:ext>
                </a:extLst>
              </a:tr>
              <a:tr h="1217825">
                <a:tc>
                  <a:txBody>
                    <a:bodyPr/>
                    <a:lstStyle/>
                    <a:p>
                      <a:pPr marL="0" lvl="0" indent="0" algn="ctr" rtl="0">
                        <a:lnSpc>
                          <a:spcPct val="115000"/>
                        </a:lnSpc>
                        <a:spcBef>
                          <a:spcPts val="0"/>
                        </a:spcBef>
                        <a:spcAft>
                          <a:spcPts val="0"/>
                        </a:spcAft>
                        <a:buNone/>
                      </a:pPr>
                      <a:r>
                        <a:rPr lang="en" sz="1300" b="1">
                          <a:latin typeface="Calibri"/>
                          <a:ea typeface="Calibri"/>
                          <a:cs typeface="Calibri"/>
                          <a:sym typeface="Calibri"/>
                        </a:rPr>
                        <a:t>Postsecondary and Workforce Readiness</a:t>
                      </a:r>
                      <a:endParaRPr sz="1300" b="1">
                        <a:latin typeface="Calibri"/>
                        <a:ea typeface="Calibri"/>
                        <a:cs typeface="Calibri"/>
                        <a:sym typeface="Calibri"/>
                      </a:endParaRPr>
                    </a:p>
                  </a:txBody>
                  <a:tcPr marL="91425" marR="91425" marT="68575" marB="6857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E1E2ED"/>
                    </a:solidFill>
                  </a:tcPr>
                </a:tc>
                <a:tc>
                  <a:txBody>
                    <a:bodyPr/>
                    <a:lstStyle/>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SAT – Evidence-Based Reading &amp; Writing and Mathematics</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Graduation Rate</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Dropout Rate</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Matriculation Rate (includes military enlistment)</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Industry credentials, included in Career and Technical Education and overall matriculation rates calculations</a:t>
                      </a:r>
                      <a:endParaRPr sz="1100">
                        <a:latin typeface="Calibri"/>
                        <a:ea typeface="Calibri"/>
                        <a:cs typeface="Calibri"/>
                        <a:sym typeface="Calibri"/>
                      </a:endParaRPr>
                    </a:p>
                    <a:p>
                      <a:pPr marL="342900" lvl="0" indent="-234950" algn="l" rtl="0">
                        <a:lnSpc>
                          <a:spcPct val="100000"/>
                        </a:lnSpc>
                        <a:spcBef>
                          <a:spcPts val="0"/>
                        </a:spcBef>
                        <a:spcAft>
                          <a:spcPts val="0"/>
                        </a:spcAft>
                        <a:buSzPts val="1100"/>
                        <a:buChar char="●"/>
                      </a:pPr>
                      <a:r>
                        <a:rPr lang="en" sz="1100">
                          <a:latin typeface="Calibri"/>
                          <a:ea typeface="Calibri"/>
                          <a:cs typeface="Calibri"/>
                          <a:sym typeface="Calibri"/>
                        </a:rPr>
                        <a:t>Overall and for disaggregated groups (except for Matriculation rate)</a:t>
                      </a:r>
                      <a:endParaRPr sz="1100"/>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E1E2ED"/>
                    </a:solidFill>
                  </a:tcPr>
                </a:tc>
                <a:tc>
                  <a:txBody>
                    <a:bodyPr/>
                    <a:lstStyle/>
                    <a:p>
                      <a:pPr marL="0" lvl="0" indent="0" algn="ctr" rtl="0">
                        <a:lnSpc>
                          <a:spcPct val="115000"/>
                        </a:lnSpc>
                        <a:spcBef>
                          <a:spcPts val="0"/>
                        </a:spcBef>
                        <a:spcAft>
                          <a:spcPts val="0"/>
                        </a:spcAft>
                        <a:buNone/>
                      </a:pPr>
                      <a:r>
                        <a:rPr lang="en" sz="1300" b="1" dirty="0">
                          <a:latin typeface="Calibri"/>
                          <a:ea typeface="Calibri"/>
                          <a:cs typeface="Calibri"/>
                          <a:sym typeface="Calibri"/>
                        </a:rPr>
                        <a:t>30%</a:t>
                      </a:r>
                      <a:endParaRPr sz="1300" b="1" dirty="0">
                        <a:latin typeface="Calibri"/>
                        <a:ea typeface="Calibri"/>
                        <a:cs typeface="Calibri"/>
                        <a:sym typeface="Calibri"/>
                      </a:endParaRPr>
                    </a:p>
                    <a:p>
                      <a:pPr marL="0" lvl="0" indent="0" algn="ctr" rtl="0">
                        <a:lnSpc>
                          <a:spcPct val="115000"/>
                        </a:lnSpc>
                        <a:spcBef>
                          <a:spcPts val="0"/>
                        </a:spcBef>
                        <a:spcAft>
                          <a:spcPts val="0"/>
                        </a:spcAft>
                        <a:buNone/>
                      </a:pPr>
                      <a:r>
                        <a:rPr lang="en" sz="1100" dirty="0">
                          <a:latin typeface="Calibri"/>
                          <a:ea typeface="Calibri"/>
                          <a:cs typeface="Calibri"/>
                          <a:sym typeface="Calibri"/>
                        </a:rPr>
                        <a:t>High Schools &amp; Districts</a:t>
                      </a:r>
                      <a:endParaRPr sz="1100" dirty="0">
                        <a:latin typeface="Calibri"/>
                        <a:ea typeface="Calibri"/>
                        <a:cs typeface="Calibri"/>
                        <a:sym typeface="Calibri"/>
                      </a:endParaRPr>
                    </a:p>
                  </a:txBody>
                  <a:tcPr marL="91425" marR="91425" marT="68575" marB="6857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E1E2ED"/>
                    </a:solidFill>
                  </a:tcPr>
                </a:tc>
                <a:extLst>
                  <a:ext uri="{0D108BD9-81ED-4DB2-BD59-A6C34878D82A}">
                    <a16:rowId xmlns:a16="http://schemas.microsoft.com/office/drawing/2014/main" val="10003"/>
                  </a:ext>
                </a:extLst>
              </a:tr>
            </a:tbl>
          </a:graphicData>
        </a:graphic>
      </p:graphicFrame>
      <p:sp>
        <p:nvSpPr>
          <p:cNvPr id="375" name="Google Shape;375;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b="1">
                <a:latin typeface="Rockwell"/>
                <a:ea typeface="Rockwell"/>
                <a:cs typeface="Rockwell"/>
                <a:sym typeface="Rockwell"/>
              </a:rPr>
              <a:t>Performance Frameworks </a:t>
            </a:r>
            <a:r>
              <a:rPr lang="en" sz="2000">
                <a:latin typeface="Arial"/>
                <a:ea typeface="Arial"/>
                <a:cs typeface="Arial"/>
                <a:sym typeface="Arial"/>
              </a:rPr>
              <a:t>| </a:t>
            </a:r>
            <a:r>
              <a:rPr lang="en">
                <a:latin typeface="Arial"/>
                <a:ea typeface="Arial"/>
                <a:cs typeface="Arial"/>
                <a:sym typeface="Arial"/>
              </a:rPr>
              <a:t>Indicators</a:t>
            </a:r>
            <a:r>
              <a:rPr lang="en" sz="2000">
                <a:latin typeface="Arial"/>
                <a:ea typeface="Arial"/>
                <a:cs typeface="Arial"/>
                <a:sym typeface="Arial"/>
              </a:rPr>
              <a:t> and Weighting</a:t>
            </a:r>
            <a:endParaRPr sz="2000">
              <a:latin typeface="Arial"/>
              <a:ea typeface="Arial"/>
              <a:cs typeface="Arial"/>
              <a:sym typeface="Arial"/>
            </a:endParaRPr>
          </a:p>
        </p:txBody>
      </p:sp>
      <p:sp>
        <p:nvSpPr>
          <p:cNvPr id="376" name="Google Shape;376;p4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Performance Watch Expectations</a:t>
            </a:r>
            <a:endParaRPr b="1"/>
          </a:p>
        </p:txBody>
      </p:sp>
      <p:sp>
        <p:nvSpPr>
          <p:cNvPr id="382" name="Google Shape;382;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graphicFrame>
        <p:nvGraphicFramePr>
          <p:cNvPr id="383" name="Google Shape;383;p49"/>
          <p:cNvGraphicFramePr/>
          <p:nvPr>
            <p:extLst>
              <p:ext uri="{D42A27DB-BD31-4B8C-83A1-F6EECF244321}">
                <p14:modId xmlns:p14="http://schemas.microsoft.com/office/powerpoint/2010/main" val="781154605"/>
              </p:ext>
            </p:extLst>
          </p:nvPr>
        </p:nvGraphicFramePr>
        <p:xfrm>
          <a:off x="114300" y="1088425"/>
          <a:ext cx="8945675" cy="2743105"/>
        </p:xfrm>
        <a:graphic>
          <a:graphicData uri="http://schemas.openxmlformats.org/drawingml/2006/table">
            <a:tbl>
              <a:tblPr firstRow="1">
                <a:noFill/>
                <a:tableStyleId>{46D9C813-02CD-4975-ADF0-3D0A5047268C}</a:tableStyleId>
              </a:tblPr>
              <a:tblGrid>
                <a:gridCol w="1183600">
                  <a:extLst>
                    <a:ext uri="{9D8B030D-6E8A-4147-A177-3AD203B41FA5}">
                      <a16:colId xmlns:a16="http://schemas.microsoft.com/office/drawing/2014/main" val="20000"/>
                    </a:ext>
                  </a:extLst>
                </a:gridCol>
                <a:gridCol w="3457000">
                  <a:extLst>
                    <a:ext uri="{9D8B030D-6E8A-4147-A177-3AD203B41FA5}">
                      <a16:colId xmlns:a16="http://schemas.microsoft.com/office/drawing/2014/main" val="20001"/>
                    </a:ext>
                  </a:extLst>
                </a:gridCol>
                <a:gridCol w="4305075">
                  <a:extLst>
                    <a:ext uri="{9D8B030D-6E8A-4147-A177-3AD203B41FA5}">
                      <a16:colId xmlns:a16="http://schemas.microsoft.com/office/drawing/2014/main" val="20002"/>
                    </a:ext>
                  </a:extLst>
                </a:gridCol>
              </a:tblGrid>
              <a:tr h="365725">
                <a:tc>
                  <a:txBody>
                    <a:bodyPr/>
                    <a:lstStyle/>
                    <a:p>
                      <a:pPr marL="0" lvl="0" indent="0" algn="l" rtl="0">
                        <a:spcBef>
                          <a:spcPts val="0"/>
                        </a:spcBef>
                        <a:spcAft>
                          <a:spcPts val="0"/>
                        </a:spcAft>
                        <a:buNone/>
                      </a:pPr>
                      <a:endParaRPr sz="1200" b="1">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tc>
                  <a:txBody>
                    <a:bodyPr/>
                    <a:lstStyle/>
                    <a:p>
                      <a:pPr marL="0" lvl="0" indent="0" algn="l" rtl="0">
                        <a:spcBef>
                          <a:spcPts val="0"/>
                        </a:spcBef>
                        <a:spcAft>
                          <a:spcPts val="0"/>
                        </a:spcAft>
                        <a:buNone/>
                      </a:pPr>
                      <a:r>
                        <a:rPr lang="en" sz="1200" b="1" dirty="0">
                          <a:solidFill>
                            <a:schemeClr val="lt1"/>
                          </a:solidFill>
                          <a:latin typeface="Calibri"/>
                          <a:ea typeface="Calibri"/>
                          <a:cs typeface="Calibri"/>
                          <a:sym typeface="Calibri"/>
                        </a:rPr>
                        <a:t>Criteria</a:t>
                      </a:r>
                      <a:endParaRPr sz="1200" b="1" dirty="0">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tc>
                  <a:txBody>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Implications</a:t>
                      </a:r>
                      <a:endParaRPr sz="1200" b="1">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extLst>
                  <a:ext uri="{0D108BD9-81ED-4DB2-BD59-A6C34878D82A}">
                    <a16:rowId xmlns:a16="http://schemas.microsoft.com/office/drawing/2014/main" val="10000"/>
                  </a:ext>
                </a:extLst>
              </a:tr>
              <a:tr h="914375">
                <a:tc>
                  <a:txBody>
                    <a:bodyPr/>
                    <a:lstStyle/>
                    <a:p>
                      <a:pPr marL="0" lvl="0" indent="0" algn="l" rtl="0">
                        <a:spcBef>
                          <a:spcPts val="0"/>
                        </a:spcBef>
                        <a:spcAft>
                          <a:spcPts val="0"/>
                        </a:spcAft>
                        <a:buNone/>
                      </a:pPr>
                      <a:r>
                        <a:rPr lang="en" sz="1200">
                          <a:latin typeface="Calibri"/>
                          <a:ea typeface="Calibri"/>
                          <a:cs typeface="Calibri"/>
                          <a:sym typeface="Calibri"/>
                        </a:rPr>
                        <a:t>On Clock</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CE5CD"/>
                    </a:solidFill>
                  </a:tcPr>
                </a:tc>
                <a:tc>
                  <a:txBody>
                    <a:bodyPr/>
                    <a:lstStyle/>
                    <a:p>
                      <a:pPr marL="0" marR="91440" lvl="0" indent="-85344" algn="l" rtl="0">
                        <a:spcBef>
                          <a:spcPts val="0"/>
                        </a:spcBef>
                        <a:spcAft>
                          <a:spcPts val="0"/>
                        </a:spcAft>
                        <a:buSzPts val="1200"/>
                        <a:buFont typeface="Calibri"/>
                        <a:buChar char="❏"/>
                      </a:pPr>
                      <a:r>
                        <a:rPr lang="en" sz="1200">
                          <a:latin typeface="Calibri"/>
                          <a:ea typeface="Calibri"/>
                          <a:cs typeface="Calibri"/>
                          <a:sym typeface="Calibri"/>
                        </a:rPr>
                        <a:t>Earned a Priority Improvement or Turnaround plan type</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CE5CD"/>
                    </a:solidFill>
                  </a:tcPr>
                </a:tc>
                <a:tc>
                  <a:txBody>
                    <a:bodyPr/>
                    <a:lstStyle/>
                    <a:p>
                      <a:pPr marL="0" lvl="0" indent="-85344" algn="l" rtl="0">
                        <a:spcBef>
                          <a:spcPts val="0"/>
                        </a:spcBef>
                        <a:spcAft>
                          <a:spcPts val="0"/>
                        </a:spcAft>
                        <a:buSzPts val="1200"/>
                        <a:buFont typeface="Calibri"/>
                        <a:buChar char="➔"/>
                      </a:pPr>
                      <a:r>
                        <a:rPr lang="en" sz="1200" u="sng">
                          <a:solidFill>
                            <a:schemeClr val="hlink"/>
                          </a:solidFill>
                          <a:latin typeface="Calibri"/>
                          <a:ea typeface="Calibri"/>
                          <a:cs typeface="Calibri"/>
                          <a:sym typeface="Calibri"/>
                          <a:hlinkClick r:id="rId3"/>
                        </a:rPr>
                        <a:t>Communication expectations</a:t>
                      </a:r>
                      <a:endParaRPr sz="1200">
                        <a:latin typeface="Calibri"/>
                        <a:ea typeface="Calibri"/>
                        <a:cs typeface="Calibri"/>
                        <a:sym typeface="Calibri"/>
                      </a:endParaRPr>
                    </a:p>
                    <a:p>
                      <a:pPr marL="0" lvl="0" indent="-85344" algn="l" rtl="0">
                        <a:spcBef>
                          <a:spcPts val="0"/>
                        </a:spcBef>
                        <a:spcAft>
                          <a:spcPts val="0"/>
                        </a:spcAft>
                        <a:buSzPts val="1200"/>
                        <a:buFont typeface="Calibri"/>
                        <a:buChar char="➔"/>
                      </a:pPr>
                      <a:r>
                        <a:rPr lang="en" sz="1200">
                          <a:latin typeface="Calibri"/>
                          <a:ea typeface="Calibri"/>
                          <a:cs typeface="Calibri"/>
                          <a:sym typeface="Calibri"/>
                        </a:rPr>
                        <a:t>Additional planning requirements and plan review by CDE</a:t>
                      </a:r>
                      <a:endParaRPr sz="1200">
                        <a:latin typeface="Calibri"/>
                        <a:ea typeface="Calibri"/>
                        <a:cs typeface="Calibri"/>
                        <a:sym typeface="Calibri"/>
                      </a:endParaRPr>
                    </a:p>
                    <a:p>
                      <a:pPr marL="0" lvl="0" indent="-85344" algn="l" rtl="0">
                        <a:spcBef>
                          <a:spcPts val="0"/>
                        </a:spcBef>
                        <a:spcAft>
                          <a:spcPts val="0"/>
                        </a:spcAft>
                        <a:buSzPts val="1200"/>
                        <a:buFont typeface="Calibri"/>
                        <a:buChar char="➔"/>
                      </a:pPr>
                      <a:r>
                        <a:rPr lang="en" sz="1200">
                          <a:latin typeface="Calibri"/>
                          <a:ea typeface="Calibri"/>
                          <a:cs typeface="Calibri"/>
                          <a:sym typeface="Calibri"/>
                        </a:rPr>
                        <a:t>Hearing with State Board after 5 years</a:t>
                      </a:r>
                      <a:endParaRPr sz="1200">
                        <a:latin typeface="Calibri"/>
                        <a:ea typeface="Calibri"/>
                        <a:cs typeface="Calibri"/>
                        <a:sym typeface="Calibri"/>
                      </a:endParaRPr>
                    </a:p>
                    <a:p>
                      <a:pPr marL="0" lvl="0" indent="-85344" algn="l" rtl="0">
                        <a:spcBef>
                          <a:spcPts val="0"/>
                        </a:spcBef>
                        <a:spcAft>
                          <a:spcPts val="0"/>
                        </a:spcAft>
                        <a:buSzPts val="1200"/>
                        <a:buFont typeface="Calibri"/>
                        <a:buChar char="➔"/>
                      </a:pPr>
                      <a:r>
                        <a:rPr lang="en" sz="1200">
                          <a:latin typeface="Calibri"/>
                          <a:ea typeface="Calibri"/>
                          <a:cs typeface="Calibri"/>
                          <a:sym typeface="Calibri"/>
                        </a:rPr>
                        <a:t>Eligible for supports and </a:t>
                      </a:r>
                      <a:r>
                        <a:rPr lang="en" sz="1200" u="sng">
                          <a:solidFill>
                            <a:schemeClr val="hlink"/>
                          </a:solidFill>
                          <a:latin typeface="Calibri"/>
                          <a:ea typeface="Calibri"/>
                          <a:cs typeface="Calibri"/>
                          <a:sym typeface="Calibri"/>
                          <a:hlinkClick r:id="rId4"/>
                        </a:rPr>
                        <a:t>EASI grant funds</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731500">
                <a:tc>
                  <a:txBody>
                    <a:bodyPr/>
                    <a:lstStyle/>
                    <a:p>
                      <a:pPr marL="0" lvl="0" indent="0" algn="l" rtl="0">
                        <a:spcBef>
                          <a:spcPts val="0"/>
                        </a:spcBef>
                        <a:spcAft>
                          <a:spcPts val="0"/>
                        </a:spcAft>
                        <a:buNone/>
                      </a:pPr>
                      <a:r>
                        <a:rPr lang="en" sz="1200">
                          <a:latin typeface="Calibri"/>
                          <a:ea typeface="Calibri"/>
                          <a:cs typeface="Calibri"/>
                          <a:sym typeface="Calibri"/>
                        </a:rPr>
                        <a:t>On Watch</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91440" lvl="0" indent="-85344" algn="l" rtl="0">
                        <a:spcBef>
                          <a:spcPts val="0"/>
                        </a:spcBef>
                        <a:spcAft>
                          <a:spcPts val="0"/>
                        </a:spcAft>
                        <a:buSzPts val="1200"/>
                        <a:buFont typeface="Calibri"/>
                        <a:buChar char="❏"/>
                      </a:pPr>
                      <a:r>
                        <a:rPr lang="en" sz="1200">
                          <a:latin typeface="Calibri"/>
                          <a:ea typeface="Calibri"/>
                          <a:cs typeface="Calibri"/>
                          <a:sym typeface="Calibri"/>
                        </a:rPr>
                        <a:t>Earned a Improvement or Performance plan type</a:t>
                      </a:r>
                      <a:endParaRPr sz="1200">
                        <a:latin typeface="Calibri"/>
                        <a:ea typeface="Calibri"/>
                        <a:cs typeface="Calibri"/>
                        <a:sym typeface="Calibri"/>
                      </a:endParaRPr>
                    </a:p>
                    <a:p>
                      <a:pPr marL="0" lvl="0" indent="-85344" algn="l" rtl="0">
                        <a:spcBef>
                          <a:spcPts val="0"/>
                        </a:spcBef>
                        <a:spcAft>
                          <a:spcPts val="0"/>
                        </a:spcAft>
                        <a:buSzPts val="1200"/>
                        <a:buFont typeface="Calibri"/>
                        <a:buChar char="❏"/>
                      </a:pPr>
                      <a:r>
                        <a:rPr lang="en" sz="1200">
                          <a:latin typeface="Calibri"/>
                          <a:ea typeface="Calibri"/>
                          <a:cs typeface="Calibri"/>
                          <a:sym typeface="Calibri"/>
                        </a:rPr>
                        <a:t>Previously on accountability clock for at least two consecutive years</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85344" algn="l" rtl="0">
                        <a:spcBef>
                          <a:spcPts val="0"/>
                        </a:spcBef>
                        <a:spcAft>
                          <a:spcPts val="0"/>
                        </a:spcAft>
                        <a:buSzPts val="1200"/>
                        <a:buFont typeface="Calibri"/>
                        <a:buChar char="➔"/>
                      </a:pPr>
                      <a:r>
                        <a:rPr lang="en" sz="1200">
                          <a:latin typeface="Calibri"/>
                          <a:ea typeface="Calibri"/>
                          <a:cs typeface="Calibri"/>
                          <a:sym typeface="Calibri"/>
                        </a:rPr>
                        <a:t>UIP review by CDE</a:t>
                      </a:r>
                      <a:endParaRPr sz="1200">
                        <a:latin typeface="Calibri"/>
                        <a:ea typeface="Calibri"/>
                        <a:cs typeface="Calibri"/>
                        <a:sym typeface="Calibri"/>
                      </a:endParaRPr>
                    </a:p>
                    <a:p>
                      <a:pPr marL="0" lvl="0" indent="-85344"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Eligible for supports and </a:t>
                      </a:r>
                      <a:r>
                        <a:rPr lang="en" sz="1200" u="sng">
                          <a:solidFill>
                            <a:schemeClr val="hlink"/>
                          </a:solidFill>
                          <a:latin typeface="Calibri"/>
                          <a:ea typeface="Calibri"/>
                          <a:cs typeface="Calibri"/>
                          <a:sym typeface="Calibri"/>
                          <a:hlinkClick r:id="rId4"/>
                        </a:rPr>
                        <a:t>EASI grant funds</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31500">
                <a:tc>
                  <a:txBody>
                    <a:bodyPr/>
                    <a:lstStyle/>
                    <a:p>
                      <a:pPr marL="0" lvl="0" indent="0" algn="l" rtl="0">
                        <a:spcBef>
                          <a:spcPts val="0"/>
                        </a:spcBef>
                        <a:spcAft>
                          <a:spcPts val="0"/>
                        </a:spcAft>
                        <a:buNone/>
                      </a:pPr>
                      <a:r>
                        <a:rPr lang="en" sz="1200">
                          <a:latin typeface="Calibri"/>
                          <a:ea typeface="Calibri"/>
                          <a:cs typeface="Calibri"/>
                          <a:sym typeface="Calibri"/>
                        </a:rPr>
                        <a:t>On Hold</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CE5CD"/>
                    </a:solidFill>
                  </a:tcPr>
                </a:tc>
                <a:tc>
                  <a:txBody>
                    <a:bodyPr/>
                    <a:lstStyle/>
                    <a:p>
                      <a:pPr marL="0" lvl="0" indent="-85344" algn="l" rtl="0">
                        <a:spcBef>
                          <a:spcPts val="0"/>
                        </a:spcBef>
                        <a:spcAft>
                          <a:spcPts val="0"/>
                        </a:spcAft>
                        <a:buSzPts val="1200"/>
                        <a:buFont typeface="Calibri"/>
                        <a:buChar char="❏"/>
                      </a:pPr>
                      <a:r>
                        <a:rPr lang="en" sz="1200">
                          <a:latin typeface="Calibri"/>
                          <a:ea typeface="Calibri"/>
                          <a:cs typeface="Calibri"/>
                          <a:sym typeface="Calibri"/>
                        </a:rPr>
                        <a:t>Received an Insufficient State Data </a:t>
                      </a:r>
                      <a:endParaRPr sz="1200">
                        <a:latin typeface="Calibri"/>
                        <a:ea typeface="Calibri"/>
                        <a:cs typeface="Calibri"/>
                        <a:sym typeface="Calibri"/>
                      </a:endParaRPr>
                    </a:p>
                    <a:p>
                      <a:pPr marL="0" lvl="0" indent="-85344" algn="l" rtl="0">
                        <a:spcBef>
                          <a:spcPts val="0"/>
                        </a:spcBef>
                        <a:spcAft>
                          <a:spcPts val="0"/>
                        </a:spcAft>
                        <a:buSzPts val="1200"/>
                        <a:buFont typeface="Calibri"/>
                        <a:buChar char="❏"/>
                      </a:pPr>
                      <a:r>
                        <a:rPr lang="en" sz="1200">
                          <a:latin typeface="Calibri"/>
                          <a:ea typeface="Calibri"/>
                          <a:cs typeface="Calibri"/>
                          <a:sym typeface="Calibri"/>
                        </a:rPr>
                        <a:t>Last available plan type was on clock</a:t>
                      </a:r>
                      <a:endParaRPr sz="1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CE5CD"/>
                    </a:solidFill>
                  </a:tcPr>
                </a:tc>
                <a:tc>
                  <a:txBody>
                    <a:bodyPr/>
                    <a:lstStyle/>
                    <a:p>
                      <a:pPr marL="0" lvl="0" indent="-85344" algn="l" rtl="0">
                        <a:spcBef>
                          <a:spcPts val="0"/>
                        </a:spcBef>
                        <a:spcAft>
                          <a:spcPts val="0"/>
                        </a:spcAft>
                        <a:buSzPts val="1200"/>
                        <a:buFont typeface="Calibri"/>
                        <a:buChar char="➔"/>
                      </a:pPr>
                      <a:r>
                        <a:rPr lang="en" sz="1200" u="sng" dirty="0">
                          <a:solidFill>
                            <a:schemeClr val="hlink"/>
                          </a:solidFill>
                          <a:latin typeface="Calibri"/>
                          <a:ea typeface="Calibri"/>
                          <a:cs typeface="Calibri"/>
                          <a:sym typeface="Calibri"/>
                          <a:hlinkClick r:id="rId3"/>
                        </a:rPr>
                        <a:t>Communication expectations</a:t>
                      </a:r>
                      <a:endParaRPr sz="1200" dirty="0">
                        <a:latin typeface="Calibri"/>
                        <a:ea typeface="Calibri"/>
                        <a:cs typeface="Calibri"/>
                        <a:sym typeface="Calibri"/>
                      </a:endParaRPr>
                    </a:p>
                    <a:p>
                      <a:pPr marL="0" lvl="0" indent="-85344"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Additional planning requirements and UIP review by CDE</a:t>
                      </a:r>
                      <a:endParaRPr sz="1200" dirty="0">
                        <a:solidFill>
                          <a:schemeClr val="dk1"/>
                        </a:solidFill>
                        <a:latin typeface="Calibri"/>
                        <a:ea typeface="Calibri"/>
                        <a:cs typeface="Calibri"/>
                        <a:sym typeface="Calibri"/>
                      </a:endParaRPr>
                    </a:p>
                    <a:p>
                      <a:pPr marL="0" lvl="0" indent="-85344"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Eligible for supports and </a:t>
                      </a:r>
                      <a:r>
                        <a:rPr lang="en" sz="1200" u="sng" dirty="0">
                          <a:solidFill>
                            <a:schemeClr val="hlink"/>
                          </a:solidFill>
                          <a:latin typeface="Calibri"/>
                          <a:ea typeface="Calibri"/>
                          <a:cs typeface="Calibri"/>
                          <a:sym typeface="Calibri"/>
                          <a:hlinkClick r:id="rId4"/>
                        </a:rPr>
                        <a:t>EASI grant funds</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School &amp; District Accreditation Process </a:t>
            </a:r>
            <a:endParaRPr sz="2000" b="1"/>
          </a:p>
        </p:txBody>
      </p:sp>
      <p:sp>
        <p:nvSpPr>
          <p:cNvPr id="390" name="Google Shape;390;p5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grpSp>
        <p:nvGrpSpPr>
          <p:cNvPr id="391" name="Google Shape;391;p50">
            <a:extLst>
              <a:ext uri="{C183D7F6-B498-43B3-948B-1728B52AA6E4}">
                <adec:decorative xmlns:adec="http://schemas.microsoft.com/office/drawing/2017/decorative" val="1"/>
              </a:ext>
            </a:extLst>
          </p:cNvPr>
          <p:cNvGrpSpPr/>
          <p:nvPr/>
        </p:nvGrpSpPr>
        <p:grpSpPr>
          <a:xfrm>
            <a:off x="2829375" y="1264050"/>
            <a:ext cx="3175200" cy="3175200"/>
            <a:chOff x="2820225" y="891450"/>
            <a:chExt cx="3175200" cy="3175200"/>
          </a:xfrm>
        </p:grpSpPr>
        <p:sp>
          <p:nvSpPr>
            <p:cNvPr id="392" name="Google Shape;392;p50"/>
            <p:cNvSpPr/>
            <p:nvPr/>
          </p:nvSpPr>
          <p:spPr>
            <a:xfrm rot="10800000">
              <a:off x="2820225" y="891450"/>
              <a:ext cx="3175200" cy="3175200"/>
            </a:xfrm>
            <a:prstGeom prst="blockArc">
              <a:avLst>
                <a:gd name="adj1" fmla="val 5399801"/>
                <a:gd name="adj2" fmla="val 3012680"/>
                <a:gd name="adj3" fmla="val 6939"/>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0"/>
            <p:cNvSpPr/>
            <p:nvPr/>
          </p:nvSpPr>
          <p:spPr>
            <a:xfrm rot="10800000">
              <a:off x="3175023" y="1179900"/>
              <a:ext cx="450600" cy="450600"/>
            </a:xfrm>
            <a:prstGeom prst="rtTriangle">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50">
            <a:extLst>
              <a:ext uri="{C183D7F6-B498-43B3-948B-1728B52AA6E4}">
                <adec:decorative xmlns:adec="http://schemas.microsoft.com/office/drawing/2017/decorative" val="1"/>
              </a:ext>
            </a:extLst>
          </p:cNvPr>
          <p:cNvGrpSpPr/>
          <p:nvPr/>
        </p:nvGrpSpPr>
        <p:grpSpPr>
          <a:xfrm>
            <a:off x="5139525" y="2680075"/>
            <a:ext cx="1332300" cy="1029900"/>
            <a:chOff x="5130375" y="2307475"/>
            <a:chExt cx="1332300" cy="1029900"/>
          </a:xfrm>
        </p:grpSpPr>
        <p:sp>
          <p:nvSpPr>
            <p:cNvPr id="395" name="Google Shape;395;p50"/>
            <p:cNvSpPr/>
            <p:nvPr/>
          </p:nvSpPr>
          <p:spPr>
            <a:xfrm>
              <a:off x="5130375" y="2707675"/>
              <a:ext cx="1332300" cy="6297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Districts can submit a request to reconsider school plan types and district ratings</a:t>
              </a:r>
              <a:endParaRPr>
                <a:solidFill>
                  <a:srgbClr val="FFFFFF"/>
                </a:solidFill>
              </a:endParaRPr>
            </a:p>
          </p:txBody>
        </p:sp>
        <p:sp>
          <p:nvSpPr>
            <p:cNvPr id="396" name="Google Shape;396;p50"/>
            <p:cNvSpPr/>
            <p:nvPr/>
          </p:nvSpPr>
          <p:spPr>
            <a:xfrm>
              <a:off x="5130375" y="2307475"/>
              <a:ext cx="1332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Districts Accredit their Schools</a:t>
              </a:r>
              <a:endParaRPr sz="900">
                <a:solidFill>
                  <a:srgbClr val="FFFFFF"/>
                </a:solidFill>
              </a:endParaRPr>
            </a:p>
          </p:txBody>
        </p:sp>
      </p:grpSp>
      <p:grpSp>
        <p:nvGrpSpPr>
          <p:cNvPr id="397" name="Google Shape;397;p50">
            <a:extLst>
              <a:ext uri="{C183D7F6-B498-43B3-948B-1728B52AA6E4}">
                <adec:decorative xmlns:adec="http://schemas.microsoft.com/office/drawing/2017/decorative" val="1"/>
              </a:ext>
            </a:extLst>
          </p:cNvPr>
          <p:cNvGrpSpPr/>
          <p:nvPr/>
        </p:nvGrpSpPr>
        <p:grpSpPr>
          <a:xfrm>
            <a:off x="3807225" y="966650"/>
            <a:ext cx="1332300" cy="1029900"/>
            <a:chOff x="3798075" y="594050"/>
            <a:chExt cx="1332300" cy="1029900"/>
          </a:xfrm>
        </p:grpSpPr>
        <p:sp>
          <p:nvSpPr>
            <p:cNvPr id="398" name="Google Shape;398;p50"/>
            <p:cNvSpPr/>
            <p:nvPr/>
          </p:nvSpPr>
          <p:spPr>
            <a:xfrm>
              <a:off x="3798075" y="994250"/>
              <a:ext cx="1332300" cy="6297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CDE annually reviews performance through school and district performance frameworks</a:t>
              </a:r>
              <a:endParaRPr>
                <a:solidFill>
                  <a:srgbClr val="FFFFFF"/>
                </a:solidFill>
              </a:endParaRPr>
            </a:p>
          </p:txBody>
        </p:sp>
        <p:sp>
          <p:nvSpPr>
            <p:cNvPr id="399" name="Google Shape;399;p50"/>
            <p:cNvSpPr/>
            <p:nvPr/>
          </p:nvSpPr>
          <p:spPr>
            <a:xfrm>
              <a:off x="3798075" y="594050"/>
              <a:ext cx="1332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State Accredits Districts</a:t>
              </a:r>
              <a:endParaRPr sz="900">
                <a:solidFill>
                  <a:srgbClr val="FFFFFF"/>
                </a:solidFill>
              </a:endParaRPr>
            </a:p>
          </p:txBody>
        </p:sp>
      </p:grpSp>
      <p:grpSp>
        <p:nvGrpSpPr>
          <p:cNvPr id="400" name="Google Shape;400;p50">
            <a:extLst>
              <a:ext uri="{C183D7F6-B498-43B3-948B-1728B52AA6E4}">
                <adec:decorative xmlns:adec="http://schemas.microsoft.com/office/drawing/2017/decorative" val="1"/>
              </a:ext>
            </a:extLst>
          </p:cNvPr>
          <p:cNvGrpSpPr/>
          <p:nvPr/>
        </p:nvGrpSpPr>
        <p:grpSpPr>
          <a:xfrm>
            <a:off x="2474925" y="2680075"/>
            <a:ext cx="1332300" cy="1029900"/>
            <a:chOff x="2465775" y="2307475"/>
            <a:chExt cx="1332300" cy="1029900"/>
          </a:xfrm>
        </p:grpSpPr>
        <p:sp>
          <p:nvSpPr>
            <p:cNvPr id="401" name="Google Shape;401;p50"/>
            <p:cNvSpPr/>
            <p:nvPr/>
          </p:nvSpPr>
          <p:spPr>
            <a:xfrm>
              <a:off x="2465775" y="2707675"/>
              <a:ext cx="1332300" cy="6297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Districts officially sign off on final district accreditation ratings</a:t>
              </a:r>
              <a:endParaRPr>
                <a:solidFill>
                  <a:srgbClr val="FFFFFF"/>
                </a:solidFill>
              </a:endParaRPr>
            </a:p>
          </p:txBody>
        </p:sp>
        <p:sp>
          <p:nvSpPr>
            <p:cNvPr id="402" name="Google Shape;402;p50"/>
            <p:cNvSpPr/>
            <p:nvPr/>
          </p:nvSpPr>
          <p:spPr>
            <a:xfrm>
              <a:off x="2465775" y="2307475"/>
              <a:ext cx="1332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Districts Sign Accreditation Contracts</a:t>
              </a:r>
              <a:endParaRPr sz="900">
                <a:solidFill>
                  <a:srgbClr val="FFFFFF"/>
                </a:solidFill>
              </a:endParaRPr>
            </a:p>
          </p:txBody>
        </p:sp>
      </p:grpSp>
      <p:sp>
        <p:nvSpPr>
          <p:cNvPr id="403" name="Google Shape;403;p50"/>
          <p:cNvSpPr txBox="1"/>
          <p:nvPr/>
        </p:nvSpPr>
        <p:spPr>
          <a:xfrm>
            <a:off x="5184225" y="1172775"/>
            <a:ext cx="15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August/September</a:t>
            </a:r>
            <a:endParaRPr>
              <a:latin typeface="Calibri"/>
              <a:ea typeface="Calibri"/>
              <a:cs typeface="Calibri"/>
              <a:sym typeface="Calibri"/>
            </a:endParaRPr>
          </a:p>
        </p:txBody>
      </p:sp>
      <p:sp>
        <p:nvSpPr>
          <p:cNvPr id="404" name="Google Shape;404;p50"/>
          <p:cNvSpPr txBox="1"/>
          <p:nvPr/>
        </p:nvSpPr>
        <p:spPr>
          <a:xfrm>
            <a:off x="5733525" y="3755175"/>
            <a:ext cx="19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September/October</a:t>
            </a:r>
            <a:endParaRPr>
              <a:latin typeface="Calibri"/>
              <a:ea typeface="Calibri"/>
              <a:cs typeface="Calibri"/>
              <a:sym typeface="Calibri"/>
            </a:endParaRPr>
          </a:p>
        </p:txBody>
      </p:sp>
      <p:sp>
        <p:nvSpPr>
          <p:cNvPr id="405" name="Google Shape;405;p50"/>
          <p:cNvSpPr txBox="1"/>
          <p:nvPr/>
        </p:nvSpPr>
        <p:spPr>
          <a:xfrm>
            <a:off x="1545225" y="3755175"/>
            <a:ext cx="19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By December 31st</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2754</Words>
  <Application>Microsoft Office PowerPoint</Application>
  <PresentationFormat>On-screen Show (16:9)</PresentationFormat>
  <Paragraphs>374</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Calibri</vt:lpstr>
      <vt:lpstr>Rockwell</vt:lpstr>
      <vt:lpstr>Arial</vt:lpstr>
      <vt:lpstr>CDE </vt:lpstr>
      <vt:lpstr>2023 State Accountability</vt:lpstr>
      <vt:lpstr>Agenda</vt:lpstr>
      <vt:lpstr>Background on the State Accountability System</vt:lpstr>
      <vt:lpstr>Accountability Theory of Action</vt:lpstr>
      <vt:lpstr>Performance Frameworks | Purpose</vt:lpstr>
      <vt:lpstr>Performance Frameworks | Ratings and Explanatory Notes</vt:lpstr>
      <vt:lpstr>Performance Frameworks | Indicators and Weighting</vt:lpstr>
      <vt:lpstr>Performance Watch Expectations</vt:lpstr>
      <vt:lpstr>School &amp; District Accreditation Process </vt:lpstr>
      <vt:lpstr>Accreditation Form| Purpose and Submission</vt:lpstr>
      <vt:lpstr>Request to Reconsider | Purpose and Process</vt:lpstr>
      <vt:lpstr>Changes from 2022 to 2023 Frameworks</vt:lpstr>
      <vt:lpstr>High Level Changes</vt:lpstr>
      <vt:lpstr>Clock Progress Resumes</vt:lpstr>
      <vt:lpstr>Participation Descriptor</vt:lpstr>
      <vt:lpstr>Tentative Timeline for 2023 Accountability</vt:lpstr>
      <vt:lpstr>Anticipated Framework  Changes in 2024</vt:lpstr>
      <vt:lpstr>2023 Informational Results for Schools and Districts</vt:lpstr>
      <vt:lpstr>On-Track Growth | Inclusion in the Framework</vt:lpstr>
      <vt:lpstr>On-Track Growth | Student Example</vt:lpstr>
      <vt:lpstr>Higher Bar Sub-Indicators | Inclusion in the Framework</vt:lpstr>
      <vt:lpstr>CMAS Science | Inclusion in the Framework</vt:lpstr>
      <vt:lpstr>Draft Timeline for Implementation</vt:lpstr>
      <vt:lpstr>Improvement Planning Changes</vt:lpstr>
      <vt:lpstr>Improvement Planning Dashboards</vt:lpstr>
      <vt:lpstr>District Selection of Flexibilities</vt:lpstr>
      <vt:lpstr>Some Expectations Captured as Assurances</vt:lpstr>
      <vt:lpstr>UIP Template Pilot</vt:lpstr>
      <vt:lpstr>Math Act- Planning Requirements</vt:lpstr>
      <vt:lpstr>Accountability Resources and Supports</vt:lpstr>
      <vt:lpstr>Performance Tools and Visualizations </vt:lpstr>
      <vt:lpstr>Performance Tools and Visualizations Continued </vt:lpstr>
      <vt:lpstr>Training Opportunities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State Accountability</dc:title>
  <dc:creator>Wales, Aislinn</dc:creator>
  <cp:lastModifiedBy>Wales, Aislinn</cp:lastModifiedBy>
  <cp:revision>3</cp:revision>
  <dcterms:modified xsi:type="dcterms:W3CDTF">2023-07-19T18:23:35Z</dcterms:modified>
</cp:coreProperties>
</file>