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2" r:id="rId2"/>
    <p:sldMasterId id="2147483693" r:id="rId3"/>
    <p:sldMasterId id="2147483694"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Merriweather" panose="00000500000000000000" pitchFamily="2"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A7633E-2B65-4C1A-905B-2FC1D47E1573}">
  <a:tblStyle styleId="{37A7633E-2B65-4C1A-905B-2FC1D47E1573}"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963DFFC-8FD9-46DA-92D8-0FE5893D813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E25AF24-5504-4658-A539-F2917D30A370}"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3496971f12_0_29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3496971f12_0_2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a:solidFill>
                  <a:srgbClr val="A5A5A5"/>
                </a:solidFill>
                <a:latin typeface="Arial"/>
                <a:ea typeface="Arial"/>
                <a:cs typeface="Arial"/>
                <a:sym typeface="Arial"/>
              </a:rPr>
              <a:t>CMAS/CoAlt = Colorado Measures of Academic Success and Colorado Alternate Assessments</a:t>
            </a:r>
            <a:endParaRPr sz="900">
              <a:solidFill>
                <a:srgbClr val="A5A5A5"/>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900">
                <a:solidFill>
                  <a:srgbClr val="A5A5A5"/>
                </a:solidFill>
                <a:latin typeface="Arial"/>
                <a:ea typeface="Arial"/>
                <a:cs typeface="Arial"/>
                <a:sym typeface="Arial"/>
              </a:rPr>
              <a:t>ELA = English Language Arts</a:t>
            </a:r>
            <a:endParaRPr sz="900">
              <a:solidFill>
                <a:srgbClr val="A5A5A5"/>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900">
                <a:solidFill>
                  <a:srgbClr val="A5A5A5"/>
                </a:solidFill>
                <a:latin typeface="Arial"/>
                <a:ea typeface="Arial"/>
                <a:cs typeface="Arial"/>
                <a:sym typeface="Arial"/>
              </a:rPr>
              <a:t>EBRW = Evidence-Based Reading and Writing</a:t>
            </a:r>
            <a:endParaRPr sz="900">
              <a:solidFill>
                <a:srgbClr val="A5A5A5"/>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900">
                <a:solidFill>
                  <a:srgbClr val="A5A5A5"/>
                </a:solidFill>
                <a:latin typeface="Arial"/>
                <a:ea typeface="Arial"/>
                <a:cs typeface="Arial"/>
                <a:sym typeface="Arial"/>
              </a:rPr>
              <a:t>TAP = Technical Advisory Panel</a:t>
            </a:r>
            <a:endParaRPr sz="900">
              <a:solidFill>
                <a:srgbClr val="A5A5A5"/>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3496971f12_0_30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3496971f12_0_3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a:solidFill>
                  <a:srgbClr val="A5A5A5"/>
                </a:solidFill>
                <a:latin typeface="Arial"/>
                <a:ea typeface="Arial"/>
                <a:cs typeface="Arial"/>
                <a:sym typeface="Arial"/>
              </a:rPr>
              <a:t>ELP = English language proficiency</a:t>
            </a:r>
            <a:endParaRPr sz="900">
              <a:solidFill>
                <a:srgbClr val="A5A5A5"/>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900">
                <a:solidFill>
                  <a:srgbClr val="A5A5A5"/>
                </a:solidFill>
                <a:latin typeface="Arial"/>
                <a:ea typeface="Arial"/>
                <a:cs typeface="Arial"/>
                <a:sym typeface="Arial"/>
              </a:rPr>
              <a:t>PWR = Postsecondary and Workforce Readiness</a:t>
            </a:r>
            <a:endParaRPr sz="900">
              <a:solidFill>
                <a:srgbClr val="A5A5A5"/>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900">
                <a:solidFill>
                  <a:srgbClr val="A5A5A5"/>
                </a:solidFill>
                <a:latin typeface="Arial"/>
                <a:ea typeface="Arial"/>
                <a:cs typeface="Arial"/>
                <a:sym typeface="Arial"/>
              </a:rPr>
              <a:t>Higher Bar and IB/AP/CE = References to additional PWR measures for a higher bar for graduation from SB 18-012 and the inclusion of International Baccalaureate, Advance Placement and Concurrent Enrollment data in content areas other than math and ELA from HB 18-1019.</a:t>
            </a:r>
            <a:endParaRPr sz="900">
              <a:solidFill>
                <a:srgbClr val="A5A5A5"/>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1019: B for CE, 3+ for AP, 4+ for IB</a:t>
            </a:r>
            <a:endParaRPr/>
          </a:p>
        </p:txBody>
      </p:sp>
      <p:sp>
        <p:nvSpPr>
          <p:cNvPr id="360" name="Google Shape;3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77aa93238_0_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377aa93238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1377aa93238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377aa93238_0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377aa93238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1377aa93238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377aa93238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1377aa93238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34cb34226f_1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34cb34226f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134cb34226f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34be232af6_1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34be232af6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1000"/>
              <a:t>Sites may use request to reconsider to move to “On Watch” or fully exit the accountability clock if they meet certain conditions.</a:t>
            </a:r>
            <a:endParaRPr sz="1000"/>
          </a:p>
          <a:p>
            <a:pPr marL="0" lvl="0" indent="0" algn="l" rtl="0">
              <a:lnSpc>
                <a:spcPct val="90000"/>
              </a:lnSpc>
              <a:spcBef>
                <a:spcPts val="1000"/>
              </a:spcBef>
              <a:spcAft>
                <a:spcPts val="0"/>
              </a:spcAft>
              <a:buNone/>
            </a:pPr>
            <a:r>
              <a:rPr lang="en-US" sz="1000"/>
              <a:t>Because of the 90% total participation rate eligibility requirement, certain historical practices (e.g., ability to request Insufficient State Data with less than 85% participation rate if the district or school is able to demonstrate that data is not representative) will not be available. </a:t>
            </a:r>
            <a:endParaRPr sz="100"/>
          </a:p>
        </p:txBody>
      </p:sp>
      <p:sp>
        <p:nvSpPr>
          <p:cNvPr id="401" name="Google Shape;401;g134be232af6_1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3496971f12_0_39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g13496971f12_0_3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Total participation includes all students for all content areas (i.e., reading/EBRW and math in 2022) in the base.  Parent excusals are counted as non-participants.  </a:t>
            </a:r>
            <a:endParaRPr/>
          </a:p>
          <a:p>
            <a:pPr marL="0" lvl="0" indent="0" algn="l" rtl="0">
              <a:lnSpc>
                <a:spcPct val="100000"/>
              </a:lnSpc>
              <a:spcBef>
                <a:spcPts val="0"/>
              </a:spcBef>
              <a:spcAft>
                <a:spcPts val="0"/>
              </a:spcAft>
              <a:buClr>
                <a:srgbClr val="000000"/>
              </a:buClr>
              <a:buSzPts val="1100"/>
              <a:buFont typeface="Arial"/>
              <a:buNone/>
            </a:pPr>
            <a:r>
              <a:rPr lang="en-US"/>
              <a:t>This is different than the accountability participation rate (i.e., parent excusals are counted as participants).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34be232af6_1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134be232af6_1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4be232af6_1_2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4be232af6_1_2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g134be232af6_1_2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34be232af6_1_7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134be232af6_1_7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g134be232af6_1_7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34cb34226f_1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34cb34226f_1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g134cb34226f_1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377aa93238_0_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377aa93238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g1377aa93238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34cb34226f_1_6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34cb34226f_1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39f3508377_5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39f3508377_5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139f3508377_5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34cb34226f_1_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34cb34226f_1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g134cb34226f_1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377aa9323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377aa9323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1377aa9323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6/9/2022</a:t>
            </a:r>
            <a:endParaRPr/>
          </a:p>
        </p:txBody>
      </p:sp>
      <p:sp>
        <p:nvSpPr>
          <p:cNvPr id="552" name="Google Shape;552;p2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53" name="Google Shape;55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34cb34226f_1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34cb34226f_1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134cb34226f_1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3496971f12_0_50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13496971f12_0_5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100"/>
              <a:buNone/>
            </a:pPr>
            <a:endParaRPr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3496971f12_0_10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g13496971f12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Lead: Dan</a:t>
            </a:r>
            <a:endParaRPr/>
          </a:p>
        </p:txBody>
      </p:sp>
      <p:sp>
        <p:nvSpPr>
          <p:cNvPr id="325" name="Google Shape;32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34cb34226f_1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34cb34226f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134cb34226f_1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EF7521">
                  <a:alpha val="2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w="19050" cap="flat" cmpd="sng">
            <a:solidFill>
              <a:srgbClr val="EF7521"/>
            </a:solidFill>
            <a:prstDash val="solid"/>
            <a:miter lim="800000"/>
            <a:headEnd type="none" w="sm" len="sm"/>
            <a:tailEnd type="none" w="sm" len="sm"/>
          </a:ln>
        </p:spPr>
      </p:cxnSp>
      <p:sp>
        <p:nvSpPr>
          <p:cNvPr id="19" name="Google Shape;19;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7"/>
        <p:cNvGrpSpPr/>
        <p:nvPr/>
      </p:nvGrpSpPr>
      <p:grpSpPr>
        <a:xfrm>
          <a:off x="0" y="0"/>
          <a:ext cx="0" cy="0"/>
          <a:chOff x="0" y="0"/>
          <a:chExt cx="0" cy="0"/>
        </a:xfrm>
      </p:grpSpPr>
      <p:pic>
        <p:nvPicPr>
          <p:cNvPr id="68" name="Google Shape;68;p11"/>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69" name="Google Shape;69;p1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 name="Google Shape;71;p1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2" name="Google Shape;72;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3" name="Google Shape;73;p1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4"/>
        <p:cNvGrpSpPr/>
        <p:nvPr/>
      </p:nvGrpSpPr>
      <p:grpSpPr>
        <a:xfrm>
          <a:off x="0" y="0"/>
          <a:ext cx="0" cy="0"/>
          <a:chOff x="0" y="0"/>
          <a:chExt cx="0" cy="0"/>
        </a:xfrm>
      </p:grpSpPr>
      <p:sp>
        <p:nvSpPr>
          <p:cNvPr id="75" name="Google Shape;75;p12"/>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2"/>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 name="Google Shape;77;p1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78" name="Google Shape;78;p1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 name="Google Shape;79;p1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0" name="Google Shape;80;p1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1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3" name="Google Shape;83;p1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6"/>
        <p:cNvGrpSpPr/>
        <p:nvPr/>
      </p:nvGrpSpPr>
      <p:grpSpPr>
        <a:xfrm>
          <a:off x="0" y="0"/>
          <a:ext cx="0" cy="0"/>
          <a:chOff x="0" y="0"/>
          <a:chExt cx="0" cy="0"/>
        </a:xfrm>
      </p:grpSpPr>
      <p:pic>
        <p:nvPicPr>
          <p:cNvPr id="87" name="Google Shape;87;p15"/>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88" name="Google Shape;88;p1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chemeClr val="lt1"/>
                </a:solidFill>
                <a:latin typeface="Calibri"/>
                <a:ea typeface="Calibri"/>
                <a:cs typeface="Calibri"/>
                <a:sym typeface="Calibri"/>
              </a:defRPr>
            </a:lvl1pPr>
            <a:lvl2pPr marL="0" lvl="1" indent="0" algn="l">
              <a:spcBef>
                <a:spcPts val="0"/>
              </a:spcBef>
              <a:buNone/>
              <a:defRPr sz="1600">
                <a:solidFill>
                  <a:schemeClr val="lt1"/>
                </a:solidFill>
                <a:latin typeface="Calibri"/>
                <a:ea typeface="Calibri"/>
                <a:cs typeface="Calibri"/>
                <a:sym typeface="Calibri"/>
              </a:defRPr>
            </a:lvl2pPr>
            <a:lvl3pPr marL="0" lvl="2" indent="0" algn="l">
              <a:spcBef>
                <a:spcPts val="0"/>
              </a:spcBef>
              <a:buNone/>
              <a:defRPr sz="1600">
                <a:solidFill>
                  <a:schemeClr val="lt1"/>
                </a:solidFill>
                <a:latin typeface="Calibri"/>
                <a:ea typeface="Calibri"/>
                <a:cs typeface="Calibri"/>
                <a:sym typeface="Calibri"/>
              </a:defRPr>
            </a:lvl3pPr>
            <a:lvl4pPr marL="0" lvl="3" indent="0" algn="l">
              <a:spcBef>
                <a:spcPts val="0"/>
              </a:spcBef>
              <a:buNone/>
              <a:defRPr sz="1600">
                <a:solidFill>
                  <a:schemeClr val="lt1"/>
                </a:solidFill>
                <a:latin typeface="Calibri"/>
                <a:ea typeface="Calibri"/>
                <a:cs typeface="Calibri"/>
                <a:sym typeface="Calibri"/>
              </a:defRPr>
            </a:lvl4pPr>
            <a:lvl5pPr marL="0" lvl="4" indent="0" algn="l">
              <a:spcBef>
                <a:spcPts val="0"/>
              </a:spcBef>
              <a:buNone/>
              <a:defRPr sz="1600">
                <a:solidFill>
                  <a:schemeClr val="lt1"/>
                </a:solidFill>
                <a:latin typeface="Calibri"/>
                <a:ea typeface="Calibri"/>
                <a:cs typeface="Calibri"/>
                <a:sym typeface="Calibri"/>
              </a:defRPr>
            </a:lvl5pPr>
            <a:lvl6pPr marL="0" lvl="5" indent="0" algn="l">
              <a:spcBef>
                <a:spcPts val="0"/>
              </a:spcBef>
              <a:buNone/>
              <a:defRPr sz="1600">
                <a:solidFill>
                  <a:schemeClr val="lt1"/>
                </a:solidFill>
                <a:latin typeface="Calibri"/>
                <a:ea typeface="Calibri"/>
                <a:cs typeface="Calibri"/>
                <a:sym typeface="Calibri"/>
              </a:defRPr>
            </a:lvl6pPr>
            <a:lvl7pPr marL="0" lvl="6" indent="0" algn="l">
              <a:spcBef>
                <a:spcPts val="0"/>
              </a:spcBef>
              <a:buNone/>
              <a:defRPr sz="1600">
                <a:solidFill>
                  <a:schemeClr val="lt1"/>
                </a:solidFill>
                <a:latin typeface="Calibri"/>
                <a:ea typeface="Calibri"/>
                <a:cs typeface="Calibri"/>
                <a:sym typeface="Calibri"/>
              </a:defRPr>
            </a:lvl7pPr>
            <a:lvl8pPr marL="0" lvl="7" indent="0" algn="l">
              <a:spcBef>
                <a:spcPts val="0"/>
              </a:spcBef>
              <a:buNone/>
              <a:defRPr sz="1600">
                <a:solidFill>
                  <a:schemeClr val="lt1"/>
                </a:solidFill>
                <a:latin typeface="Calibri"/>
                <a:ea typeface="Calibri"/>
                <a:cs typeface="Calibri"/>
                <a:sym typeface="Calibri"/>
              </a:defRPr>
            </a:lvl8pPr>
            <a:lvl9pPr marL="0" lvl="8" indent="0" algn="l">
              <a:spcBef>
                <a:spcPts val="0"/>
              </a:spcBef>
              <a:buNone/>
              <a:defRPr sz="16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4"/>
        <p:cNvGrpSpPr/>
        <p:nvPr/>
      </p:nvGrpSpPr>
      <p:grpSpPr>
        <a:xfrm>
          <a:off x="0" y="0"/>
          <a:ext cx="0" cy="0"/>
          <a:chOff x="0" y="0"/>
          <a:chExt cx="0" cy="0"/>
        </a:xfrm>
      </p:grpSpPr>
      <p:pic>
        <p:nvPicPr>
          <p:cNvPr id="95" name="Google Shape;95;p17"/>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96" name="Google Shape;96;p17"/>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000"/>
              <a:buFont typeface="Arial"/>
              <a:buNone/>
              <a:defRPr sz="4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7"/>
          <p:cNvSpPr txBox="1">
            <a:spLocks noGrp="1"/>
          </p:cNvSpPr>
          <p:nvPr>
            <p:ph type="sldNum" idx="12"/>
          </p:nvPr>
        </p:nvSpPr>
        <p:spPr>
          <a:xfrm>
            <a:off x="164079"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19"/>
          <p:cNvSpPr/>
          <p:nvPr/>
        </p:nvSpPr>
        <p:spPr>
          <a:xfrm>
            <a:off x="0" y="4675241"/>
            <a:ext cx="9144000" cy="2182800"/>
          </a:xfrm>
          <a:prstGeom prst="rect">
            <a:avLst/>
          </a:prstGeom>
          <a:gradFill>
            <a:gsLst>
              <a:gs pos="0">
                <a:schemeClr val="lt1"/>
              </a:gs>
              <a:gs pos="100000">
                <a:srgbClr val="EF7521">
                  <a:alpha val="2000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6" name="Google Shape;106;p19"/>
          <p:cNvSpPr txBox="1">
            <a:spLocks noGrp="1"/>
          </p:cNvSpPr>
          <p:nvPr>
            <p:ph type="ctrTitle"/>
          </p:nvPr>
        </p:nvSpPr>
        <p:spPr>
          <a:xfrm>
            <a:off x="685801" y="3324169"/>
            <a:ext cx="7801800" cy="973500"/>
          </a:xfrm>
          <a:prstGeom prst="rect">
            <a:avLst/>
          </a:prstGeom>
          <a:noFill/>
          <a:ln>
            <a:noFill/>
          </a:ln>
        </p:spPr>
        <p:txBody>
          <a:bodyPr spcFirstLastPara="1" wrap="square" lIns="0" tIns="0" rIns="0" bIns="0" anchor="t" anchorCtr="0">
            <a:normAutofit/>
          </a:bodyPr>
          <a:lstStyle>
            <a:lvl1pPr lvl="0" algn="ctr" rtl="0">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19"/>
          <p:cNvSpPr txBox="1">
            <a:spLocks noGrp="1"/>
          </p:cNvSpPr>
          <p:nvPr>
            <p:ph type="subTitle" idx="1"/>
          </p:nvPr>
        </p:nvSpPr>
        <p:spPr>
          <a:xfrm>
            <a:off x="685801" y="4675240"/>
            <a:ext cx="7801800" cy="582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2400"/>
              <a:buNone/>
              <a:defRPr sz="24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8" name="Google Shape;108;p19"/>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09" name="Google Shape;109;p19"/>
          <p:cNvPicPr preferRelativeResize="0"/>
          <p:nvPr/>
        </p:nvPicPr>
        <p:blipFill rotWithShape="1">
          <a:blip r:embed="rId2">
            <a:alphaModFix/>
          </a:blip>
          <a:srcRect/>
          <a:stretch/>
        </p:blipFill>
        <p:spPr>
          <a:xfrm>
            <a:off x="3512246" y="632707"/>
            <a:ext cx="2116730" cy="1321787"/>
          </a:xfrm>
          <a:prstGeom prst="rect">
            <a:avLst/>
          </a:prstGeom>
          <a:noFill/>
          <a:ln>
            <a:noFill/>
          </a:ln>
        </p:spPr>
      </p:pic>
      <p:cxnSp>
        <p:nvCxnSpPr>
          <p:cNvPr id="110" name="Google Shape;110;p19"/>
          <p:cNvCxnSpPr/>
          <p:nvPr/>
        </p:nvCxnSpPr>
        <p:spPr>
          <a:xfrm>
            <a:off x="685801" y="2772696"/>
            <a:ext cx="7801800" cy="0"/>
          </a:xfrm>
          <a:prstGeom prst="straightConnector1">
            <a:avLst/>
          </a:prstGeom>
          <a:noFill/>
          <a:ln w="19050" cap="flat" cmpd="sng">
            <a:solidFill>
              <a:srgbClr val="EF7521"/>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pic>
        <p:nvPicPr>
          <p:cNvPr id="112" name="Google Shape;112;p2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13" name="Google Shape;113;p20"/>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20"/>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5" name="Google Shape;115;p20"/>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116" name="Google Shape;116;p20"/>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17"/>
        <p:cNvGrpSpPr/>
        <p:nvPr/>
      </p:nvGrpSpPr>
      <p:grpSpPr>
        <a:xfrm>
          <a:off x="0" y="0"/>
          <a:ext cx="0" cy="0"/>
          <a:chOff x="0" y="0"/>
          <a:chExt cx="0" cy="0"/>
        </a:xfrm>
      </p:grpSpPr>
      <p:pic>
        <p:nvPicPr>
          <p:cNvPr id="118" name="Google Shape;118;p21"/>
          <p:cNvPicPr preferRelativeResize="0"/>
          <p:nvPr/>
        </p:nvPicPr>
        <p:blipFill rotWithShape="1">
          <a:blip r:embed="rId2">
            <a:alphaModFix/>
          </a:blip>
          <a:srcRect/>
          <a:stretch/>
        </p:blipFill>
        <p:spPr>
          <a:xfrm>
            <a:off x="0" y="3"/>
            <a:ext cx="9144000" cy="5143500"/>
          </a:xfrm>
          <a:prstGeom prst="rect">
            <a:avLst/>
          </a:prstGeom>
          <a:noFill/>
          <a:ln>
            <a:noFill/>
          </a:ln>
        </p:spPr>
      </p:pic>
      <p:sp>
        <p:nvSpPr>
          <p:cNvPr id="119" name="Google Shape;119;p21"/>
          <p:cNvSpPr txBox="1">
            <a:spLocks noGrp="1"/>
          </p:cNvSpPr>
          <p:nvPr>
            <p:ph type="ctrTitle"/>
          </p:nvPr>
        </p:nvSpPr>
        <p:spPr>
          <a:xfrm>
            <a:off x="0" y="2595716"/>
            <a:ext cx="9144000" cy="2337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1"/>
          <p:cNvSpPr txBox="1">
            <a:spLocks noGrp="1"/>
          </p:cNvSpPr>
          <p:nvPr>
            <p:ph type="sldNum" idx="12"/>
          </p:nvPr>
        </p:nvSpPr>
        <p:spPr>
          <a:xfrm>
            <a:off x="164079" y="642702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1"/>
        <p:cNvGrpSpPr/>
        <p:nvPr/>
      </p:nvGrpSpPr>
      <p:grpSpPr>
        <a:xfrm>
          <a:off x="0" y="0"/>
          <a:ext cx="0" cy="0"/>
          <a:chOff x="0" y="0"/>
          <a:chExt cx="0" cy="0"/>
        </a:xfrm>
      </p:grpSpPr>
      <p:pic>
        <p:nvPicPr>
          <p:cNvPr id="122" name="Google Shape;122;p22"/>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123" name="Google Shape;123;p22"/>
          <p:cNvSpPr txBox="1">
            <a:spLocks noGrp="1"/>
          </p:cNvSpPr>
          <p:nvPr>
            <p:ph type="ctrTitle"/>
          </p:nvPr>
        </p:nvSpPr>
        <p:spPr>
          <a:xfrm>
            <a:off x="-1" y="2595716"/>
            <a:ext cx="9144600" cy="2337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2"/>
          <p:cNvSpPr txBox="1">
            <a:spLocks noGrp="1"/>
          </p:cNvSpPr>
          <p:nvPr>
            <p:ph type="sldNum" idx="12"/>
          </p:nvPr>
        </p:nvSpPr>
        <p:spPr>
          <a:xfrm>
            <a:off x="223071" y="642702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5"/>
        <p:cNvGrpSpPr/>
        <p:nvPr/>
      </p:nvGrpSpPr>
      <p:grpSpPr>
        <a:xfrm>
          <a:off x="0" y="0"/>
          <a:ext cx="0" cy="0"/>
          <a:chOff x="0" y="0"/>
          <a:chExt cx="0" cy="0"/>
        </a:xfrm>
      </p:grpSpPr>
      <p:sp>
        <p:nvSpPr>
          <p:cNvPr id="126" name="Google Shape;126;p23"/>
          <p:cNvSpPr txBox="1">
            <a:spLocks noGrp="1"/>
          </p:cNvSpPr>
          <p:nvPr>
            <p:ph type="body" idx="1"/>
          </p:nvPr>
        </p:nvSpPr>
        <p:spPr>
          <a:xfrm>
            <a:off x="6286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7" name="Google Shape;127;p23"/>
          <p:cNvSpPr txBox="1">
            <a:spLocks noGrp="1"/>
          </p:cNvSpPr>
          <p:nvPr>
            <p:ph type="body" idx="2"/>
          </p:nvPr>
        </p:nvSpPr>
        <p:spPr>
          <a:xfrm>
            <a:off x="46291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28" name="Google Shape;128;p23"/>
          <p:cNvPicPr preferRelativeResize="0"/>
          <p:nvPr/>
        </p:nvPicPr>
        <p:blipFill rotWithShape="1">
          <a:blip r:embed="rId2">
            <a:alphaModFix/>
          </a:blip>
          <a:srcRect/>
          <a:stretch/>
        </p:blipFill>
        <p:spPr>
          <a:xfrm>
            <a:off x="8086704" y="6172201"/>
            <a:ext cx="857291" cy="364738"/>
          </a:xfrm>
          <a:prstGeom prst="rect">
            <a:avLst/>
          </a:prstGeom>
          <a:noFill/>
          <a:ln>
            <a:noFill/>
          </a:ln>
        </p:spPr>
      </p:pic>
      <p:sp>
        <p:nvSpPr>
          <p:cNvPr id="129" name="Google Shape;129;p23"/>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0" name="Google Shape;130;p23"/>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131" name="Google Shape;131;p23"/>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2"/>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3"/>
        <p:cNvGrpSpPr/>
        <p:nvPr/>
      </p:nvGrpSpPr>
      <p:grpSpPr>
        <a:xfrm>
          <a:off x="0" y="0"/>
          <a:ext cx="0" cy="0"/>
          <a:chOff x="0" y="0"/>
          <a:chExt cx="0" cy="0"/>
        </a:xfrm>
      </p:grpSpPr>
      <p:pic>
        <p:nvPicPr>
          <p:cNvPr id="134" name="Google Shape;134;p25"/>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35" name="Google Shape;135;p25"/>
          <p:cNvSpPr txBox="1">
            <a:spLocks noGrp="1"/>
          </p:cNvSpPr>
          <p:nvPr>
            <p:ph type="title"/>
          </p:nvPr>
        </p:nvSpPr>
        <p:spPr>
          <a:xfrm>
            <a:off x="980803" y="356616"/>
            <a:ext cx="5400600" cy="74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p25"/>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37" name="Google Shape;137;p25"/>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138" name="Google Shape;138;p25"/>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9" name="Google Shape;139;p25"/>
          <p:cNvPicPr preferRelativeResize="0"/>
          <p:nvPr/>
        </p:nvPicPr>
        <p:blipFill rotWithShape="1">
          <a:blip r:embed="rId4">
            <a:alphaModFix/>
          </a:blip>
          <a:srcRect/>
          <a:stretch/>
        </p:blipFill>
        <p:spPr>
          <a:xfrm>
            <a:off x="128460" y="18288"/>
            <a:ext cx="723884" cy="8277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0"/>
        <p:cNvGrpSpPr/>
        <p:nvPr/>
      </p:nvGrpSpPr>
      <p:grpSpPr>
        <a:xfrm>
          <a:off x="0" y="0"/>
          <a:ext cx="0" cy="0"/>
          <a:chOff x="0" y="0"/>
          <a:chExt cx="0" cy="0"/>
        </a:xfrm>
      </p:grpSpPr>
      <p:pic>
        <p:nvPicPr>
          <p:cNvPr id="141" name="Google Shape;141;p26"/>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42" name="Google Shape;142;p26"/>
          <p:cNvSpPr txBox="1">
            <a:spLocks noGrp="1"/>
          </p:cNvSpPr>
          <p:nvPr>
            <p:ph type="title"/>
          </p:nvPr>
        </p:nvSpPr>
        <p:spPr>
          <a:xfrm>
            <a:off x="980803" y="356616"/>
            <a:ext cx="5400600" cy="74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3" name="Google Shape;143;p26"/>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44" name="Google Shape;144;p26"/>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145" name="Google Shape;145;p26"/>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46" name="Google Shape;146;p26"/>
          <p:cNvPicPr preferRelativeResize="0"/>
          <p:nvPr/>
        </p:nvPicPr>
        <p:blipFill rotWithShape="1">
          <a:blip r:embed="rId4">
            <a:alphaModFix/>
          </a:blip>
          <a:srcRect/>
          <a:stretch/>
        </p:blipFill>
        <p:spPr>
          <a:xfrm>
            <a:off x="128460" y="18288"/>
            <a:ext cx="723884" cy="8277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7"/>
        <p:cNvGrpSpPr/>
        <p:nvPr/>
      </p:nvGrpSpPr>
      <p:grpSpPr>
        <a:xfrm>
          <a:off x="0" y="0"/>
          <a:ext cx="0" cy="0"/>
          <a:chOff x="0" y="0"/>
          <a:chExt cx="0" cy="0"/>
        </a:xfrm>
      </p:grpSpPr>
      <p:pic>
        <p:nvPicPr>
          <p:cNvPr id="148" name="Google Shape;148;p2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49" name="Google Shape;149;p27"/>
          <p:cNvSpPr txBox="1">
            <a:spLocks noGrp="1"/>
          </p:cNvSpPr>
          <p:nvPr>
            <p:ph type="title"/>
          </p:nvPr>
        </p:nvSpPr>
        <p:spPr>
          <a:xfrm>
            <a:off x="980803" y="356616"/>
            <a:ext cx="5400600" cy="74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0" name="Google Shape;150;p27"/>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51" name="Google Shape;151;p27"/>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152" name="Google Shape;152;p27"/>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53" name="Google Shape;153;p27"/>
          <p:cNvPicPr preferRelativeResize="0"/>
          <p:nvPr/>
        </p:nvPicPr>
        <p:blipFill rotWithShape="1">
          <a:blip r:embed="rId4">
            <a:alphaModFix/>
          </a:blip>
          <a:srcRect/>
          <a:stretch/>
        </p:blipFill>
        <p:spPr>
          <a:xfrm>
            <a:off x="128460" y="18289"/>
            <a:ext cx="723884" cy="82777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4"/>
        <p:cNvGrpSpPr/>
        <p:nvPr/>
      </p:nvGrpSpPr>
      <p:grpSpPr>
        <a:xfrm>
          <a:off x="0" y="0"/>
          <a:ext cx="0" cy="0"/>
          <a:chOff x="0" y="0"/>
          <a:chExt cx="0" cy="0"/>
        </a:xfrm>
      </p:grpSpPr>
      <p:pic>
        <p:nvPicPr>
          <p:cNvPr id="155" name="Google Shape;155;p28"/>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56" name="Google Shape;156;p28"/>
          <p:cNvSpPr txBox="1">
            <a:spLocks noGrp="1"/>
          </p:cNvSpPr>
          <p:nvPr>
            <p:ph type="title"/>
          </p:nvPr>
        </p:nvSpPr>
        <p:spPr>
          <a:xfrm>
            <a:off x="980803" y="356616"/>
            <a:ext cx="5400600" cy="74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7" name="Google Shape;157;p28"/>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58" name="Google Shape;158;p28"/>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159" name="Google Shape;159;p28"/>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60" name="Google Shape;160;p28"/>
          <p:cNvPicPr preferRelativeResize="0"/>
          <p:nvPr/>
        </p:nvPicPr>
        <p:blipFill rotWithShape="1">
          <a:blip r:embed="rId4">
            <a:alphaModFix/>
          </a:blip>
          <a:srcRect/>
          <a:stretch/>
        </p:blipFill>
        <p:spPr>
          <a:xfrm>
            <a:off x="128460" y="18289"/>
            <a:ext cx="723883" cy="82777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61"/>
        <p:cNvGrpSpPr/>
        <p:nvPr/>
      </p:nvGrpSpPr>
      <p:grpSpPr>
        <a:xfrm>
          <a:off x="0" y="0"/>
          <a:ext cx="0" cy="0"/>
          <a:chOff x="0" y="0"/>
          <a:chExt cx="0" cy="0"/>
        </a:xfrm>
      </p:grpSpPr>
      <p:pic>
        <p:nvPicPr>
          <p:cNvPr id="162" name="Google Shape;162;p2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63" name="Google Shape;163;p29"/>
          <p:cNvSpPr txBox="1">
            <a:spLocks noGrp="1"/>
          </p:cNvSpPr>
          <p:nvPr>
            <p:ph type="title"/>
          </p:nvPr>
        </p:nvSpPr>
        <p:spPr>
          <a:xfrm>
            <a:off x="980803" y="356616"/>
            <a:ext cx="5400600" cy="74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4" name="Google Shape;164;p29"/>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65" name="Google Shape;165;p29"/>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166" name="Google Shape;166;p29"/>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67" name="Google Shape;167;p29"/>
          <p:cNvPicPr preferRelativeResize="0"/>
          <p:nvPr/>
        </p:nvPicPr>
        <p:blipFill rotWithShape="1">
          <a:blip r:embed="rId4">
            <a:alphaModFix/>
          </a:blip>
          <a:srcRect/>
          <a:stretch/>
        </p:blipFill>
        <p:spPr>
          <a:xfrm>
            <a:off x="128460" y="18289"/>
            <a:ext cx="723883" cy="82777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68"/>
        <p:cNvGrpSpPr/>
        <p:nvPr/>
      </p:nvGrpSpPr>
      <p:grpSpPr>
        <a:xfrm>
          <a:off x="0" y="0"/>
          <a:ext cx="0" cy="0"/>
          <a:chOff x="0" y="0"/>
          <a:chExt cx="0" cy="0"/>
        </a:xfrm>
      </p:grpSpPr>
      <p:pic>
        <p:nvPicPr>
          <p:cNvPr id="169" name="Google Shape;169;p3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70" name="Google Shape;170;p30"/>
          <p:cNvSpPr txBox="1">
            <a:spLocks noGrp="1"/>
          </p:cNvSpPr>
          <p:nvPr>
            <p:ph type="title"/>
          </p:nvPr>
        </p:nvSpPr>
        <p:spPr>
          <a:xfrm>
            <a:off x="980803" y="356616"/>
            <a:ext cx="5400600" cy="74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1" name="Google Shape;171;p30"/>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72" name="Google Shape;172;p30"/>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173" name="Google Shape;173;p30"/>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74" name="Google Shape;174;p30"/>
          <p:cNvPicPr preferRelativeResize="0"/>
          <p:nvPr/>
        </p:nvPicPr>
        <p:blipFill rotWithShape="1">
          <a:blip r:embed="rId4">
            <a:alphaModFix/>
          </a:blip>
          <a:srcRect/>
          <a:stretch/>
        </p:blipFill>
        <p:spPr>
          <a:xfrm>
            <a:off x="128460" y="18289"/>
            <a:ext cx="723882" cy="82777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7" name="Google Shape;177;p31"/>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78"/>
        <p:cNvGrpSpPr/>
        <p:nvPr/>
      </p:nvGrpSpPr>
      <p:grpSpPr>
        <a:xfrm>
          <a:off x="0" y="0"/>
          <a:ext cx="0" cy="0"/>
          <a:chOff x="0" y="0"/>
          <a:chExt cx="0" cy="0"/>
        </a:xfrm>
      </p:grpSpPr>
      <p:sp>
        <p:nvSpPr>
          <p:cNvPr id="179" name="Google Shape;179;p32"/>
          <p:cNvSpPr txBox="1">
            <a:spLocks noGrp="1"/>
          </p:cNvSpPr>
          <p:nvPr>
            <p:ph type="body" idx="1"/>
          </p:nvPr>
        </p:nvSpPr>
        <p:spPr>
          <a:xfrm>
            <a:off x="274321" y="1463040"/>
            <a:ext cx="4011000" cy="43512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800"/>
              </a:spcBef>
              <a:spcAft>
                <a:spcPts val="0"/>
              </a:spcAft>
              <a:buSzPts val="2100"/>
              <a:buNone/>
              <a:defRPr sz="1800"/>
            </a:lvl1pPr>
            <a:lvl2pPr marL="914400" lvl="1" indent="-342900" algn="l" rtl="0">
              <a:lnSpc>
                <a:spcPct val="100000"/>
              </a:lnSpc>
              <a:spcBef>
                <a:spcPts val="400"/>
              </a:spcBef>
              <a:spcAft>
                <a:spcPts val="0"/>
              </a:spcAft>
              <a:buSzPts val="1800"/>
              <a:buChar char="•"/>
              <a:defRPr sz="1500"/>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pic>
        <p:nvPicPr>
          <p:cNvPr id="180" name="Google Shape;180;p32"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81" name="Google Shape;181;p32"/>
          <p:cNvSpPr txBox="1">
            <a:spLocks noGrp="1"/>
          </p:cNvSpPr>
          <p:nvPr>
            <p:ph type="title"/>
          </p:nvPr>
        </p:nvSpPr>
        <p:spPr>
          <a:xfrm>
            <a:off x="274320" y="274321"/>
            <a:ext cx="7886700" cy="7101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3300"/>
              <a:buNone/>
              <a:defRPr sz="1800">
                <a:solidFill>
                  <a:srgbClr val="000000"/>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2" name="Google Shape;182;p32"/>
          <p:cNvSpPr txBox="1">
            <a:spLocks noGrp="1"/>
          </p:cNvSpPr>
          <p:nvPr>
            <p:ph type="body" idx="2"/>
          </p:nvPr>
        </p:nvSpPr>
        <p:spPr>
          <a:xfrm>
            <a:off x="4736255" y="1463040"/>
            <a:ext cx="4011000" cy="43512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800"/>
              </a:spcBef>
              <a:spcAft>
                <a:spcPts val="0"/>
              </a:spcAft>
              <a:buSzPts val="2100"/>
              <a:buNone/>
              <a:defRPr sz="1800"/>
            </a:lvl1pPr>
            <a:lvl2pPr marL="914400" lvl="1" indent="-342900" algn="l" rtl="0">
              <a:lnSpc>
                <a:spcPct val="100000"/>
              </a:lnSpc>
              <a:spcBef>
                <a:spcPts val="400"/>
              </a:spcBef>
              <a:spcAft>
                <a:spcPts val="0"/>
              </a:spcAft>
              <a:buSzPts val="1800"/>
              <a:buChar char="•"/>
              <a:defRPr sz="1500"/>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pic>
        <p:nvPicPr>
          <p:cNvPr id="183" name="Google Shape;183;p32" title="CDE logo"/>
          <p:cNvPicPr preferRelativeResize="0"/>
          <p:nvPr/>
        </p:nvPicPr>
        <p:blipFill rotWithShape="1">
          <a:blip r:embed="rId3">
            <a:alphaModFix/>
          </a:blip>
          <a:srcRect/>
          <a:stretch/>
        </p:blipFill>
        <p:spPr>
          <a:xfrm>
            <a:off x="8000974" y="6225632"/>
            <a:ext cx="1028753" cy="558829"/>
          </a:xfrm>
          <a:prstGeom prst="rect">
            <a:avLst/>
          </a:prstGeom>
          <a:noFill/>
          <a:ln>
            <a:noFill/>
          </a:ln>
        </p:spPr>
      </p:pic>
      <p:sp>
        <p:nvSpPr>
          <p:cNvPr id="184" name="Google Shape;184;p32"/>
          <p:cNvSpPr txBox="1">
            <a:spLocks noGrp="1"/>
          </p:cNvSpPr>
          <p:nvPr>
            <p:ph type="sldNum" idx="12"/>
          </p:nvPr>
        </p:nvSpPr>
        <p:spPr>
          <a:xfrm>
            <a:off x="274321" y="6356352"/>
            <a:ext cx="467700" cy="3651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8" name="Google Shape;28;p4"/>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64079"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1"/>
        <p:cNvGrpSpPr/>
        <p:nvPr/>
      </p:nvGrpSpPr>
      <p:grpSpPr>
        <a:xfrm>
          <a:off x="0" y="0"/>
          <a:ext cx="0" cy="0"/>
          <a:chOff x="0" y="0"/>
          <a:chExt cx="0" cy="0"/>
        </a:xfrm>
      </p:grpSpPr>
      <p:sp>
        <p:nvSpPr>
          <p:cNvPr id="192" name="Google Shape;192;p34"/>
          <p:cNvSpPr/>
          <p:nvPr/>
        </p:nvSpPr>
        <p:spPr>
          <a:xfrm>
            <a:off x="0" y="4675241"/>
            <a:ext cx="9144000" cy="2182800"/>
          </a:xfrm>
          <a:prstGeom prst="rect">
            <a:avLst/>
          </a:prstGeom>
          <a:gradFill>
            <a:gsLst>
              <a:gs pos="0">
                <a:schemeClr val="lt1"/>
              </a:gs>
              <a:gs pos="100000">
                <a:srgbClr val="EF7521">
                  <a:alpha val="2000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3" name="Google Shape;193;p34"/>
          <p:cNvSpPr txBox="1">
            <a:spLocks noGrp="1"/>
          </p:cNvSpPr>
          <p:nvPr>
            <p:ph type="ctrTitle"/>
          </p:nvPr>
        </p:nvSpPr>
        <p:spPr>
          <a:xfrm>
            <a:off x="685801" y="3324169"/>
            <a:ext cx="7801800" cy="973500"/>
          </a:xfrm>
          <a:prstGeom prst="rect">
            <a:avLst/>
          </a:prstGeom>
          <a:noFill/>
          <a:ln>
            <a:noFill/>
          </a:ln>
        </p:spPr>
        <p:txBody>
          <a:bodyPr spcFirstLastPara="1" wrap="square" lIns="0" tIns="0" rIns="0" bIns="0" anchor="t" anchorCtr="0">
            <a:normAutofit/>
          </a:bodyPr>
          <a:lstStyle>
            <a:lvl1pPr lvl="0" algn="ctr" rtl="0">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4" name="Google Shape;194;p34"/>
          <p:cNvSpPr txBox="1">
            <a:spLocks noGrp="1"/>
          </p:cNvSpPr>
          <p:nvPr>
            <p:ph type="subTitle" idx="1"/>
          </p:nvPr>
        </p:nvSpPr>
        <p:spPr>
          <a:xfrm>
            <a:off x="685801" y="4675240"/>
            <a:ext cx="7801800" cy="582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2400"/>
              <a:buNone/>
              <a:defRPr sz="24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5" name="Google Shape;195;p34"/>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96" name="Google Shape;196;p34"/>
          <p:cNvPicPr preferRelativeResize="0"/>
          <p:nvPr/>
        </p:nvPicPr>
        <p:blipFill rotWithShape="1">
          <a:blip r:embed="rId2">
            <a:alphaModFix/>
          </a:blip>
          <a:srcRect/>
          <a:stretch/>
        </p:blipFill>
        <p:spPr>
          <a:xfrm>
            <a:off x="3512246" y="632707"/>
            <a:ext cx="2116730" cy="1321787"/>
          </a:xfrm>
          <a:prstGeom prst="rect">
            <a:avLst/>
          </a:prstGeom>
          <a:noFill/>
          <a:ln>
            <a:noFill/>
          </a:ln>
        </p:spPr>
      </p:pic>
      <p:cxnSp>
        <p:nvCxnSpPr>
          <p:cNvPr id="197" name="Google Shape;197;p34"/>
          <p:cNvCxnSpPr/>
          <p:nvPr/>
        </p:nvCxnSpPr>
        <p:spPr>
          <a:xfrm>
            <a:off x="685801" y="2772696"/>
            <a:ext cx="7801800" cy="0"/>
          </a:xfrm>
          <a:prstGeom prst="straightConnector1">
            <a:avLst/>
          </a:prstGeom>
          <a:noFill/>
          <a:ln w="19050" cap="flat" cmpd="sng">
            <a:solidFill>
              <a:srgbClr val="EF7521"/>
            </a:solidFill>
            <a:prstDash val="solid"/>
            <a:miter lim="800000"/>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8"/>
        <p:cNvGrpSpPr/>
        <p:nvPr/>
      </p:nvGrpSpPr>
      <p:grpSpPr>
        <a:xfrm>
          <a:off x="0" y="0"/>
          <a:ext cx="0" cy="0"/>
          <a:chOff x="0" y="0"/>
          <a:chExt cx="0" cy="0"/>
        </a:xfrm>
      </p:grpSpPr>
      <p:pic>
        <p:nvPicPr>
          <p:cNvPr id="199" name="Google Shape;199;p35"/>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0" name="Google Shape;200;p35"/>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1" name="Google Shape;201;p35"/>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02" name="Google Shape;202;p35"/>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203" name="Google Shape;203;p35"/>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04"/>
        <p:cNvGrpSpPr/>
        <p:nvPr/>
      </p:nvGrpSpPr>
      <p:grpSpPr>
        <a:xfrm>
          <a:off x="0" y="0"/>
          <a:ext cx="0" cy="0"/>
          <a:chOff x="0" y="0"/>
          <a:chExt cx="0" cy="0"/>
        </a:xfrm>
      </p:grpSpPr>
      <p:pic>
        <p:nvPicPr>
          <p:cNvPr id="205" name="Google Shape;205;p36"/>
          <p:cNvPicPr preferRelativeResize="0"/>
          <p:nvPr/>
        </p:nvPicPr>
        <p:blipFill rotWithShape="1">
          <a:blip r:embed="rId2">
            <a:alphaModFix/>
          </a:blip>
          <a:srcRect/>
          <a:stretch/>
        </p:blipFill>
        <p:spPr>
          <a:xfrm>
            <a:off x="0" y="3"/>
            <a:ext cx="9144000" cy="5143500"/>
          </a:xfrm>
          <a:prstGeom prst="rect">
            <a:avLst/>
          </a:prstGeom>
          <a:noFill/>
          <a:ln>
            <a:noFill/>
          </a:ln>
        </p:spPr>
      </p:pic>
      <p:sp>
        <p:nvSpPr>
          <p:cNvPr id="206" name="Google Shape;206;p36"/>
          <p:cNvSpPr txBox="1">
            <a:spLocks noGrp="1"/>
          </p:cNvSpPr>
          <p:nvPr>
            <p:ph type="ctrTitle"/>
          </p:nvPr>
        </p:nvSpPr>
        <p:spPr>
          <a:xfrm>
            <a:off x="0" y="2595716"/>
            <a:ext cx="9144000" cy="2337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7" name="Google Shape;207;p36"/>
          <p:cNvSpPr txBox="1">
            <a:spLocks noGrp="1"/>
          </p:cNvSpPr>
          <p:nvPr>
            <p:ph type="sldNum" idx="12"/>
          </p:nvPr>
        </p:nvSpPr>
        <p:spPr>
          <a:xfrm>
            <a:off x="164079" y="642702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08"/>
        <p:cNvGrpSpPr/>
        <p:nvPr/>
      </p:nvGrpSpPr>
      <p:grpSpPr>
        <a:xfrm>
          <a:off x="0" y="0"/>
          <a:ext cx="0" cy="0"/>
          <a:chOff x="0" y="0"/>
          <a:chExt cx="0" cy="0"/>
        </a:xfrm>
      </p:grpSpPr>
      <p:pic>
        <p:nvPicPr>
          <p:cNvPr id="209" name="Google Shape;209;p37"/>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210" name="Google Shape;210;p37"/>
          <p:cNvSpPr txBox="1">
            <a:spLocks noGrp="1"/>
          </p:cNvSpPr>
          <p:nvPr>
            <p:ph type="ctrTitle"/>
          </p:nvPr>
        </p:nvSpPr>
        <p:spPr>
          <a:xfrm>
            <a:off x="-1" y="2595716"/>
            <a:ext cx="9144600" cy="2337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1" name="Google Shape;211;p37"/>
          <p:cNvSpPr txBox="1">
            <a:spLocks noGrp="1"/>
          </p:cNvSpPr>
          <p:nvPr>
            <p:ph type="sldNum" idx="12"/>
          </p:nvPr>
        </p:nvSpPr>
        <p:spPr>
          <a:xfrm>
            <a:off x="223071" y="642702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2"/>
        <p:cNvGrpSpPr/>
        <p:nvPr/>
      </p:nvGrpSpPr>
      <p:grpSpPr>
        <a:xfrm>
          <a:off x="0" y="0"/>
          <a:ext cx="0" cy="0"/>
          <a:chOff x="0" y="0"/>
          <a:chExt cx="0" cy="0"/>
        </a:xfrm>
      </p:grpSpPr>
      <p:sp>
        <p:nvSpPr>
          <p:cNvPr id="213" name="Google Shape;213;p38"/>
          <p:cNvSpPr txBox="1">
            <a:spLocks noGrp="1"/>
          </p:cNvSpPr>
          <p:nvPr>
            <p:ph type="body" idx="1"/>
          </p:nvPr>
        </p:nvSpPr>
        <p:spPr>
          <a:xfrm>
            <a:off x="6286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4" name="Google Shape;214;p38"/>
          <p:cNvSpPr txBox="1">
            <a:spLocks noGrp="1"/>
          </p:cNvSpPr>
          <p:nvPr>
            <p:ph type="body" idx="2"/>
          </p:nvPr>
        </p:nvSpPr>
        <p:spPr>
          <a:xfrm>
            <a:off x="46291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15" name="Google Shape;215;p38"/>
          <p:cNvPicPr preferRelativeResize="0"/>
          <p:nvPr/>
        </p:nvPicPr>
        <p:blipFill rotWithShape="1">
          <a:blip r:embed="rId2">
            <a:alphaModFix/>
          </a:blip>
          <a:srcRect/>
          <a:stretch/>
        </p:blipFill>
        <p:spPr>
          <a:xfrm>
            <a:off x="8086704" y="6172201"/>
            <a:ext cx="857291" cy="364738"/>
          </a:xfrm>
          <a:prstGeom prst="rect">
            <a:avLst/>
          </a:prstGeom>
          <a:noFill/>
          <a:ln>
            <a:noFill/>
          </a:ln>
        </p:spPr>
      </p:pic>
      <p:sp>
        <p:nvSpPr>
          <p:cNvPr id="216" name="Google Shape;216;p38"/>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17" name="Google Shape;217;p38"/>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218" name="Google Shape;218;p38"/>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9"/>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0"/>
        <p:cNvGrpSpPr/>
        <p:nvPr/>
      </p:nvGrpSpPr>
      <p:grpSpPr>
        <a:xfrm>
          <a:off x="0" y="0"/>
          <a:ext cx="0" cy="0"/>
          <a:chOff x="0" y="0"/>
          <a:chExt cx="0" cy="0"/>
        </a:xfrm>
      </p:grpSpPr>
      <p:pic>
        <p:nvPicPr>
          <p:cNvPr id="221" name="Google Shape;221;p4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22" name="Google Shape;222;p40"/>
          <p:cNvSpPr txBox="1">
            <a:spLocks noGrp="1"/>
          </p:cNvSpPr>
          <p:nvPr>
            <p:ph type="title"/>
          </p:nvPr>
        </p:nvSpPr>
        <p:spPr>
          <a:xfrm>
            <a:off x="980803" y="356616"/>
            <a:ext cx="5400600" cy="74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3" name="Google Shape;223;p40"/>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24" name="Google Shape;224;p40"/>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225" name="Google Shape;225;p40"/>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26" name="Google Shape;226;p40"/>
          <p:cNvPicPr preferRelativeResize="0"/>
          <p:nvPr/>
        </p:nvPicPr>
        <p:blipFill rotWithShape="1">
          <a:blip r:embed="rId4">
            <a:alphaModFix/>
          </a:blip>
          <a:srcRect/>
          <a:stretch/>
        </p:blipFill>
        <p:spPr>
          <a:xfrm>
            <a:off x="128460" y="18288"/>
            <a:ext cx="723884" cy="8277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7"/>
        <p:cNvGrpSpPr/>
        <p:nvPr/>
      </p:nvGrpSpPr>
      <p:grpSpPr>
        <a:xfrm>
          <a:off x="0" y="0"/>
          <a:ext cx="0" cy="0"/>
          <a:chOff x="0" y="0"/>
          <a:chExt cx="0" cy="0"/>
        </a:xfrm>
      </p:grpSpPr>
      <p:pic>
        <p:nvPicPr>
          <p:cNvPr id="228" name="Google Shape;228;p41"/>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29" name="Google Shape;229;p41"/>
          <p:cNvSpPr txBox="1">
            <a:spLocks noGrp="1"/>
          </p:cNvSpPr>
          <p:nvPr>
            <p:ph type="title"/>
          </p:nvPr>
        </p:nvSpPr>
        <p:spPr>
          <a:xfrm>
            <a:off x="980803" y="356616"/>
            <a:ext cx="5400600" cy="74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0" name="Google Shape;230;p41"/>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31" name="Google Shape;231;p41"/>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232" name="Google Shape;232;p41"/>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33" name="Google Shape;233;p41"/>
          <p:cNvPicPr preferRelativeResize="0"/>
          <p:nvPr/>
        </p:nvPicPr>
        <p:blipFill rotWithShape="1">
          <a:blip r:embed="rId4">
            <a:alphaModFix/>
          </a:blip>
          <a:srcRect/>
          <a:stretch/>
        </p:blipFill>
        <p:spPr>
          <a:xfrm>
            <a:off x="128460" y="18288"/>
            <a:ext cx="723884" cy="8277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34"/>
        <p:cNvGrpSpPr/>
        <p:nvPr/>
      </p:nvGrpSpPr>
      <p:grpSpPr>
        <a:xfrm>
          <a:off x="0" y="0"/>
          <a:ext cx="0" cy="0"/>
          <a:chOff x="0" y="0"/>
          <a:chExt cx="0" cy="0"/>
        </a:xfrm>
      </p:grpSpPr>
      <p:pic>
        <p:nvPicPr>
          <p:cNvPr id="235" name="Google Shape;235;p42"/>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36" name="Google Shape;236;p42"/>
          <p:cNvSpPr txBox="1">
            <a:spLocks noGrp="1"/>
          </p:cNvSpPr>
          <p:nvPr>
            <p:ph type="title"/>
          </p:nvPr>
        </p:nvSpPr>
        <p:spPr>
          <a:xfrm>
            <a:off x="980803" y="356616"/>
            <a:ext cx="5400600" cy="74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7" name="Google Shape;237;p42"/>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38" name="Google Shape;238;p42"/>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239" name="Google Shape;239;p42"/>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40" name="Google Shape;240;p42"/>
          <p:cNvPicPr preferRelativeResize="0"/>
          <p:nvPr/>
        </p:nvPicPr>
        <p:blipFill rotWithShape="1">
          <a:blip r:embed="rId4">
            <a:alphaModFix/>
          </a:blip>
          <a:srcRect/>
          <a:stretch/>
        </p:blipFill>
        <p:spPr>
          <a:xfrm>
            <a:off x="128460" y="18289"/>
            <a:ext cx="723884" cy="82777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41"/>
        <p:cNvGrpSpPr/>
        <p:nvPr/>
      </p:nvGrpSpPr>
      <p:grpSpPr>
        <a:xfrm>
          <a:off x="0" y="0"/>
          <a:ext cx="0" cy="0"/>
          <a:chOff x="0" y="0"/>
          <a:chExt cx="0" cy="0"/>
        </a:xfrm>
      </p:grpSpPr>
      <p:pic>
        <p:nvPicPr>
          <p:cNvPr id="242" name="Google Shape;242;p43"/>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43" name="Google Shape;243;p43"/>
          <p:cNvSpPr txBox="1">
            <a:spLocks noGrp="1"/>
          </p:cNvSpPr>
          <p:nvPr>
            <p:ph type="title"/>
          </p:nvPr>
        </p:nvSpPr>
        <p:spPr>
          <a:xfrm>
            <a:off x="980803" y="356616"/>
            <a:ext cx="5400600" cy="74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4" name="Google Shape;244;p43"/>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45" name="Google Shape;245;p43"/>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246" name="Google Shape;246;p43"/>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47" name="Google Shape;247;p43"/>
          <p:cNvPicPr preferRelativeResize="0"/>
          <p:nvPr/>
        </p:nvPicPr>
        <p:blipFill rotWithShape="1">
          <a:blip r:embed="rId4">
            <a:alphaModFix/>
          </a:blip>
          <a:srcRect/>
          <a:stretch/>
        </p:blipFill>
        <p:spPr>
          <a:xfrm>
            <a:off x="128460" y="18289"/>
            <a:ext cx="723883" cy="8277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30"/>
        <p:cNvGrpSpPr/>
        <p:nvPr/>
      </p:nvGrpSpPr>
      <p:grpSpPr>
        <a:xfrm>
          <a:off x="0" y="0"/>
          <a:ext cx="0" cy="0"/>
          <a:chOff x="0" y="0"/>
          <a:chExt cx="0" cy="0"/>
        </a:xfrm>
      </p:grpSpPr>
      <p:sp>
        <p:nvSpPr>
          <p:cNvPr id="31" name="Google Shape;31;p5"/>
          <p:cNvSpPr txBox="1">
            <a:spLocks noGrp="1"/>
          </p:cNvSpPr>
          <p:nvPr>
            <p:ph type="sldNum" idx="12"/>
          </p:nvPr>
        </p:nvSpPr>
        <p:spPr>
          <a:xfrm>
            <a:off x="220133" y="6356350"/>
            <a:ext cx="40851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A5A5A5"/>
                </a:solidFill>
                <a:latin typeface="Calibri"/>
                <a:ea typeface="Calibri"/>
                <a:cs typeface="Calibri"/>
                <a:sym typeface="Calibri"/>
              </a:defRPr>
            </a:lvl1pPr>
            <a:lvl2pPr marL="0" lvl="1" indent="0" algn="ctr">
              <a:spcBef>
                <a:spcPts val="0"/>
              </a:spcBef>
              <a:buNone/>
              <a:defRPr sz="1200" b="0" i="0" u="none" strike="noStrike" cap="none">
                <a:solidFill>
                  <a:srgbClr val="A5A5A5"/>
                </a:solidFill>
                <a:latin typeface="Calibri"/>
                <a:ea typeface="Calibri"/>
                <a:cs typeface="Calibri"/>
                <a:sym typeface="Calibri"/>
              </a:defRPr>
            </a:lvl2pPr>
            <a:lvl3pPr marL="0" lvl="2" indent="0" algn="ctr">
              <a:spcBef>
                <a:spcPts val="0"/>
              </a:spcBef>
              <a:buNone/>
              <a:defRPr sz="1200" b="0" i="0" u="none" strike="noStrike" cap="none">
                <a:solidFill>
                  <a:srgbClr val="A5A5A5"/>
                </a:solidFill>
                <a:latin typeface="Calibri"/>
                <a:ea typeface="Calibri"/>
                <a:cs typeface="Calibri"/>
                <a:sym typeface="Calibri"/>
              </a:defRPr>
            </a:lvl3pPr>
            <a:lvl4pPr marL="0" lvl="3" indent="0" algn="ctr">
              <a:spcBef>
                <a:spcPts val="0"/>
              </a:spcBef>
              <a:buNone/>
              <a:defRPr sz="1200" b="0" i="0" u="none" strike="noStrike" cap="none">
                <a:solidFill>
                  <a:srgbClr val="A5A5A5"/>
                </a:solidFill>
                <a:latin typeface="Calibri"/>
                <a:ea typeface="Calibri"/>
                <a:cs typeface="Calibri"/>
                <a:sym typeface="Calibri"/>
              </a:defRPr>
            </a:lvl4pPr>
            <a:lvl5pPr marL="0" lvl="4" indent="0" algn="ctr">
              <a:spcBef>
                <a:spcPts val="0"/>
              </a:spcBef>
              <a:buNone/>
              <a:defRPr sz="1200" b="0" i="0" u="none" strike="noStrike" cap="none">
                <a:solidFill>
                  <a:srgbClr val="A5A5A5"/>
                </a:solidFill>
                <a:latin typeface="Calibri"/>
                <a:ea typeface="Calibri"/>
                <a:cs typeface="Calibri"/>
                <a:sym typeface="Calibri"/>
              </a:defRPr>
            </a:lvl5pPr>
            <a:lvl6pPr marL="0" lvl="5" indent="0" algn="ctr">
              <a:spcBef>
                <a:spcPts val="0"/>
              </a:spcBef>
              <a:buNone/>
              <a:defRPr sz="1200" b="0" i="0" u="none" strike="noStrike" cap="none">
                <a:solidFill>
                  <a:srgbClr val="A5A5A5"/>
                </a:solidFill>
                <a:latin typeface="Calibri"/>
                <a:ea typeface="Calibri"/>
                <a:cs typeface="Calibri"/>
                <a:sym typeface="Calibri"/>
              </a:defRPr>
            </a:lvl6pPr>
            <a:lvl7pPr marL="0" lvl="6" indent="0" algn="ctr">
              <a:spcBef>
                <a:spcPts val="0"/>
              </a:spcBef>
              <a:buNone/>
              <a:defRPr sz="1200" b="0" i="0" u="none" strike="noStrike" cap="none">
                <a:solidFill>
                  <a:srgbClr val="A5A5A5"/>
                </a:solidFill>
                <a:latin typeface="Calibri"/>
                <a:ea typeface="Calibri"/>
                <a:cs typeface="Calibri"/>
                <a:sym typeface="Calibri"/>
              </a:defRPr>
            </a:lvl7pPr>
            <a:lvl8pPr marL="0" lvl="7" indent="0" algn="ctr">
              <a:spcBef>
                <a:spcPts val="0"/>
              </a:spcBef>
              <a:buNone/>
              <a:defRPr sz="1200" b="0" i="0" u="none" strike="noStrike" cap="none">
                <a:solidFill>
                  <a:srgbClr val="A5A5A5"/>
                </a:solidFill>
                <a:latin typeface="Calibri"/>
                <a:ea typeface="Calibri"/>
                <a:cs typeface="Calibri"/>
                <a:sym typeface="Calibri"/>
              </a:defRPr>
            </a:lvl8pPr>
            <a:lvl9pPr marL="0" lvl="8" indent="0" algn="ctr">
              <a:spcBef>
                <a:spcPts val="0"/>
              </a:spcBef>
              <a:buNone/>
              <a:defRPr sz="120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48"/>
        <p:cNvGrpSpPr/>
        <p:nvPr/>
      </p:nvGrpSpPr>
      <p:grpSpPr>
        <a:xfrm>
          <a:off x="0" y="0"/>
          <a:ext cx="0" cy="0"/>
          <a:chOff x="0" y="0"/>
          <a:chExt cx="0" cy="0"/>
        </a:xfrm>
      </p:grpSpPr>
      <p:pic>
        <p:nvPicPr>
          <p:cNvPr id="249" name="Google Shape;249;p44"/>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50" name="Google Shape;250;p44"/>
          <p:cNvSpPr txBox="1">
            <a:spLocks noGrp="1"/>
          </p:cNvSpPr>
          <p:nvPr>
            <p:ph type="title"/>
          </p:nvPr>
        </p:nvSpPr>
        <p:spPr>
          <a:xfrm>
            <a:off x="980803" y="356616"/>
            <a:ext cx="5400600" cy="74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1" name="Google Shape;251;p44"/>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52" name="Google Shape;252;p44"/>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253" name="Google Shape;253;p44"/>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54" name="Google Shape;254;p44"/>
          <p:cNvPicPr preferRelativeResize="0"/>
          <p:nvPr/>
        </p:nvPicPr>
        <p:blipFill rotWithShape="1">
          <a:blip r:embed="rId4">
            <a:alphaModFix/>
          </a:blip>
          <a:srcRect/>
          <a:stretch/>
        </p:blipFill>
        <p:spPr>
          <a:xfrm>
            <a:off x="128460" y="18289"/>
            <a:ext cx="723883" cy="82777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5"/>
        <p:cNvGrpSpPr/>
        <p:nvPr/>
      </p:nvGrpSpPr>
      <p:grpSpPr>
        <a:xfrm>
          <a:off x="0" y="0"/>
          <a:ext cx="0" cy="0"/>
          <a:chOff x="0" y="0"/>
          <a:chExt cx="0" cy="0"/>
        </a:xfrm>
      </p:grpSpPr>
      <p:pic>
        <p:nvPicPr>
          <p:cNvPr id="256" name="Google Shape;256;p45"/>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57" name="Google Shape;257;p45"/>
          <p:cNvSpPr txBox="1">
            <a:spLocks noGrp="1"/>
          </p:cNvSpPr>
          <p:nvPr>
            <p:ph type="title"/>
          </p:nvPr>
        </p:nvSpPr>
        <p:spPr>
          <a:xfrm>
            <a:off x="980803" y="356616"/>
            <a:ext cx="5400600" cy="74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8" name="Google Shape;258;p45"/>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59" name="Google Shape;259;p45"/>
          <p:cNvPicPr preferRelativeResize="0"/>
          <p:nvPr/>
        </p:nvPicPr>
        <p:blipFill rotWithShape="1">
          <a:blip r:embed="rId3">
            <a:alphaModFix/>
          </a:blip>
          <a:srcRect/>
          <a:stretch/>
        </p:blipFill>
        <p:spPr>
          <a:xfrm>
            <a:off x="8086704" y="6172201"/>
            <a:ext cx="857291" cy="364738"/>
          </a:xfrm>
          <a:prstGeom prst="rect">
            <a:avLst/>
          </a:prstGeom>
          <a:noFill/>
          <a:ln>
            <a:noFill/>
          </a:ln>
        </p:spPr>
      </p:pic>
      <p:sp>
        <p:nvSpPr>
          <p:cNvPr id="260" name="Google Shape;260;p45"/>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61" name="Google Shape;261;p45"/>
          <p:cNvPicPr preferRelativeResize="0"/>
          <p:nvPr/>
        </p:nvPicPr>
        <p:blipFill rotWithShape="1">
          <a:blip r:embed="rId4">
            <a:alphaModFix/>
          </a:blip>
          <a:srcRect/>
          <a:stretch/>
        </p:blipFill>
        <p:spPr>
          <a:xfrm>
            <a:off x="128460" y="18289"/>
            <a:ext cx="723882" cy="82777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2"/>
        <p:cNvGrpSpPr/>
        <p:nvPr/>
      </p:nvGrpSpPr>
      <p:grpSpPr>
        <a:xfrm>
          <a:off x="0" y="0"/>
          <a:ext cx="0" cy="0"/>
          <a:chOff x="0" y="0"/>
          <a:chExt cx="0" cy="0"/>
        </a:xfrm>
      </p:grpSpPr>
      <p:sp>
        <p:nvSpPr>
          <p:cNvPr id="263" name="Google Shape;263;p46"/>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4" name="Google Shape;264;p46"/>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65"/>
        <p:cNvGrpSpPr/>
        <p:nvPr/>
      </p:nvGrpSpPr>
      <p:grpSpPr>
        <a:xfrm>
          <a:off x="0" y="0"/>
          <a:ext cx="0" cy="0"/>
          <a:chOff x="0" y="0"/>
          <a:chExt cx="0" cy="0"/>
        </a:xfrm>
      </p:grpSpPr>
      <p:sp>
        <p:nvSpPr>
          <p:cNvPr id="266" name="Google Shape;266;p47"/>
          <p:cNvSpPr txBox="1">
            <a:spLocks noGrp="1"/>
          </p:cNvSpPr>
          <p:nvPr>
            <p:ph type="body" idx="1"/>
          </p:nvPr>
        </p:nvSpPr>
        <p:spPr>
          <a:xfrm>
            <a:off x="274321" y="1463040"/>
            <a:ext cx="4011000" cy="43512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800"/>
              </a:spcBef>
              <a:spcAft>
                <a:spcPts val="0"/>
              </a:spcAft>
              <a:buSzPts val="2100"/>
              <a:buNone/>
              <a:defRPr sz="1800"/>
            </a:lvl1pPr>
            <a:lvl2pPr marL="914400" lvl="1" indent="-342900" algn="l" rtl="0">
              <a:lnSpc>
                <a:spcPct val="100000"/>
              </a:lnSpc>
              <a:spcBef>
                <a:spcPts val="400"/>
              </a:spcBef>
              <a:spcAft>
                <a:spcPts val="0"/>
              </a:spcAft>
              <a:buSzPts val="1800"/>
              <a:buChar char="•"/>
              <a:defRPr sz="1500"/>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pic>
        <p:nvPicPr>
          <p:cNvPr id="267" name="Google Shape;267;p47"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268" name="Google Shape;268;p47"/>
          <p:cNvSpPr txBox="1">
            <a:spLocks noGrp="1"/>
          </p:cNvSpPr>
          <p:nvPr>
            <p:ph type="title"/>
          </p:nvPr>
        </p:nvSpPr>
        <p:spPr>
          <a:xfrm>
            <a:off x="274320" y="274321"/>
            <a:ext cx="7886700" cy="7101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3300"/>
              <a:buNone/>
              <a:defRPr sz="1800">
                <a:solidFill>
                  <a:srgbClr val="000000"/>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9" name="Google Shape;269;p47"/>
          <p:cNvSpPr txBox="1">
            <a:spLocks noGrp="1"/>
          </p:cNvSpPr>
          <p:nvPr>
            <p:ph type="body" idx="2"/>
          </p:nvPr>
        </p:nvSpPr>
        <p:spPr>
          <a:xfrm>
            <a:off x="4736255" y="1463040"/>
            <a:ext cx="4011000" cy="43512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800"/>
              </a:spcBef>
              <a:spcAft>
                <a:spcPts val="0"/>
              </a:spcAft>
              <a:buSzPts val="2100"/>
              <a:buNone/>
              <a:defRPr sz="1800"/>
            </a:lvl1pPr>
            <a:lvl2pPr marL="914400" lvl="1" indent="-342900" algn="l" rtl="0">
              <a:lnSpc>
                <a:spcPct val="100000"/>
              </a:lnSpc>
              <a:spcBef>
                <a:spcPts val="400"/>
              </a:spcBef>
              <a:spcAft>
                <a:spcPts val="0"/>
              </a:spcAft>
              <a:buSzPts val="1800"/>
              <a:buChar char="•"/>
              <a:defRPr sz="1500"/>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pic>
        <p:nvPicPr>
          <p:cNvPr id="270" name="Google Shape;270;p47" title="CDE logo"/>
          <p:cNvPicPr preferRelativeResize="0"/>
          <p:nvPr/>
        </p:nvPicPr>
        <p:blipFill rotWithShape="1">
          <a:blip r:embed="rId3">
            <a:alphaModFix/>
          </a:blip>
          <a:srcRect/>
          <a:stretch/>
        </p:blipFill>
        <p:spPr>
          <a:xfrm>
            <a:off x="8000974" y="6225632"/>
            <a:ext cx="1028753" cy="558829"/>
          </a:xfrm>
          <a:prstGeom prst="rect">
            <a:avLst/>
          </a:prstGeom>
          <a:noFill/>
          <a:ln>
            <a:noFill/>
          </a:ln>
        </p:spPr>
      </p:pic>
      <p:sp>
        <p:nvSpPr>
          <p:cNvPr id="271" name="Google Shape;271;p47"/>
          <p:cNvSpPr txBox="1">
            <a:spLocks noGrp="1"/>
          </p:cNvSpPr>
          <p:nvPr>
            <p:ph type="sldNum" idx="12"/>
          </p:nvPr>
        </p:nvSpPr>
        <p:spPr>
          <a:xfrm>
            <a:off x="274321" y="6356352"/>
            <a:ext cx="467700" cy="3651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4" name="Google Shape;34;p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7" name="Google Shape;37;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8" name="Google Shape;38;p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41" name="Google Shape;41;p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 name="Google Shape;43;p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4" name="Google Shape;44;p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5" name="Google Shape;45;p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48" name="Google Shape;48;p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1" name="Google Shape;51;p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2" name="Google Shape;52;p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3"/>
        <p:cNvGrpSpPr/>
        <p:nvPr/>
      </p:nvGrpSpPr>
      <p:grpSpPr>
        <a:xfrm>
          <a:off x="0" y="0"/>
          <a:ext cx="0" cy="0"/>
          <a:chOff x="0" y="0"/>
          <a:chExt cx="0" cy="0"/>
        </a:xfrm>
      </p:grpSpPr>
      <p:pic>
        <p:nvPicPr>
          <p:cNvPr id="54" name="Google Shape;54;p9"/>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55" name="Google Shape;55;p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8" name="Google Shape;58;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9" name="Google Shape;59;p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0"/>
        <p:cNvGrpSpPr/>
        <p:nvPr/>
      </p:nvGrpSpPr>
      <p:grpSpPr>
        <a:xfrm>
          <a:off x="0" y="0"/>
          <a:ext cx="0" cy="0"/>
          <a:chOff x="0" y="0"/>
          <a:chExt cx="0" cy="0"/>
        </a:xfrm>
      </p:grpSpPr>
      <p:pic>
        <p:nvPicPr>
          <p:cNvPr id="61" name="Google Shape;61;p10"/>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62" name="Google Shape;62;p1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4" name="Google Shape;64;p1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5" name="Google Shape;65;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6" name="Google Shape;66;p1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93" name="Google Shape;93;p16"/>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u="none">
                <a:solidFill>
                  <a:schemeClr val="lt1"/>
                </a:solidFill>
                <a:latin typeface="Calibri"/>
                <a:ea typeface="Calibri"/>
                <a:cs typeface="Calibri"/>
                <a:sym typeface="Calibri"/>
              </a:defRPr>
            </a:lvl1pPr>
            <a:lvl2pPr marL="0" marR="0" lvl="1" indent="0" algn="l" rtl="0">
              <a:spcBef>
                <a:spcPts val="0"/>
              </a:spcBef>
              <a:buNone/>
              <a:defRPr sz="1800" b="0" u="none">
                <a:solidFill>
                  <a:schemeClr val="lt1"/>
                </a:solidFill>
                <a:latin typeface="Calibri"/>
                <a:ea typeface="Calibri"/>
                <a:cs typeface="Calibri"/>
                <a:sym typeface="Calibri"/>
              </a:defRPr>
            </a:lvl2pPr>
            <a:lvl3pPr marL="0" marR="0" lvl="2" indent="0" algn="l" rtl="0">
              <a:spcBef>
                <a:spcPts val="0"/>
              </a:spcBef>
              <a:buNone/>
              <a:defRPr sz="1800" b="0" u="none">
                <a:solidFill>
                  <a:schemeClr val="lt1"/>
                </a:solidFill>
                <a:latin typeface="Calibri"/>
                <a:ea typeface="Calibri"/>
                <a:cs typeface="Calibri"/>
                <a:sym typeface="Calibri"/>
              </a:defRPr>
            </a:lvl3pPr>
            <a:lvl4pPr marL="0" marR="0" lvl="3" indent="0" algn="l" rtl="0">
              <a:spcBef>
                <a:spcPts val="0"/>
              </a:spcBef>
              <a:buNone/>
              <a:defRPr sz="1800" b="0" u="none">
                <a:solidFill>
                  <a:schemeClr val="lt1"/>
                </a:solidFill>
                <a:latin typeface="Calibri"/>
                <a:ea typeface="Calibri"/>
                <a:cs typeface="Calibri"/>
                <a:sym typeface="Calibri"/>
              </a:defRPr>
            </a:lvl4pPr>
            <a:lvl5pPr marL="0" marR="0" lvl="4" indent="0" algn="l" rtl="0">
              <a:spcBef>
                <a:spcPts val="0"/>
              </a:spcBef>
              <a:buNone/>
              <a:defRPr sz="1800" b="0" u="none">
                <a:solidFill>
                  <a:schemeClr val="lt1"/>
                </a:solidFill>
                <a:latin typeface="Calibri"/>
                <a:ea typeface="Calibri"/>
                <a:cs typeface="Calibri"/>
                <a:sym typeface="Calibri"/>
              </a:defRPr>
            </a:lvl5pPr>
            <a:lvl6pPr marL="0" marR="0" lvl="5" indent="0" algn="l" rtl="0">
              <a:spcBef>
                <a:spcPts val="0"/>
              </a:spcBef>
              <a:buNone/>
              <a:defRPr sz="1800" b="0" u="none">
                <a:solidFill>
                  <a:schemeClr val="lt1"/>
                </a:solidFill>
                <a:latin typeface="Calibri"/>
                <a:ea typeface="Calibri"/>
                <a:cs typeface="Calibri"/>
                <a:sym typeface="Calibri"/>
              </a:defRPr>
            </a:lvl6pPr>
            <a:lvl7pPr marL="0" marR="0" lvl="6" indent="0" algn="l" rtl="0">
              <a:spcBef>
                <a:spcPts val="0"/>
              </a:spcBef>
              <a:buNone/>
              <a:defRPr sz="1800" b="0" u="none">
                <a:solidFill>
                  <a:schemeClr val="lt1"/>
                </a:solidFill>
                <a:latin typeface="Calibri"/>
                <a:ea typeface="Calibri"/>
                <a:cs typeface="Calibri"/>
                <a:sym typeface="Calibri"/>
              </a:defRPr>
            </a:lvl7pPr>
            <a:lvl8pPr marL="0" marR="0" lvl="7" indent="0" algn="l" rtl="0">
              <a:spcBef>
                <a:spcPts val="0"/>
              </a:spcBef>
              <a:buNone/>
              <a:defRPr sz="1800" b="0" u="none">
                <a:solidFill>
                  <a:schemeClr val="lt1"/>
                </a:solidFill>
                <a:latin typeface="Calibri"/>
                <a:ea typeface="Calibri"/>
                <a:cs typeface="Calibri"/>
                <a:sym typeface="Calibri"/>
              </a:defRPr>
            </a:lvl8pPr>
            <a:lvl9pPr marL="0" marR="0" lvl="8" indent="0" algn="l" rtl="0">
              <a:spcBef>
                <a:spcPts val="0"/>
              </a:spcBef>
              <a:buNone/>
              <a:defRPr sz="1800" b="0" u="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p18"/>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1" name="Google Shape;101;p18"/>
          <p:cNvSpPr txBox="1">
            <a:spLocks noGrp="1"/>
          </p:cNvSpPr>
          <p:nvPr>
            <p:ph type="dt" idx="10"/>
          </p:nvPr>
        </p:nvSpPr>
        <p:spPr>
          <a:xfrm>
            <a:off x="628650" y="6356351"/>
            <a:ext cx="20574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2" name="Google Shape;102;p18"/>
          <p:cNvSpPr txBox="1">
            <a:spLocks noGrp="1"/>
          </p:cNvSpPr>
          <p:nvPr>
            <p:ph type="ftr" idx="11"/>
          </p:nvPr>
        </p:nvSpPr>
        <p:spPr>
          <a:xfrm>
            <a:off x="3028950" y="6356351"/>
            <a:ext cx="30861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3" name="Google Shape;103;p18"/>
          <p:cNvSpPr txBox="1">
            <a:spLocks noGrp="1"/>
          </p:cNvSpPr>
          <p:nvPr>
            <p:ph type="sldNum" idx="12"/>
          </p:nvPr>
        </p:nvSpPr>
        <p:spPr>
          <a:xfrm>
            <a:off x="6457950" y="6356351"/>
            <a:ext cx="20574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7" name="Google Shape;187;p33"/>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8" name="Google Shape;188;p33"/>
          <p:cNvSpPr txBox="1">
            <a:spLocks noGrp="1"/>
          </p:cNvSpPr>
          <p:nvPr>
            <p:ph type="dt" idx="10"/>
          </p:nvPr>
        </p:nvSpPr>
        <p:spPr>
          <a:xfrm>
            <a:off x="628650" y="6356351"/>
            <a:ext cx="20574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9" name="Google Shape;189;p33"/>
          <p:cNvSpPr txBox="1">
            <a:spLocks noGrp="1"/>
          </p:cNvSpPr>
          <p:nvPr>
            <p:ph type="ftr" idx="11"/>
          </p:nvPr>
        </p:nvSpPr>
        <p:spPr>
          <a:xfrm>
            <a:off x="3028950" y="6356351"/>
            <a:ext cx="30861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0" name="Google Shape;190;p33"/>
          <p:cNvSpPr txBox="1">
            <a:spLocks noGrp="1"/>
          </p:cNvSpPr>
          <p:nvPr>
            <p:ph type="sldNum" idx="12"/>
          </p:nvPr>
        </p:nvSpPr>
        <p:spPr>
          <a:xfrm>
            <a:off x="6457950" y="6356351"/>
            <a:ext cx="20574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s02web.zoom.us/meeting/register/tZ0tdeyvqj8sHtAcr-8Bqj7SGh_PYydYF-g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walsh_a@cde.state.co.us" TargetMode="External"/><Relationship Id="rId4" Type="http://schemas.openxmlformats.org/officeDocument/2006/relationships/hyperlink" Target="https://us02web.zoom.us/meeting/register/tZIudemorD8vHdRNED6Nx1i_O8D41u6STx8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accountabilit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www.cde.state.co.us/uip/uip_trai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accountability/accountabilityfaq"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www.cde.state.co.us/fedprograms/essa_csi_tsi" TargetMode="External"/><Relationship Id="rId4" Type="http://schemas.openxmlformats.org/officeDocument/2006/relationships/hyperlink" Target="http://www.cde.state.co.us/accountability/requesttoreconside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Jorgensen_D@cde.state.co.u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mailto:Loften_E@cde.state.co.us" TargetMode="External"/><Relationship Id="rId4" Type="http://schemas.openxmlformats.org/officeDocument/2006/relationships/hyperlink" Target="mailto:Walsh_A@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fedprograms/ess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3" Type="http://schemas.openxmlformats.org/officeDocument/2006/relationships/hyperlink" Target="https://leg.colorado.gov/bills/sb22-13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8"/>
          <p:cNvSpPr txBox="1">
            <a:spLocks noGrp="1"/>
          </p:cNvSpPr>
          <p:nvPr>
            <p:ph type="ctrTitle"/>
          </p:nvPr>
        </p:nvSpPr>
        <p:spPr>
          <a:xfrm>
            <a:off x="685800" y="3550564"/>
            <a:ext cx="7772400" cy="1216589"/>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sz="3100" b="1"/>
              <a:t>Colorado Transitional Accountability:</a:t>
            </a:r>
            <a:br>
              <a:rPr lang="en-US" sz="3100" b="1"/>
            </a:br>
            <a:r>
              <a:rPr lang="en-US" sz="3100" b="1"/>
              <a:t> Overview &amp; Updates for 2022-23</a:t>
            </a:r>
            <a:br>
              <a:rPr lang="en-US" sz="4800"/>
            </a:br>
            <a:br>
              <a:rPr lang="en-US" sz="4800"/>
            </a:br>
            <a:br>
              <a:rPr lang="en-US" sz="4800"/>
            </a:br>
            <a:br>
              <a:rPr lang="en-US" sz="3200"/>
            </a:br>
            <a:r>
              <a:rPr lang="en-US" sz="2000"/>
              <a:t>June 29, 2022</a:t>
            </a:r>
            <a:br>
              <a:rPr lang="en-US" sz="3200"/>
            </a:b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a:spLocks noGrp="1"/>
          </p:cNvSpPr>
          <p:nvPr>
            <p:ph type="sldNum" idx="12"/>
          </p:nvPr>
        </p:nvSpPr>
        <p:spPr>
          <a:xfrm>
            <a:off x="249655" y="6356351"/>
            <a:ext cx="2057400" cy="365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10</a:t>
            </a:fld>
            <a:endParaRPr/>
          </a:p>
        </p:txBody>
      </p:sp>
      <p:sp>
        <p:nvSpPr>
          <p:cNvPr id="348" name="Google Shape;348;p57"/>
          <p:cNvSpPr txBox="1">
            <a:spLocks noGrp="1"/>
          </p:cNvSpPr>
          <p:nvPr>
            <p:ph type="title"/>
          </p:nvPr>
        </p:nvSpPr>
        <p:spPr>
          <a:xfrm>
            <a:off x="332674" y="205176"/>
            <a:ext cx="60489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Plans for 2022 Transitional Framework Calculations</a:t>
            </a:r>
            <a:endParaRPr/>
          </a:p>
        </p:txBody>
      </p:sp>
      <p:graphicFrame>
        <p:nvGraphicFramePr>
          <p:cNvPr id="349" name="Google Shape;349;p57"/>
          <p:cNvGraphicFramePr/>
          <p:nvPr/>
        </p:nvGraphicFramePr>
        <p:xfrm>
          <a:off x="249650" y="1047508"/>
          <a:ext cx="3000000" cy="3000000"/>
        </p:xfrm>
        <a:graphic>
          <a:graphicData uri="http://schemas.openxmlformats.org/drawingml/2006/table">
            <a:tbl>
              <a:tblPr>
                <a:noFill/>
                <a:tableStyleId>{9963DFFC-8FD9-46DA-92D8-0FE5893D8139}</a:tableStyleId>
              </a:tblPr>
              <a:tblGrid>
                <a:gridCol w="3009525">
                  <a:extLst>
                    <a:ext uri="{9D8B030D-6E8A-4147-A177-3AD203B41FA5}">
                      <a16:colId xmlns:a16="http://schemas.microsoft.com/office/drawing/2014/main" val="20000"/>
                    </a:ext>
                  </a:extLst>
                </a:gridCol>
                <a:gridCol w="5744925">
                  <a:extLst>
                    <a:ext uri="{9D8B030D-6E8A-4147-A177-3AD203B41FA5}">
                      <a16:colId xmlns:a16="http://schemas.microsoft.com/office/drawing/2014/main" val="20001"/>
                    </a:ext>
                  </a:extLst>
                </a:gridCol>
              </a:tblGrid>
              <a:tr h="507075">
                <a:tc>
                  <a:txBody>
                    <a:bodyPr/>
                    <a:lstStyle/>
                    <a:p>
                      <a:pPr marL="0" lvl="0" indent="0" algn="ctr" rtl="0">
                        <a:spcBef>
                          <a:spcPts val="0"/>
                        </a:spcBef>
                        <a:spcAft>
                          <a:spcPts val="0"/>
                        </a:spcAft>
                        <a:buNone/>
                      </a:pPr>
                      <a:r>
                        <a:rPr lang="en-US" sz="1900">
                          <a:solidFill>
                            <a:schemeClr val="lt1"/>
                          </a:solidFill>
                        </a:rPr>
                        <a:t>Description</a:t>
                      </a:r>
                      <a:endParaRPr sz="1900">
                        <a:solidFill>
                          <a:schemeClr val="lt1"/>
                        </a:solidFill>
                      </a:endParaRPr>
                    </a:p>
                  </a:txBody>
                  <a:tcPr marL="91425" marR="91425" marT="121900" marB="121900">
                    <a:solidFill>
                      <a:srgbClr val="4A86E8"/>
                    </a:solidFill>
                  </a:tcPr>
                </a:tc>
                <a:tc>
                  <a:txBody>
                    <a:bodyPr/>
                    <a:lstStyle/>
                    <a:p>
                      <a:pPr marL="0" lvl="0" indent="0" algn="ctr" rtl="0">
                        <a:spcBef>
                          <a:spcPts val="0"/>
                        </a:spcBef>
                        <a:spcAft>
                          <a:spcPts val="0"/>
                        </a:spcAft>
                        <a:buNone/>
                      </a:pPr>
                      <a:r>
                        <a:rPr lang="en-US" sz="1900">
                          <a:solidFill>
                            <a:schemeClr val="lt1"/>
                          </a:solidFill>
                        </a:rPr>
                        <a:t>Status</a:t>
                      </a:r>
                      <a:endParaRPr sz="1900">
                        <a:solidFill>
                          <a:schemeClr val="lt1"/>
                        </a:solidFill>
                      </a:endParaRPr>
                    </a:p>
                  </a:txBody>
                  <a:tcPr marL="91425" marR="91425" marT="121900" marB="121900">
                    <a:solidFill>
                      <a:srgbClr val="4A86E8"/>
                    </a:solidFill>
                  </a:tcPr>
                </a:tc>
                <a:extLst>
                  <a:ext uri="{0D108BD9-81ED-4DB2-BD59-A6C34878D82A}">
                    <a16:rowId xmlns:a16="http://schemas.microsoft.com/office/drawing/2014/main" val="10000"/>
                  </a:ext>
                </a:extLst>
              </a:tr>
              <a:tr h="1057650">
                <a:tc>
                  <a:txBody>
                    <a:bodyPr/>
                    <a:lstStyle/>
                    <a:p>
                      <a:pPr marL="0" lvl="0" indent="0" algn="l" rtl="0">
                        <a:spcBef>
                          <a:spcPts val="0"/>
                        </a:spcBef>
                        <a:spcAft>
                          <a:spcPts val="0"/>
                        </a:spcAft>
                        <a:buNone/>
                      </a:pPr>
                      <a:r>
                        <a:rPr lang="en-US" sz="1800"/>
                        <a:t>Plan type, performance indicator, sub-indicator cut scores</a:t>
                      </a:r>
                      <a:endParaRPr sz="1800"/>
                    </a:p>
                  </a:txBody>
                  <a:tcPr marL="91425" marR="91425" marT="121900" marB="121900" anchor="ctr">
                    <a:solidFill>
                      <a:schemeClr val="lt1"/>
                    </a:solidFill>
                  </a:tcPr>
                </a:tc>
                <a:tc>
                  <a:txBody>
                    <a:bodyPr/>
                    <a:lstStyle/>
                    <a:p>
                      <a:pPr marL="0" lvl="0" indent="0" algn="l" rtl="0">
                        <a:spcBef>
                          <a:spcPts val="0"/>
                        </a:spcBef>
                        <a:spcAft>
                          <a:spcPts val="0"/>
                        </a:spcAft>
                        <a:buNone/>
                      </a:pPr>
                      <a:r>
                        <a:rPr lang="en-US" sz="1800"/>
                        <a:t>Same as 2019.  </a:t>
                      </a:r>
                      <a:r>
                        <a:rPr lang="en-US" sz="1800" i="1"/>
                        <a:t>CDE will not be able to calculate 3-year frameworks.</a:t>
                      </a:r>
                      <a:endParaRPr sz="1800" i="1"/>
                    </a:p>
                  </a:txBody>
                  <a:tcPr marL="91425" marR="91425" marT="121900" marB="121900">
                    <a:solidFill>
                      <a:schemeClr val="lt1"/>
                    </a:solidFill>
                  </a:tcPr>
                </a:tc>
                <a:extLst>
                  <a:ext uri="{0D108BD9-81ED-4DB2-BD59-A6C34878D82A}">
                    <a16:rowId xmlns:a16="http://schemas.microsoft.com/office/drawing/2014/main" val="10001"/>
                  </a:ext>
                </a:extLst>
              </a:tr>
              <a:tr h="1057650">
                <a:tc>
                  <a:txBody>
                    <a:bodyPr/>
                    <a:lstStyle/>
                    <a:p>
                      <a:pPr marL="0" lvl="0" indent="0" algn="l" rtl="0">
                        <a:spcBef>
                          <a:spcPts val="0"/>
                        </a:spcBef>
                        <a:spcAft>
                          <a:spcPts val="0"/>
                        </a:spcAft>
                        <a:buNone/>
                      </a:pPr>
                      <a:r>
                        <a:rPr lang="en-US" sz="1800"/>
                        <a:t>Achievement Results</a:t>
                      </a:r>
                      <a:endParaRPr sz="1800"/>
                    </a:p>
                  </a:txBody>
                  <a:tcPr marL="91425" marR="91425" marT="121900" marB="121900" anchor="ctr">
                    <a:solidFill>
                      <a:schemeClr val="lt1"/>
                    </a:solidFill>
                  </a:tcPr>
                </a:tc>
                <a:tc>
                  <a:txBody>
                    <a:bodyPr/>
                    <a:lstStyle/>
                    <a:p>
                      <a:pPr marL="0" lvl="0" indent="0" algn="l" rtl="0">
                        <a:spcBef>
                          <a:spcPts val="0"/>
                        </a:spcBef>
                        <a:spcAft>
                          <a:spcPts val="0"/>
                        </a:spcAft>
                        <a:buNone/>
                      </a:pPr>
                      <a:r>
                        <a:rPr lang="en-US" sz="1800"/>
                        <a:t>Available for CMAS/CoAlt ELA &amp; Math - Grades 3-8, PSAT/SAT/CoAlt EBRW &amp; Math - Grades 9-11.  </a:t>
                      </a:r>
                      <a:r>
                        <a:rPr lang="en-US" sz="1800" i="1"/>
                        <a:t>No CMAS Science results.</a:t>
                      </a:r>
                      <a:endParaRPr sz="1800" i="1"/>
                    </a:p>
                  </a:txBody>
                  <a:tcPr marL="91425" marR="91425" marT="121900" marB="121900">
                    <a:solidFill>
                      <a:schemeClr val="lt1"/>
                    </a:solidFill>
                  </a:tcPr>
                </a:tc>
                <a:extLst>
                  <a:ext uri="{0D108BD9-81ED-4DB2-BD59-A6C34878D82A}">
                    <a16:rowId xmlns:a16="http://schemas.microsoft.com/office/drawing/2014/main" val="10002"/>
                  </a:ext>
                </a:extLst>
              </a:tr>
              <a:tr h="1057650">
                <a:tc>
                  <a:txBody>
                    <a:bodyPr/>
                    <a:lstStyle/>
                    <a:p>
                      <a:pPr marL="0" lvl="0" indent="0" algn="l" rtl="0">
                        <a:spcBef>
                          <a:spcPts val="0"/>
                        </a:spcBef>
                        <a:spcAft>
                          <a:spcPts val="0"/>
                        </a:spcAft>
                        <a:buNone/>
                      </a:pPr>
                      <a:r>
                        <a:rPr lang="en-US" sz="1800"/>
                        <a:t>Participation Rates</a:t>
                      </a:r>
                      <a:endParaRPr sz="1800"/>
                    </a:p>
                  </a:txBody>
                  <a:tcPr marL="91425" marR="91425" marT="121900" marB="121900" anchor="ctr">
                    <a:solidFill>
                      <a:schemeClr val="lt1"/>
                    </a:solidFill>
                  </a:tcPr>
                </a:tc>
                <a:tc>
                  <a:txBody>
                    <a:bodyPr/>
                    <a:lstStyle/>
                    <a:p>
                      <a:pPr marL="0" lvl="0" indent="0" algn="l" rtl="0">
                        <a:spcBef>
                          <a:spcPts val="0"/>
                        </a:spcBef>
                        <a:spcAft>
                          <a:spcPts val="0"/>
                        </a:spcAft>
                        <a:buNone/>
                      </a:pPr>
                      <a:r>
                        <a:rPr lang="en-US" sz="1800"/>
                        <a:t>Accountability participation still calculated.  </a:t>
                      </a:r>
                      <a:r>
                        <a:rPr lang="en-US" sz="1800" i="1"/>
                        <a:t>New addition of growth participation rate for information purposes. Science participation included for informational purposes only.</a:t>
                      </a:r>
                      <a:endParaRPr sz="1800" i="1"/>
                    </a:p>
                  </a:txBody>
                  <a:tcPr marL="91425" marR="91425" marT="121900" marB="121900">
                    <a:solidFill>
                      <a:schemeClr val="lt1"/>
                    </a:solidFill>
                  </a:tcPr>
                </a:tc>
                <a:extLst>
                  <a:ext uri="{0D108BD9-81ED-4DB2-BD59-A6C34878D82A}">
                    <a16:rowId xmlns:a16="http://schemas.microsoft.com/office/drawing/2014/main" val="10003"/>
                  </a:ext>
                </a:extLst>
              </a:tr>
              <a:tr h="1470275">
                <a:tc>
                  <a:txBody>
                    <a:bodyPr/>
                    <a:lstStyle/>
                    <a:p>
                      <a:pPr marL="0" lvl="0" indent="0" algn="l" rtl="0">
                        <a:spcBef>
                          <a:spcPts val="0"/>
                        </a:spcBef>
                        <a:spcAft>
                          <a:spcPts val="0"/>
                        </a:spcAft>
                        <a:buNone/>
                      </a:pPr>
                      <a:r>
                        <a:rPr lang="en-US" sz="1800"/>
                        <a:t>Growth Data</a:t>
                      </a:r>
                      <a:endParaRPr sz="1800"/>
                    </a:p>
                  </a:txBody>
                  <a:tcPr marL="91425" marR="91425" marT="121900" marB="121900" anchor="ctr">
                    <a:solidFill>
                      <a:schemeClr val="lt1"/>
                    </a:solidFill>
                  </a:tcPr>
                </a:tc>
                <a:tc>
                  <a:txBody>
                    <a:bodyPr/>
                    <a:lstStyle/>
                    <a:p>
                      <a:pPr marL="0" lvl="0" indent="0" algn="l" rtl="0">
                        <a:spcBef>
                          <a:spcPts val="0"/>
                        </a:spcBef>
                        <a:spcAft>
                          <a:spcPts val="0"/>
                        </a:spcAft>
                        <a:buNone/>
                      </a:pPr>
                      <a:r>
                        <a:rPr lang="en-US" sz="1800"/>
                        <a:t>2021 and 2022 data used with traditional cohort-referenced approach.  Available for CMAS ELA (grades 4, 6, 8), CMAS Math (grades 5 &amp; 7), PSAT/SAT EBRW (grades 10 &amp; 11), PSAT/SAT Math (grades 9 - 11).  </a:t>
                      </a:r>
                      <a:endParaRPr sz="1800"/>
                    </a:p>
                  </a:txBody>
                  <a:tcPr marL="91425" marR="91425" marT="121900" marB="121900">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8"/>
          <p:cNvSpPr txBox="1">
            <a:spLocks noGrp="1"/>
          </p:cNvSpPr>
          <p:nvPr>
            <p:ph type="sldNum" idx="12"/>
          </p:nvPr>
        </p:nvSpPr>
        <p:spPr>
          <a:xfrm>
            <a:off x="249655" y="6356351"/>
            <a:ext cx="2057400" cy="365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US"/>
              <a:t>11</a:t>
            </a:fld>
            <a:endParaRPr/>
          </a:p>
        </p:txBody>
      </p:sp>
      <p:sp>
        <p:nvSpPr>
          <p:cNvPr id="355" name="Google Shape;355;p58"/>
          <p:cNvSpPr txBox="1">
            <a:spLocks noGrp="1"/>
          </p:cNvSpPr>
          <p:nvPr>
            <p:ph type="title"/>
          </p:nvPr>
        </p:nvSpPr>
        <p:spPr>
          <a:xfrm>
            <a:off x="332674" y="205176"/>
            <a:ext cx="60489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Plans for 2022 Transitional Framework Calculations (cont)</a:t>
            </a:r>
            <a:endParaRPr/>
          </a:p>
        </p:txBody>
      </p:sp>
      <p:graphicFrame>
        <p:nvGraphicFramePr>
          <p:cNvPr id="356" name="Google Shape;356;p58"/>
          <p:cNvGraphicFramePr/>
          <p:nvPr/>
        </p:nvGraphicFramePr>
        <p:xfrm>
          <a:off x="186763" y="915258"/>
          <a:ext cx="3000000" cy="3000000"/>
        </p:xfrm>
        <a:graphic>
          <a:graphicData uri="http://schemas.openxmlformats.org/drawingml/2006/table">
            <a:tbl>
              <a:tblPr>
                <a:noFill/>
                <a:tableStyleId>{9963DFFC-8FD9-46DA-92D8-0FE5893D8139}</a:tableStyleId>
              </a:tblPr>
              <a:tblGrid>
                <a:gridCol w="3409950">
                  <a:extLst>
                    <a:ext uri="{9D8B030D-6E8A-4147-A177-3AD203B41FA5}">
                      <a16:colId xmlns:a16="http://schemas.microsoft.com/office/drawing/2014/main" val="20000"/>
                    </a:ext>
                  </a:extLst>
                </a:gridCol>
                <a:gridCol w="5278225">
                  <a:extLst>
                    <a:ext uri="{9D8B030D-6E8A-4147-A177-3AD203B41FA5}">
                      <a16:colId xmlns:a16="http://schemas.microsoft.com/office/drawing/2014/main" val="20001"/>
                    </a:ext>
                  </a:extLst>
                </a:gridCol>
              </a:tblGrid>
              <a:tr h="533350">
                <a:tc>
                  <a:txBody>
                    <a:bodyPr/>
                    <a:lstStyle/>
                    <a:p>
                      <a:pPr marL="0" lvl="0" indent="0" algn="ctr" rtl="0">
                        <a:spcBef>
                          <a:spcPts val="0"/>
                        </a:spcBef>
                        <a:spcAft>
                          <a:spcPts val="0"/>
                        </a:spcAft>
                        <a:buNone/>
                      </a:pPr>
                      <a:r>
                        <a:rPr lang="en-US" sz="1900">
                          <a:solidFill>
                            <a:schemeClr val="lt1"/>
                          </a:solidFill>
                        </a:rPr>
                        <a:t>Description</a:t>
                      </a:r>
                      <a:endParaRPr sz="1900">
                        <a:solidFill>
                          <a:schemeClr val="lt1"/>
                        </a:solidFill>
                      </a:endParaRPr>
                    </a:p>
                  </a:txBody>
                  <a:tcPr marL="91425" marR="91425" marT="121900" marB="121900">
                    <a:solidFill>
                      <a:srgbClr val="4A86E8"/>
                    </a:solidFill>
                  </a:tcPr>
                </a:tc>
                <a:tc>
                  <a:txBody>
                    <a:bodyPr/>
                    <a:lstStyle/>
                    <a:p>
                      <a:pPr marL="0" lvl="0" indent="0" algn="ctr" rtl="0">
                        <a:spcBef>
                          <a:spcPts val="0"/>
                        </a:spcBef>
                        <a:spcAft>
                          <a:spcPts val="0"/>
                        </a:spcAft>
                        <a:buNone/>
                      </a:pPr>
                      <a:r>
                        <a:rPr lang="en-US" sz="1900">
                          <a:solidFill>
                            <a:schemeClr val="lt1"/>
                          </a:solidFill>
                        </a:rPr>
                        <a:t>Status</a:t>
                      </a:r>
                      <a:endParaRPr sz="1900">
                        <a:solidFill>
                          <a:schemeClr val="lt1"/>
                        </a:solidFill>
                      </a:endParaRPr>
                    </a:p>
                  </a:txBody>
                  <a:tcPr marL="91425" marR="91425" marT="121900" marB="121900">
                    <a:solidFill>
                      <a:srgbClr val="4A86E8"/>
                    </a:solidFill>
                  </a:tcPr>
                </a:tc>
                <a:extLst>
                  <a:ext uri="{0D108BD9-81ED-4DB2-BD59-A6C34878D82A}">
                    <a16:rowId xmlns:a16="http://schemas.microsoft.com/office/drawing/2014/main" val="10000"/>
                  </a:ext>
                </a:extLst>
              </a:tr>
              <a:tr h="1112475">
                <a:tc>
                  <a:txBody>
                    <a:bodyPr/>
                    <a:lstStyle/>
                    <a:p>
                      <a:pPr marL="0" lvl="0" indent="0" algn="l" rtl="0">
                        <a:spcBef>
                          <a:spcPts val="0"/>
                        </a:spcBef>
                        <a:spcAft>
                          <a:spcPts val="0"/>
                        </a:spcAft>
                        <a:buNone/>
                      </a:pPr>
                      <a:r>
                        <a:rPr lang="en-US" sz="1800"/>
                        <a:t>Resume ELP cohort-referenced MGP and On Track Growth</a:t>
                      </a:r>
                      <a:endParaRPr sz="1800"/>
                    </a:p>
                  </a:txBody>
                  <a:tcPr marL="91425" marR="91425" marT="121900" marB="121900" anchor="ctr">
                    <a:solidFill>
                      <a:schemeClr val="lt1"/>
                    </a:solidFill>
                  </a:tcPr>
                </a:tc>
                <a:tc>
                  <a:txBody>
                    <a:bodyPr/>
                    <a:lstStyle/>
                    <a:p>
                      <a:pPr marL="0" lvl="0" indent="0" algn="l" rtl="0">
                        <a:spcBef>
                          <a:spcPts val="0"/>
                        </a:spcBef>
                        <a:spcAft>
                          <a:spcPts val="0"/>
                        </a:spcAft>
                        <a:buNone/>
                      </a:pPr>
                      <a:r>
                        <a:rPr lang="en-US" sz="1800"/>
                        <a:t>MGP and On-Track growth will be included; </a:t>
                      </a:r>
                      <a:r>
                        <a:rPr lang="en-US" sz="1800" i="1"/>
                        <a:t>On-Track will be re-normed as previously planned</a:t>
                      </a:r>
                      <a:r>
                        <a:rPr lang="en-US" sz="1800"/>
                        <a:t>. </a:t>
                      </a:r>
                      <a:endParaRPr sz="1800"/>
                    </a:p>
                  </a:txBody>
                  <a:tcPr marL="91425" marR="91425" marT="121900" marB="121900">
                    <a:solidFill>
                      <a:schemeClr val="lt1"/>
                    </a:solidFill>
                  </a:tcPr>
                </a:tc>
                <a:extLst>
                  <a:ext uri="{0D108BD9-81ED-4DB2-BD59-A6C34878D82A}">
                    <a16:rowId xmlns:a16="http://schemas.microsoft.com/office/drawing/2014/main" val="10001"/>
                  </a:ext>
                </a:extLst>
              </a:tr>
              <a:tr h="1112475">
                <a:tc>
                  <a:txBody>
                    <a:bodyPr/>
                    <a:lstStyle/>
                    <a:p>
                      <a:pPr marL="0" lvl="0" indent="0" algn="l" rtl="0">
                        <a:spcBef>
                          <a:spcPts val="0"/>
                        </a:spcBef>
                        <a:spcAft>
                          <a:spcPts val="0"/>
                        </a:spcAft>
                        <a:buNone/>
                      </a:pPr>
                      <a:r>
                        <a:rPr lang="en-US" sz="1800"/>
                        <a:t>PWR Data</a:t>
                      </a:r>
                      <a:endParaRPr sz="1800"/>
                    </a:p>
                  </a:txBody>
                  <a:tcPr marL="91425" marR="91425" marT="121900" marB="121900" anchor="ctr">
                    <a:solidFill>
                      <a:schemeClr val="lt1"/>
                    </a:solidFill>
                  </a:tcPr>
                </a:tc>
                <a:tc>
                  <a:txBody>
                    <a:bodyPr/>
                    <a:lstStyle/>
                    <a:p>
                      <a:pPr marL="0" lvl="0" indent="0" algn="l" rtl="0">
                        <a:spcBef>
                          <a:spcPts val="0"/>
                        </a:spcBef>
                        <a:spcAft>
                          <a:spcPts val="0"/>
                        </a:spcAft>
                        <a:buNone/>
                      </a:pPr>
                      <a:r>
                        <a:rPr lang="en-US" sz="1800"/>
                        <a:t>Same as 2019 plus </a:t>
                      </a:r>
                      <a:r>
                        <a:rPr lang="en-US" sz="1800" i="1"/>
                        <a:t>addition of military enlistment in matriculation</a:t>
                      </a:r>
                      <a:r>
                        <a:rPr lang="en-US" sz="1800"/>
                        <a:t>; “higher bar” and IB/AP/CE postponed until 2023.</a:t>
                      </a:r>
                      <a:endParaRPr sz="1800"/>
                    </a:p>
                  </a:txBody>
                  <a:tcPr marL="91425" marR="91425" marT="121900" marB="121900">
                    <a:solidFill>
                      <a:schemeClr val="lt1"/>
                    </a:solidFill>
                  </a:tcPr>
                </a:tc>
                <a:extLst>
                  <a:ext uri="{0D108BD9-81ED-4DB2-BD59-A6C34878D82A}">
                    <a16:rowId xmlns:a16="http://schemas.microsoft.com/office/drawing/2014/main" val="10002"/>
                  </a:ext>
                </a:extLst>
              </a:tr>
              <a:tr h="822925">
                <a:tc>
                  <a:txBody>
                    <a:bodyPr/>
                    <a:lstStyle/>
                    <a:p>
                      <a:pPr marL="0" lvl="0" indent="0" algn="l" rtl="0">
                        <a:spcBef>
                          <a:spcPts val="0"/>
                        </a:spcBef>
                        <a:spcAft>
                          <a:spcPts val="0"/>
                        </a:spcAft>
                        <a:buNone/>
                      </a:pPr>
                      <a:r>
                        <a:rPr lang="en-US" sz="1800"/>
                        <a:t>Sub-Indicator calculations</a:t>
                      </a:r>
                      <a:endParaRPr sz="1800"/>
                    </a:p>
                  </a:txBody>
                  <a:tcPr marL="91425" marR="91425" marT="121900" marB="121900" anchor="ctr">
                    <a:solidFill>
                      <a:schemeClr val="lt1"/>
                    </a:solidFill>
                  </a:tcPr>
                </a:tc>
                <a:tc>
                  <a:txBody>
                    <a:bodyPr/>
                    <a:lstStyle/>
                    <a:p>
                      <a:pPr marL="0" lvl="0" indent="0" algn="l" rtl="0">
                        <a:spcBef>
                          <a:spcPts val="0"/>
                        </a:spcBef>
                        <a:spcAft>
                          <a:spcPts val="0"/>
                        </a:spcAft>
                        <a:buNone/>
                      </a:pPr>
                      <a:r>
                        <a:rPr lang="en-US" sz="1800"/>
                        <a:t>Same calculations for student groups as in 2019.</a:t>
                      </a:r>
                      <a:endParaRPr sz="1800"/>
                    </a:p>
                  </a:txBody>
                  <a:tcPr marL="91425" marR="91425" marT="121900" marB="121900">
                    <a:solidFill>
                      <a:schemeClr val="lt1"/>
                    </a:solidFill>
                  </a:tcPr>
                </a:tc>
                <a:extLst>
                  <a:ext uri="{0D108BD9-81ED-4DB2-BD59-A6C34878D82A}">
                    <a16:rowId xmlns:a16="http://schemas.microsoft.com/office/drawing/2014/main" val="10003"/>
                  </a:ext>
                </a:extLst>
              </a:tr>
              <a:tr h="1402050">
                <a:tc>
                  <a:txBody>
                    <a:bodyPr/>
                    <a:lstStyle/>
                    <a:p>
                      <a:pPr marL="0" lvl="0" indent="0" algn="l" rtl="0">
                        <a:spcBef>
                          <a:spcPts val="0"/>
                        </a:spcBef>
                        <a:spcAft>
                          <a:spcPts val="0"/>
                        </a:spcAft>
                        <a:buNone/>
                      </a:pPr>
                      <a:r>
                        <a:rPr lang="en-US" sz="1800"/>
                        <a:t>Insufficient State Data rating</a:t>
                      </a:r>
                      <a:endParaRPr sz="1800"/>
                    </a:p>
                  </a:txBody>
                  <a:tcPr marL="91425" marR="91425" marT="121900" marB="121900" anchor="ctr">
                    <a:solidFill>
                      <a:schemeClr val="lt1"/>
                    </a:solidFill>
                  </a:tcPr>
                </a:tc>
                <a:tc>
                  <a:txBody>
                    <a:bodyPr/>
                    <a:lstStyle/>
                    <a:p>
                      <a:pPr marL="0" lvl="0" indent="0" algn="l" rtl="0">
                        <a:spcBef>
                          <a:spcPts val="0"/>
                        </a:spcBef>
                        <a:spcAft>
                          <a:spcPts val="0"/>
                        </a:spcAft>
                        <a:buNone/>
                      </a:pPr>
                      <a:r>
                        <a:rPr lang="en-US" sz="1800"/>
                        <a:t>Automatically assigned for schools/districts with </a:t>
                      </a:r>
                      <a:r>
                        <a:rPr lang="en-US" sz="1800" i="1"/>
                        <a:t>less than 25% total participation</a:t>
                      </a:r>
                      <a:r>
                        <a:rPr lang="en-US" sz="1800"/>
                        <a:t> in both reading and math, or if </a:t>
                      </a:r>
                      <a:r>
                        <a:rPr lang="en-US" sz="1800" i="1"/>
                        <a:t>not enough data for public reporting in one or more performance indicators.</a:t>
                      </a:r>
                      <a:endParaRPr sz="1800" i="1"/>
                    </a:p>
                  </a:txBody>
                  <a:tcPr marL="91425" marR="91425" marT="121900" marB="121900">
                    <a:solidFill>
                      <a:schemeClr val="lt1"/>
                    </a:solidFill>
                  </a:tcPr>
                </a:tc>
                <a:extLst>
                  <a:ext uri="{0D108BD9-81ED-4DB2-BD59-A6C34878D82A}">
                    <a16:rowId xmlns:a16="http://schemas.microsoft.com/office/drawing/2014/main" val="10004"/>
                  </a:ext>
                </a:extLst>
              </a:tr>
              <a:tr h="822925">
                <a:tc>
                  <a:txBody>
                    <a:bodyPr/>
                    <a:lstStyle/>
                    <a:p>
                      <a:pPr marL="0" lvl="0" indent="0" algn="l" rtl="0">
                        <a:spcBef>
                          <a:spcPts val="0"/>
                        </a:spcBef>
                        <a:spcAft>
                          <a:spcPts val="0"/>
                        </a:spcAft>
                        <a:buNone/>
                      </a:pPr>
                      <a:r>
                        <a:rPr lang="en-US" sz="1800"/>
                        <a:t>Preliminary Frameworks Timeline</a:t>
                      </a:r>
                      <a:endParaRPr sz="1800"/>
                    </a:p>
                  </a:txBody>
                  <a:tcPr marL="91425" marR="91425" marT="121900" marB="121900" anchor="ctr">
                    <a:solidFill>
                      <a:schemeClr val="lt1"/>
                    </a:solidFill>
                  </a:tcPr>
                </a:tc>
                <a:tc>
                  <a:txBody>
                    <a:bodyPr/>
                    <a:lstStyle/>
                    <a:p>
                      <a:pPr marL="0" lvl="0" indent="0" algn="l" rtl="0">
                        <a:spcBef>
                          <a:spcPts val="0"/>
                        </a:spcBef>
                        <a:spcAft>
                          <a:spcPts val="0"/>
                        </a:spcAft>
                        <a:buNone/>
                      </a:pPr>
                      <a:r>
                        <a:rPr lang="en-US" sz="1800"/>
                        <a:t>August 24, 2022; Final frameworks published in November/ December 2022.</a:t>
                      </a:r>
                      <a:endParaRPr sz="1800"/>
                    </a:p>
                  </a:txBody>
                  <a:tcPr marL="91425" marR="91425" marT="121900" marB="121900">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9"/>
          <p:cNvSpPr txBox="1">
            <a:spLocks noGrp="1"/>
          </p:cNvSpPr>
          <p:nvPr>
            <p:ph type="title"/>
          </p:nvPr>
        </p:nvSpPr>
        <p:spPr>
          <a:xfrm>
            <a:off x="274325" y="491575"/>
            <a:ext cx="8828700" cy="4989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b="1"/>
              <a:t>2022 Educational Accountability Revisions: </a:t>
            </a:r>
            <a:endParaRPr b="1"/>
          </a:p>
          <a:p>
            <a:pPr marL="0" lvl="0" indent="0" algn="l" rtl="0">
              <a:lnSpc>
                <a:spcPct val="90000"/>
              </a:lnSpc>
              <a:spcBef>
                <a:spcPts val="0"/>
              </a:spcBef>
              <a:spcAft>
                <a:spcPts val="0"/>
              </a:spcAft>
              <a:buClr>
                <a:schemeClr val="lt1"/>
              </a:buClr>
              <a:buSzPct val="100000"/>
              <a:buFont typeface="Arial"/>
              <a:buNone/>
            </a:pPr>
            <a:r>
              <a:rPr lang="en-US" b="1"/>
              <a:t>AECs </a:t>
            </a:r>
            <a:endParaRPr/>
          </a:p>
        </p:txBody>
      </p:sp>
      <p:sp>
        <p:nvSpPr>
          <p:cNvPr id="363" name="Google Shape;363;p59"/>
          <p:cNvSpPr txBox="1"/>
          <p:nvPr/>
        </p:nvSpPr>
        <p:spPr>
          <a:xfrm>
            <a:off x="518042" y="1405307"/>
            <a:ext cx="7971300" cy="48948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u="none" strike="noStrike">
                <a:solidFill>
                  <a:schemeClr val="dk1"/>
                </a:solidFill>
                <a:latin typeface="Calibri"/>
                <a:ea typeface="Calibri"/>
                <a:cs typeface="Calibri"/>
                <a:sym typeface="Calibri"/>
              </a:rPr>
              <a:t>AECs are impacted by the same changes to performance frameworks </a:t>
            </a:r>
            <a:r>
              <a:rPr lang="en-US" sz="2400">
                <a:solidFill>
                  <a:schemeClr val="dk1"/>
                </a:solidFill>
                <a:latin typeface="Calibri"/>
                <a:ea typeface="Calibri"/>
                <a:cs typeface="Calibri"/>
                <a:sym typeface="Calibri"/>
              </a:rPr>
              <a:t>previously described</a:t>
            </a:r>
            <a:r>
              <a:rPr lang="en-US" sz="2400" u="none" strike="noStrike">
                <a:solidFill>
                  <a:schemeClr val="dk1"/>
                </a:solidFill>
                <a:latin typeface="Calibri"/>
                <a:ea typeface="Calibri"/>
                <a:cs typeface="Calibri"/>
                <a:sym typeface="Calibri"/>
              </a:rPr>
              <a:t>. </a:t>
            </a:r>
            <a:endParaRPr sz="2400" u="none" strike="noStrike">
              <a:solidFill>
                <a:schemeClr val="dk1"/>
              </a:solidFill>
              <a:latin typeface="Arial"/>
              <a:ea typeface="Arial"/>
              <a:cs typeface="Arial"/>
              <a:sym typeface="Arial"/>
            </a:endParaRPr>
          </a:p>
          <a:p>
            <a:pPr marL="457200" marR="0" lvl="0" indent="0" algn="l" rtl="0">
              <a:spcBef>
                <a:spcPts val="0"/>
              </a:spcBef>
              <a:spcAft>
                <a:spcPts val="0"/>
              </a:spcAft>
              <a:buNone/>
            </a:pPr>
            <a:r>
              <a:rPr lang="en-US" sz="2400">
                <a:solidFill>
                  <a:schemeClr val="dk1"/>
                </a:solidFill>
                <a:latin typeface="Calibri"/>
                <a:ea typeface="Calibri"/>
                <a:cs typeface="Calibri"/>
                <a:sym typeface="Calibri"/>
              </a:rPr>
              <a:t> </a:t>
            </a:r>
            <a:endParaRPr sz="2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400"/>
              <a:buFont typeface="Arial"/>
              <a:buChar char="●"/>
            </a:pPr>
            <a:r>
              <a:rPr lang="en-US" sz="2400" u="none" strike="noStrike">
                <a:solidFill>
                  <a:schemeClr val="dk1"/>
                </a:solidFill>
                <a:latin typeface="Calibri"/>
                <a:ea typeface="Calibri"/>
                <a:cs typeface="Calibri"/>
                <a:sym typeface="Calibri"/>
              </a:rPr>
              <a:t>Selection of Measures process was available for AECs to submit optional local data for use on the 2022 AEC school performance framework. </a:t>
            </a:r>
            <a:endParaRPr sz="2400" u="none" strike="noStrike">
              <a:solidFill>
                <a:schemeClr val="dk1"/>
              </a:solidFill>
              <a:latin typeface="Arial"/>
              <a:ea typeface="Arial"/>
              <a:cs typeface="Arial"/>
              <a:sym typeface="Arial"/>
            </a:endParaRPr>
          </a:p>
          <a:p>
            <a:pPr marL="457200" marR="0" lvl="0" indent="0" algn="l" rtl="0">
              <a:spcBef>
                <a:spcPts val="0"/>
              </a:spcBef>
              <a:spcAft>
                <a:spcPts val="0"/>
              </a:spcAft>
              <a:buNone/>
            </a:pPr>
            <a:endParaRPr sz="2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400"/>
              <a:buFont typeface="Arial"/>
              <a:buChar char="●"/>
            </a:pPr>
            <a:r>
              <a:rPr lang="en-US" sz="2400" u="none" strike="noStrike">
                <a:solidFill>
                  <a:schemeClr val="dk1"/>
                </a:solidFill>
                <a:latin typeface="Calibri"/>
                <a:ea typeface="Calibri"/>
                <a:cs typeface="Calibri"/>
                <a:sym typeface="Calibri"/>
              </a:rPr>
              <a:t>Attendance and truancy measures will be removed from the 2022 performance frameworks.</a:t>
            </a:r>
            <a:endParaRPr sz="2400" u="none" strike="noStrike">
              <a:solidFill>
                <a:schemeClr val="dk1"/>
              </a:solidFill>
              <a:latin typeface="Arial"/>
              <a:ea typeface="Arial"/>
              <a:cs typeface="Arial"/>
              <a:sym typeface="Arial"/>
            </a:endParaRPr>
          </a:p>
          <a:p>
            <a:pPr marL="457200" marR="0" lvl="0" indent="0" algn="l" rtl="0">
              <a:spcBef>
                <a:spcPts val="0"/>
              </a:spcBef>
              <a:spcAft>
                <a:spcPts val="0"/>
              </a:spcAft>
              <a:buNone/>
            </a:pPr>
            <a:r>
              <a:rPr lang="en-US" sz="2400">
                <a:solidFill>
                  <a:schemeClr val="dk1"/>
                </a:solidFill>
                <a:latin typeface="Calibri"/>
                <a:ea typeface="Calibri"/>
                <a:cs typeface="Calibri"/>
                <a:sym typeface="Calibri"/>
              </a:rPr>
              <a:t> </a:t>
            </a:r>
            <a:endParaRPr sz="2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“Insufficient State Data” may be assigned to AECs in 2022.</a:t>
            </a:r>
            <a:endParaRPr sz="2400">
              <a:solidFill>
                <a:schemeClr val="dk1"/>
              </a:solidFill>
              <a:latin typeface="Calibri"/>
              <a:ea typeface="Calibri"/>
              <a:cs typeface="Calibri"/>
              <a:sym typeface="Calibri"/>
            </a:endParaRPr>
          </a:p>
          <a:p>
            <a:pPr marL="45720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May participate in request to reconsider this year. </a:t>
            </a:r>
            <a:endParaRPr sz="2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13</a:t>
            </a:fld>
            <a:endParaRPr/>
          </a:p>
        </p:txBody>
      </p:sp>
      <p:pic>
        <p:nvPicPr>
          <p:cNvPr id="370" name="Google Shape;370;p60"/>
          <p:cNvPicPr preferRelativeResize="0"/>
          <p:nvPr/>
        </p:nvPicPr>
        <p:blipFill>
          <a:blip r:embed="rId3">
            <a:alphaModFix/>
          </a:blip>
          <a:stretch>
            <a:fillRect/>
          </a:stretch>
        </p:blipFill>
        <p:spPr>
          <a:xfrm>
            <a:off x="1646227" y="1547175"/>
            <a:ext cx="6712074" cy="4759475"/>
          </a:xfrm>
          <a:prstGeom prst="rect">
            <a:avLst/>
          </a:prstGeom>
          <a:noFill/>
          <a:ln>
            <a:noFill/>
          </a:ln>
        </p:spPr>
      </p:pic>
      <p:sp>
        <p:nvSpPr>
          <p:cNvPr id="371" name="Google Shape;371;p60"/>
          <p:cNvSpPr txBox="1">
            <a:spLocks noGrp="1"/>
          </p:cNvSpPr>
          <p:nvPr>
            <p:ph type="title"/>
          </p:nvPr>
        </p:nvSpPr>
        <p:spPr>
          <a:xfrm>
            <a:off x="274320" y="457260"/>
            <a:ext cx="7886700" cy="52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b="1"/>
              <a:t>Growth Availability- Elementary/Middle</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1"/>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pic>
        <p:nvPicPr>
          <p:cNvPr id="378" name="Google Shape;378;p61"/>
          <p:cNvPicPr preferRelativeResize="0"/>
          <p:nvPr/>
        </p:nvPicPr>
        <p:blipFill>
          <a:blip r:embed="rId3">
            <a:alphaModFix/>
          </a:blip>
          <a:stretch>
            <a:fillRect/>
          </a:stretch>
        </p:blipFill>
        <p:spPr>
          <a:xfrm>
            <a:off x="1317448" y="1721998"/>
            <a:ext cx="6843575" cy="4331875"/>
          </a:xfrm>
          <a:prstGeom prst="rect">
            <a:avLst/>
          </a:prstGeom>
          <a:noFill/>
          <a:ln>
            <a:noFill/>
          </a:ln>
        </p:spPr>
      </p:pic>
      <p:sp>
        <p:nvSpPr>
          <p:cNvPr id="379" name="Google Shape;379;p61"/>
          <p:cNvSpPr txBox="1">
            <a:spLocks noGrp="1"/>
          </p:cNvSpPr>
          <p:nvPr>
            <p:ph type="title"/>
          </p:nvPr>
        </p:nvSpPr>
        <p:spPr>
          <a:xfrm>
            <a:off x="274320" y="457260"/>
            <a:ext cx="7886700" cy="52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b="1"/>
              <a:t>Growth Availability- High Schools</a:t>
            </a:r>
            <a:endParaRPr b="1"/>
          </a:p>
          <a:p>
            <a:pPr marL="0" lvl="0" indent="0" algn="l" rtl="0">
              <a:lnSpc>
                <a:spcPct val="90000"/>
              </a:lnSpc>
              <a:spcBef>
                <a:spcPts val="0"/>
              </a:spcBef>
              <a:spcAft>
                <a:spcPts val="0"/>
              </a:spcAft>
              <a:buClr>
                <a:schemeClr val="lt1"/>
              </a:buClr>
              <a:buSzPts val="2400"/>
              <a:buFont typeface="Arial"/>
              <a:buNone/>
            </a:pP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2"/>
          <p:cNvSpPr txBox="1">
            <a:spLocks noGrp="1"/>
          </p:cNvSpPr>
          <p:nvPr>
            <p:ph type="title"/>
          </p:nvPr>
        </p:nvSpPr>
        <p:spPr>
          <a:xfrm>
            <a:off x="274320" y="457260"/>
            <a:ext cx="7886700" cy="52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2400" b="1"/>
              <a:t>School and District </a:t>
            </a:r>
            <a:r>
              <a:rPr lang="en-US" b="1"/>
              <a:t>Transitional </a:t>
            </a:r>
            <a:r>
              <a:rPr lang="en-US" sz="2400" b="1"/>
              <a:t>Framework Ratings</a:t>
            </a:r>
            <a:endParaRPr/>
          </a:p>
        </p:txBody>
      </p:sp>
      <p:pic>
        <p:nvPicPr>
          <p:cNvPr id="385" name="Google Shape;385;p62"/>
          <p:cNvPicPr preferRelativeResize="0">
            <a:picLocks noGrp="1"/>
          </p:cNvPicPr>
          <p:nvPr>
            <p:ph type="body" idx="1"/>
          </p:nvPr>
        </p:nvPicPr>
        <p:blipFill rotWithShape="1">
          <a:blip r:embed="rId3">
            <a:alphaModFix/>
          </a:blip>
          <a:srcRect/>
          <a:stretch/>
        </p:blipFill>
        <p:spPr>
          <a:xfrm>
            <a:off x="710495" y="2131019"/>
            <a:ext cx="3286500" cy="1838700"/>
          </a:xfrm>
          <a:prstGeom prst="rect">
            <a:avLst/>
          </a:prstGeom>
          <a:noFill/>
          <a:ln>
            <a:noFill/>
          </a:ln>
        </p:spPr>
      </p:pic>
      <p:pic>
        <p:nvPicPr>
          <p:cNvPr id="386" name="Google Shape;386;p62"/>
          <p:cNvPicPr preferRelativeResize="0"/>
          <p:nvPr/>
        </p:nvPicPr>
        <p:blipFill rotWithShape="1">
          <a:blip r:embed="rId4">
            <a:alphaModFix/>
          </a:blip>
          <a:srcRect/>
          <a:stretch/>
        </p:blipFill>
        <p:spPr>
          <a:xfrm>
            <a:off x="785814" y="4189617"/>
            <a:ext cx="3245860" cy="1910771"/>
          </a:xfrm>
          <a:prstGeom prst="rect">
            <a:avLst/>
          </a:prstGeom>
          <a:noFill/>
          <a:ln>
            <a:noFill/>
          </a:ln>
        </p:spPr>
      </p:pic>
      <p:sp>
        <p:nvSpPr>
          <p:cNvPr id="387" name="Google Shape;387;p62"/>
          <p:cNvSpPr txBox="1"/>
          <p:nvPr/>
        </p:nvSpPr>
        <p:spPr>
          <a:xfrm>
            <a:off x="4217670" y="2769271"/>
            <a:ext cx="1512900" cy="240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0">
                <a:solidFill>
                  <a:schemeClr val="dk1"/>
                </a:solidFill>
                <a:latin typeface="Calibri"/>
                <a:ea typeface="Calibri"/>
                <a:cs typeface="Calibri"/>
                <a:sym typeface="Calibri"/>
              </a:rPr>
              <a:t>+</a:t>
            </a:r>
            <a:endParaRPr/>
          </a:p>
        </p:txBody>
      </p:sp>
      <p:sp>
        <p:nvSpPr>
          <p:cNvPr id="388" name="Google Shape;388;p62"/>
          <p:cNvSpPr txBox="1"/>
          <p:nvPr/>
        </p:nvSpPr>
        <p:spPr>
          <a:xfrm>
            <a:off x="5356640" y="1430444"/>
            <a:ext cx="2743800" cy="5079600"/>
          </a:xfrm>
          <a:prstGeom prst="rect">
            <a:avLst/>
          </a:prstGeom>
          <a:solidFill>
            <a:schemeClr val="lt1"/>
          </a:solidFill>
          <a:ln w="349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Descriptors</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i="1">
                <a:solidFill>
                  <a:schemeClr val="dk1"/>
                </a:solidFill>
                <a:latin typeface="Calibri"/>
                <a:ea typeface="Calibri"/>
                <a:cs typeface="Calibri"/>
                <a:sym typeface="Calibri"/>
              </a:rPr>
              <a:t>Meets Participation</a:t>
            </a:r>
            <a:endParaRPr/>
          </a:p>
          <a:p>
            <a:pPr marL="0" marR="0" lvl="0" indent="0" algn="ctr" rtl="0">
              <a:spcBef>
                <a:spcPts val="0"/>
              </a:spcBef>
              <a:spcAft>
                <a:spcPts val="0"/>
              </a:spcAft>
              <a:buNone/>
            </a:pPr>
            <a:r>
              <a:rPr lang="en-US" sz="1800">
                <a:solidFill>
                  <a:srgbClr val="757070"/>
                </a:solidFill>
                <a:latin typeface="Calibri"/>
                <a:ea typeface="Calibri"/>
                <a:cs typeface="Calibri"/>
                <a:sym typeface="Calibri"/>
              </a:rPr>
              <a:t>Above 95% total participation rate in 2 or more content areas</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Low Participation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rgbClr val="757070"/>
                </a:solidFill>
                <a:latin typeface="Calibri"/>
                <a:ea typeface="Calibri"/>
                <a:cs typeface="Calibri"/>
                <a:sym typeface="Calibri"/>
              </a:rPr>
              <a:t>Below 95% total participation rate in 2 or more content areas</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Decreased Due to Participation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rgbClr val="757070"/>
                </a:solidFill>
                <a:latin typeface="Calibri"/>
                <a:ea typeface="Calibri"/>
                <a:cs typeface="Calibri"/>
                <a:sym typeface="Calibri"/>
              </a:rPr>
              <a:t>Below 95% accountability participation, once parent excuses are removed, in 2 or more content areas</a:t>
            </a:r>
            <a:endParaRPr/>
          </a:p>
        </p:txBody>
      </p:sp>
      <p:sp>
        <p:nvSpPr>
          <p:cNvPr id="389" name="Google Shape;389;p62"/>
          <p:cNvSpPr txBox="1"/>
          <p:nvPr/>
        </p:nvSpPr>
        <p:spPr>
          <a:xfrm>
            <a:off x="501435" y="1796089"/>
            <a:ext cx="3704700" cy="4525200"/>
          </a:xfrm>
          <a:prstGeom prst="rect">
            <a:avLst/>
          </a:prstGeom>
          <a:noFill/>
          <a:ln w="349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Ratings</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3"/>
          <p:cNvSpPr txBox="1">
            <a:spLocks noGrp="1"/>
          </p:cNvSpPr>
          <p:nvPr>
            <p:ph type="ctrTitle"/>
          </p:nvPr>
        </p:nvSpPr>
        <p:spPr>
          <a:xfrm>
            <a:off x="685800" y="2595716"/>
            <a:ext cx="77724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Request to Reconsider</a:t>
            </a:r>
            <a:endParaRPr/>
          </a:p>
        </p:txBody>
      </p:sp>
      <p:sp>
        <p:nvSpPr>
          <p:cNvPr id="396" name="Google Shape;396;p63"/>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16</a:t>
            </a:fld>
            <a:endParaRPr>
              <a:solidFill>
                <a:schemeClr val="lt1"/>
              </a:solidFill>
            </a:endParaRPr>
          </a:p>
        </p:txBody>
      </p:sp>
      <p:pic>
        <p:nvPicPr>
          <p:cNvPr id="397" name="Google Shape;397;p63"/>
          <p:cNvPicPr preferRelativeResize="0"/>
          <p:nvPr/>
        </p:nvPicPr>
        <p:blipFill>
          <a:blip r:embed="rId3">
            <a:alphaModFix/>
          </a:blip>
          <a:stretch>
            <a:fillRect/>
          </a:stretch>
        </p:blipFill>
        <p:spPr>
          <a:xfrm>
            <a:off x="3628125" y="3366525"/>
            <a:ext cx="2143125" cy="2143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4"/>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Autofit/>
          </a:bodyPr>
          <a:lstStyle/>
          <a:p>
            <a:pPr marL="457200" lvl="0" indent="-384686" algn="l" rtl="0">
              <a:spcBef>
                <a:spcPts val="1000"/>
              </a:spcBef>
              <a:spcAft>
                <a:spcPts val="0"/>
              </a:spcAft>
              <a:buSzPts val="2458"/>
              <a:buChar char="•"/>
            </a:pPr>
            <a:r>
              <a:rPr lang="en-US" sz="2458"/>
              <a:t>Request to reconsider is the district’s opportunity to request reconsideration of a school or district’s preliminary plan type based on additional evidence.</a:t>
            </a:r>
            <a:endParaRPr sz="2458"/>
          </a:p>
          <a:p>
            <a:pPr marL="457200" lvl="0" indent="0" algn="l" rtl="0">
              <a:spcBef>
                <a:spcPts val="1000"/>
              </a:spcBef>
              <a:spcAft>
                <a:spcPts val="0"/>
              </a:spcAft>
              <a:buNone/>
            </a:pPr>
            <a:endParaRPr sz="2458"/>
          </a:p>
          <a:p>
            <a:pPr marL="457200" lvl="0" indent="-381000" algn="l" rtl="0">
              <a:spcBef>
                <a:spcPts val="1000"/>
              </a:spcBef>
              <a:spcAft>
                <a:spcPts val="0"/>
              </a:spcAft>
              <a:buSzPts val="2400"/>
              <a:buChar char="•"/>
            </a:pPr>
            <a:r>
              <a:rPr lang="en-US" sz="2450"/>
              <a:t>The board adopted rules that reflect an eligibility requirement of </a:t>
            </a:r>
            <a:r>
              <a:rPr lang="en-US" sz="2450" b="1"/>
              <a:t>90% total participation on state assessments </a:t>
            </a:r>
            <a:r>
              <a:rPr lang="en-US" sz="2450"/>
              <a:t>for 2022.</a:t>
            </a:r>
            <a:r>
              <a:rPr lang="en-US"/>
              <a:t> </a:t>
            </a:r>
            <a:endParaRPr/>
          </a:p>
          <a:p>
            <a:pPr marL="457200" lvl="0" indent="0" algn="l" rtl="0">
              <a:spcBef>
                <a:spcPts val="1000"/>
              </a:spcBef>
              <a:spcAft>
                <a:spcPts val="0"/>
              </a:spcAft>
              <a:buNone/>
            </a:pPr>
            <a:endParaRPr/>
          </a:p>
          <a:p>
            <a:pPr marL="457200" lvl="0" indent="-384686" algn="l" rtl="0">
              <a:spcBef>
                <a:spcPts val="1000"/>
              </a:spcBef>
              <a:spcAft>
                <a:spcPts val="0"/>
              </a:spcAft>
              <a:buSzPts val="2458"/>
              <a:buChar char="•"/>
            </a:pPr>
            <a:r>
              <a:rPr lang="en-US" sz="2458"/>
              <a:t>Request to reconsider becomes the avenue for schools/district to adjust clock years (e.g. exit Performance Watch, move to On Watch) in 2022.</a:t>
            </a:r>
            <a:endParaRPr sz="2100"/>
          </a:p>
          <a:p>
            <a:pPr marL="914400" lvl="0" indent="0" algn="l" rtl="0">
              <a:spcBef>
                <a:spcPts val="1000"/>
              </a:spcBef>
              <a:spcAft>
                <a:spcPts val="0"/>
              </a:spcAft>
              <a:buNone/>
            </a:pPr>
            <a:endParaRPr sz="2100"/>
          </a:p>
        </p:txBody>
      </p:sp>
      <p:sp>
        <p:nvSpPr>
          <p:cNvPr id="404" name="Google Shape;404;p64"/>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sz="2150" b="1"/>
              <a:t>2022 Request to Reconsider Process</a:t>
            </a:r>
            <a:endParaRPr sz="2150" b="1"/>
          </a:p>
        </p:txBody>
      </p:sp>
      <p:sp>
        <p:nvSpPr>
          <p:cNvPr id="405" name="Google Shape;405;p64"/>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65"/>
          <p:cNvPicPr preferRelativeResize="0"/>
          <p:nvPr/>
        </p:nvPicPr>
        <p:blipFill rotWithShape="1">
          <a:blip r:embed="rId3">
            <a:alphaModFix/>
          </a:blip>
          <a:srcRect/>
          <a:stretch/>
        </p:blipFill>
        <p:spPr>
          <a:xfrm>
            <a:off x="332677" y="1422567"/>
            <a:ext cx="8350801" cy="1958425"/>
          </a:xfrm>
          <a:prstGeom prst="rect">
            <a:avLst/>
          </a:prstGeom>
          <a:noFill/>
          <a:ln>
            <a:noFill/>
          </a:ln>
        </p:spPr>
      </p:pic>
      <p:sp>
        <p:nvSpPr>
          <p:cNvPr id="411" name="Google Shape;411;p65"/>
          <p:cNvSpPr txBox="1">
            <a:spLocks noGrp="1"/>
          </p:cNvSpPr>
          <p:nvPr>
            <p:ph type="sldNum" idx="12"/>
          </p:nvPr>
        </p:nvSpPr>
        <p:spPr>
          <a:xfrm>
            <a:off x="223071" y="8569357"/>
            <a:ext cx="2057400" cy="486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sp>
        <p:nvSpPr>
          <p:cNvPr id="412" name="Google Shape;412;p65"/>
          <p:cNvSpPr/>
          <p:nvPr/>
        </p:nvSpPr>
        <p:spPr>
          <a:xfrm>
            <a:off x="3686050" y="2093572"/>
            <a:ext cx="1082400" cy="12621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65"/>
          <p:cNvSpPr/>
          <p:nvPr/>
        </p:nvSpPr>
        <p:spPr>
          <a:xfrm>
            <a:off x="5642625" y="2093572"/>
            <a:ext cx="1191900" cy="1262100"/>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65"/>
          <p:cNvSpPr txBox="1"/>
          <p:nvPr/>
        </p:nvSpPr>
        <p:spPr>
          <a:xfrm>
            <a:off x="3631300" y="3381008"/>
            <a:ext cx="1393800" cy="1908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Calibri"/>
                <a:ea typeface="Calibri"/>
                <a:cs typeface="Calibri"/>
                <a:sym typeface="Calibri"/>
              </a:rPr>
              <a:t>Total participation</a:t>
            </a:r>
            <a:r>
              <a:rPr lang="en-US" sz="1400" b="0" i="0" u="none" strike="noStrike" cap="none">
                <a:solidFill>
                  <a:srgbClr val="000000"/>
                </a:solidFill>
                <a:latin typeface="Calibri"/>
                <a:ea typeface="Calibri"/>
                <a:cs typeface="Calibri"/>
                <a:sym typeface="Calibri"/>
              </a:rPr>
              <a:t> parent excusals are counted as non-participants (i.e., they are included in the denominator)</a:t>
            </a:r>
            <a:endParaRPr sz="1400" b="0" i="0" u="none" strike="noStrike" cap="none">
              <a:solidFill>
                <a:srgbClr val="000000"/>
              </a:solidFill>
              <a:latin typeface="Calibri"/>
              <a:ea typeface="Calibri"/>
              <a:cs typeface="Calibri"/>
              <a:sym typeface="Calibri"/>
            </a:endParaRPr>
          </a:p>
        </p:txBody>
      </p:sp>
      <p:sp>
        <p:nvSpPr>
          <p:cNvPr id="415" name="Google Shape;415;p65"/>
          <p:cNvSpPr txBox="1"/>
          <p:nvPr/>
        </p:nvSpPr>
        <p:spPr>
          <a:xfrm>
            <a:off x="5615925" y="3380992"/>
            <a:ext cx="1245300" cy="233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Calibri"/>
                <a:ea typeface="Calibri"/>
                <a:cs typeface="Calibri"/>
                <a:sym typeface="Calibri"/>
              </a:rPr>
              <a:t>Accountability participation</a:t>
            </a:r>
            <a:r>
              <a:rPr lang="en-US" sz="1400" b="0" i="0" u="none" strike="noStrike" cap="none">
                <a:solidFill>
                  <a:srgbClr val="000000"/>
                </a:solidFill>
                <a:latin typeface="Calibri"/>
                <a:ea typeface="Calibri"/>
                <a:cs typeface="Calibri"/>
                <a:sym typeface="Calibri"/>
              </a:rPr>
              <a:t> parent excusals are counted as participants (i.e.</a:t>
            </a:r>
            <a:r>
              <a:rPr lang="en-US">
                <a:latin typeface="Calibri"/>
                <a:ea typeface="Calibri"/>
                <a:cs typeface="Calibri"/>
                <a:sym typeface="Calibri"/>
              </a:rPr>
              <a:t>, they are not included in the denominator)</a:t>
            </a:r>
            <a:endParaRPr sz="1400" b="0" i="0" u="none" strike="noStrike" cap="none">
              <a:solidFill>
                <a:srgbClr val="000000"/>
              </a:solidFill>
              <a:latin typeface="Calibri"/>
              <a:ea typeface="Calibri"/>
              <a:cs typeface="Calibri"/>
              <a:sym typeface="Calibri"/>
            </a:endParaRPr>
          </a:p>
        </p:txBody>
      </p:sp>
      <p:sp>
        <p:nvSpPr>
          <p:cNvPr id="416" name="Google Shape;416;p65"/>
          <p:cNvSpPr txBox="1"/>
          <p:nvPr/>
        </p:nvSpPr>
        <p:spPr>
          <a:xfrm>
            <a:off x="6851400" y="3380992"/>
            <a:ext cx="16947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These ratings reflect whether accountability participation rates meet or exceed 95%.</a:t>
            </a:r>
            <a:endParaRPr sz="1400" b="0" i="0" u="none" strike="noStrike" cap="none">
              <a:solidFill>
                <a:srgbClr val="000000"/>
              </a:solidFill>
              <a:latin typeface="Calibri"/>
              <a:ea typeface="Calibri"/>
              <a:cs typeface="Calibri"/>
              <a:sym typeface="Calibri"/>
            </a:endParaRPr>
          </a:p>
        </p:txBody>
      </p:sp>
      <p:sp>
        <p:nvSpPr>
          <p:cNvPr id="417" name="Google Shape;417;p65"/>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sz="2150" b="1"/>
              <a:t>Background on Participation in Frameworks</a:t>
            </a:r>
            <a:endParaRPr sz="215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aphicFrame>
        <p:nvGraphicFramePr>
          <p:cNvPr id="422" name="Google Shape;422;p66"/>
          <p:cNvGraphicFramePr/>
          <p:nvPr/>
        </p:nvGraphicFramePr>
        <p:xfrm>
          <a:off x="255925" y="353503"/>
          <a:ext cx="3000000" cy="3000000"/>
        </p:xfrm>
        <a:graphic>
          <a:graphicData uri="http://schemas.openxmlformats.org/drawingml/2006/table">
            <a:tbl>
              <a:tblPr>
                <a:noFill/>
                <a:tableStyleId>{37A7633E-2B65-4C1A-905B-2FC1D47E1573}</a:tableStyleId>
              </a:tblPr>
              <a:tblGrid>
                <a:gridCol w="1785800">
                  <a:extLst>
                    <a:ext uri="{9D8B030D-6E8A-4147-A177-3AD203B41FA5}">
                      <a16:colId xmlns:a16="http://schemas.microsoft.com/office/drawing/2014/main" val="20000"/>
                    </a:ext>
                  </a:extLst>
                </a:gridCol>
                <a:gridCol w="6846350">
                  <a:extLst>
                    <a:ext uri="{9D8B030D-6E8A-4147-A177-3AD203B41FA5}">
                      <a16:colId xmlns:a16="http://schemas.microsoft.com/office/drawing/2014/main" val="20001"/>
                    </a:ext>
                  </a:extLst>
                </a:gridCol>
              </a:tblGrid>
              <a:tr h="545175">
                <a:tc>
                  <a:txBody>
                    <a:bodyPr/>
                    <a:lstStyle/>
                    <a:p>
                      <a:pPr marL="0" marR="0" lvl="0" indent="0" algn="ctr" rtl="0">
                        <a:lnSpc>
                          <a:spcPct val="100000"/>
                        </a:lnSpc>
                        <a:spcBef>
                          <a:spcPts val="0"/>
                        </a:spcBef>
                        <a:spcAft>
                          <a:spcPts val="0"/>
                        </a:spcAft>
                        <a:buClr>
                          <a:srgbClr val="000000"/>
                        </a:buClr>
                        <a:buSzPts val="1500"/>
                        <a:buFont typeface="Arial"/>
                        <a:buNone/>
                      </a:pPr>
                      <a:r>
                        <a:rPr lang="en-US" sz="1600" b="1" u="none" strike="noStrike" cap="none">
                          <a:solidFill>
                            <a:schemeClr val="lt1"/>
                          </a:solidFill>
                          <a:latin typeface="Calibri"/>
                          <a:ea typeface="Calibri"/>
                          <a:cs typeface="Calibri"/>
                          <a:sym typeface="Calibri"/>
                        </a:rPr>
                        <a:t>R2R Condition/ Pathway</a:t>
                      </a:r>
                      <a:endParaRPr sz="1600" b="1" u="none" strike="noStrike" cap="none">
                        <a:solidFill>
                          <a:schemeClr val="lt1"/>
                        </a:solidFill>
                        <a:latin typeface="Calibri"/>
                        <a:ea typeface="Calibri"/>
                        <a:cs typeface="Calibri"/>
                        <a:sym typeface="Calibri"/>
                      </a:endParaRPr>
                    </a:p>
                  </a:txBody>
                  <a:tcPr marL="63500" marR="63500" marT="84675" marB="84675">
                    <a:solidFill>
                      <a:schemeClr val="accent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600" b="1" strike="noStrike" cap="none">
                          <a:solidFill>
                            <a:schemeClr val="lt1"/>
                          </a:solidFill>
                          <a:latin typeface="Calibri"/>
                          <a:ea typeface="Calibri"/>
                          <a:cs typeface="Calibri"/>
                          <a:sym typeface="Calibri"/>
                        </a:rPr>
                        <a:t>Description</a:t>
                      </a:r>
                      <a:r>
                        <a:rPr lang="en-US" sz="1600" strike="noStrike" cap="none">
                          <a:solidFill>
                            <a:schemeClr val="lt1"/>
                          </a:solidFill>
                          <a:latin typeface="Calibri"/>
                          <a:ea typeface="Calibri"/>
                          <a:cs typeface="Calibri"/>
                          <a:sym typeface="Calibri"/>
                        </a:rPr>
                        <a:t> </a:t>
                      </a:r>
                      <a:r>
                        <a:rPr lang="en-US" sz="1600" i="1">
                          <a:solidFill>
                            <a:schemeClr val="lt1"/>
                          </a:solidFill>
                          <a:latin typeface="Calibri"/>
                          <a:ea typeface="Calibri"/>
                          <a:cs typeface="Calibri"/>
                          <a:sym typeface="Calibri"/>
                        </a:rPr>
                        <a:t>to participate in 2022 R2R schools/districts are required to have 90% total participation on state assessments</a:t>
                      </a:r>
                      <a:endParaRPr sz="1600" i="1" strike="noStrike" cap="none">
                        <a:solidFill>
                          <a:schemeClr val="lt1"/>
                        </a:solidFill>
                        <a:latin typeface="Calibri"/>
                        <a:ea typeface="Calibri"/>
                        <a:cs typeface="Calibri"/>
                        <a:sym typeface="Calibri"/>
                      </a:endParaRPr>
                    </a:p>
                  </a:txBody>
                  <a:tcPr marL="63500" marR="63500" marT="84675" marB="84675">
                    <a:solidFill>
                      <a:schemeClr val="accent5"/>
                    </a:solidFill>
                  </a:tcPr>
                </a:tc>
                <a:extLst>
                  <a:ext uri="{0D108BD9-81ED-4DB2-BD59-A6C34878D82A}">
                    <a16:rowId xmlns:a16="http://schemas.microsoft.com/office/drawing/2014/main" val="10000"/>
                  </a:ext>
                </a:extLst>
              </a:tr>
              <a:tr h="633675">
                <a:tc>
                  <a:txBody>
                    <a:bodyPr/>
                    <a:lstStyle/>
                    <a:p>
                      <a:pPr marL="0" marR="0" lvl="0" indent="0" algn="l" rtl="0">
                        <a:lnSpc>
                          <a:spcPct val="100000"/>
                        </a:lnSpc>
                        <a:spcBef>
                          <a:spcPts val="0"/>
                        </a:spcBef>
                        <a:spcAft>
                          <a:spcPts val="0"/>
                        </a:spcAft>
                        <a:buNone/>
                      </a:pPr>
                      <a:r>
                        <a:rPr lang="en-US">
                          <a:latin typeface="Calibri"/>
                          <a:ea typeface="Calibri"/>
                          <a:cs typeface="Calibri"/>
                          <a:sym typeface="Calibri"/>
                        </a:rPr>
                        <a:t>Expedited Clock Adjustment*</a:t>
                      </a:r>
                      <a:endParaRPr u="none" strike="noStrike" cap="none">
                        <a:latin typeface="Calibri"/>
                        <a:ea typeface="Calibri"/>
                        <a:cs typeface="Calibri"/>
                        <a:sym typeface="Calibri"/>
                      </a:endParaRPr>
                    </a:p>
                  </a:txBody>
                  <a:tcPr marL="63500" marR="63500" marT="84675" marB="84675" anchor="ctr">
                    <a:lnB w="12700" cap="flat" cmpd="sng">
                      <a:solidFill>
                        <a:srgbClr val="000000"/>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300"/>
                        <a:buFont typeface="Arial"/>
                        <a:buNone/>
                      </a:pPr>
                      <a:r>
                        <a:rPr lang="en-US" sz="1300">
                          <a:solidFill>
                            <a:schemeClr val="dk1"/>
                          </a:solidFill>
                          <a:latin typeface="Calibri"/>
                          <a:ea typeface="Calibri"/>
                          <a:cs typeface="Calibri"/>
                          <a:sym typeface="Calibri"/>
                        </a:rPr>
                        <a:t>For schools and districts on the clock or on watch, if state data demonstrates 90% total participation and a rating of Improvement or higher, the district will be notified of their eligibility for an expedited recommendation to change the school/district clock status.  Additional evidence not needed.  District needs to confirm clock adjustments using the accreditation form.</a:t>
                      </a:r>
                      <a:endParaRPr sz="1300">
                        <a:latin typeface="Calibri"/>
                        <a:ea typeface="Calibri"/>
                        <a:cs typeface="Calibri"/>
                        <a:sym typeface="Calibri"/>
                      </a:endParaRPr>
                    </a:p>
                  </a:txBody>
                  <a:tcPr marL="63500" marR="63500" marT="84675" marB="84675">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98075">
                <a:tc>
                  <a:txBody>
                    <a:bodyPr/>
                    <a:lstStyle/>
                    <a:p>
                      <a:pPr marL="0" marR="0" lvl="0" indent="0" algn="l" rtl="0">
                        <a:lnSpc>
                          <a:spcPct val="100000"/>
                        </a:lnSpc>
                        <a:spcBef>
                          <a:spcPts val="0"/>
                        </a:spcBef>
                        <a:spcAft>
                          <a:spcPts val="0"/>
                        </a:spcAft>
                        <a:buClr>
                          <a:srgbClr val="000000"/>
                        </a:buClr>
                        <a:buSzPts val="1300"/>
                        <a:buFont typeface="Arial"/>
                        <a:buNone/>
                      </a:pPr>
                      <a:r>
                        <a:rPr lang="en-US" u="none" strike="noStrike" cap="none">
                          <a:latin typeface="Calibri"/>
                          <a:ea typeface="Calibri"/>
                          <a:cs typeface="Calibri"/>
                          <a:sym typeface="Calibri"/>
                        </a:rPr>
                        <a:t>Impact of Alternative Education Campuses*</a:t>
                      </a:r>
                      <a:endParaRPr u="none" strike="noStrike" cap="none">
                        <a:latin typeface="Calibri"/>
                        <a:ea typeface="Calibri"/>
                        <a:cs typeface="Calibri"/>
                        <a:sym typeface="Calibri"/>
                      </a:endParaRPr>
                    </a:p>
                  </a:txBody>
                  <a:tcPr marL="63500" marR="63500" marT="84675" marB="846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Districts may request the removal of AEC results from overall DPF rating calculation, as long as all AECs have earned Performance ratings in the current year. </a:t>
                      </a:r>
                      <a:r>
                        <a:rPr lang="en-US" sz="1300">
                          <a:latin typeface="Calibri"/>
                          <a:ea typeface="Calibri"/>
                          <a:cs typeface="Calibri"/>
                          <a:sym typeface="Calibri"/>
                        </a:rPr>
                        <a:t>Districts with only AECs may elect to use the AEC framework rating as the district accreditation rating.</a:t>
                      </a:r>
                      <a:endParaRPr sz="1300" u="none" strike="noStrike" cap="none">
                        <a:latin typeface="Calibri"/>
                        <a:ea typeface="Calibri"/>
                        <a:cs typeface="Calibri"/>
                        <a:sym typeface="Calibri"/>
                      </a:endParaRPr>
                    </a:p>
                  </a:txBody>
                  <a:tcPr marL="63500" marR="63500"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9300">
                <a:tc>
                  <a:txBody>
                    <a:bodyPr/>
                    <a:lstStyle/>
                    <a:p>
                      <a:pPr marL="0" marR="0" lvl="0" indent="0" algn="l" rtl="0">
                        <a:lnSpc>
                          <a:spcPct val="100000"/>
                        </a:lnSpc>
                        <a:spcBef>
                          <a:spcPts val="0"/>
                        </a:spcBef>
                        <a:spcAft>
                          <a:spcPts val="0"/>
                        </a:spcAft>
                        <a:buClr>
                          <a:srgbClr val="000000"/>
                        </a:buClr>
                        <a:buSzPts val="1300"/>
                        <a:buFont typeface="Arial"/>
                        <a:buNone/>
                      </a:pPr>
                      <a:r>
                        <a:rPr lang="en-US" u="none" strike="noStrike" cap="none">
                          <a:latin typeface="Calibri"/>
                          <a:ea typeface="Calibri"/>
                          <a:cs typeface="Calibri"/>
                          <a:sym typeface="Calibri"/>
                        </a:rPr>
                        <a:t>Districts with a single school*</a:t>
                      </a:r>
                      <a:endParaRPr u="none" strike="noStrike" cap="none">
                        <a:latin typeface="Calibri"/>
                        <a:ea typeface="Calibri"/>
                        <a:cs typeface="Calibri"/>
                        <a:sym typeface="Calibri"/>
                      </a:endParaRPr>
                    </a:p>
                  </a:txBody>
                  <a:tcPr marL="63500" marR="63500" marT="84675" marB="846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Districts with a single school may elect to use the calculated SPF rating as the district accreditation rating.</a:t>
                      </a:r>
                      <a:endParaRPr sz="1300" u="none" strike="noStrike" cap="none">
                        <a:latin typeface="Calibri"/>
                        <a:ea typeface="Calibri"/>
                        <a:cs typeface="Calibri"/>
                        <a:sym typeface="Calibri"/>
                      </a:endParaRPr>
                    </a:p>
                  </a:txBody>
                  <a:tcPr marL="63500" marR="63500"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33675">
                <a:tc>
                  <a:txBody>
                    <a:bodyPr/>
                    <a:lstStyle/>
                    <a:p>
                      <a:pPr marL="0" marR="0" lvl="0" indent="0" algn="l" rtl="0">
                        <a:lnSpc>
                          <a:spcPct val="100000"/>
                        </a:lnSpc>
                        <a:spcBef>
                          <a:spcPts val="0"/>
                        </a:spcBef>
                        <a:spcAft>
                          <a:spcPts val="0"/>
                        </a:spcAft>
                        <a:buClr>
                          <a:srgbClr val="000000"/>
                        </a:buClr>
                        <a:buSzPts val="1300"/>
                        <a:buFont typeface="Arial"/>
                        <a:buNone/>
                      </a:pPr>
                      <a:r>
                        <a:rPr lang="en-US" u="none" strike="noStrike" cap="none">
                          <a:latin typeface="Calibri"/>
                          <a:ea typeface="Calibri"/>
                          <a:cs typeface="Calibri"/>
                          <a:sym typeface="Calibri"/>
                        </a:rPr>
                        <a:t>Body of Evidence</a:t>
                      </a:r>
                      <a:endParaRPr u="none" strike="noStrike" cap="none">
                        <a:latin typeface="Calibri"/>
                        <a:ea typeface="Calibri"/>
                        <a:cs typeface="Calibri"/>
                        <a:sym typeface="Calibri"/>
                      </a:endParaRPr>
                    </a:p>
                  </a:txBody>
                  <a:tcPr marL="63500" marR="63500" marT="84675" marB="84675" anchor="ctr">
                    <a:lnT w="12700" cap="flat" cmpd="sng">
                      <a:solidFill>
                        <a:srgbClr val="000000"/>
                      </a:solidFill>
                      <a:prstDash val="solid"/>
                      <a:round/>
                      <a:headEnd type="none" w="sm" len="sm"/>
                      <a:tailEnd type="none" w="sm" len="sm"/>
                    </a:lnT>
                    <a:solidFill>
                      <a:srgbClr val="D8E2F3"/>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a:latin typeface="Calibri"/>
                          <a:ea typeface="Calibri"/>
                          <a:cs typeface="Calibri"/>
                          <a:sym typeface="Calibri"/>
                        </a:rPr>
                        <a:t>School/district may provide s</a:t>
                      </a:r>
                      <a:r>
                        <a:rPr lang="en-US" sz="1300" u="none" strike="noStrike" cap="none">
                          <a:latin typeface="Calibri"/>
                          <a:ea typeface="Calibri"/>
                          <a:cs typeface="Calibri"/>
                          <a:sym typeface="Calibri"/>
                        </a:rPr>
                        <a:t>upplemental evidence of different performance than preliminary state assignment.  Need 95% total participation on local assessments (nationally normed).</a:t>
                      </a:r>
                      <a:endParaRPr sz="1300" u="none" strike="noStrike" cap="none">
                        <a:latin typeface="Calibri"/>
                        <a:ea typeface="Calibri"/>
                        <a:cs typeface="Calibri"/>
                        <a:sym typeface="Calibri"/>
                      </a:endParaRPr>
                    </a:p>
                  </a:txBody>
                  <a:tcPr marL="63500" marR="63500" marT="84675" marB="84675">
                    <a:lnT w="12700" cap="flat" cmpd="sng">
                      <a:solidFill>
                        <a:srgbClr val="000000"/>
                      </a:solidFill>
                      <a:prstDash val="solid"/>
                      <a:round/>
                      <a:headEnd type="none" w="sm" len="sm"/>
                      <a:tailEnd type="none" w="sm" len="sm"/>
                    </a:lnT>
                    <a:solidFill>
                      <a:schemeClr val="lt1"/>
                    </a:solidFill>
                  </a:tcPr>
                </a:tc>
                <a:extLst>
                  <a:ext uri="{0D108BD9-81ED-4DB2-BD59-A6C34878D82A}">
                    <a16:rowId xmlns:a16="http://schemas.microsoft.com/office/drawing/2014/main" val="10004"/>
                  </a:ext>
                </a:extLst>
              </a:tr>
              <a:tr h="633675">
                <a:tc>
                  <a:txBody>
                    <a:bodyPr/>
                    <a:lstStyle/>
                    <a:p>
                      <a:pPr marL="0" marR="0" lvl="0" indent="0" algn="l" rtl="0">
                        <a:lnSpc>
                          <a:spcPct val="100000"/>
                        </a:lnSpc>
                        <a:spcBef>
                          <a:spcPts val="0"/>
                        </a:spcBef>
                        <a:spcAft>
                          <a:spcPts val="0"/>
                        </a:spcAft>
                        <a:buClr>
                          <a:srgbClr val="000000"/>
                        </a:buClr>
                        <a:buSzPts val="1300"/>
                        <a:buFont typeface="Arial"/>
                        <a:buNone/>
                      </a:pPr>
                      <a:r>
                        <a:rPr lang="en-US" u="none" strike="noStrike" cap="none">
                          <a:latin typeface="Calibri"/>
                          <a:ea typeface="Calibri"/>
                          <a:cs typeface="Calibri"/>
                          <a:sym typeface="Calibri"/>
                        </a:rPr>
                        <a:t>Extenuating Circumstances</a:t>
                      </a:r>
                      <a:endParaRPr u="none" strike="noStrike" cap="none">
                        <a:latin typeface="Calibri"/>
                        <a:ea typeface="Calibri"/>
                        <a:cs typeface="Calibri"/>
                        <a:sym typeface="Calibri"/>
                      </a:endParaRPr>
                    </a:p>
                  </a:txBody>
                  <a:tcPr marL="63500" marR="63500" marT="84675" marB="84675" anchor="ctr">
                    <a:solidFill>
                      <a:srgbClr val="D8E2F3"/>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School/district with extenuating circumstances (i.e.,  “Act of God”) may submit a request based on conditions that impact</a:t>
                      </a:r>
                      <a:r>
                        <a:rPr lang="en-US" sz="1300">
                          <a:latin typeface="Calibri"/>
                          <a:ea typeface="Calibri"/>
                          <a:cs typeface="Calibri"/>
                          <a:sym typeface="Calibri"/>
                        </a:rPr>
                        <a:t>ed the </a:t>
                      </a:r>
                      <a:r>
                        <a:rPr lang="en-US" sz="1300" u="none" strike="noStrike" cap="none">
                          <a:latin typeface="Calibri"/>
                          <a:ea typeface="Calibri"/>
                          <a:cs typeface="Calibri"/>
                          <a:sym typeface="Calibri"/>
                        </a:rPr>
                        <a:t>state assessment administration window. This is part of the Body of Evidence condition</a:t>
                      </a:r>
                      <a:r>
                        <a:rPr lang="en-US" sz="1300">
                          <a:latin typeface="Calibri"/>
                          <a:ea typeface="Calibri"/>
                          <a:cs typeface="Calibri"/>
                          <a:sym typeface="Calibri"/>
                        </a:rPr>
                        <a:t>.</a:t>
                      </a:r>
                      <a:endParaRPr sz="1300" i="1" u="none" strike="noStrike" cap="none">
                        <a:solidFill>
                          <a:srgbClr val="999999"/>
                        </a:solidFill>
                        <a:latin typeface="Calibri"/>
                        <a:ea typeface="Calibri"/>
                        <a:cs typeface="Calibri"/>
                        <a:sym typeface="Calibri"/>
                      </a:endParaRPr>
                    </a:p>
                  </a:txBody>
                  <a:tcPr marL="63500" marR="63500" marT="84675" marB="84675">
                    <a:solidFill>
                      <a:schemeClr val="lt1"/>
                    </a:solidFill>
                  </a:tcPr>
                </a:tc>
                <a:extLst>
                  <a:ext uri="{0D108BD9-81ED-4DB2-BD59-A6C34878D82A}">
                    <a16:rowId xmlns:a16="http://schemas.microsoft.com/office/drawing/2014/main" val="10005"/>
                  </a:ext>
                </a:extLst>
              </a:tr>
              <a:tr h="798075">
                <a:tc>
                  <a:txBody>
                    <a:bodyPr/>
                    <a:lstStyle/>
                    <a:p>
                      <a:pPr marL="0" marR="0" lvl="0" indent="0" algn="l" rtl="0">
                        <a:lnSpc>
                          <a:spcPct val="100000"/>
                        </a:lnSpc>
                        <a:spcBef>
                          <a:spcPts val="0"/>
                        </a:spcBef>
                        <a:spcAft>
                          <a:spcPts val="0"/>
                        </a:spcAft>
                        <a:buClr>
                          <a:srgbClr val="000000"/>
                        </a:buClr>
                        <a:buSzPts val="1300"/>
                        <a:buFont typeface="Arial"/>
                        <a:buNone/>
                      </a:pPr>
                      <a:r>
                        <a:rPr lang="en-US">
                          <a:latin typeface="Calibri"/>
                          <a:ea typeface="Calibri"/>
                          <a:cs typeface="Calibri"/>
                          <a:sym typeface="Calibri"/>
                        </a:rPr>
                        <a:t>Accountability Participation Impact</a:t>
                      </a:r>
                      <a:endParaRPr u="none" strike="noStrike" cap="none">
                        <a:latin typeface="Calibri"/>
                        <a:ea typeface="Calibri"/>
                        <a:cs typeface="Calibri"/>
                        <a:sym typeface="Calibri"/>
                      </a:endParaRPr>
                    </a:p>
                  </a:txBody>
                  <a:tcPr marL="63500" marR="63500" marT="84675" marB="84675" anchor="ctr">
                    <a:solidFill>
                      <a:srgbClr val="D8E2F3"/>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a:latin typeface="Calibri"/>
                          <a:ea typeface="Calibri"/>
                          <a:cs typeface="Calibri"/>
                          <a:sym typeface="Calibri"/>
                        </a:rPr>
                        <a:t>Districts and schools that had their rating “decreased due to participation” by not meeting the 95% accountability participation rate in two or more content areas may make a request if the requirement was not met due to reasons other than parent refusals (e.g., test misadministrations) or due to issues with N counts for smaller systems.</a:t>
                      </a:r>
                      <a:endParaRPr sz="1300" u="none" strike="noStrike" cap="none">
                        <a:latin typeface="Calibri"/>
                        <a:ea typeface="Calibri"/>
                        <a:cs typeface="Calibri"/>
                        <a:sym typeface="Calibri"/>
                      </a:endParaRPr>
                    </a:p>
                  </a:txBody>
                  <a:tcPr marL="63500" marR="63500" marT="84675" marB="84675">
                    <a:solidFill>
                      <a:schemeClr val="lt1"/>
                    </a:solidFill>
                  </a:tcPr>
                </a:tc>
                <a:extLst>
                  <a:ext uri="{0D108BD9-81ED-4DB2-BD59-A6C34878D82A}">
                    <a16:rowId xmlns:a16="http://schemas.microsoft.com/office/drawing/2014/main" val="10006"/>
                  </a:ext>
                </a:extLst>
              </a:tr>
              <a:tr h="633675">
                <a:tc>
                  <a:txBody>
                    <a:bodyPr/>
                    <a:lstStyle/>
                    <a:p>
                      <a:pPr marL="0" marR="0" lvl="0" indent="0" algn="l" rtl="0">
                        <a:lnSpc>
                          <a:spcPct val="100000"/>
                        </a:lnSpc>
                        <a:spcBef>
                          <a:spcPts val="0"/>
                        </a:spcBef>
                        <a:spcAft>
                          <a:spcPts val="0"/>
                        </a:spcAft>
                        <a:buClr>
                          <a:srgbClr val="000000"/>
                        </a:buClr>
                        <a:buSzPts val="1300"/>
                        <a:buFont typeface="Arial"/>
                        <a:buNone/>
                      </a:pPr>
                      <a:r>
                        <a:rPr lang="en-US" u="none" strike="noStrike" cap="none">
                          <a:latin typeface="Calibri"/>
                          <a:ea typeface="Calibri"/>
                          <a:cs typeface="Calibri"/>
                          <a:sym typeface="Calibri"/>
                        </a:rPr>
                        <a:t>Districts with a closed school</a:t>
                      </a:r>
                      <a:endParaRPr u="none" strike="noStrike" cap="none">
                        <a:latin typeface="Calibri"/>
                        <a:ea typeface="Calibri"/>
                        <a:cs typeface="Calibri"/>
                        <a:sym typeface="Calibri"/>
                      </a:endParaRPr>
                    </a:p>
                  </a:txBody>
                  <a:tcPr marL="63500" marR="63500" marT="84675" marB="84675" anchor="ctr">
                    <a:solidFill>
                      <a:srgbClr val="D8E2F3"/>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latin typeface="Calibri"/>
                          <a:ea typeface="Calibri"/>
                          <a:cs typeface="Calibri"/>
                          <a:sym typeface="Calibri"/>
                        </a:rPr>
                        <a:t>District</a:t>
                      </a:r>
                      <a:r>
                        <a:rPr lang="en-US" sz="1300">
                          <a:latin typeface="Calibri"/>
                          <a:ea typeface="Calibri"/>
                          <a:cs typeface="Calibri"/>
                          <a:sym typeface="Calibri"/>
                        </a:rPr>
                        <a:t>s with </a:t>
                      </a:r>
                      <a:r>
                        <a:rPr lang="en-US" sz="1300" u="none" strike="noStrike" cap="none">
                          <a:latin typeface="Calibri"/>
                          <a:ea typeface="Calibri"/>
                          <a:cs typeface="Calibri"/>
                          <a:sym typeface="Calibri"/>
                        </a:rPr>
                        <a:t>Priority Improvement or Turnaround Plan types that have closed a school due to low performance</a:t>
                      </a:r>
                      <a:r>
                        <a:rPr lang="en-US" sz="1300">
                          <a:latin typeface="Calibri"/>
                          <a:ea typeface="Calibri"/>
                          <a:cs typeface="Calibri"/>
                          <a:sym typeface="Calibri"/>
                        </a:rPr>
                        <a:t> </a:t>
                      </a:r>
                      <a:r>
                        <a:rPr lang="en-US" sz="1300" u="none" strike="noStrike" cap="none">
                          <a:latin typeface="Calibri"/>
                          <a:ea typeface="Calibri"/>
                          <a:cs typeface="Calibri"/>
                          <a:sym typeface="Calibri"/>
                        </a:rPr>
                        <a:t>may request a recalculated DPF with the results of the closed school removed. </a:t>
                      </a:r>
                      <a:endParaRPr sz="1300" u="none" strike="noStrike" cap="none">
                        <a:latin typeface="Calibri"/>
                        <a:ea typeface="Calibri"/>
                        <a:cs typeface="Calibri"/>
                        <a:sym typeface="Calibri"/>
                      </a:endParaRPr>
                    </a:p>
                  </a:txBody>
                  <a:tcPr marL="63500" marR="63500" marT="84675" marB="84675">
                    <a:solidFill>
                      <a:schemeClr val="lt1"/>
                    </a:solidFill>
                  </a:tcPr>
                </a:tc>
                <a:extLst>
                  <a:ext uri="{0D108BD9-81ED-4DB2-BD59-A6C34878D82A}">
                    <a16:rowId xmlns:a16="http://schemas.microsoft.com/office/drawing/2014/main" val="10007"/>
                  </a:ext>
                </a:extLst>
              </a:tr>
            </a:tbl>
          </a:graphicData>
        </a:graphic>
      </p:graphicFrame>
      <p:sp>
        <p:nvSpPr>
          <p:cNvPr id="423" name="Google Shape;423;p66"/>
          <p:cNvSpPr txBox="1"/>
          <p:nvPr/>
        </p:nvSpPr>
        <p:spPr>
          <a:xfrm>
            <a:off x="255925" y="6328925"/>
            <a:ext cx="8473200" cy="400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a:latin typeface="Calibri"/>
                <a:ea typeface="Calibri"/>
                <a:cs typeface="Calibri"/>
                <a:sym typeface="Calibri"/>
              </a:rPr>
              <a:t>*CDE will inform districts on their eligibility for this condition.</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9"/>
          <p:cNvSpPr txBox="1">
            <a:spLocks noGrp="1"/>
          </p:cNvSpPr>
          <p:nvPr>
            <p:ph type="title"/>
          </p:nvPr>
        </p:nvSpPr>
        <p:spPr>
          <a:xfrm>
            <a:off x="628650" y="338056"/>
            <a:ext cx="7886700" cy="71014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3600"/>
              <a:buFont typeface="Arial"/>
              <a:buNone/>
            </a:pPr>
            <a:r>
              <a:rPr lang="en-US" sz="3600" b="1"/>
              <a:t>Agenda</a:t>
            </a:r>
            <a:endParaRPr/>
          </a:p>
        </p:txBody>
      </p:sp>
      <p:sp>
        <p:nvSpPr>
          <p:cNvPr id="283" name="Google Shape;283;p49"/>
          <p:cNvSpPr txBox="1">
            <a:spLocks noGrp="1"/>
          </p:cNvSpPr>
          <p:nvPr>
            <p:ph type="body" idx="1"/>
          </p:nvPr>
        </p:nvSpPr>
        <p:spPr>
          <a:xfrm>
            <a:off x="628650" y="1463050"/>
            <a:ext cx="4834500" cy="46740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a:t>Overview of Accountability policy process</a:t>
            </a:r>
            <a:endParaRPr/>
          </a:p>
          <a:p>
            <a:pPr marL="228600" lvl="0" indent="-228600" algn="l" rtl="0">
              <a:spcBef>
                <a:spcPts val="0"/>
              </a:spcBef>
              <a:spcAft>
                <a:spcPts val="0"/>
              </a:spcAft>
              <a:buSzPts val="2400"/>
              <a:buChar char="•"/>
            </a:pPr>
            <a:r>
              <a:rPr lang="en-US"/>
              <a:t>Overview of School and District Accountability for 2022-23</a:t>
            </a:r>
            <a:endParaRPr/>
          </a:p>
          <a:p>
            <a:pPr marL="685800" lvl="1" indent="-228600" algn="l" rtl="0">
              <a:spcBef>
                <a:spcPts val="0"/>
              </a:spcBef>
              <a:spcAft>
                <a:spcPts val="0"/>
              </a:spcAft>
              <a:buSzPts val="2000"/>
              <a:buChar char="▪"/>
            </a:pPr>
            <a:r>
              <a:rPr lang="en-US"/>
              <a:t>Transitional Frameworks </a:t>
            </a:r>
            <a:endParaRPr/>
          </a:p>
          <a:p>
            <a:pPr marL="685800" lvl="1" indent="-228600" algn="l" rtl="0">
              <a:spcBef>
                <a:spcPts val="0"/>
              </a:spcBef>
              <a:spcAft>
                <a:spcPts val="0"/>
              </a:spcAft>
              <a:buSzPts val="2000"/>
              <a:buChar char="▪"/>
            </a:pPr>
            <a:r>
              <a:rPr lang="en-US"/>
              <a:t>Request to Reconsider</a:t>
            </a:r>
            <a:endParaRPr/>
          </a:p>
          <a:p>
            <a:pPr marL="685800" lvl="1" indent="-228600" algn="l" rtl="0">
              <a:spcBef>
                <a:spcPts val="0"/>
              </a:spcBef>
              <a:spcAft>
                <a:spcPts val="0"/>
              </a:spcAft>
              <a:buSzPts val="2000"/>
              <a:buChar char="▪"/>
            </a:pPr>
            <a:r>
              <a:rPr lang="en-US"/>
              <a:t>Key distinctions for Accountability for 2022-23</a:t>
            </a:r>
            <a:endParaRPr/>
          </a:p>
          <a:p>
            <a:pPr marL="0" lvl="0" indent="0" algn="l" rtl="0">
              <a:spcBef>
                <a:spcPts val="0"/>
              </a:spcBef>
              <a:spcAft>
                <a:spcPts val="0"/>
              </a:spcAft>
              <a:buNone/>
            </a:pPr>
            <a:endParaRPr/>
          </a:p>
          <a:p>
            <a:pPr marL="228600" marR="0" lvl="0" indent="-228600" algn="l" rtl="0">
              <a:lnSpc>
                <a:spcPct val="90000"/>
              </a:lnSpc>
              <a:spcBef>
                <a:spcPts val="0"/>
              </a:spcBef>
              <a:spcAft>
                <a:spcPts val="0"/>
              </a:spcAft>
              <a:buSzPts val="2400"/>
              <a:buChar char="•"/>
            </a:pPr>
            <a:r>
              <a:rPr lang="en-US"/>
              <a:t>Timeline</a:t>
            </a:r>
            <a:endParaRPr/>
          </a:p>
          <a:p>
            <a:pPr marL="228600" lvl="0" indent="-228600" algn="l" rtl="0">
              <a:spcBef>
                <a:spcPts val="0"/>
              </a:spcBef>
              <a:spcAft>
                <a:spcPts val="0"/>
              </a:spcAft>
              <a:buSzPts val="2400"/>
              <a:buChar char="•"/>
            </a:pPr>
            <a:r>
              <a:rPr lang="en-US"/>
              <a:t>Anticipated Impacts </a:t>
            </a:r>
            <a:endParaRPr/>
          </a:p>
          <a:p>
            <a:pPr marL="228600" lvl="0" indent="-228600" algn="l" rtl="0">
              <a:spcBef>
                <a:spcPts val="0"/>
              </a:spcBef>
              <a:spcAft>
                <a:spcPts val="0"/>
              </a:spcAft>
              <a:buSzPts val="2400"/>
              <a:buChar char="•"/>
            </a:pPr>
            <a:r>
              <a:rPr lang="en-US"/>
              <a:t>Resources</a:t>
            </a:r>
            <a:endParaRPr/>
          </a:p>
          <a:p>
            <a:pPr marL="228600" lvl="0" indent="-76200" algn="l" rtl="0">
              <a:lnSpc>
                <a:spcPct val="90000"/>
              </a:lnSpc>
              <a:spcBef>
                <a:spcPts val="1000"/>
              </a:spcBef>
              <a:spcAft>
                <a:spcPts val="0"/>
              </a:spcAft>
              <a:buClr>
                <a:schemeClr val="dk1"/>
              </a:buClr>
              <a:buSzPts val="2400"/>
              <a:buNone/>
            </a:pPr>
            <a:endParaRPr/>
          </a:p>
        </p:txBody>
      </p:sp>
      <p:pic>
        <p:nvPicPr>
          <p:cNvPr id="284" name="Google Shape;284;p49" descr="C:\Users\knevals_j\AppData\Local\Microsoft\Windows\INetCache\IE\XDTI886K\agenda01[1].gif"/>
          <p:cNvPicPr preferRelativeResize="0"/>
          <p:nvPr/>
        </p:nvPicPr>
        <p:blipFill rotWithShape="1">
          <a:blip r:embed="rId3">
            <a:alphaModFix/>
          </a:blip>
          <a:srcRect/>
          <a:stretch/>
        </p:blipFill>
        <p:spPr>
          <a:xfrm rot="1429488">
            <a:off x="6169039" y="2274452"/>
            <a:ext cx="2522220" cy="27736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7"/>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sz="2150" b="1"/>
              <a:t>2022 Request to Reconsider Timeline</a:t>
            </a:r>
            <a:endParaRPr sz="2150" b="1"/>
          </a:p>
        </p:txBody>
      </p:sp>
      <p:sp>
        <p:nvSpPr>
          <p:cNvPr id="430" name="Google Shape;430;p67"/>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20</a:t>
            </a:fld>
            <a:endParaRPr/>
          </a:p>
        </p:txBody>
      </p:sp>
      <p:grpSp>
        <p:nvGrpSpPr>
          <p:cNvPr id="431" name="Google Shape;431;p67"/>
          <p:cNvGrpSpPr/>
          <p:nvPr/>
        </p:nvGrpSpPr>
        <p:grpSpPr>
          <a:xfrm>
            <a:off x="4730679" y="1487850"/>
            <a:ext cx="2287671" cy="2389167"/>
            <a:chOff x="4526679" y="1197486"/>
            <a:chExt cx="2287671" cy="2389167"/>
          </a:xfrm>
        </p:grpSpPr>
        <p:sp>
          <p:nvSpPr>
            <p:cNvPr id="432" name="Google Shape;432;p67"/>
            <p:cNvSpPr/>
            <p:nvPr/>
          </p:nvSpPr>
          <p:spPr>
            <a:xfrm>
              <a:off x="4849300" y="3079486"/>
              <a:ext cx="1748100" cy="133500"/>
            </a:xfrm>
            <a:prstGeom prst="rect">
              <a:avLst/>
            </a:prstGeom>
            <a:solidFill>
              <a:srgbClr val="2C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67"/>
            <p:cNvGrpSpPr/>
            <p:nvPr/>
          </p:nvGrpSpPr>
          <p:grpSpPr>
            <a:xfrm>
              <a:off x="4526679" y="1197486"/>
              <a:ext cx="2287671" cy="2389167"/>
              <a:chOff x="4526679" y="1197486"/>
              <a:chExt cx="2287671" cy="2389167"/>
            </a:xfrm>
          </p:grpSpPr>
          <p:grpSp>
            <p:nvGrpSpPr>
              <p:cNvPr id="434" name="Google Shape;434;p67"/>
              <p:cNvGrpSpPr/>
              <p:nvPr/>
            </p:nvGrpSpPr>
            <p:grpSpPr>
              <a:xfrm>
                <a:off x="4808316" y="2800065"/>
                <a:ext cx="92400" cy="411825"/>
                <a:chOff x="845575" y="2563700"/>
                <a:chExt cx="92400" cy="411825"/>
              </a:xfrm>
            </p:grpSpPr>
            <p:cxnSp>
              <p:nvCxnSpPr>
                <p:cNvPr id="435" name="Google Shape;435;p67"/>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36" name="Google Shape;436;p67"/>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67"/>
              <p:cNvSpPr txBox="1"/>
              <p:nvPr/>
            </p:nvSpPr>
            <p:spPr>
              <a:xfrm>
                <a:off x="4526679" y="3215253"/>
                <a:ext cx="692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200" b="1">
                    <a:solidFill>
                      <a:srgbClr val="2C3884"/>
                    </a:solidFill>
                    <a:latin typeface="Roboto"/>
                    <a:ea typeface="Roboto"/>
                    <a:cs typeface="Roboto"/>
                    <a:sym typeface="Roboto"/>
                  </a:rPr>
                  <a:t>Oct 17</a:t>
                </a:r>
                <a:endParaRPr sz="1200" b="1">
                  <a:solidFill>
                    <a:srgbClr val="2C3884"/>
                  </a:solidFill>
                  <a:latin typeface="Roboto"/>
                  <a:ea typeface="Roboto"/>
                  <a:cs typeface="Roboto"/>
                  <a:sym typeface="Roboto"/>
                </a:endParaRPr>
              </a:p>
            </p:txBody>
          </p:sp>
          <p:sp>
            <p:nvSpPr>
              <p:cNvPr id="438" name="Google Shape;438;p67"/>
              <p:cNvSpPr txBox="1"/>
              <p:nvPr/>
            </p:nvSpPr>
            <p:spPr>
              <a:xfrm>
                <a:off x="4639950" y="1197486"/>
                <a:ext cx="21744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b="1">
                    <a:latin typeface="Roboto"/>
                    <a:ea typeface="Roboto"/>
                    <a:cs typeface="Roboto"/>
                    <a:sym typeface="Roboto"/>
                  </a:rPr>
                  <a:t>Final Request Materials Due</a:t>
                </a:r>
                <a:endParaRPr sz="1300" b="1">
                  <a:latin typeface="Roboto"/>
                  <a:ea typeface="Roboto"/>
                  <a:cs typeface="Roboto"/>
                  <a:sym typeface="Roboto"/>
                </a:endParaRPr>
              </a:p>
              <a:p>
                <a:pPr marL="0" lvl="0" indent="0" algn="l" rtl="0">
                  <a:spcBef>
                    <a:spcPts val="0"/>
                  </a:spcBef>
                  <a:spcAft>
                    <a:spcPts val="0"/>
                  </a:spcAft>
                  <a:buNone/>
                </a:pPr>
                <a:endParaRPr sz="1300" b="1">
                  <a:latin typeface="Roboto"/>
                  <a:ea typeface="Roboto"/>
                  <a:cs typeface="Roboto"/>
                  <a:sym typeface="Roboto"/>
                </a:endParaRPr>
              </a:p>
              <a:p>
                <a:pPr marL="0" lvl="0" indent="0" algn="l" rtl="0">
                  <a:spcBef>
                    <a:spcPts val="0"/>
                  </a:spcBef>
                  <a:spcAft>
                    <a:spcPts val="1600"/>
                  </a:spcAft>
                  <a:buNone/>
                </a:pPr>
                <a:r>
                  <a:rPr lang="en-US" sz="1300">
                    <a:latin typeface="Roboto"/>
                    <a:ea typeface="Roboto"/>
                    <a:cs typeface="Roboto"/>
                    <a:sym typeface="Roboto"/>
                  </a:rPr>
                  <a:t>Final request materials (e.g., district narrative, local data) are due.</a:t>
                </a:r>
                <a:endParaRPr sz="1300" b="1">
                  <a:latin typeface="Roboto"/>
                  <a:ea typeface="Roboto"/>
                  <a:cs typeface="Roboto"/>
                  <a:sym typeface="Roboto"/>
                </a:endParaRPr>
              </a:p>
            </p:txBody>
          </p:sp>
        </p:grpSp>
      </p:grpSp>
      <p:grpSp>
        <p:nvGrpSpPr>
          <p:cNvPr id="439" name="Google Shape;439;p67"/>
          <p:cNvGrpSpPr/>
          <p:nvPr/>
        </p:nvGrpSpPr>
        <p:grpSpPr>
          <a:xfrm>
            <a:off x="6422847" y="2992950"/>
            <a:ext cx="2721153" cy="1735652"/>
            <a:chOff x="6435797" y="2702598"/>
            <a:chExt cx="2721153" cy="1735652"/>
          </a:xfrm>
        </p:grpSpPr>
        <p:sp>
          <p:nvSpPr>
            <p:cNvPr id="440" name="Google Shape;440;p67"/>
            <p:cNvSpPr/>
            <p:nvPr/>
          </p:nvSpPr>
          <p:spPr>
            <a:xfrm>
              <a:off x="6807650" y="3079475"/>
              <a:ext cx="2349300" cy="133500"/>
            </a:xfrm>
            <a:prstGeom prst="rect">
              <a:avLst/>
            </a:prstGeom>
            <a:solidFill>
              <a:srgbClr val="2C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67"/>
            <p:cNvGrpSpPr/>
            <p:nvPr/>
          </p:nvGrpSpPr>
          <p:grpSpPr>
            <a:xfrm>
              <a:off x="6435797" y="2702598"/>
              <a:ext cx="2494576" cy="1735652"/>
              <a:chOff x="6435797" y="2702598"/>
              <a:chExt cx="2494576" cy="1735652"/>
            </a:xfrm>
          </p:grpSpPr>
          <p:grpSp>
            <p:nvGrpSpPr>
              <p:cNvPr id="442" name="Google Shape;442;p67"/>
              <p:cNvGrpSpPr/>
              <p:nvPr/>
            </p:nvGrpSpPr>
            <p:grpSpPr>
              <a:xfrm rot="10800000">
                <a:off x="6760035" y="3079467"/>
                <a:ext cx="92400" cy="411825"/>
                <a:chOff x="2070100" y="2563700"/>
                <a:chExt cx="92400" cy="411825"/>
              </a:xfrm>
            </p:grpSpPr>
            <p:cxnSp>
              <p:nvCxnSpPr>
                <p:cNvPr id="443" name="Google Shape;443;p67"/>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44" name="Google Shape;444;p67"/>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67"/>
              <p:cNvSpPr txBox="1"/>
              <p:nvPr/>
            </p:nvSpPr>
            <p:spPr>
              <a:xfrm>
                <a:off x="6435797" y="2702598"/>
                <a:ext cx="982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200" b="1">
                    <a:solidFill>
                      <a:srgbClr val="2C3884"/>
                    </a:solidFill>
                    <a:latin typeface="Roboto"/>
                    <a:ea typeface="Roboto"/>
                    <a:cs typeface="Roboto"/>
                    <a:sym typeface="Roboto"/>
                  </a:rPr>
                  <a:t>Dec 14-15</a:t>
                </a:r>
                <a:endParaRPr sz="1200" b="1">
                  <a:solidFill>
                    <a:srgbClr val="2C3884"/>
                  </a:solidFill>
                  <a:latin typeface="Roboto"/>
                  <a:ea typeface="Roboto"/>
                  <a:cs typeface="Roboto"/>
                  <a:sym typeface="Roboto"/>
                </a:endParaRPr>
              </a:p>
            </p:txBody>
          </p:sp>
          <p:sp>
            <p:nvSpPr>
              <p:cNvPr id="446" name="Google Shape;446;p67"/>
              <p:cNvSpPr txBox="1"/>
              <p:nvPr/>
            </p:nvSpPr>
            <p:spPr>
              <a:xfrm>
                <a:off x="6676773" y="349445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b="1">
                    <a:latin typeface="Roboto"/>
                    <a:ea typeface="Roboto"/>
                    <a:cs typeface="Roboto"/>
                    <a:sym typeface="Roboto"/>
                  </a:rPr>
                  <a:t>District and School Plan Types Finalized during the State Board Meeting</a:t>
                </a:r>
                <a:endParaRPr sz="1300" b="1">
                  <a:latin typeface="Roboto"/>
                  <a:ea typeface="Roboto"/>
                  <a:cs typeface="Roboto"/>
                  <a:sym typeface="Roboto"/>
                </a:endParaRPr>
              </a:p>
              <a:p>
                <a:pPr marL="0" lvl="0" indent="0" algn="l" rtl="0">
                  <a:spcBef>
                    <a:spcPts val="0"/>
                  </a:spcBef>
                  <a:spcAft>
                    <a:spcPts val="0"/>
                  </a:spcAft>
                  <a:buNone/>
                </a:pPr>
                <a:endParaRPr sz="1300" b="1">
                  <a:latin typeface="Roboto"/>
                  <a:ea typeface="Roboto"/>
                  <a:cs typeface="Roboto"/>
                  <a:sym typeface="Roboto"/>
                </a:endParaRPr>
              </a:p>
              <a:p>
                <a:pPr marL="0" lvl="0" indent="0" algn="l" rtl="0">
                  <a:spcBef>
                    <a:spcPts val="0"/>
                  </a:spcBef>
                  <a:spcAft>
                    <a:spcPts val="1600"/>
                  </a:spcAft>
                  <a:buNone/>
                </a:pPr>
                <a:r>
                  <a:rPr lang="en-US" sz="1300">
                    <a:latin typeface="Roboto"/>
                    <a:ea typeface="Roboto"/>
                    <a:cs typeface="Roboto"/>
                    <a:sym typeface="Roboto"/>
                  </a:rPr>
                  <a:t>For districts and schools going through request to reconsider, plan types will be considered final after the state board meeting.</a:t>
                </a:r>
                <a:endParaRPr sz="1300" b="1">
                  <a:latin typeface="Roboto"/>
                  <a:ea typeface="Roboto"/>
                  <a:cs typeface="Roboto"/>
                  <a:sym typeface="Roboto"/>
                </a:endParaRPr>
              </a:p>
            </p:txBody>
          </p:sp>
        </p:grpSp>
      </p:grpSp>
      <p:grpSp>
        <p:nvGrpSpPr>
          <p:cNvPr id="447" name="Google Shape;447;p67"/>
          <p:cNvGrpSpPr/>
          <p:nvPr/>
        </p:nvGrpSpPr>
        <p:grpSpPr>
          <a:xfrm>
            <a:off x="2507155" y="2992946"/>
            <a:ext cx="2554820" cy="1735654"/>
            <a:chOff x="2525595" y="2702596"/>
            <a:chExt cx="2478724" cy="1735654"/>
          </a:xfrm>
        </p:grpSpPr>
        <p:sp>
          <p:nvSpPr>
            <p:cNvPr id="448" name="Google Shape;448;p67"/>
            <p:cNvSpPr/>
            <p:nvPr/>
          </p:nvSpPr>
          <p:spPr>
            <a:xfrm>
              <a:off x="2885419" y="3079476"/>
              <a:ext cx="2118900" cy="137400"/>
            </a:xfrm>
            <a:prstGeom prst="rect">
              <a:avLst/>
            </a:prstGeom>
            <a:solidFill>
              <a:srgbClr val="2C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67"/>
            <p:cNvGrpSpPr/>
            <p:nvPr/>
          </p:nvGrpSpPr>
          <p:grpSpPr>
            <a:xfrm>
              <a:off x="2525595" y="2702596"/>
              <a:ext cx="2427538" cy="1735654"/>
              <a:chOff x="2525595" y="2702596"/>
              <a:chExt cx="2427538" cy="1735654"/>
            </a:xfrm>
          </p:grpSpPr>
          <p:sp>
            <p:nvSpPr>
              <p:cNvPr id="450" name="Google Shape;450;p67"/>
              <p:cNvSpPr txBox="1"/>
              <p:nvPr/>
            </p:nvSpPr>
            <p:spPr>
              <a:xfrm>
                <a:off x="2525595"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200" b="1">
                    <a:solidFill>
                      <a:srgbClr val="2C3884"/>
                    </a:solidFill>
                    <a:latin typeface="Roboto"/>
                    <a:ea typeface="Roboto"/>
                    <a:cs typeface="Roboto"/>
                    <a:sym typeface="Roboto"/>
                  </a:rPr>
                  <a:t>Sept 15</a:t>
                </a:r>
                <a:endParaRPr sz="1200" b="1">
                  <a:solidFill>
                    <a:srgbClr val="2C3884"/>
                  </a:solidFill>
                  <a:latin typeface="Roboto"/>
                  <a:ea typeface="Roboto"/>
                  <a:cs typeface="Roboto"/>
                  <a:sym typeface="Roboto"/>
                </a:endParaRPr>
              </a:p>
            </p:txBody>
          </p:sp>
          <p:grpSp>
            <p:nvGrpSpPr>
              <p:cNvPr id="451" name="Google Shape;451;p67"/>
              <p:cNvGrpSpPr/>
              <p:nvPr/>
            </p:nvGrpSpPr>
            <p:grpSpPr>
              <a:xfrm rot="10800000">
                <a:off x="2849073" y="3079467"/>
                <a:ext cx="92400" cy="411825"/>
                <a:chOff x="2070100" y="2563700"/>
                <a:chExt cx="92400" cy="411825"/>
              </a:xfrm>
            </p:grpSpPr>
            <p:cxnSp>
              <p:nvCxnSpPr>
                <p:cNvPr id="452" name="Google Shape;452;p67"/>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53" name="Google Shape;453;p67"/>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67"/>
              <p:cNvSpPr txBox="1"/>
              <p:nvPr/>
            </p:nvSpPr>
            <p:spPr>
              <a:xfrm>
                <a:off x="2773333" y="3494451"/>
                <a:ext cx="21798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b="1">
                    <a:latin typeface="Roboto"/>
                    <a:ea typeface="Roboto"/>
                    <a:cs typeface="Roboto"/>
                    <a:sym typeface="Roboto"/>
                  </a:rPr>
                  <a:t>School Accreditation &amp; Request to Reconsider Form Submissions Due </a:t>
                </a:r>
                <a:endParaRPr sz="1300" b="1">
                  <a:latin typeface="Roboto"/>
                  <a:ea typeface="Roboto"/>
                  <a:cs typeface="Roboto"/>
                  <a:sym typeface="Roboto"/>
                </a:endParaRPr>
              </a:p>
              <a:p>
                <a:pPr marL="0" lvl="0" indent="0" algn="l" rtl="0">
                  <a:spcBef>
                    <a:spcPts val="0"/>
                  </a:spcBef>
                  <a:spcAft>
                    <a:spcPts val="0"/>
                  </a:spcAft>
                  <a:buNone/>
                </a:pPr>
                <a:endParaRPr sz="1300" b="1">
                  <a:latin typeface="Roboto"/>
                  <a:ea typeface="Roboto"/>
                  <a:cs typeface="Roboto"/>
                  <a:sym typeface="Roboto"/>
                </a:endParaRPr>
              </a:p>
              <a:p>
                <a:pPr marL="0" lvl="0" indent="0" algn="l" rtl="0">
                  <a:spcBef>
                    <a:spcPts val="0"/>
                  </a:spcBef>
                  <a:spcAft>
                    <a:spcPts val="1600"/>
                  </a:spcAft>
                  <a:buNone/>
                </a:pPr>
                <a:r>
                  <a:rPr lang="en-US" sz="1300">
                    <a:latin typeface="Roboto"/>
                    <a:ea typeface="Roboto"/>
                    <a:cs typeface="Roboto"/>
                    <a:sym typeface="Roboto"/>
                  </a:rPr>
                  <a:t>To initiate the process, the accountability contact will need to “disagree” with the preliminary plan type and/or clock status using the Accreditation and Request to Reconsider form in the Accreditation portal in the UIP online system.</a:t>
                </a:r>
                <a:endParaRPr sz="1300" b="1">
                  <a:latin typeface="Roboto"/>
                  <a:ea typeface="Roboto"/>
                  <a:cs typeface="Roboto"/>
                  <a:sym typeface="Roboto"/>
                </a:endParaRPr>
              </a:p>
            </p:txBody>
          </p:sp>
        </p:grpSp>
      </p:grpSp>
      <p:grpSp>
        <p:nvGrpSpPr>
          <p:cNvPr id="455" name="Google Shape;455;p67"/>
          <p:cNvGrpSpPr/>
          <p:nvPr/>
        </p:nvGrpSpPr>
        <p:grpSpPr>
          <a:xfrm>
            <a:off x="1673116" y="1502388"/>
            <a:ext cx="1742084" cy="2374628"/>
            <a:chOff x="495991" y="1212036"/>
            <a:chExt cx="1742084" cy="2374628"/>
          </a:xfrm>
        </p:grpSpPr>
        <p:sp>
          <p:nvSpPr>
            <p:cNvPr id="456" name="Google Shape;456;p67"/>
            <p:cNvSpPr/>
            <p:nvPr/>
          </p:nvSpPr>
          <p:spPr>
            <a:xfrm>
              <a:off x="932600" y="3079473"/>
              <a:ext cx="768300" cy="133500"/>
            </a:xfrm>
            <a:prstGeom prst="rect">
              <a:avLst/>
            </a:prstGeom>
            <a:solidFill>
              <a:srgbClr val="2C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 name="Google Shape;457;p67"/>
            <p:cNvGrpSpPr/>
            <p:nvPr/>
          </p:nvGrpSpPr>
          <p:grpSpPr>
            <a:xfrm>
              <a:off x="495991" y="1212036"/>
              <a:ext cx="1742084" cy="2374628"/>
              <a:chOff x="495991" y="1212036"/>
              <a:chExt cx="1742084" cy="2374628"/>
            </a:xfrm>
          </p:grpSpPr>
          <p:sp>
            <p:nvSpPr>
              <p:cNvPr id="458" name="Google Shape;458;p67"/>
              <p:cNvSpPr txBox="1"/>
              <p:nvPr/>
            </p:nvSpPr>
            <p:spPr>
              <a:xfrm>
                <a:off x="495991" y="3215263"/>
                <a:ext cx="871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200" b="1">
                    <a:solidFill>
                      <a:srgbClr val="2C3884"/>
                    </a:solidFill>
                    <a:latin typeface="Roboto"/>
                    <a:ea typeface="Roboto"/>
                    <a:cs typeface="Roboto"/>
                    <a:sym typeface="Roboto"/>
                  </a:rPr>
                  <a:t>Sept 12</a:t>
                </a:r>
                <a:endParaRPr sz="1200" b="1">
                  <a:solidFill>
                    <a:srgbClr val="2C3884"/>
                  </a:solidFill>
                  <a:latin typeface="Roboto"/>
                  <a:ea typeface="Roboto"/>
                  <a:cs typeface="Roboto"/>
                  <a:sym typeface="Roboto"/>
                </a:endParaRPr>
              </a:p>
            </p:txBody>
          </p:sp>
          <p:grpSp>
            <p:nvGrpSpPr>
              <p:cNvPr id="459" name="Google Shape;459;p67"/>
              <p:cNvGrpSpPr/>
              <p:nvPr/>
            </p:nvGrpSpPr>
            <p:grpSpPr>
              <a:xfrm>
                <a:off x="881025" y="2800065"/>
                <a:ext cx="92400" cy="411825"/>
                <a:chOff x="845575" y="2563700"/>
                <a:chExt cx="92400" cy="411825"/>
              </a:xfrm>
            </p:grpSpPr>
            <p:cxnSp>
              <p:nvCxnSpPr>
                <p:cNvPr id="460" name="Google Shape;460;p67"/>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61" name="Google Shape;461;p67"/>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67"/>
              <p:cNvSpPr txBox="1"/>
              <p:nvPr/>
            </p:nvSpPr>
            <p:spPr>
              <a:xfrm>
                <a:off x="502875" y="1212036"/>
                <a:ext cx="1735200" cy="99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b="1">
                    <a:solidFill>
                      <a:schemeClr val="dk1"/>
                    </a:solidFill>
                    <a:latin typeface="Roboto"/>
                    <a:ea typeface="Roboto"/>
                    <a:cs typeface="Roboto"/>
                    <a:sym typeface="Roboto"/>
                  </a:rPr>
                  <a:t>Preliminary Frameworks Released for AECs</a:t>
                </a:r>
                <a:endParaRPr sz="13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300" b="1">
                  <a:solidFill>
                    <a:schemeClr val="dk1"/>
                  </a:solidFill>
                  <a:latin typeface="Roboto"/>
                  <a:ea typeface="Roboto"/>
                  <a:cs typeface="Roboto"/>
                  <a:sym typeface="Roboto"/>
                </a:endParaRPr>
              </a:p>
              <a:p>
                <a:pPr marL="0" lvl="0" indent="0" algn="l" rtl="0">
                  <a:spcBef>
                    <a:spcPts val="0"/>
                  </a:spcBef>
                  <a:spcAft>
                    <a:spcPts val="1600"/>
                  </a:spcAft>
                  <a:buClr>
                    <a:schemeClr val="dk1"/>
                  </a:buClr>
                  <a:buSzPts val="1100"/>
                  <a:buFont typeface="Arial"/>
                  <a:buNone/>
                </a:pPr>
                <a:r>
                  <a:rPr lang="en-US" sz="1300">
                    <a:solidFill>
                      <a:schemeClr val="dk1"/>
                    </a:solidFill>
                    <a:latin typeface="Roboto"/>
                    <a:ea typeface="Roboto"/>
                    <a:cs typeface="Roboto"/>
                    <a:sym typeface="Roboto"/>
                  </a:rPr>
                  <a:t>AEC school plan types are released.</a:t>
                </a:r>
                <a:endParaRPr sz="1300">
                  <a:solidFill>
                    <a:schemeClr val="dk1"/>
                  </a:solidFill>
                  <a:latin typeface="Roboto"/>
                  <a:ea typeface="Roboto"/>
                  <a:cs typeface="Roboto"/>
                  <a:sym typeface="Roboto"/>
                </a:endParaRPr>
              </a:p>
            </p:txBody>
          </p:sp>
        </p:grpSp>
      </p:grpSp>
      <p:grpSp>
        <p:nvGrpSpPr>
          <p:cNvPr id="463" name="Google Shape;463;p67"/>
          <p:cNvGrpSpPr/>
          <p:nvPr/>
        </p:nvGrpSpPr>
        <p:grpSpPr>
          <a:xfrm>
            <a:off x="473291" y="2992940"/>
            <a:ext cx="1969509" cy="1528035"/>
            <a:chOff x="491616" y="2702588"/>
            <a:chExt cx="1969509" cy="1528035"/>
          </a:xfrm>
        </p:grpSpPr>
        <p:sp>
          <p:nvSpPr>
            <p:cNvPr id="464" name="Google Shape;464;p67"/>
            <p:cNvSpPr/>
            <p:nvPr/>
          </p:nvSpPr>
          <p:spPr>
            <a:xfrm>
              <a:off x="932600" y="3079473"/>
              <a:ext cx="1189800" cy="133500"/>
            </a:xfrm>
            <a:prstGeom prst="rect">
              <a:avLst/>
            </a:prstGeom>
            <a:solidFill>
              <a:srgbClr val="2C3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67"/>
            <p:cNvGrpSpPr/>
            <p:nvPr/>
          </p:nvGrpSpPr>
          <p:grpSpPr>
            <a:xfrm>
              <a:off x="491616" y="2702588"/>
              <a:ext cx="1969509" cy="1528035"/>
              <a:chOff x="491616" y="2702588"/>
              <a:chExt cx="1969509" cy="1528035"/>
            </a:xfrm>
          </p:grpSpPr>
          <p:sp>
            <p:nvSpPr>
              <p:cNvPr id="466" name="Google Shape;466;p67"/>
              <p:cNvSpPr txBox="1"/>
              <p:nvPr/>
            </p:nvSpPr>
            <p:spPr>
              <a:xfrm>
                <a:off x="491616" y="2702588"/>
                <a:ext cx="871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200" b="1">
                    <a:solidFill>
                      <a:srgbClr val="2C3884"/>
                    </a:solidFill>
                    <a:latin typeface="Roboto"/>
                    <a:ea typeface="Roboto"/>
                    <a:cs typeface="Roboto"/>
                    <a:sym typeface="Roboto"/>
                  </a:rPr>
                  <a:t>Aug 24</a:t>
                </a:r>
                <a:endParaRPr sz="1200" b="1">
                  <a:solidFill>
                    <a:srgbClr val="2C3884"/>
                  </a:solidFill>
                  <a:latin typeface="Roboto"/>
                  <a:ea typeface="Roboto"/>
                  <a:cs typeface="Roboto"/>
                  <a:sym typeface="Roboto"/>
                </a:endParaRPr>
              </a:p>
            </p:txBody>
          </p:sp>
          <p:sp>
            <p:nvSpPr>
              <p:cNvPr id="467" name="Google Shape;467;p67"/>
              <p:cNvSpPr txBox="1"/>
              <p:nvPr/>
            </p:nvSpPr>
            <p:spPr>
              <a:xfrm>
                <a:off x="712125" y="3474323"/>
                <a:ext cx="1749000" cy="7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b="1">
                    <a:solidFill>
                      <a:schemeClr val="dk1"/>
                    </a:solidFill>
                    <a:latin typeface="Roboto"/>
                    <a:ea typeface="Roboto"/>
                    <a:cs typeface="Roboto"/>
                    <a:sym typeface="Roboto"/>
                  </a:rPr>
                  <a:t>Preliminary Frameworks Released for Non-AECs</a:t>
                </a:r>
                <a:endParaRPr sz="13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300" b="1">
                  <a:solidFill>
                    <a:schemeClr val="dk1"/>
                  </a:solidFill>
                  <a:latin typeface="Roboto"/>
                  <a:ea typeface="Roboto"/>
                  <a:cs typeface="Roboto"/>
                  <a:sym typeface="Roboto"/>
                </a:endParaRPr>
              </a:p>
              <a:p>
                <a:pPr marL="0" lvl="0" indent="0" algn="l" rtl="0">
                  <a:spcBef>
                    <a:spcPts val="0"/>
                  </a:spcBef>
                  <a:spcAft>
                    <a:spcPts val="1600"/>
                  </a:spcAft>
                  <a:buClr>
                    <a:schemeClr val="dk1"/>
                  </a:buClr>
                  <a:buSzPts val="1100"/>
                  <a:buFont typeface="Arial"/>
                  <a:buNone/>
                </a:pPr>
                <a:r>
                  <a:rPr lang="en-US" sz="1300">
                    <a:solidFill>
                      <a:schemeClr val="dk1"/>
                    </a:solidFill>
                    <a:latin typeface="Roboto"/>
                    <a:ea typeface="Roboto"/>
                    <a:cs typeface="Roboto"/>
                    <a:sym typeface="Roboto"/>
                  </a:rPr>
                  <a:t>School and district plan types are released.</a:t>
                </a:r>
                <a:endParaRPr sz="1300" b="1">
                  <a:solidFill>
                    <a:schemeClr val="dk1"/>
                  </a:solidFill>
                  <a:latin typeface="Roboto"/>
                  <a:ea typeface="Roboto"/>
                  <a:cs typeface="Roboto"/>
                  <a:sym typeface="Roboto"/>
                </a:endParaRPr>
              </a:p>
            </p:txBody>
          </p:sp>
        </p:grpSp>
      </p:grpSp>
      <p:cxnSp>
        <p:nvCxnSpPr>
          <p:cNvPr id="468" name="Google Shape;468;p67"/>
          <p:cNvCxnSpPr/>
          <p:nvPr/>
        </p:nvCxnSpPr>
        <p:spPr>
          <a:xfrm rot="10800000">
            <a:off x="918107" y="3371292"/>
            <a:ext cx="0" cy="359400"/>
          </a:xfrm>
          <a:prstGeom prst="straightConnector1">
            <a:avLst/>
          </a:prstGeom>
          <a:noFill/>
          <a:ln w="9525" cap="flat" cmpd="sng">
            <a:solidFill>
              <a:srgbClr val="000000"/>
            </a:solidFill>
            <a:prstDash val="solid"/>
            <a:round/>
            <a:headEnd type="none" w="sm" len="sm"/>
            <a:tailEnd type="none" w="sm" len="sm"/>
          </a:ln>
        </p:spPr>
      </p:cxnSp>
      <p:sp>
        <p:nvSpPr>
          <p:cNvPr id="469" name="Google Shape;469;p67"/>
          <p:cNvSpPr/>
          <p:nvPr/>
        </p:nvSpPr>
        <p:spPr>
          <a:xfrm rot="10800000" flipH="1">
            <a:off x="872350" y="3673164"/>
            <a:ext cx="91500" cy="915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7"/>
          <p:cNvSpPr/>
          <p:nvPr/>
        </p:nvSpPr>
        <p:spPr>
          <a:xfrm>
            <a:off x="7728025" y="6101700"/>
            <a:ext cx="1259100" cy="690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8"/>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sz="2150" b="1"/>
              <a:t>2022 Request to Reconsider Support</a:t>
            </a:r>
            <a:endParaRPr sz="2150" b="1"/>
          </a:p>
        </p:txBody>
      </p:sp>
      <p:sp>
        <p:nvSpPr>
          <p:cNvPr id="477" name="Google Shape;477;p68"/>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Autofit/>
          </a:bodyPr>
          <a:lstStyle/>
          <a:p>
            <a:pPr marL="0" lvl="0" indent="0" algn="l" rtl="0">
              <a:spcBef>
                <a:spcPts val="1000"/>
              </a:spcBef>
              <a:spcAft>
                <a:spcPts val="0"/>
              </a:spcAft>
              <a:buNone/>
            </a:pPr>
            <a:r>
              <a:rPr lang="en-US" sz="2458" b="1"/>
              <a:t>Informational Webinar</a:t>
            </a:r>
            <a:r>
              <a:rPr lang="en-US" sz="2458"/>
              <a:t>: August 15th at 1pm, </a:t>
            </a:r>
            <a:r>
              <a:rPr lang="en-US" sz="2450" u="sng">
                <a:solidFill>
                  <a:srgbClr val="1155CC"/>
                </a:solidFill>
                <a:hlinkClick r:id="rId3">
                  <a:extLst>
                    <a:ext uri="{A12FA001-AC4F-418D-AE19-62706E023703}">
                      <ahyp:hlinkClr xmlns:ahyp="http://schemas.microsoft.com/office/drawing/2018/hyperlinkcolor" val="tx"/>
                    </a:ext>
                  </a:extLst>
                </a:hlinkClick>
              </a:rPr>
              <a:t>click here</a:t>
            </a:r>
            <a:r>
              <a:rPr lang="en-US" sz="2450"/>
              <a:t> to register</a:t>
            </a:r>
            <a:endParaRPr sz="2450"/>
          </a:p>
          <a:p>
            <a:pPr marL="457200" lvl="0" indent="0" algn="l" rtl="0">
              <a:spcBef>
                <a:spcPts val="1000"/>
              </a:spcBef>
              <a:spcAft>
                <a:spcPts val="0"/>
              </a:spcAft>
              <a:buNone/>
            </a:pPr>
            <a:endParaRPr sz="2450"/>
          </a:p>
          <a:p>
            <a:pPr marL="0" lvl="0" indent="0" algn="l" rtl="0">
              <a:spcBef>
                <a:spcPts val="1000"/>
              </a:spcBef>
              <a:spcAft>
                <a:spcPts val="0"/>
              </a:spcAft>
              <a:buNone/>
            </a:pPr>
            <a:r>
              <a:rPr lang="en-US" b="1"/>
              <a:t>Office Hours:</a:t>
            </a:r>
            <a:r>
              <a:rPr lang="en-US"/>
              <a:t> Begins Wednesday August 17 and will be held from 2-4pm every Wednesday and Thursday until the process concludes, </a:t>
            </a:r>
            <a:r>
              <a:rPr lang="en-US" u="sng">
                <a:solidFill>
                  <a:srgbClr val="1155CC"/>
                </a:solidFill>
                <a:hlinkClick r:id="rId4">
                  <a:extLst>
                    <a:ext uri="{A12FA001-AC4F-418D-AE19-62706E023703}">
                      <ahyp:hlinkClr xmlns:ahyp="http://schemas.microsoft.com/office/drawing/2018/hyperlinkcolor" val="tx"/>
                    </a:ext>
                  </a:extLst>
                </a:hlinkClick>
              </a:rPr>
              <a:t>click here</a:t>
            </a:r>
            <a:r>
              <a:rPr lang="en-US"/>
              <a:t> to register</a:t>
            </a:r>
            <a:endParaRPr/>
          </a:p>
          <a:p>
            <a:pPr marL="457200" lvl="0" indent="0" algn="l" rtl="0">
              <a:spcBef>
                <a:spcPts val="1000"/>
              </a:spcBef>
              <a:spcAft>
                <a:spcPts val="0"/>
              </a:spcAft>
              <a:buNone/>
            </a:pPr>
            <a:endParaRPr/>
          </a:p>
          <a:p>
            <a:pPr marL="0" lvl="0" indent="0" algn="l" rtl="0">
              <a:spcBef>
                <a:spcPts val="1000"/>
              </a:spcBef>
              <a:spcAft>
                <a:spcPts val="0"/>
              </a:spcAft>
              <a:buNone/>
            </a:pPr>
            <a:r>
              <a:rPr lang="en-US" b="1"/>
              <a:t>General Contact: </a:t>
            </a:r>
            <a:r>
              <a:rPr lang="en-US"/>
              <a:t>Aislinn Walsh, </a:t>
            </a:r>
            <a:r>
              <a:rPr lang="en-US" u="sng">
                <a:solidFill>
                  <a:schemeClr val="hlink"/>
                </a:solidFill>
                <a:hlinkClick r:id="rId5"/>
              </a:rPr>
              <a:t>walsh_a@cde.state.co.us</a:t>
            </a:r>
            <a:r>
              <a:rPr lang="en-US"/>
              <a:t> or (720) 614-2151</a:t>
            </a:r>
            <a:endParaRPr/>
          </a:p>
        </p:txBody>
      </p:sp>
      <p:sp>
        <p:nvSpPr>
          <p:cNvPr id="478" name="Google Shape;478;p6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9"/>
          <p:cNvSpPr txBox="1">
            <a:spLocks noGrp="1"/>
          </p:cNvSpPr>
          <p:nvPr>
            <p:ph type="ctrTitle"/>
          </p:nvPr>
        </p:nvSpPr>
        <p:spPr>
          <a:xfrm>
            <a:off x="685800" y="2595716"/>
            <a:ext cx="77724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Anticipated Impacts</a:t>
            </a:r>
            <a:endParaRPr/>
          </a:p>
        </p:txBody>
      </p:sp>
      <p:sp>
        <p:nvSpPr>
          <p:cNvPr id="485" name="Google Shape;485;p69"/>
          <p:cNvSpPr txBox="1">
            <a:spLocks noGrp="1"/>
          </p:cNvSpPr>
          <p:nvPr>
            <p:ph type="sldNum" idx="12"/>
          </p:nvPr>
        </p:nvSpPr>
        <p:spPr>
          <a:xfrm>
            <a:off x="164079"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22</a:t>
            </a:fld>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0"/>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Implications for All Districts and Schools - Not on Performance Watch</a:t>
            </a:r>
            <a:endParaRPr/>
          </a:p>
        </p:txBody>
      </p:sp>
      <p:sp>
        <p:nvSpPr>
          <p:cNvPr id="492" name="Google Shape;492;p7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23</a:t>
            </a:fld>
            <a:endParaRPr/>
          </a:p>
        </p:txBody>
      </p:sp>
      <p:graphicFrame>
        <p:nvGraphicFramePr>
          <p:cNvPr id="493" name="Google Shape;493;p70"/>
          <p:cNvGraphicFramePr/>
          <p:nvPr/>
        </p:nvGraphicFramePr>
        <p:xfrm>
          <a:off x="245175" y="1333500"/>
          <a:ext cx="3000000" cy="3000000"/>
        </p:xfrm>
        <a:graphic>
          <a:graphicData uri="http://schemas.openxmlformats.org/drawingml/2006/table">
            <a:tbl>
              <a:tblPr>
                <a:noFill/>
                <a:tableStyleId>{9963DFFC-8FD9-46DA-92D8-0FE5893D8139}</a:tableStyleId>
              </a:tblPr>
              <a:tblGrid>
                <a:gridCol w="1765850">
                  <a:extLst>
                    <a:ext uri="{9D8B030D-6E8A-4147-A177-3AD203B41FA5}">
                      <a16:colId xmlns:a16="http://schemas.microsoft.com/office/drawing/2014/main" val="20000"/>
                    </a:ext>
                  </a:extLst>
                </a:gridCol>
                <a:gridCol w="3611075">
                  <a:extLst>
                    <a:ext uri="{9D8B030D-6E8A-4147-A177-3AD203B41FA5}">
                      <a16:colId xmlns:a16="http://schemas.microsoft.com/office/drawing/2014/main" val="20001"/>
                    </a:ext>
                  </a:extLst>
                </a:gridCol>
                <a:gridCol w="3264300">
                  <a:extLst>
                    <a:ext uri="{9D8B030D-6E8A-4147-A177-3AD203B41FA5}">
                      <a16:colId xmlns:a16="http://schemas.microsoft.com/office/drawing/2014/main" val="20002"/>
                    </a:ext>
                  </a:extLst>
                </a:gridCol>
              </a:tblGrid>
              <a:tr h="596725">
                <a:tc>
                  <a:txBody>
                    <a:bodyPr/>
                    <a:lstStyle/>
                    <a:p>
                      <a:pPr marL="0" lvl="0" indent="0" algn="l" rtl="0">
                        <a:spcBef>
                          <a:spcPts val="0"/>
                        </a:spcBef>
                        <a:spcAft>
                          <a:spcPts val="0"/>
                        </a:spcAft>
                        <a:buNone/>
                      </a:pPr>
                      <a:r>
                        <a:rPr lang="en-US" b="1"/>
                        <a:t>Theme</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US" b="1"/>
                        <a:t>Description</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US" b="1"/>
                        <a:t>Districts may need to anticipate…</a:t>
                      </a:r>
                      <a:endParaRPr b="1"/>
                    </a:p>
                  </a:txBody>
                  <a:tcPr marL="91425" marR="91425" marT="91425" marB="91425">
                    <a:solidFill>
                      <a:srgbClr val="CFE2F3"/>
                    </a:solidFill>
                  </a:tcPr>
                </a:tc>
                <a:extLst>
                  <a:ext uri="{0D108BD9-81ED-4DB2-BD59-A6C34878D82A}">
                    <a16:rowId xmlns:a16="http://schemas.microsoft.com/office/drawing/2014/main" val="10000"/>
                  </a:ext>
                </a:extLst>
              </a:tr>
              <a:tr h="1014450">
                <a:tc>
                  <a:txBody>
                    <a:bodyPr/>
                    <a:lstStyle/>
                    <a:p>
                      <a:pPr marL="0" lvl="0" indent="0" algn="l" rtl="0">
                        <a:spcBef>
                          <a:spcPts val="0"/>
                        </a:spcBef>
                        <a:spcAft>
                          <a:spcPts val="0"/>
                        </a:spcAft>
                        <a:buNone/>
                      </a:pPr>
                      <a:r>
                        <a:rPr lang="en-US"/>
                        <a:t>Pandemic Context</a:t>
                      </a:r>
                      <a:endParaRPr/>
                    </a:p>
                  </a:txBody>
                  <a:tcPr marL="91425" marR="91425" marT="91425" marB="91425" anchor="ctr"/>
                </a:tc>
                <a:tc>
                  <a:txBody>
                    <a:bodyPr/>
                    <a:lstStyle/>
                    <a:p>
                      <a:pPr marL="0" lvl="0" indent="0" algn="l" rtl="0">
                        <a:lnSpc>
                          <a:spcPct val="100000"/>
                        </a:lnSpc>
                        <a:spcBef>
                          <a:spcPts val="0"/>
                        </a:spcBef>
                        <a:spcAft>
                          <a:spcPts val="0"/>
                        </a:spcAft>
                        <a:buNone/>
                      </a:pPr>
                      <a:r>
                        <a:rPr lang="en-US"/>
                        <a:t>Variability across state of remote and hybrid instruction, and impact on student learning/performance on state assessments​</a:t>
                      </a:r>
                      <a:endParaRPr/>
                    </a:p>
                  </a:txBody>
                  <a:tcPr marL="91425" marR="91425" marT="91425" marB="91425" anchor="ctr"/>
                </a:tc>
                <a:tc>
                  <a:txBody>
                    <a:bodyPr/>
                    <a:lstStyle/>
                    <a:p>
                      <a:pPr marL="0" lvl="0" indent="0" algn="l" rtl="0">
                        <a:spcBef>
                          <a:spcPts val="0"/>
                        </a:spcBef>
                        <a:spcAft>
                          <a:spcPts val="0"/>
                        </a:spcAft>
                        <a:buNone/>
                      </a:pPr>
                      <a:r>
                        <a:rPr lang="en-US"/>
                        <a:t>Greater need for communication and context building for staff and public</a:t>
                      </a:r>
                      <a:endParaRPr/>
                    </a:p>
                  </a:txBody>
                  <a:tcPr marL="91425" marR="91425" marT="91425" marB="91425" anchor="ctr"/>
                </a:tc>
                <a:extLst>
                  <a:ext uri="{0D108BD9-81ED-4DB2-BD59-A6C34878D82A}">
                    <a16:rowId xmlns:a16="http://schemas.microsoft.com/office/drawing/2014/main" val="10001"/>
                  </a:ext>
                </a:extLst>
              </a:tr>
              <a:tr h="805575">
                <a:tc>
                  <a:txBody>
                    <a:bodyPr/>
                    <a:lstStyle/>
                    <a:p>
                      <a:pPr marL="0" lvl="0" indent="0" algn="l" rtl="0">
                        <a:spcBef>
                          <a:spcPts val="0"/>
                        </a:spcBef>
                        <a:spcAft>
                          <a:spcPts val="0"/>
                        </a:spcAft>
                        <a:buNone/>
                      </a:pPr>
                      <a:r>
                        <a:rPr lang="en-US"/>
                        <a:t>Cohort- Referenced Growth</a:t>
                      </a:r>
                      <a:endParaRPr/>
                    </a:p>
                  </a:txBody>
                  <a:tcPr marL="91425" marR="91425" marT="91425" marB="91425" anchor="ctr"/>
                </a:tc>
                <a:tc>
                  <a:txBody>
                    <a:bodyPr/>
                    <a:lstStyle/>
                    <a:p>
                      <a:pPr marL="0" lvl="0" indent="0" algn="l" rtl="0">
                        <a:spcBef>
                          <a:spcPts val="0"/>
                        </a:spcBef>
                        <a:spcAft>
                          <a:spcPts val="0"/>
                        </a:spcAft>
                        <a:buNone/>
                      </a:pPr>
                      <a:r>
                        <a:rPr lang="en-US"/>
                        <a:t>Score distributions will likely look closer to historical results.  </a:t>
                      </a:r>
                      <a:r>
                        <a:rPr lang="en-US" sz="1000"/>
                        <a:t>Note:  Baseline-Referenced Growth available later in fall.</a:t>
                      </a:r>
                      <a:endParaRPr sz="1000"/>
                    </a:p>
                  </a:txBody>
                  <a:tcPr marL="91425" marR="91425" marT="91425" marB="91425" anchor="ctr"/>
                </a:tc>
                <a:tc>
                  <a:txBody>
                    <a:bodyPr/>
                    <a:lstStyle/>
                    <a:p>
                      <a:pPr marL="0" lvl="0" indent="0" algn="l" rtl="0">
                        <a:spcBef>
                          <a:spcPts val="0"/>
                        </a:spcBef>
                        <a:spcAft>
                          <a:spcPts val="0"/>
                        </a:spcAft>
                        <a:buNone/>
                      </a:pPr>
                      <a:r>
                        <a:rPr lang="en-US"/>
                        <a:t>Potential for misinterpretation of data as a signal of greater pandemic recovery than it is</a:t>
                      </a:r>
                      <a:endParaRPr/>
                    </a:p>
                  </a:txBody>
                  <a:tcPr marL="91425" marR="91425" marT="91425" marB="91425" anchor="ctr"/>
                </a:tc>
                <a:extLst>
                  <a:ext uri="{0D108BD9-81ED-4DB2-BD59-A6C34878D82A}">
                    <a16:rowId xmlns:a16="http://schemas.microsoft.com/office/drawing/2014/main" val="10002"/>
                  </a:ext>
                </a:extLst>
              </a:tr>
              <a:tr h="1014450">
                <a:tc>
                  <a:txBody>
                    <a:bodyPr/>
                    <a:lstStyle/>
                    <a:p>
                      <a:pPr marL="0" lvl="0" indent="0" algn="l" rtl="0">
                        <a:spcBef>
                          <a:spcPts val="0"/>
                        </a:spcBef>
                        <a:spcAft>
                          <a:spcPts val="0"/>
                        </a:spcAft>
                        <a:buNone/>
                      </a:pPr>
                      <a:r>
                        <a:rPr lang="en-US"/>
                        <a:t>Targets/ Cut- Scores</a:t>
                      </a:r>
                      <a:endParaRPr/>
                    </a:p>
                  </a:txBody>
                  <a:tcPr marL="91425" marR="91425" marT="91425" marB="91425" anchor="ctr"/>
                </a:tc>
                <a:tc>
                  <a:txBody>
                    <a:bodyPr/>
                    <a:lstStyle/>
                    <a:p>
                      <a:pPr marL="0" lvl="0" indent="0" algn="l" rtl="0">
                        <a:spcBef>
                          <a:spcPts val="0"/>
                        </a:spcBef>
                        <a:spcAft>
                          <a:spcPts val="0"/>
                        </a:spcAft>
                        <a:buNone/>
                      </a:pPr>
                      <a:r>
                        <a:rPr lang="en-US"/>
                        <a:t>Same as from 2019, so some performance indicators may seem lower</a:t>
                      </a:r>
                      <a:endParaRPr/>
                    </a:p>
                  </a:txBody>
                  <a:tcPr marL="91425" marR="91425" marT="91425" marB="91425" anchor="ctr"/>
                </a:tc>
                <a:tc>
                  <a:txBody>
                    <a:bodyPr/>
                    <a:lstStyle/>
                    <a:p>
                      <a:pPr marL="0" lvl="0" indent="0" algn="l" rtl="0">
                        <a:spcBef>
                          <a:spcPts val="0"/>
                        </a:spcBef>
                        <a:spcAft>
                          <a:spcPts val="0"/>
                        </a:spcAft>
                        <a:buNone/>
                      </a:pPr>
                      <a:r>
                        <a:rPr lang="en-US"/>
                        <a:t>Preparing staff and public for change in trajectory since 2019.  State trends may be helpful in telling this story.</a:t>
                      </a:r>
                      <a:endParaRPr/>
                    </a:p>
                  </a:txBody>
                  <a:tcPr marL="91425" marR="91425" marT="91425" marB="91425" anchor="ctr"/>
                </a:tc>
                <a:extLst>
                  <a:ext uri="{0D108BD9-81ED-4DB2-BD59-A6C34878D82A}">
                    <a16:rowId xmlns:a16="http://schemas.microsoft.com/office/drawing/2014/main" val="10003"/>
                  </a:ext>
                </a:extLst>
              </a:tr>
              <a:tr h="1223300">
                <a:tc>
                  <a:txBody>
                    <a:bodyPr/>
                    <a:lstStyle/>
                    <a:p>
                      <a:pPr marL="0" lvl="0" indent="0" algn="l" rtl="0">
                        <a:spcBef>
                          <a:spcPts val="0"/>
                        </a:spcBef>
                        <a:spcAft>
                          <a:spcPts val="0"/>
                        </a:spcAft>
                        <a:buNone/>
                      </a:pPr>
                      <a:r>
                        <a:rPr lang="en-US"/>
                        <a:t>ISD Plan Types (Not previously on performance watch)</a:t>
                      </a:r>
                      <a:endParaRPr/>
                    </a:p>
                  </a:txBody>
                  <a:tcPr marL="91425" marR="91425" marT="91425" marB="91425" anchor="ctr"/>
                </a:tc>
                <a:tc>
                  <a:txBody>
                    <a:bodyPr/>
                    <a:lstStyle/>
                    <a:p>
                      <a:pPr marL="0" lvl="0" indent="0" algn="l" rtl="0">
                        <a:spcBef>
                          <a:spcPts val="0"/>
                        </a:spcBef>
                        <a:spcAft>
                          <a:spcPts val="0"/>
                        </a:spcAft>
                        <a:buNone/>
                      </a:pPr>
                      <a:r>
                        <a:rPr lang="en-US"/>
                        <a:t>No 3-Year Frameworks, lower participation rates and missing data will lead to more ISD assignments. </a:t>
                      </a:r>
                      <a:endParaRPr/>
                    </a:p>
                  </a:txBody>
                  <a:tcPr marL="91425" marR="91425" marT="91425" marB="91425" anchor="ctr"/>
                </a:tc>
                <a:tc>
                  <a:txBody>
                    <a:bodyPr/>
                    <a:lstStyle/>
                    <a:p>
                      <a:pPr marL="0" lvl="0" indent="0" algn="l" rtl="0">
                        <a:spcBef>
                          <a:spcPts val="0"/>
                        </a:spcBef>
                        <a:spcAft>
                          <a:spcPts val="0"/>
                        </a:spcAft>
                        <a:buNone/>
                      </a:pPr>
                      <a:r>
                        <a:rPr lang="en-US"/>
                        <a:t>Smaller systems and sites with lower participation rates should understand implications (e.g., UIP and accreditation contract due annually).</a:t>
                      </a:r>
                      <a:endParaRPr/>
                    </a:p>
                  </a:txBody>
                  <a:tcPr marL="91425" marR="91425" marT="91425" marB="914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71"/>
          <p:cNvSpPr/>
          <p:nvPr/>
        </p:nvSpPr>
        <p:spPr>
          <a:xfrm>
            <a:off x="149550" y="1352175"/>
            <a:ext cx="8733600" cy="929400"/>
          </a:xfrm>
          <a:prstGeom prst="flowChartAlternateProcess">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lt1"/>
                </a:solidFill>
                <a:latin typeface="Merriweather"/>
                <a:ea typeface="Merriweather"/>
                <a:cs typeface="Merriweather"/>
                <a:sym typeface="Merriweather"/>
              </a:rPr>
              <a:t>Performance Watch</a:t>
            </a:r>
            <a:endParaRPr b="1">
              <a:solidFill>
                <a:schemeClr val="lt1"/>
              </a:solidFill>
              <a:latin typeface="Merriweather"/>
              <a:ea typeface="Merriweather"/>
              <a:cs typeface="Merriweather"/>
              <a:sym typeface="Merriweather"/>
            </a:endParaRPr>
          </a:p>
        </p:txBody>
      </p:sp>
      <p:sp>
        <p:nvSpPr>
          <p:cNvPr id="499" name="Google Shape;499;p71"/>
          <p:cNvSpPr/>
          <p:nvPr/>
        </p:nvSpPr>
        <p:spPr>
          <a:xfrm>
            <a:off x="2475438" y="3673542"/>
            <a:ext cx="4193100" cy="2464500"/>
          </a:xfrm>
          <a:prstGeom prst="flowChartAlternateProcess">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1653347" lvl="0" indent="0" algn="ctr" rtl="0">
              <a:spcBef>
                <a:spcPts val="0"/>
              </a:spcBef>
              <a:spcAft>
                <a:spcPts val="0"/>
              </a:spcAft>
              <a:buNone/>
            </a:pPr>
            <a:r>
              <a:rPr lang="en-US">
                <a:latin typeface="Merriweather"/>
                <a:ea typeface="Merriweather"/>
                <a:cs typeface="Merriweather"/>
                <a:sym typeface="Merriweather"/>
              </a:rPr>
              <a:t>Priority Improvement or Turnaround</a:t>
            </a:r>
            <a:endParaRPr>
              <a:latin typeface="Merriweather"/>
              <a:ea typeface="Merriweather"/>
              <a:cs typeface="Merriweather"/>
              <a:sym typeface="Merriweather"/>
            </a:endParaRPr>
          </a:p>
          <a:p>
            <a:pPr marL="0" marR="1653347" lvl="0" indent="0" algn="ctr" rtl="0">
              <a:spcBef>
                <a:spcPts val="0"/>
              </a:spcBef>
              <a:spcAft>
                <a:spcPts val="0"/>
              </a:spcAft>
              <a:buNone/>
            </a:pPr>
            <a:endParaRPr>
              <a:latin typeface="Merriweather"/>
              <a:ea typeface="Merriweather"/>
              <a:cs typeface="Merriweather"/>
              <a:sym typeface="Merriweather"/>
            </a:endParaRPr>
          </a:p>
          <a:p>
            <a:pPr marL="0" marR="1653347" lvl="0" indent="0" algn="ctr" rtl="0">
              <a:spcBef>
                <a:spcPts val="0"/>
              </a:spcBef>
              <a:spcAft>
                <a:spcPts val="0"/>
              </a:spcAft>
              <a:buNone/>
            </a:pPr>
            <a:r>
              <a:rPr lang="en-US">
                <a:latin typeface="Merriweather"/>
                <a:ea typeface="Merriweather"/>
                <a:cs typeface="Merriweather"/>
                <a:sym typeface="Merriweather"/>
              </a:rPr>
              <a:t>Year 1+</a:t>
            </a:r>
            <a:endParaRPr>
              <a:latin typeface="Merriweather"/>
              <a:ea typeface="Merriweather"/>
              <a:cs typeface="Merriweather"/>
              <a:sym typeface="Merriweather"/>
            </a:endParaRPr>
          </a:p>
        </p:txBody>
      </p:sp>
      <p:sp>
        <p:nvSpPr>
          <p:cNvPr id="500" name="Google Shape;500;p71"/>
          <p:cNvSpPr/>
          <p:nvPr/>
        </p:nvSpPr>
        <p:spPr>
          <a:xfrm>
            <a:off x="448075" y="3673542"/>
            <a:ext cx="1908600" cy="2464500"/>
          </a:xfrm>
          <a:prstGeom prst="flowChartAlternateProcess">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Merriweather"/>
                <a:ea typeface="Merriweather"/>
                <a:cs typeface="Merriweather"/>
                <a:sym typeface="Merriweather"/>
              </a:rPr>
              <a:t>Priority Improvement/ Turnaround</a:t>
            </a:r>
            <a:endParaRPr>
              <a:latin typeface="Merriweather"/>
              <a:ea typeface="Merriweather"/>
              <a:cs typeface="Merriweather"/>
              <a:sym typeface="Merriweather"/>
            </a:endParaRPr>
          </a:p>
          <a:p>
            <a:pPr marL="0" lvl="0" indent="0" algn="ctr" rtl="0">
              <a:spcBef>
                <a:spcPts val="0"/>
              </a:spcBef>
              <a:spcAft>
                <a:spcPts val="0"/>
              </a:spcAft>
              <a:buNone/>
            </a:pPr>
            <a:endParaRPr>
              <a:latin typeface="Merriweather"/>
              <a:ea typeface="Merriweather"/>
              <a:cs typeface="Merriweather"/>
              <a:sym typeface="Merriweather"/>
            </a:endParaRPr>
          </a:p>
          <a:p>
            <a:pPr marL="0" lvl="0" indent="0" algn="ctr" rtl="0">
              <a:spcBef>
                <a:spcPts val="0"/>
              </a:spcBef>
              <a:spcAft>
                <a:spcPts val="0"/>
              </a:spcAft>
              <a:buNone/>
            </a:pPr>
            <a:r>
              <a:rPr lang="en-US">
                <a:latin typeface="Merriweather"/>
                <a:ea typeface="Merriweather"/>
                <a:cs typeface="Merriweather"/>
                <a:sym typeface="Merriweather"/>
              </a:rPr>
              <a:t>Year 0</a:t>
            </a:r>
            <a:endParaRPr>
              <a:latin typeface="Merriweather"/>
              <a:ea typeface="Merriweather"/>
              <a:cs typeface="Merriweather"/>
              <a:sym typeface="Merriweather"/>
            </a:endParaRPr>
          </a:p>
        </p:txBody>
      </p:sp>
      <p:sp>
        <p:nvSpPr>
          <p:cNvPr id="501" name="Google Shape;501;p71"/>
          <p:cNvSpPr/>
          <p:nvPr/>
        </p:nvSpPr>
        <p:spPr>
          <a:xfrm>
            <a:off x="6810525" y="3711500"/>
            <a:ext cx="2148900" cy="2388600"/>
          </a:xfrm>
          <a:prstGeom prst="flowChartAlternateProcess">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Merriweather"/>
                <a:ea typeface="Merriweather"/>
                <a:cs typeface="Merriweather"/>
                <a:sym typeface="Merriweather"/>
              </a:rPr>
              <a:t>Performance/ Improvement</a:t>
            </a:r>
            <a:endParaRPr>
              <a:latin typeface="Merriweather"/>
              <a:ea typeface="Merriweather"/>
              <a:cs typeface="Merriweather"/>
              <a:sym typeface="Merriweather"/>
            </a:endParaRPr>
          </a:p>
          <a:p>
            <a:pPr marL="0" lvl="0" indent="0" algn="ctr" rtl="0">
              <a:spcBef>
                <a:spcPts val="0"/>
              </a:spcBef>
              <a:spcAft>
                <a:spcPts val="0"/>
              </a:spcAft>
              <a:buNone/>
            </a:pPr>
            <a:r>
              <a:rPr lang="en-US">
                <a:latin typeface="Merriweather"/>
                <a:ea typeface="Merriweather"/>
                <a:cs typeface="Merriweather"/>
                <a:sym typeface="Merriweather"/>
              </a:rPr>
              <a:t>On Watch</a:t>
            </a:r>
            <a:endParaRPr>
              <a:latin typeface="Merriweather"/>
              <a:ea typeface="Merriweather"/>
              <a:cs typeface="Merriweather"/>
              <a:sym typeface="Merriweather"/>
            </a:endParaRPr>
          </a:p>
          <a:p>
            <a:pPr marL="0" lvl="0" indent="0" algn="ctr" rtl="0">
              <a:spcBef>
                <a:spcPts val="0"/>
              </a:spcBef>
              <a:spcAft>
                <a:spcPts val="0"/>
              </a:spcAft>
              <a:buNone/>
            </a:pPr>
            <a:endParaRPr>
              <a:latin typeface="Merriweather"/>
              <a:ea typeface="Merriweather"/>
              <a:cs typeface="Merriweather"/>
              <a:sym typeface="Merriweather"/>
            </a:endParaRPr>
          </a:p>
          <a:p>
            <a:pPr marL="0" lvl="0" indent="0" algn="ctr" rtl="0">
              <a:spcBef>
                <a:spcPts val="0"/>
              </a:spcBef>
              <a:spcAft>
                <a:spcPts val="0"/>
              </a:spcAft>
              <a:buNone/>
            </a:pPr>
            <a:r>
              <a:rPr lang="en-US">
                <a:latin typeface="Merriweather"/>
                <a:ea typeface="Merriweather"/>
                <a:cs typeface="Merriweather"/>
                <a:sym typeface="Merriweather"/>
              </a:rPr>
              <a:t>Year 2+</a:t>
            </a:r>
            <a:endParaRPr>
              <a:latin typeface="Merriweather"/>
              <a:ea typeface="Merriweather"/>
              <a:cs typeface="Merriweather"/>
              <a:sym typeface="Merriweather"/>
            </a:endParaRPr>
          </a:p>
        </p:txBody>
      </p:sp>
      <p:sp>
        <p:nvSpPr>
          <p:cNvPr id="502" name="Google Shape;502;p71"/>
          <p:cNvSpPr/>
          <p:nvPr/>
        </p:nvSpPr>
        <p:spPr>
          <a:xfrm>
            <a:off x="4798325" y="3844225"/>
            <a:ext cx="1758300" cy="2062500"/>
          </a:xfrm>
          <a:prstGeom prst="flowChartAlternateProcess">
            <a:avLst/>
          </a:prstGeom>
          <a:solidFill>
            <a:srgbClr val="CC41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Merriweather"/>
                <a:ea typeface="Merriweather"/>
                <a:cs typeface="Merriweather"/>
                <a:sym typeface="Merriweather"/>
              </a:rPr>
              <a:t>Priority Improvement/ Turnaround with State Board Action</a:t>
            </a:r>
            <a:endParaRPr>
              <a:latin typeface="Merriweather"/>
              <a:ea typeface="Merriweather"/>
              <a:cs typeface="Merriweather"/>
              <a:sym typeface="Merriweather"/>
            </a:endParaRPr>
          </a:p>
          <a:p>
            <a:pPr marL="0" lvl="0" indent="0" algn="ctr" rtl="0">
              <a:spcBef>
                <a:spcPts val="0"/>
              </a:spcBef>
              <a:spcAft>
                <a:spcPts val="0"/>
              </a:spcAft>
              <a:buNone/>
            </a:pPr>
            <a:r>
              <a:rPr lang="en-US">
                <a:latin typeface="Merriweather"/>
                <a:ea typeface="Merriweather"/>
                <a:cs typeface="Merriweather"/>
                <a:sym typeface="Merriweather"/>
              </a:rPr>
              <a:t> </a:t>
            </a:r>
            <a:endParaRPr>
              <a:latin typeface="Merriweather"/>
              <a:ea typeface="Merriweather"/>
              <a:cs typeface="Merriweather"/>
              <a:sym typeface="Merriweather"/>
            </a:endParaRPr>
          </a:p>
          <a:p>
            <a:pPr marL="0" lvl="0" indent="0" algn="ctr" rtl="0">
              <a:spcBef>
                <a:spcPts val="0"/>
              </a:spcBef>
              <a:spcAft>
                <a:spcPts val="0"/>
              </a:spcAft>
              <a:buNone/>
            </a:pPr>
            <a:r>
              <a:rPr lang="en-US">
                <a:latin typeface="Merriweather"/>
                <a:ea typeface="Merriweather"/>
                <a:cs typeface="Merriweather"/>
                <a:sym typeface="Merriweather"/>
              </a:rPr>
              <a:t>Year 5+</a:t>
            </a:r>
            <a:endParaRPr>
              <a:latin typeface="Merriweather"/>
              <a:ea typeface="Merriweather"/>
              <a:cs typeface="Merriweather"/>
              <a:sym typeface="Merriweather"/>
            </a:endParaRPr>
          </a:p>
        </p:txBody>
      </p:sp>
      <p:sp>
        <p:nvSpPr>
          <p:cNvPr id="503" name="Google Shape;503;p71"/>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Implications for Performance Watch</a:t>
            </a:r>
            <a:endParaRPr/>
          </a:p>
        </p:txBody>
      </p:sp>
      <p:sp>
        <p:nvSpPr>
          <p:cNvPr id="504" name="Google Shape;504;p71"/>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
        <p:nvSpPr>
          <p:cNvPr id="505" name="Google Shape;505;p71"/>
          <p:cNvSpPr/>
          <p:nvPr/>
        </p:nvSpPr>
        <p:spPr>
          <a:xfrm>
            <a:off x="2512050" y="2452258"/>
            <a:ext cx="4119900" cy="1221300"/>
          </a:xfrm>
          <a:prstGeom prst="flowChartAlternateProcess">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Merriweather"/>
                <a:ea typeface="Merriweather"/>
                <a:cs typeface="Merriweather"/>
                <a:sym typeface="Merriweather"/>
              </a:rPr>
              <a:t>Accountability Clock</a:t>
            </a:r>
            <a:endParaRPr b="1">
              <a:latin typeface="Merriweather"/>
              <a:ea typeface="Merriweather"/>
              <a:cs typeface="Merriweather"/>
              <a:sym typeface="Merriweather"/>
            </a:endParaRPr>
          </a:p>
        </p:txBody>
      </p:sp>
      <p:sp>
        <p:nvSpPr>
          <p:cNvPr id="506" name="Google Shape;506;p71"/>
          <p:cNvSpPr/>
          <p:nvPr/>
        </p:nvSpPr>
        <p:spPr>
          <a:xfrm>
            <a:off x="88050" y="3049088"/>
            <a:ext cx="1588356" cy="1065150"/>
          </a:xfrm>
          <a:prstGeom prst="irregularSeal1">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Unique to 2022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2"/>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Implications for Districts and Schools on Performance Watch</a:t>
            </a:r>
            <a:endParaRPr/>
          </a:p>
        </p:txBody>
      </p:sp>
      <p:sp>
        <p:nvSpPr>
          <p:cNvPr id="513" name="Google Shape;513;p72"/>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25</a:t>
            </a:fld>
            <a:endParaRPr/>
          </a:p>
        </p:txBody>
      </p:sp>
      <p:graphicFrame>
        <p:nvGraphicFramePr>
          <p:cNvPr id="514" name="Google Shape;514;p72"/>
          <p:cNvGraphicFramePr/>
          <p:nvPr/>
        </p:nvGraphicFramePr>
        <p:xfrm>
          <a:off x="599000" y="1651650"/>
          <a:ext cx="3000000" cy="3000000"/>
        </p:xfrm>
        <a:graphic>
          <a:graphicData uri="http://schemas.openxmlformats.org/drawingml/2006/table">
            <a:tbl>
              <a:tblPr>
                <a:noFill/>
                <a:tableStyleId>{9963DFFC-8FD9-46DA-92D8-0FE5893D8139}</a:tableStyleId>
              </a:tblPr>
              <a:tblGrid>
                <a:gridCol w="2030125">
                  <a:extLst>
                    <a:ext uri="{9D8B030D-6E8A-4147-A177-3AD203B41FA5}">
                      <a16:colId xmlns:a16="http://schemas.microsoft.com/office/drawing/2014/main" val="20000"/>
                    </a:ext>
                  </a:extLst>
                </a:gridCol>
                <a:gridCol w="3354300">
                  <a:extLst>
                    <a:ext uri="{9D8B030D-6E8A-4147-A177-3AD203B41FA5}">
                      <a16:colId xmlns:a16="http://schemas.microsoft.com/office/drawing/2014/main" val="20001"/>
                    </a:ext>
                  </a:extLst>
                </a:gridCol>
                <a:gridCol w="2765375">
                  <a:extLst>
                    <a:ext uri="{9D8B030D-6E8A-4147-A177-3AD203B41FA5}">
                      <a16:colId xmlns:a16="http://schemas.microsoft.com/office/drawing/2014/main" val="20002"/>
                    </a:ext>
                  </a:extLst>
                </a:gridCol>
              </a:tblGrid>
              <a:tr h="609575">
                <a:tc>
                  <a:txBody>
                    <a:bodyPr/>
                    <a:lstStyle/>
                    <a:p>
                      <a:pPr marL="0" lvl="0" indent="0" algn="l" rtl="0">
                        <a:spcBef>
                          <a:spcPts val="0"/>
                        </a:spcBef>
                        <a:spcAft>
                          <a:spcPts val="0"/>
                        </a:spcAft>
                        <a:buNone/>
                      </a:pPr>
                      <a:r>
                        <a:rPr lang="en-US" b="1"/>
                        <a:t>Theme</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US" b="1"/>
                        <a:t>Description</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US" b="1"/>
                        <a:t>Districts may need to anticipate…</a:t>
                      </a:r>
                      <a:endParaRPr b="1"/>
                    </a:p>
                  </a:txBody>
                  <a:tcPr marL="91425" marR="91425" marT="91425" marB="91425">
                    <a:solidFill>
                      <a:srgbClr val="CFE2F3"/>
                    </a:solidFill>
                  </a:tcPr>
                </a:tc>
                <a:extLst>
                  <a:ext uri="{0D108BD9-81ED-4DB2-BD59-A6C34878D82A}">
                    <a16:rowId xmlns:a16="http://schemas.microsoft.com/office/drawing/2014/main" val="10000"/>
                  </a:ext>
                </a:extLst>
              </a:tr>
              <a:tr h="822925">
                <a:tc>
                  <a:txBody>
                    <a:bodyPr/>
                    <a:lstStyle/>
                    <a:p>
                      <a:pPr marL="0" lvl="0" indent="0" algn="l" rtl="0">
                        <a:spcBef>
                          <a:spcPts val="0"/>
                        </a:spcBef>
                        <a:spcAft>
                          <a:spcPts val="0"/>
                        </a:spcAft>
                        <a:buNone/>
                      </a:pPr>
                      <a:r>
                        <a:rPr lang="en-US"/>
                        <a:t>Clock Pause</a:t>
                      </a:r>
                      <a:endParaRPr/>
                    </a:p>
                  </a:txBody>
                  <a:tcPr marL="91425" marR="91425" marT="91425" marB="91425"/>
                </a:tc>
                <a:tc>
                  <a:txBody>
                    <a:bodyPr/>
                    <a:lstStyle/>
                    <a:p>
                      <a:pPr marL="0" lvl="0" indent="0" algn="l" rtl="0">
                        <a:lnSpc>
                          <a:spcPct val="100000"/>
                        </a:lnSpc>
                        <a:spcBef>
                          <a:spcPts val="0"/>
                        </a:spcBef>
                        <a:spcAft>
                          <a:spcPts val="0"/>
                        </a:spcAft>
                        <a:buNone/>
                      </a:pPr>
                      <a:r>
                        <a:rPr lang="en-US"/>
                        <a:t>Clock will not automatically advance (on or off).  Sites must use R2R to adjust years on clock.</a:t>
                      </a:r>
                      <a:endParaRPr/>
                    </a:p>
                  </a:txBody>
                  <a:tcPr marL="91425" marR="91425" marT="91425" marB="91425"/>
                </a:tc>
                <a:tc>
                  <a:txBody>
                    <a:bodyPr/>
                    <a:lstStyle/>
                    <a:p>
                      <a:pPr marL="0" lvl="0" indent="0" algn="l" rtl="0">
                        <a:spcBef>
                          <a:spcPts val="0"/>
                        </a:spcBef>
                        <a:spcAft>
                          <a:spcPts val="0"/>
                        </a:spcAft>
                        <a:buNone/>
                      </a:pPr>
                      <a:r>
                        <a:rPr lang="en-US"/>
                        <a:t>New 90% participation threshold for R2R and the need to manage expectations.</a:t>
                      </a:r>
                      <a:endParaRPr/>
                    </a:p>
                  </a:txBody>
                  <a:tcPr marL="91425" marR="91425" marT="91425" marB="91425"/>
                </a:tc>
                <a:extLst>
                  <a:ext uri="{0D108BD9-81ED-4DB2-BD59-A6C34878D82A}">
                    <a16:rowId xmlns:a16="http://schemas.microsoft.com/office/drawing/2014/main" val="10001"/>
                  </a:ext>
                </a:extLst>
              </a:tr>
              <a:tr h="822925">
                <a:tc>
                  <a:txBody>
                    <a:bodyPr/>
                    <a:lstStyle/>
                    <a:p>
                      <a:pPr marL="0" lvl="0" indent="0" algn="l" rtl="0">
                        <a:spcBef>
                          <a:spcPts val="0"/>
                        </a:spcBef>
                        <a:spcAft>
                          <a:spcPts val="0"/>
                        </a:spcAft>
                        <a:buNone/>
                      </a:pPr>
                      <a:r>
                        <a:rPr lang="en-US"/>
                        <a:t>Newly Identified on Performance Watch</a:t>
                      </a:r>
                      <a:endParaRPr/>
                    </a:p>
                  </a:txBody>
                  <a:tcPr marL="91425" marR="91425" marT="91425" marB="91425"/>
                </a:tc>
                <a:tc>
                  <a:txBody>
                    <a:bodyPr/>
                    <a:lstStyle/>
                    <a:p>
                      <a:pPr marL="0" lvl="0" indent="0" algn="l" rtl="0">
                        <a:spcBef>
                          <a:spcPts val="0"/>
                        </a:spcBef>
                        <a:spcAft>
                          <a:spcPts val="0"/>
                        </a:spcAft>
                        <a:buNone/>
                      </a:pPr>
                      <a:r>
                        <a:rPr lang="en-US"/>
                        <a:t>New schools can receive a PI or T plan type.  Many requirements follow up the plan type, not years on clock.</a:t>
                      </a:r>
                      <a:endParaRPr sz="1000"/>
                    </a:p>
                  </a:txBody>
                  <a:tcPr marL="91425" marR="91425" marT="91425" marB="91425"/>
                </a:tc>
                <a:tc>
                  <a:txBody>
                    <a:bodyPr/>
                    <a:lstStyle/>
                    <a:p>
                      <a:pPr marL="0" lvl="0" indent="0" algn="l" rtl="0">
                        <a:spcBef>
                          <a:spcPts val="0"/>
                        </a:spcBef>
                        <a:spcAft>
                          <a:spcPts val="0"/>
                        </a:spcAft>
                        <a:buNone/>
                      </a:pPr>
                      <a:r>
                        <a:rPr lang="en-US"/>
                        <a:t>Exploring new supports, grants and flexibility (e.g., UIP timeline).</a:t>
                      </a:r>
                      <a:endParaRPr/>
                    </a:p>
                  </a:txBody>
                  <a:tcPr marL="91425" marR="91425" marT="91425" marB="91425"/>
                </a:tc>
                <a:extLst>
                  <a:ext uri="{0D108BD9-81ED-4DB2-BD59-A6C34878D82A}">
                    <a16:rowId xmlns:a16="http://schemas.microsoft.com/office/drawing/2014/main" val="10002"/>
                  </a:ext>
                </a:extLst>
              </a:tr>
              <a:tr h="1036300">
                <a:tc>
                  <a:txBody>
                    <a:bodyPr/>
                    <a:lstStyle/>
                    <a:p>
                      <a:pPr marL="0" lvl="0" indent="0" algn="l" rtl="0">
                        <a:spcBef>
                          <a:spcPts val="0"/>
                        </a:spcBef>
                        <a:spcAft>
                          <a:spcPts val="0"/>
                        </a:spcAft>
                        <a:buNone/>
                      </a:pPr>
                      <a:r>
                        <a:rPr lang="en-US"/>
                        <a:t>ISD Plan Types (previously on performance watch)</a:t>
                      </a:r>
                      <a:endParaRPr/>
                    </a:p>
                  </a:txBody>
                  <a:tcPr marL="91425" marR="91425" marT="91425" marB="91425"/>
                </a:tc>
                <a:tc>
                  <a:txBody>
                    <a:bodyPr/>
                    <a:lstStyle/>
                    <a:p>
                      <a:pPr marL="0" lvl="0" indent="0" algn="l" rtl="0">
                        <a:spcBef>
                          <a:spcPts val="0"/>
                        </a:spcBef>
                        <a:spcAft>
                          <a:spcPts val="0"/>
                        </a:spcAft>
                        <a:buNone/>
                      </a:pPr>
                      <a:r>
                        <a:rPr lang="en-US"/>
                        <a:t>Previous years on performance watch remain with the plan type.  Associated requirements stay in continue.</a:t>
                      </a:r>
                      <a:endParaRPr/>
                    </a:p>
                  </a:txBody>
                  <a:tcPr marL="91425" marR="91425" marT="91425" marB="91425"/>
                </a:tc>
                <a:tc>
                  <a:txBody>
                    <a:bodyPr/>
                    <a:lstStyle/>
                    <a:p>
                      <a:pPr marL="0" lvl="0" indent="0" algn="l" rtl="0">
                        <a:spcBef>
                          <a:spcPts val="0"/>
                        </a:spcBef>
                        <a:spcAft>
                          <a:spcPts val="0"/>
                        </a:spcAft>
                        <a:buNone/>
                      </a:pPr>
                      <a:r>
                        <a:rPr lang="en-US"/>
                        <a:t>Building understanding with staff and community, and continuing to use supports.</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3"/>
          <p:cNvSpPr txBox="1">
            <a:spLocks noGrp="1"/>
          </p:cNvSpPr>
          <p:nvPr>
            <p:ph type="ctrTitle"/>
          </p:nvPr>
        </p:nvSpPr>
        <p:spPr>
          <a:xfrm>
            <a:off x="685800" y="2595716"/>
            <a:ext cx="77724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Timeline</a:t>
            </a:r>
            <a:endParaRPr/>
          </a:p>
        </p:txBody>
      </p:sp>
      <p:sp>
        <p:nvSpPr>
          <p:cNvPr id="521" name="Google Shape;521;p73"/>
          <p:cNvSpPr txBox="1">
            <a:spLocks noGrp="1"/>
          </p:cNvSpPr>
          <p:nvPr>
            <p:ph type="sldNum" idx="12"/>
          </p:nvPr>
        </p:nvSpPr>
        <p:spPr>
          <a:xfrm>
            <a:off x="164079"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26</a:t>
            </a:fld>
            <a:endParaRPr>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4"/>
          <p:cNvSpPr txBox="1">
            <a:spLocks noGrp="1"/>
          </p:cNvSpPr>
          <p:nvPr>
            <p:ph type="title"/>
          </p:nvPr>
        </p:nvSpPr>
        <p:spPr>
          <a:xfrm>
            <a:off x="245193" y="440266"/>
            <a:ext cx="6081865" cy="57066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b="1"/>
              <a:t>Key Dates for 2022</a:t>
            </a:r>
            <a:endParaRPr/>
          </a:p>
        </p:txBody>
      </p:sp>
      <p:sp>
        <p:nvSpPr>
          <p:cNvPr id="527" name="Google Shape;527;p74"/>
          <p:cNvSpPr txBox="1"/>
          <p:nvPr/>
        </p:nvSpPr>
        <p:spPr>
          <a:xfrm>
            <a:off x="245195" y="6210294"/>
            <a:ext cx="6497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Note: All dates are subject to change based on data availability.</a:t>
            </a:r>
            <a:endParaRPr/>
          </a:p>
        </p:txBody>
      </p:sp>
      <p:graphicFrame>
        <p:nvGraphicFramePr>
          <p:cNvPr id="528" name="Google Shape;528;p74"/>
          <p:cNvGraphicFramePr/>
          <p:nvPr/>
        </p:nvGraphicFramePr>
        <p:xfrm>
          <a:off x="239625" y="1282700"/>
          <a:ext cx="3000000" cy="3000000"/>
        </p:xfrm>
        <a:graphic>
          <a:graphicData uri="http://schemas.openxmlformats.org/drawingml/2006/table">
            <a:tbl>
              <a:tblPr>
                <a:noFill/>
                <a:tableStyleId>{2E25AF24-5504-4658-A539-F2917D30A370}</a:tableStyleId>
              </a:tblPr>
              <a:tblGrid>
                <a:gridCol w="2003850">
                  <a:extLst>
                    <a:ext uri="{9D8B030D-6E8A-4147-A177-3AD203B41FA5}">
                      <a16:colId xmlns:a16="http://schemas.microsoft.com/office/drawing/2014/main" val="20000"/>
                    </a:ext>
                  </a:extLst>
                </a:gridCol>
                <a:gridCol w="6660875">
                  <a:extLst>
                    <a:ext uri="{9D8B030D-6E8A-4147-A177-3AD203B41FA5}">
                      <a16:colId xmlns:a16="http://schemas.microsoft.com/office/drawing/2014/main" val="20001"/>
                    </a:ext>
                  </a:extLst>
                </a:gridCol>
              </a:tblGrid>
              <a:tr h="352425">
                <a:tc>
                  <a:txBody>
                    <a:bodyPr/>
                    <a:lstStyle/>
                    <a:p>
                      <a:pPr marL="0" lvl="0" indent="0" algn="ctr" rtl="0">
                        <a:lnSpc>
                          <a:spcPct val="115000"/>
                        </a:lnSpc>
                        <a:spcBef>
                          <a:spcPts val="0"/>
                        </a:spcBef>
                        <a:spcAft>
                          <a:spcPts val="0"/>
                        </a:spcAft>
                        <a:buNone/>
                      </a:pPr>
                      <a:r>
                        <a:rPr lang="en-US" sz="1200" b="1">
                          <a:solidFill>
                            <a:srgbClr val="FFFFFF"/>
                          </a:solidFill>
                        </a:rPr>
                        <a:t>Anticipated Timeframe</a:t>
                      </a:r>
                      <a:endParaRPr sz="1200" b="1">
                        <a:solidFill>
                          <a:srgbClr val="FFFFFF"/>
                        </a:solidFill>
                      </a:endParaRPr>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5"/>
                    </a:solidFill>
                  </a:tcPr>
                </a:tc>
                <a:tc>
                  <a:txBody>
                    <a:bodyPr/>
                    <a:lstStyle/>
                    <a:p>
                      <a:pPr marL="0" lvl="0" indent="0" algn="ctr" rtl="0">
                        <a:lnSpc>
                          <a:spcPct val="115000"/>
                        </a:lnSpc>
                        <a:spcBef>
                          <a:spcPts val="0"/>
                        </a:spcBef>
                        <a:spcAft>
                          <a:spcPts val="0"/>
                        </a:spcAft>
                        <a:buNone/>
                      </a:pPr>
                      <a:r>
                        <a:rPr lang="en-US" sz="1200" b="1">
                          <a:solidFill>
                            <a:srgbClr val="FFFFFF"/>
                          </a:solidFill>
                        </a:rPr>
                        <a:t>Activities/Actions</a:t>
                      </a:r>
                      <a:endParaRPr sz="1200" b="1">
                        <a:solidFill>
                          <a:srgbClr val="FFFFFF"/>
                        </a:solidFill>
                      </a:endParaRPr>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352425">
                <a:tc>
                  <a:txBody>
                    <a:bodyPr/>
                    <a:lstStyle/>
                    <a:p>
                      <a:pPr marL="0" lvl="0" indent="0" algn="ctr" rtl="0">
                        <a:lnSpc>
                          <a:spcPct val="115000"/>
                        </a:lnSpc>
                        <a:spcBef>
                          <a:spcPts val="0"/>
                        </a:spcBef>
                        <a:spcAft>
                          <a:spcPts val="0"/>
                        </a:spcAft>
                        <a:buNone/>
                      </a:pPr>
                      <a:r>
                        <a:rPr lang="en-US" sz="1200"/>
                        <a:t>June 24 </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1200"/>
                        <a:t>Districts Receive ACCESS Growth Data </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1"/>
                  </a:ext>
                </a:extLst>
              </a:tr>
              <a:tr h="352425">
                <a:tc>
                  <a:txBody>
                    <a:bodyPr/>
                    <a:lstStyle/>
                    <a:p>
                      <a:pPr marL="0" lvl="0" indent="0" algn="ctr" rtl="0">
                        <a:lnSpc>
                          <a:spcPct val="115000"/>
                        </a:lnSpc>
                        <a:spcBef>
                          <a:spcPts val="0"/>
                        </a:spcBef>
                        <a:spcAft>
                          <a:spcPts val="0"/>
                        </a:spcAft>
                        <a:buNone/>
                      </a:pPr>
                      <a:r>
                        <a:rPr lang="en-US" sz="1200"/>
                        <a:t>Early August</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1200"/>
                        <a:t>Districts Receive CMAS and P/SAT Growth Data</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2"/>
                  </a:ext>
                </a:extLst>
              </a:tr>
              <a:tr h="352425">
                <a:tc>
                  <a:txBody>
                    <a:bodyPr/>
                    <a:lstStyle/>
                    <a:p>
                      <a:pPr marL="0" lvl="0" indent="0" algn="ctr" rtl="0">
                        <a:lnSpc>
                          <a:spcPct val="115000"/>
                        </a:lnSpc>
                        <a:spcBef>
                          <a:spcPts val="0"/>
                        </a:spcBef>
                        <a:spcAft>
                          <a:spcPts val="0"/>
                        </a:spcAft>
                        <a:buNone/>
                      </a:pPr>
                      <a:r>
                        <a:rPr lang="en-US" sz="1200"/>
                        <a:t>August 16/17 (SBE Meeting)</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1200"/>
                        <a:t>Public Release of Colorado Growth Data Results</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3"/>
                  </a:ext>
                </a:extLst>
              </a:tr>
              <a:tr h="352425">
                <a:tc>
                  <a:txBody>
                    <a:bodyPr/>
                    <a:lstStyle/>
                    <a:p>
                      <a:pPr marL="0" lvl="0" indent="0" algn="ctr" rtl="0">
                        <a:lnSpc>
                          <a:spcPct val="115000"/>
                        </a:lnSpc>
                        <a:spcBef>
                          <a:spcPts val="0"/>
                        </a:spcBef>
                        <a:spcAft>
                          <a:spcPts val="0"/>
                        </a:spcAft>
                        <a:buNone/>
                      </a:pPr>
                      <a:r>
                        <a:rPr lang="en-US" sz="1200"/>
                        <a:t>August 24</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1200"/>
                        <a:t>Preliminary Performance Frameworks Released to Districts</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4"/>
                  </a:ext>
                </a:extLst>
              </a:tr>
              <a:tr h="352425">
                <a:tc>
                  <a:txBody>
                    <a:bodyPr/>
                    <a:lstStyle/>
                    <a:p>
                      <a:pPr marL="0" lvl="0" indent="0" algn="ctr" rtl="0">
                        <a:lnSpc>
                          <a:spcPct val="115000"/>
                        </a:lnSpc>
                        <a:spcBef>
                          <a:spcPts val="0"/>
                        </a:spcBef>
                        <a:spcAft>
                          <a:spcPts val="0"/>
                        </a:spcAft>
                        <a:buNone/>
                      </a:pPr>
                      <a:r>
                        <a:rPr lang="en-US" sz="1200"/>
                        <a:t>End of August</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1200"/>
                        <a:t>ESEA Identifications Released to Districts</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5"/>
                  </a:ext>
                </a:extLst>
              </a:tr>
              <a:tr h="352425">
                <a:tc>
                  <a:txBody>
                    <a:bodyPr/>
                    <a:lstStyle/>
                    <a:p>
                      <a:pPr marL="0" lvl="0" indent="0" algn="ctr" rtl="0">
                        <a:lnSpc>
                          <a:spcPct val="115000"/>
                        </a:lnSpc>
                        <a:spcBef>
                          <a:spcPts val="0"/>
                        </a:spcBef>
                        <a:spcAft>
                          <a:spcPts val="0"/>
                        </a:spcAft>
                        <a:buNone/>
                      </a:pPr>
                      <a:r>
                        <a:rPr lang="en-US" sz="1200"/>
                        <a:t>September 15</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1200"/>
                        <a:t>School Accreditation &amp; Request to Reconsider Form Submissions Due </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6"/>
                  </a:ext>
                </a:extLst>
              </a:tr>
              <a:tr h="404625">
                <a:tc>
                  <a:txBody>
                    <a:bodyPr/>
                    <a:lstStyle/>
                    <a:p>
                      <a:pPr marL="0" lvl="0" indent="0" algn="ctr" rtl="0">
                        <a:lnSpc>
                          <a:spcPct val="115000"/>
                        </a:lnSpc>
                        <a:spcBef>
                          <a:spcPts val="0"/>
                        </a:spcBef>
                        <a:spcAft>
                          <a:spcPts val="0"/>
                        </a:spcAft>
                        <a:buNone/>
                      </a:pPr>
                      <a:r>
                        <a:rPr lang="en-US" sz="1200"/>
                        <a:t>October 17</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1200"/>
                        <a:t>Unified Improvement Plan Submissions Due</a:t>
                      </a:r>
                      <a:endParaRPr sz="1200"/>
                    </a:p>
                    <a:p>
                      <a:pPr marL="0" lvl="0" indent="0" algn="ctr" rtl="0">
                        <a:lnSpc>
                          <a:spcPct val="115000"/>
                        </a:lnSpc>
                        <a:spcBef>
                          <a:spcPts val="0"/>
                        </a:spcBef>
                        <a:spcAft>
                          <a:spcPts val="0"/>
                        </a:spcAft>
                        <a:buNone/>
                      </a:pPr>
                      <a:endParaRPr sz="1200"/>
                    </a:p>
                    <a:p>
                      <a:pPr marL="0" lvl="0" indent="0" algn="ctr" rtl="0">
                        <a:lnSpc>
                          <a:spcPct val="115000"/>
                        </a:lnSpc>
                        <a:spcBef>
                          <a:spcPts val="0"/>
                        </a:spcBef>
                        <a:spcAft>
                          <a:spcPts val="0"/>
                        </a:spcAft>
                        <a:buNone/>
                      </a:pPr>
                      <a:r>
                        <a:rPr lang="en-US" sz="1200"/>
                        <a:t>For Districts/Schools going through request to reconsider, final request materials are due.</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7"/>
                  </a:ext>
                </a:extLst>
              </a:tr>
              <a:tr h="400500">
                <a:tc>
                  <a:txBody>
                    <a:bodyPr/>
                    <a:lstStyle/>
                    <a:p>
                      <a:pPr marL="0" lvl="0" indent="0" algn="ctr" rtl="0">
                        <a:lnSpc>
                          <a:spcPct val="115000"/>
                        </a:lnSpc>
                        <a:spcBef>
                          <a:spcPts val="0"/>
                        </a:spcBef>
                        <a:spcAft>
                          <a:spcPts val="0"/>
                        </a:spcAft>
                        <a:buNone/>
                      </a:pPr>
                      <a:r>
                        <a:rPr lang="en-US" sz="1200"/>
                        <a:t>November 10-11 (SBE Meeting)</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1200"/>
                        <a:t>District Accreditation Ratings &amp; School Plan Types final for Districts/Schools </a:t>
                      </a:r>
                      <a:r>
                        <a:rPr lang="en-US" sz="1200" u="sng"/>
                        <a:t>not</a:t>
                      </a:r>
                      <a:r>
                        <a:rPr lang="en-US" sz="1200"/>
                        <a:t> going through request to reconsider</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8"/>
                  </a:ext>
                </a:extLst>
              </a:tr>
              <a:tr h="420300">
                <a:tc>
                  <a:txBody>
                    <a:bodyPr/>
                    <a:lstStyle/>
                    <a:p>
                      <a:pPr marL="0" lvl="0" indent="0" algn="ctr" rtl="0">
                        <a:lnSpc>
                          <a:spcPct val="115000"/>
                        </a:lnSpc>
                        <a:spcBef>
                          <a:spcPts val="0"/>
                        </a:spcBef>
                        <a:spcAft>
                          <a:spcPts val="0"/>
                        </a:spcAft>
                        <a:buNone/>
                      </a:pPr>
                      <a:r>
                        <a:rPr lang="en-US" sz="1200"/>
                        <a:t>December 14-15 (SBE Meeting) </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tc>
                  <a:txBody>
                    <a:bodyPr/>
                    <a:lstStyle/>
                    <a:p>
                      <a:pPr marL="0" lvl="0" indent="0" algn="ctr" rtl="0">
                        <a:lnSpc>
                          <a:spcPct val="115000"/>
                        </a:lnSpc>
                        <a:spcBef>
                          <a:spcPts val="0"/>
                        </a:spcBef>
                        <a:spcAft>
                          <a:spcPts val="0"/>
                        </a:spcAft>
                        <a:buNone/>
                      </a:pPr>
                      <a:r>
                        <a:rPr lang="en-US" sz="1200"/>
                        <a:t>District Accreditation Ratings &amp; School Plan Types final for Districts/Schools going through request to reconsider</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9"/>
                  </a:ext>
                </a:extLst>
              </a:tr>
              <a:tr h="307100">
                <a:tc>
                  <a:txBody>
                    <a:bodyPr/>
                    <a:lstStyle/>
                    <a:p>
                      <a:pPr marL="0" lvl="0" indent="0" algn="ctr" rtl="0">
                        <a:lnSpc>
                          <a:spcPct val="115000"/>
                        </a:lnSpc>
                        <a:spcBef>
                          <a:spcPts val="0"/>
                        </a:spcBef>
                        <a:spcAft>
                          <a:spcPts val="0"/>
                        </a:spcAft>
                        <a:buNone/>
                      </a:pPr>
                      <a:r>
                        <a:rPr lang="en-US" sz="1200"/>
                        <a:t>January 16, 2023</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tc>
                  <a:txBody>
                    <a:bodyPr/>
                    <a:lstStyle/>
                    <a:p>
                      <a:pPr marL="0" lvl="0" indent="0" algn="ctr" rtl="0">
                        <a:lnSpc>
                          <a:spcPct val="115000"/>
                        </a:lnSpc>
                        <a:spcBef>
                          <a:spcPts val="0"/>
                        </a:spcBef>
                        <a:spcAft>
                          <a:spcPts val="0"/>
                        </a:spcAft>
                        <a:buNone/>
                      </a:pPr>
                      <a:r>
                        <a:rPr lang="en-US" sz="1200"/>
                        <a:t>Newly identified schools and districts eligible to submit plans for CDE review until January 16, 2023.</a:t>
                      </a:r>
                      <a:endParaRPr sz="1200"/>
                    </a:p>
                  </a:txBody>
                  <a:tcPr marL="88900" marR="88900" marT="50800" marB="50800">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b="1"/>
              <a:t>Resources &amp; Contacts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6"/>
          <p:cNvSpPr txBox="1">
            <a:spLocks noGrp="1"/>
          </p:cNvSpPr>
          <p:nvPr>
            <p:ph type="title"/>
          </p:nvPr>
        </p:nvSpPr>
        <p:spPr>
          <a:xfrm>
            <a:off x="36083" y="437820"/>
            <a:ext cx="5817786" cy="75641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lt1"/>
              </a:buClr>
              <a:buSzPts val="2400"/>
              <a:buFont typeface="Arial"/>
              <a:buNone/>
            </a:pPr>
            <a:r>
              <a:rPr lang="en-US" b="1"/>
              <a:t>Accountability | Improvement Planning</a:t>
            </a:r>
            <a:endParaRPr/>
          </a:p>
        </p:txBody>
      </p:sp>
      <p:sp>
        <p:nvSpPr>
          <p:cNvPr id="539" name="Google Shape;539;p76"/>
          <p:cNvSpPr txBox="1">
            <a:spLocks noGrp="1"/>
          </p:cNvSpPr>
          <p:nvPr>
            <p:ph type="body" idx="1"/>
          </p:nvPr>
        </p:nvSpPr>
        <p:spPr>
          <a:xfrm>
            <a:off x="492726" y="1543464"/>
            <a:ext cx="7886700" cy="4351338"/>
          </a:xfrm>
          <a:prstGeom prst="rect">
            <a:avLst/>
          </a:prstGeom>
          <a:noFill/>
          <a:ln>
            <a:noFill/>
          </a:ln>
        </p:spPr>
        <p:txBody>
          <a:bodyPr spcFirstLastPara="1" wrap="square" lIns="0" tIns="0" rIns="0" bIns="45700" anchor="t" anchorCtr="0">
            <a:normAutofit lnSpcReduction="10000"/>
          </a:bodyPr>
          <a:lstStyle/>
          <a:p>
            <a:pPr marL="228600" lvl="0" indent="-228600" algn="l" rtl="0">
              <a:lnSpc>
                <a:spcPct val="90000"/>
              </a:lnSpc>
              <a:spcBef>
                <a:spcPts val="0"/>
              </a:spcBef>
              <a:spcAft>
                <a:spcPts val="0"/>
              </a:spcAft>
              <a:buClr>
                <a:schemeClr val="dk1"/>
              </a:buClr>
              <a:buSzPts val="2000"/>
              <a:buChar char="•"/>
            </a:pPr>
            <a:r>
              <a:rPr lang="en-US" sz="2000"/>
              <a:t>Please contact our office for support and technical assistance</a:t>
            </a:r>
            <a:endParaRPr sz="2000"/>
          </a:p>
          <a:p>
            <a:pPr marL="228600" lvl="0" indent="-228600" algn="l" rtl="0">
              <a:lnSpc>
                <a:spcPct val="90000"/>
              </a:lnSpc>
              <a:spcBef>
                <a:spcPts val="0"/>
              </a:spcBef>
              <a:spcAft>
                <a:spcPts val="0"/>
              </a:spcAft>
              <a:buSzPts val="2000"/>
              <a:buChar char="•"/>
            </a:pPr>
            <a:r>
              <a:rPr lang="en-US" sz="2000"/>
              <a:t>Accountability communications are posted on </a:t>
            </a:r>
            <a:r>
              <a:rPr lang="en-US" sz="2000" u="sng">
                <a:solidFill>
                  <a:schemeClr val="hlink"/>
                </a:solidFill>
                <a:hlinkClick r:id="rId3"/>
              </a:rPr>
              <a:t>website</a:t>
            </a:r>
            <a:r>
              <a:rPr lang="en-US" sz="2000"/>
              <a:t>, under “Announcements”</a:t>
            </a:r>
            <a:endParaRPr sz="2000"/>
          </a:p>
          <a:p>
            <a:pPr marL="228600" lvl="0" indent="-228600" algn="l" rtl="0">
              <a:lnSpc>
                <a:spcPct val="90000"/>
              </a:lnSpc>
              <a:spcBef>
                <a:spcPts val="0"/>
              </a:spcBef>
              <a:spcAft>
                <a:spcPts val="0"/>
              </a:spcAft>
              <a:buSzPts val="2000"/>
              <a:buChar char="•"/>
            </a:pPr>
            <a:endParaRPr sz="2000"/>
          </a:p>
          <a:p>
            <a:pPr marL="228600" lvl="0" indent="0" algn="l" rtl="0">
              <a:lnSpc>
                <a:spcPct val="90000"/>
              </a:lnSpc>
              <a:spcBef>
                <a:spcPts val="1000"/>
              </a:spcBef>
              <a:spcAft>
                <a:spcPts val="0"/>
              </a:spcAft>
              <a:buNone/>
            </a:pPr>
            <a:r>
              <a:rPr lang="en-US" sz="2000"/>
              <a:t>We can provide </a:t>
            </a:r>
            <a:r>
              <a:rPr lang="en-US" sz="2000">
                <a:solidFill>
                  <a:schemeClr val="accent2"/>
                </a:solidFill>
              </a:rPr>
              <a:t>personalized assistance </a:t>
            </a:r>
            <a:r>
              <a:rPr lang="en-US" sz="2000"/>
              <a:t>for your </a:t>
            </a:r>
            <a:r>
              <a:rPr lang="en-US" sz="2000">
                <a:solidFill>
                  <a:schemeClr val="accent6"/>
                </a:solidFill>
              </a:rPr>
              <a:t>school and district accountability and support needs</a:t>
            </a:r>
            <a:r>
              <a:rPr lang="en-US" sz="2000"/>
              <a:t> regarding:</a:t>
            </a:r>
            <a:endParaRPr/>
          </a:p>
          <a:p>
            <a:pPr marL="742950" lvl="1" indent="-285750" algn="l" rtl="0">
              <a:lnSpc>
                <a:spcPct val="90000"/>
              </a:lnSpc>
              <a:spcBef>
                <a:spcPts val="500"/>
              </a:spcBef>
              <a:spcAft>
                <a:spcPts val="0"/>
              </a:spcAft>
              <a:buClr>
                <a:schemeClr val="dk1"/>
              </a:buClr>
              <a:buSzPts val="1600"/>
              <a:buFont typeface="Noto Sans Symbols"/>
              <a:buChar char="❖"/>
            </a:pPr>
            <a:r>
              <a:rPr lang="en-US" sz="1600"/>
              <a:t>School and District Performance Frameworks</a:t>
            </a:r>
            <a:endParaRPr/>
          </a:p>
          <a:p>
            <a:pPr marL="742950" lvl="1" indent="-285750" algn="l" rtl="0">
              <a:lnSpc>
                <a:spcPct val="90000"/>
              </a:lnSpc>
              <a:spcBef>
                <a:spcPts val="500"/>
              </a:spcBef>
              <a:spcAft>
                <a:spcPts val="0"/>
              </a:spcAft>
              <a:buClr>
                <a:schemeClr val="dk1"/>
              </a:buClr>
              <a:buSzPts val="1600"/>
              <a:buFont typeface="Noto Sans Symbols"/>
              <a:buChar char="❖"/>
            </a:pPr>
            <a:r>
              <a:rPr lang="en-US" sz="1600"/>
              <a:t>Request to Reconsider Process</a:t>
            </a:r>
            <a:endParaRPr/>
          </a:p>
          <a:p>
            <a:pPr marL="742950" lvl="1" indent="-285750" algn="l" rtl="0">
              <a:lnSpc>
                <a:spcPct val="90000"/>
              </a:lnSpc>
              <a:spcBef>
                <a:spcPts val="500"/>
              </a:spcBef>
              <a:spcAft>
                <a:spcPts val="0"/>
              </a:spcAft>
              <a:buClr>
                <a:schemeClr val="dk1"/>
              </a:buClr>
              <a:buSzPts val="1600"/>
              <a:buFont typeface="Noto Sans Symbols"/>
              <a:buChar char="❖"/>
            </a:pPr>
            <a:r>
              <a:rPr lang="en-US" sz="1600"/>
              <a:t>Alternative Education Campuses</a:t>
            </a:r>
            <a:endParaRPr/>
          </a:p>
          <a:p>
            <a:pPr marL="742950" lvl="1" indent="-285750" algn="l" rtl="0">
              <a:lnSpc>
                <a:spcPct val="90000"/>
              </a:lnSpc>
              <a:spcBef>
                <a:spcPts val="500"/>
              </a:spcBef>
              <a:spcAft>
                <a:spcPts val="0"/>
              </a:spcAft>
              <a:buClr>
                <a:schemeClr val="dk1"/>
              </a:buClr>
              <a:buSzPts val="1600"/>
              <a:buFont typeface="Noto Sans Symbols"/>
              <a:buChar char="❖"/>
            </a:pPr>
            <a:r>
              <a:rPr lang="en-US" sz="1600"/>
              <a:t>Student Achievement and Growth</a:t>
            </a:r>
            <a:endParaRPr/>
          </a:p>
          <a:p>
            <a:pPr marL="742950" lvl="1" indent="-285750" algn="l" rtl="0">
              <a:lnSpc>
                <a:spcPct val="90000"/>
              </a:lnSpc>
              <a:spcBef>
                <a:spcPts val="500"/>
              </a:spcBef>
              <a:spcAft>
                <a:spcPts val="0"/>
              </a:spcAft>
              <a:buClr>
                <a:schemeClr val="dk1"/>
              </a:buClr>
              <a:buSzPts val="1600"/>
              <a:buFont typeface="Noto Sans Symbols"/>
              <a:buChar char="❖"/>
            </a:pPr>
            <a:r>
              <a:rPr lang="en-US" sz="1600"/>
              <a:t>Data Literacy and Interpretation </a:t>
            </a:r>
            <a:endParaRPr/>
          </a:p>
          <a:p>
            <a:pPr marL="742950" lvl="1" indent="-285750" algn="l" rtl="0">
              <a:lnSpc>
                <a:spcPct val="90000"/>
              </a:lnSpc>
              <a:spcBef>
                <a:spcPts val="500"/>
              </a:spcBef>
              <a:spcAft>
                <a:spcPts val="0"/>
              </a:spcAft>
              <a:buClr>
                <a:schemeClr val="dk1"/>
              </a:buClr>
              <a:buSzPts val="1600"/>
              <a:buFont typeface="Noto Sans Symbols"/>
              <a:buChar char="❖"/>
            </a:pPr>
            <a:r>
              <a:rPr lang="en-US" sz="1600"/>
              <a:t>Improvement Planning</a:t>
            </a:r>
            <a:endParaRPr/>
          </a:p>
          <a:p>
            <a:pPr marL="285750" lvl="0" indent="-158750" algn="l" rtl="0">
              <a:lnSpc>
                <a:spcPct val="90000"/>
              </a:lnSpc>
              <a:spcBef>
                <a:spcPts val="1000"/>
              </a:spcBef>
              <a:spcAft>
                <a:spcPts val="0"/>
              </a:spcAft>
              <a:buClr>
                <a:schemeClr val="dk1"/>
              </a:buClr>
              <a:buSzPts val="2000"/>
              <a:buFont typeface="Noto Sans Symbols"/>
              <a:buNone/>
            </a:pPr>
            <a:endParaRPr sz="2000"/>
          </a:p>
          <a:p>
            <a:pPr marL="228600" lvl="0" indent="-228600" algn="l" rtl="0">
              <a:lnSpc>
                <a:spcPct val="90000"/>
              </a:lnSpc>
              <a:spcBef>
                <a:spcPts val="1000"/>
              </a:spcBef>
              <a:spcAft>
                <a:spcPts val="0"/>
              </a:spcAft>
              <a:buClr>
                <a:schemeClr val="dk1"/>
              </a:buClr>
              <a:buSzPts val="2000"/>
              <a:buFont typeface="Noto Sans Symbols"/>
              <a:buChar char="✔"/>
            </a:pPr>
            <a:r>
              <a:rPr lang="en-US" sz="2000"/>
              <a:t>http</a:t>
            </a:r>
            <a:r>
              <a:rPr lang="en-US" sz="2000" u="sng">
                <a:solidFill>
                  <a:schemeClr val="hlink"/>
                </a:solidFill>
                <a:hlinkClick r:id="rId4"/>
              </a:rPr>
              <a:t>://www.cde.state.co.us/uip/uip_training</a:t>
            </a:r>
            <a:endParaRPr sz="2000"/>
          </a:p>
        </p:txBody>
      </p:sp>
      <p:pic>
        <p:nvPicPr>
          <p:cNvPr id="540" name="Google Shape;540;p76" descr="C:\Users\knevals_j\AppData\Local\Microsoft\Windows\INetCache\IE\9NT1IQYA\68e587_0aaf1eddca154739b1a46f83011d1a92.jpg_srz_361_293_75_22_0.50_1.20_0[1].00_jpg_srz"/>
          <p:cNvPicPr preferRelativeResize="0"/>
          <p:nvPr/>
        </p:nvPicPr>
        <p:blipFill rotWithShape="1">
          <a:blip r:embed="rId5">
            <a:alphaModFix/>
          </a:blip>
          <a:srcRect/>
          <a:stretch/>
        </p:blipFill>
        <p:spPr>
          <a:xfrm>
            <a:off x="5759549" y="3124637"/>
            <a:ext cx="2817184" cy="22865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0"/>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Timeline</a:t>
            </a:r>
            <a:endParaRPr/>
          </a:p>
        </p:txBody>
      </p:sp>
      <p:sp>
        <p:nvSpPr>
          <p:cNvPr id="291" name="Google Shape;291;p50"/>
          <p:cNvSpPr txBox="1">
            <a:spLocks noGrp="1"/>
          </p:cNvSpPr>
          <p:nvPr>
            <p:ph type="body" idx="1"/>
          </p:nvPr>
        </p:nvSpPr>
        <p:spPr>
          <a:xfrm>
            <a:off x="74750" y="1463050"/>
            <a:ext cx="8440500" cy="4666200"/>
          </a:xfrm>
          <a:prstGeom prst="rect">
            <a:avLst/>
          </a:prstGeom>
        </p:spPr>
        <p:txBody>
          <a:bodyPr spcFirstLastPara="1" wrap="square" lIns="0" tIns="0" rIns="0" bIns="45700" anchor="t" anchorCtr="0">
            <a:normAutofit/>
          </a:bodyPr>
          <a:lstStyle/>
          <a:p>
            <a:pPr marL="0" lvl="0" indent="0" algn="l" rtl="0">
              <a:spcBef>
                <a:spcPts val="1000"/>
              </a:spcBef>
              <a:spcAft>
                <a:spcPts val="0"/>
              </a:spcAft>
              <a:buNone/>
            </a:pPr>
            <a:r>
              <a:rPr lang="en-US" sz="1200">
                <a:latin typeface="Times New Roman"/>
                <a:ea typeface="Times New Roman"/>
                <a:cs typeface="Times New Roman"/>
                <a:sym typeface="Times New Roman"/>
              </a:rPr>
              <a:t> </a:t>
            </a:r>
            <a:endParaRPr/>
          </a:p>
        </p:txBody>
      </p:sp>
      <p:sp>
        <p:nvSpPr>
          <p:cNvPr id="292" name="Google Shape;292;p5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sp>
        <p:nvSpPr>
          <p:cNvPr id="293" name="Google Shape;293;p50"/>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 </a:t>
            </a:r>
            <a:endParaRPr/>
          </a:p>
        </p:txBody>
      </p:sp>
      <p:pic>
        <p:nvPicPr>
          <p:cNvPr id="294" name="Google Shape;294;p50"/>
          <p:cNvPicPr preferRelativeResize="0"/>
          <p:nvPr/>
        </p:nvPicPr>
        <p:blipFill>
          <a:blip r:embed="rId3">
            <a:alphaModFix/>
          </a:blip>
          <a:stretch>
            <a:fillRect/>
          </a:stretch>
        </p:blipFill>
        <p:spPr>
          <a:xfrm>
            <a:off x="-168200" y="1511925"/>
            <a:ext cx="9422250" cy="3169200"/>
          </a:xfrm>
          <a:prstGeom prst="rect">
            <a:avLst/>
          </a:prstGeom>
          <a:noFill/>
          <a:ln>
            <a:noFill/>
          </a:ln>
        </p:spPr>
      </p:pic>
      <p:sp>
        <p:nvSpPr>
          <p:cNvPr id="295" name="Google Shape;295;p50"/>
          <p:cNvSpPr/>
          <p:nvPr/>
        </p:nvSpPr>
        <p:spPr>
          <a:xfrm>
            <a:off x="150925" y="1649413"/>
            <a:ext cx="8914500" cy="3508200"/>
          </a:xfrm>
          <a:prstGeom prst="rect">
            <a:avLst/>
          </a:prstGeom>
          <a:noFill/>
          <a:ln w="38100"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7"/>
          <p:cNvSpPr txBox="1">
            <a:spLocks noGrp="1"/>
          </p:cNvSpPr>
          <p:nvPr>
            <p:ph type="title"/>
          </p:nvPr>
        </p:nvSpPr>
        <p:spPr>
          <a:xfrm>
            <a:off x="274320" y="408562"/>
            <a:ext cx="7886700" cy="57589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b="1"/>
              <a:t>Resources</a:t>
            </a:r>
            <a:endParaRPr/>
          </a:p>
        </p:txBody>
      </p:sp>
      <p:sp>
        <p:nvSpPr>
          <p:cNvPr id="546" name="Google Shape;546;p7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p>
            <a:pPr marL="0" lvl="1" indent="0" algn="l" rtl="0">
              <a:lnSpc>
                <a:spcPct val="90000"/>
              </a:lnSpc>
              <a:spcBef>
                <a:spcPts val="500"/>
              </a:spcBef>
              <a:spcAft>
                <a:spcPts val="0"/>
              </a:spcAft>
              <a:buClr>
                <a:schemeClr val="dk1"/>
              </a:buClr>
              <a:buSzPts val="2403"/>
              <a:buNone/>
            </a:pPr>
            <a:r>
              <a:rPr lang="en-US" sz="2400"/>
              <a:t>Accountability 2022 FAQ:</a:t>
            </a:r>
            <a:endParaRPr sz="2400"/>
          </a:p>
          <a:p>
            <a:pPr marL="457200" lvl="1" indent="0" algn="l" rtl="0">
              <a:lnSpc>
                <a:spcPct val="90000"/>
              </a:lnSpc>
              <a:spcBef>
                <a:spcPts val="500"/>
              </a:spcBef>
              <a:spcAft>
                <a:spcPts val="0"/>
              </a:spcAft>
              <a:buClr>
                <a:schemeClr val="dk1"/>
              </a:buClr>
              <a:buSzPts val="2403"/>
              <a:buNone/>
            </a:pPr>
            <a:r>
              <a:rPr lang="en-US" u="sng">
                <a:solidFill>
                  <a:schemeClr val="hlink"/>
                </a:solidFill>
                <a:hlinkClick r:id="rId3"/>
              </a:rPr>
              <a:t>https://www.cde.state.co.us/accountability/accountabilityfaq</a:t>
            </a:r>
            <a:r>
              <a:rPr lang="en-US" sz="2400"/>
              <a:t> </a:t>
            </a:r>
            <a:endParaRPr sz="2400"/>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r>
              <a:rPr lang="en-US"/>
              <a:t>Request to Reconsider Resources:</a:t>
            </a:r>
            <a:endParaRPr/>
          </a:p>
          <a:p>
            <a:pPr marL="457200" lvl="1" indent="0" algn="l" rtl="0">
              <a:lnSpc>
                <a:spcPct val="90000"/>
              </a:lnSpc>
              <a:spcBef>
                <a:spcPts val="500"/>
              </a:spcBef>
              <a:spcAft>
                <a:spcPts val="0"/>
              </a:spcAft>
              <a:buClr>
                <a:schemeClr val="dk1"/>
              </a:buClr>
              <a:buSzPts val="2000"/>
              <a:buNone/>
            </a:pPr>
            <a:r>
              <a:rPr lang="en-US" sz="2000" u="sng">
                <a:solidFill>
                  <a:schemeClr val="hlink"/>
                </a:solidFill>
                <a:hlinkClick r:id="rId4"/>
              </a:rPr>
              <a:t>http://www.cde.state.co.us/accountability/requesttoreconsider</a:t>
            </a:r>
            <a:r>
              <a:rPr lang="en-US" sz="2000"/>
              <a:t> </a:t>
            </a:r>
            <a:endParaRPr/>
          </a:p>
          <a:p>
            <a:pPr marL="228600" lvl="0" indent="-7620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None/>
            </a:pPr>
            <a:r>
              <a:rPr lang="en-US"/>
              <a:t>ESSA Methods &amp; Criteria for Identification of Schools:</a:t>
            </a:r>
            <a:endParaRPr/>
          </a:p>
          <a:p>
            <a:pPr marL="0" lvl="0" indent="0" algn="l" rtl="0">
              <a:lnSpc>
                <a:spcPct val="90000"/>
              </a:lnSpc>
              <a:spcBef>
                <a:spcPts val="1000"/>
              </a:spcBef>
              <a:spcAft>
                <a:spcPts val="0"/>
              </a:spcAft>
              <a:buClr>
                <a:schemeClr val="dk1"/>
              </a:buClr>
              <a:buSzPts val="2000"/>
              <a:buNone/>
            </a:pPr>
            <a:r>
              <a:rPr lang="en-US" sz="2000">
                <a:latin typeface="Calibri"/>
                <a:ea typeface="Calibri"/>
                <a:cs typeface="Calibri"/>
                <a:sym typeface="Calibri"/>
              </a:rPr>
              <a:t>         </a:t>
            </a:r>
            <a:r>
              <a:rPr lang="en-US" sz="2000" u="sng">
                <a:solidFill>
                  <a:schemeClr val="hlink"/>
                </a:solidFill>
                <a:latin typeface="Calibri"/>
                <a:ea typeface="Calibri"/>
                <a:cs typeface="Calibri"/>
                <a:sym typeface="Calibri"/>
                <a:hlinkClick r:id="rId5"/>
              </a:rPr>
              <a:t>http://www.cde.state.co.us/fedprograms/essa_csi_tsi</a:t>
            </a:r>
            <a:endParaRPr sz="2000">
              <a:latin typeface="Calibri"/>
              <a:ea typeface="Calibri"/>
              <a:cs typeface="Calibri"/>
              <a:sym typeface="Calibri"/>
            </a:endParaRPr>
          </a:p>
          <a:p>
            <a:pPr marL="457200" lvl="1" indent="0" algn="l" rtl="0">
              <a:lnSpc>
                <a:spcPct val="90000"/>
              </a:lnSpc>
              <a:spcBef>
                <a:spcPts val="500"/>
              </a:spcBef>
              <a:spcAft>
                <a:spcPts val="0"/>
              </a:spcAft>
              <a:buClr>
                <a:schemeClr val="dk1"/>
              </a:buClr>
              <a:buSzPts val="20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8"/>
          <p:cNvSpPr txBox="1">
            <a:spLocks noGrp="1"/>
          </p:cNvSpPr>
          <p:nvPr>
            <p:ph type="title"/>
          </p:nvPr>
        </p:nvSpPr>
        <p:spPr>
          <a:xfrm>
            <a:off x="448393" y="414866"/>
            <a:ext cx="6081865" cy="57066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b="1"/>
              <a:t>Contact Us</a:t>
            </a:r>
            <a:endParaRPr/>
          </a:p>
        </p:txBody>
      </p:sp>
      <p:sp>
        <p:nvSpPr>
          <p:cNvPr id="556" name="Google Shape;556;p78"/>
          <p:cNvSpPr txBox="1">
            <a:spLocks noGrp="1"/>
          </p:cNvSpPr>
          <p:nvPr>
            <p:ph type="body" idx="1"/>
          </p:nvPr>
        </p:nvSpPr>
        <p:spPr>
          <a:xfrm>
            <a:off x="274322" y="1586175"/>
            <a:ext cx="3932400" cy="4890900"/>
          </a:xfrm>
          <a:prstGeom prst="rect">
            <a:avLst/>
          </a:prstGeom>
          <a:noFill/>
          <a:ln>
            <a:noFill/>
          </a:ln>
        </p:spPr>
        <p:txBody>
          <a:bodyPr spcFirstLastPara="1" wrap="square" lIns="0" tIns="0" rIns="0" bIns="45700" anchor="t" anchorCtr="0">
            <a:noAutofit/>
          </a:bodyPr>
          <a:lstStyle/>
          <a:p>
            <a:pPr marL="228600" lvl="0" indent="-228600" algn="l" rtl="0">
              <a:lnSpc>
                <a:spcPct val="90000"/>
              </a:lnSpc>
              <a:spcBef>
                <a:spcPts val="0"/>
              </a:spcBef>
              <a:spcAft>
                <a:spcPts val="0"/>
              </a:spcAft>
              <a:buClr>
                <a:schemeClr val="dk1"/>
              </a:buClr>
              <a:buSzPts val="1600"/>
              <a:buChar char="•"/>
            </a:pPr>
            <a:r>
              <a:rPr lang="en-US" sz="1600" b="1">
                <a:latin typeface="Calibri"/>
                <a:ea typeface="Calibri"/>
                <a:cs typeface="Calibri"/>
                <a:sym typeface="Calibri"/>
              </a:rPr>
              <a:t>State Accountability and Improvement Planning</a:t>
            </a:r>
            <a:endParaRPr sz="1600"/>
          </a:p>
          <a:p>
            <a:pPr marL="685800" lvl="1" indent="-228600" algn="l" rtl="0">
              <a:lnSpc>
                <a:spcPct val="90000"/>
              </a:lnSpc>
              <a:spcBef>
                <a:spcPts val="500"/>
              </a:spcBef>
              <a:spcAft>
                <a:spcPts val="0"/>
              </a:spcAft>
              <a:buClr>
                <a:schemeClr val="dk1"/>
              </a:buClr>
              <a:buSzPts val="1600"/>
              <a:buChar char="•"/>
            </a:pPr>
            <a:r>
              <a:rPr lang="en-US" sz="1600"/>
              <a:t>Dan Jorgensen, PhD</a:t>
            </a:r>
            <a:endParaRPr/>
          </a:p>
          <a:p>
            <a:pPr marL="1143000" lvl="2" indent="-228600" algn="l" rtl="0">
              <a:lnSpc>
                <a:spcPct val="90000"/>
              </a:lnSpc>
              <a:spcBef>
                <a:spcPts val="500"/>
              </a:spcBef>
              <a:spcAft>
                <a:spcPts val="0"/>
              </a:spcAft>
              <a:buClr>
                <a:schemeClr val="dk1"/>
              </a:buClr>
              <a:buSzPts val="1600"/>
              <a:buChar char="•"/>
            </a:pPr>
            <a:r>
              <a:rPr lang="en-US" sz="1600"/>
              <a:t>Training/Technical Assistance</a:t>
            </a:r>
            <a:endParaRPr/>
          </a:p>
          <a:p>
            <a:pPr marL="1143000" lvl="2" indent="-228600" algn="l" rtl="0">
              <a:lnSpc>
                <a:spcPct val="90000"/>
              </a:lnSpc>
              <a:spcBef>
                <a:spcPts val="500"/>
              </a:spcBef>
              <a:spcAft>
                <a:spcPts val="0"/>
              </a:spcAft>
              <a:buClr>
                <a:schemeClr val="dk1"/>
              </a:buClr>
              <a:buSzPts val="1600"/>
              <a:buChar char="•"/>
            </a:pPr>
            <a:r>
              <a:rPr lang="en-US" sz="1600"/>
              <a:t>720.245.4532</a:t>
            </a:r>
            <a:endParaRPr/>
          </a:p>
          <a:p>
            <a:pPr marL="1143000" lvl="2" indent="-228600" algn="l" rtl="0">
              <a:lnSpc>
                <a:spcPct val="90000"/>
              </a:lnSpc>
              <a:spcBef>
                <a:spcPts val="500"/>
              </a:spcBef>
              <a:spcAft>
                <a:spcPts val="0"/>
              </a:spcAft>
              <a:buClr>
                <a:schemeClr val="dk1"/>
              </a:buClr>
              <a:buSzPts val="1600"/>
              <a:buChar char="•"/>
            </a:pPr>
            <a:r>
              <a:rPr lang="en-US" sz="1600" u="sng">
                <a:solidFill>
                  <a:schemeClr val="hlink"/>
                </a:solidFill>
                <a:hlinkClick r:id="rId3"/>
              </a:rPr>
              <a:t>Jorgensen_D@cde.state.co.us</a:t>
            </a:r>
            <a:endParaRPr sz="1600"/>
          </a:p>
          <a:p>
            <a:pPr marL="914400" lvl="2" indent="0" algn="l" rtl="0">
              <a:lnSpc>
                <a:spcPct val="90000"/>
              </a:lnSpc>
              <a:spcBef>
                <a:spcPts val="500"/>
              </a:spcBef>
              <a:spcAft>
                <a:spcPts val="0"/>
              </a:spcAft>
              <a:buClr>
                <a:schemeClr val="dk1"/>
              </a:buClr>
              <a:buSzPts val="1600"/>
              <a:buNone/>
            </a:pPr>
            <a:endParaRPr sz="1600"/>
          </a:p>
          <a:p>
            <a:pPr marL="685800" lvl="1" indent="-228600" algn="l" rtl="0">
              <a:lnSpc>
                <a:spcPct val="90000"/>
              </a:lnSpc>
              <a:spcBef>
                <a:spcPts val="500"/>
              </a:spcBef>
              <a:spcAft>
                <a:spcPts val="0"/>
              </a:spcAft>
              <a:buClr>
                <a:schemeClr val="dk1"/>
              </a:buClr>
              <a:buSzPts val="1600"/>
              <a:buChar char="•"/>
            </a:pPr>
            <a:r>
              <a:rPr lang="en-US" sz="1600"/>
              <a:t>Aislinn Walsh</a:t>
            </a:r>
            <a:endParaRPr/>
          </a:p>
          <a:p>
            <a:pPr marL="1143000" lvl="2" indent="-228600" algn="l" rtl="0">
              <a:lnSpc>
                <a:spcPct val="90000"/>
              </a:lnSpc>
              <a:spcBef>
                <a:spcPts val="500"/>
              </a:spcBef>
              <a:spcAft>
                <a:spcPts val="0"/>
              </a:spcAft>
              <a:buClr>
                <a:schemeClr val="dk1"/>
              </a:buClr>
              <a:buSzPts val="1600"/>
              <a:buChar char="•"/>
            </a:pPr>
            <a:r>
              <a:rPr lang="en-US" sz="1600"/>
              <a:t>Request to Reconsider</a:t>
            </a:r>
            <a:endParaRPr/>
          </a:p>
          <a:p>
            <a:pPr marL="1143000" lvl="2" indent="-228600" algn="l" rtl="0">
              <a:lnSpc>
                <a:spcPct val="90000"/>
              </a:lnSpc>
              <a:spcBef>
                <a:spcPts val="500"/>
              </a:spcBef>
              <a:spcAft>
                <a:spcPts val="0"/>
              </a:spcAft>
              <a:buClr>
                <a:schemeClr val="dk1"/>
              </a:buClr>
              <a:buSzPts val="1600"/>
              <a:buChar char="•"/>
            </a:pPr>
            <a:r>
              <a:rPr lang="en-US" sz="1600"/>
              <a:t>720.614.2151</a:t>
            </a:r>
            <a:endParaRPr/>
          </a:p>
          <a:p>
            <a:pPr marL="1143000" lvl="2" indent="-228600" algn="l" rtl="0">
              <a:lnSpc>
                <a:spcPct val="90000"/>
              </a:lnSpc>
              <a:spcBef>
                <a:spcPts val="500"/>
              </a:spcBef>
              <a:spcAft>
                <a:spcPts val="0"/>
              </a:spcAft>
              <a:buClr>
                <a:schemeClr val="dk1"/>
              </a:buClr>
              <a:buSzPts val="1600"/>
              <a:buChar char="•"/>
            </a:pPr>
            <a:r>
              <a:rPr lang="en-US" sz="1600" u="sng">
                <a:solidFill>
                  <a:schemeClr val="hlink"/>
                </a:solidFill>
                <a:hlinkClick r:id="rId4"/>
              </a:rPr>
              <a:t>Walsh_A@cde.state.co.us</a:t>
            </a:r>
            <a:r>
              <a:rPr lang="en-US" sz="1600"/>
              <a:t> </a:t>
            </a:r>
            <a:endParaRPr sz="1600"/>
          </a:p>
          <a:p>
            <a:pPr marL="1143000" lvl="0" indent="0" algn="l" rtl="0">
              <a:lnSpc>
                <a:spcPct val="90000"/>
              </a:lnSpc>
              <a:spcBef>
                <a:spcPts val="500"/>
              </a:spcBef>
              <a:spcAft>
                <a:spcPts val="0"/>
              </a:spcAft>
              <a:buNone/>
            </a:pPr>
            <a:endParaRPr sz="1600"/>
          </a:p>
          <a:p>
            <a:pPr marL="685800" lvl="1" indent="-203200" algn="l" rtl="0">
              <a:spcBef>
                <a:spcPts val="500"/>
              </a:spcBef>
              <a:spcAft>
                <a:spcPts val="0"/>
              </a:spcAft>
              <a:buSzPts val="1600"/>
              <a:buChar char="•"/>
            </a:pPr>
            <a:r>
              <a:rPr lang="en-US" sz="1600"/>
              <a:t>Erin Loften</a:t>
            </a:r>
            <a:endParaRPr/>
          </a:p>
          <a:p>
            <a:pPr marL="1143000" lvl="2" indent="-215900" algn="l" rtl="0">
              <a:spcBef>
                <a:spcPts val="500"/>
              </a:spcBef>
              <a:spcAft>
                <a:spcPts val="0"/>
              </a:spcAft>
              <a:buSzPts val="1600"/>
              <a:buChar char="•"/>
            </a:pPr>
            <a:r>
              <a:rPr lang="en-US" sz="1600"/>
              <a:t>Training/Technical Assistance</a:t>
            </a:r>
            <a:endParaRPr/>
          </a:p>
          <a:p>
            <a:pPr marL="1143000" lvl="2" indent="-215900" algn="l" rtl="0">
              <a:spcBef>
                <a:spcPts val="500"/>
              </a:spcBef>
              <a:spcAft>
                <a:spcPts val="0"/>
              </a:spcAft>
              <a:buSzPts val="1600"/>
              <a:buChar char="•"/>
            </a:pPr>
            <a:r>
              <a:rPr lang="en-US" sz="1600"/>
              <a:t>720.475.0681</a:t>
            </a:r>
            <a:endParaRPr/>
          </a:p>
          <a:p>
            <a:pPr marL="1143000" lvl="2" indent="-215900" algn="l" rtl="0">
              <a:spcBef>
                <a:spcPts val="500"/>
              </a:spcBef>
              <a:spcAft>
                <a:spcPts val="0"/>
              </a:spcAft>
              <a:buSzPts val="1600"/>
              <a:buChar char="•"/>
            </a:pPr>
            <a:r>
              <a:rPr lang="en-US" sz="1600" u="sng">
                <a:solidFill>
                  <a:schemeClr val="hlink"/>
                </a:solidFill>
                <a:hlinkClick r:id="rId5"/>
              </a:rPr>
              <a:t>Loften_E@cde.state.co.us</a:t>
            </a:r>
            <a:r>
              <a:rPr lang="en-US" sz="1600"/>
              <a:t>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1"/>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sz="1600">
                <a:solidFill>
                  <a:srgbClr val="7F7F7F"/>
                </a:solidFill>
              </a:rPr>
              <a:t>4</a:t>
            </a:fld>
            <a:endParaRPr sz="1600">
              <a:solidFill>
                <a:srgbClr val="7F7F7F"/>
              </a:solidFill>
            </a:endParaRPr>
          </a:p>
        </p:txBody>
      </p:sp>
      <p:sp>
        <p:nvSpPr>
          <p:cNvPr id="302" name="Google Shape;302;p51"/>
          <p:cNvSpPr txBox="1">
            <a:spLocks noGrp="1"/>
          </p:cNvSpPr>
          <p:nvPr>
            <p:ph type="title"/>
          </p:nvPr>
        </p:nvSpPr>
        <p:spPr>
          <a:xfrm>
            <a:off x="301243" y="2732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Identifications</a:t>
            </a:r>
            <a:endParaRPr/>
          </a:p>
        </p:txBody>
      </p:sp>
      <p:sp>
        <p:nvSpPr>
          <p:cNvPr id="303" name="Google Shape;303;p51"/>
          <p:cNvSpPr txBox="1">
            <a:spLocks noGrp="1"/>
          </p:cNvSpPr>
          <p:nvPr>
            <p:ph type="body" idx="1"/>
          </p:nvPr>
        </p:nvSpPr>
        <p:spPr>
          <a:xfrm>
            <a:off x="628650" y="1463050"/>
            <a:ext cx="4454100" cy="4640700"/>
          </a:xfrm>
          <a:prstGeom prst="rect">
            <a:avLst/>
          </a:prstGeom>
        </p:spPr>
        <p:txBody>
          <a:bodyPr spcFirstLastPara="1" wrap="square" lIns="0" tIns="0" rIns="0" bIns="45700" anchor="t" anchorCtr="0">
            <a:normAutofit lnSpcReduction="10000"/>
          </a:bodyPr>
          <a:lstStyle/>
          <a:p>
            <a:pPr marL="0" lvl="0" indent="0" algn="l" rtl="0">
              <a:spcBef>
                <a:spcPts val="1000"/>
              </a:spcBef>
              <a:spcAft>
                <a:spcPts val="0"/>
              </a:spcAft>
              <a:buNone/>
            </a:pPr>
            <a:r>
              <a:rPr lang="en-US"/>
              <a:t>Both state and federal  accountability identifications will occur in 2022.</a:t>
            </a:r>
            <a:endParaRPr/>
          </a:p>
          <a:p>
            <a:pPr marL="0" marR="0" lvl="0" indent="0" algn="l" rtl="0">
              <a:lnSpc>
                <a:spcPct val="90000"/>
              </a:lnSpc>
              <a:spcBef>
                <a:spcPts val="1000"/>
              </a:spcBef>
              <a:spcAft>
                <a:spcPts val="0"/>
              </a:spcAft>
              <a:buNone/>
            </a:pPr>
            <a:endParaRPr/>
          </a:p>
          <a:p>
            <a:pPr marL="0" marR="0" lvl="0" indent="0" algn="l" rtl="0">
              <a:lnSpc>
                <a:spcPct val="90000"/>
              </a:lnSpc>
              <a:spcBef>
                <a:spcPts val="1000"/>
              </a:spcBef>
              <a:spcAft>
                <a:spcPts val="0"/>
              </a:spcAft>
              <a:buNone/>
            </a:pPr>
            <a:r>
              <a:rPr lang="en-US"/>
              <a:t>The U.S. Department of Education has approved the state’s waiver to make some adjustments to the process in light of the two-year pause. Changes are described on the website for the </a:t>
            </a:r>
            <a:r>
              <a:rPr lang="en-US" u="sng">
                <a:solidFill>
                  <a:schemeClr val="hlink"/>
                </a:solidFill>
                <a:hlinkClick r:id="rId3"/>
              </a:rPr>
              <a:t>ESSA plan</a:t>
            </a:r>
            <a:r>
              <a:rPr lang="en-US"/>
              <a:t>.</a:t>
            </a:r>
            <a:endParaRPr/>
          </a:p>
          <a:p>
            <a:pPr marL="0" lvl="0" indent="0" algn="l" rtl="0">
              <a:spcBef>
                <a:spcPts val="1000"/>
              </a:spcBef>
              <a:spcAft>
                <a:spcPts val="0"/>
              </a:spcAft>
              <a:buNone/>
            </a:pPr>
            <a:endParaRPr/>
          </a:p>
          <a:p>
            <a:pPr marL="0" lvl="0" indent="0" algn="l" rtl="0">
              <a:spcBef>
                <a:spcPts val="1000"/>
              </a:spcBef>
              <a:spcAft>
                <a:spcPts val="0"/>
              </a:spcAft>
              <a:buNone/>
            </a:pPr>
            <a:r>
              <a:rPr lang="en-US"/>
              <a:t>This webinar will primarily focus on implications of state policy. </a:t>
            </a:r>
            <a:endParaRPr/>
          </a:p>
        </p:txBody>
      </p:sp>
      <p:pic>
        <p:nvPicPr>
          <p:cNvPr id="304" name="Google Shape;304;p51"/>
          <p:cNvPicPr preferRelativeResize="0"/>
          <p:nvPr/>
        </p:nvPicPr>
        <p:blipFill rotWithShape="1">
          <a:blip r:embed="rId4">
            <a:alphaModFix/>
          </a:blip>
          <a:srcRect/>
          <a:stretch/>
        </p:blipFill>
        <p:spPr>
          <a:xfrm>
            <a:off x="5363081" y="1350681"/>
            <a:ext cx="3369550" cy="2611176"/>
          </a:xfrm>
          <a:prstGeom prst="rect">
            <a:avLst/>
          </a:prstGeom>
          <a:noFill/>
          <a:ln>
            <a:noFill/>
          </a:ln>
        </p:spPr>
      </p:pic>
      <p:sp>
        <p:nvSpPr>
          <p:cNvPr id="305" name="Google Shape;305;p51"/>
          <p:cNvSpPr/>
          <p:nvPr/>
        </p:nvSpPr>
        <p:spPr>
          <a:xfrm>
            <a:off x="5288325" y="1980775"/>
            <a:ext cx="3494400" cy="756300"/>
          </a:xfrm>
          <a:prstGeom prst="rect">
            <a:avLst/>
          </a:prstGeom>
          <a:noFill/>
          <a:ln w="762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1"/>
          <p:cNvSpPr/>
          <p:nvPr/>
        </p:nvSpPr>
        <p:spPr>
          <a:xfrm>
            <a:off x="3288775" y="2176375"/>
            <a:ext cx="1924800" cy="365100"/>
          </a:xfrm>
          <a:prstGeom prst="righ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2"/>
          <p:cNvSpPr txBox="1">
            <a:spLocks noGrp="1"/>
          </p:cNvSpPr>
          <p:nvPr>
            <p:ph type="title"/>
          </p:nvPr>
        </p:nvSpPr>
        <p:spPr>
          <a:xfrm>
            <a:off x="245193" y="339352"/>
            <a:ext cx="6081900" cy="1008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0000"/>
              </a:buClr>
              <a:buSzPts val="2100"/>
              <a:buFont typeface="Arial"/>
              <a:buNone/>
            </a:pPr>
            <a:r>
              <a:rPr lang="en-US" sz="2200"/>
              <a:t>SB 22-137 - Transition Back to Standard K-12 Accountability</a:t>
            </a:r>
            <a:endParaRPr sz="2200"/>
          </a:p>
        </p:txBody>
      </p:sp>
      <p:sp>
        <p:nvSpPr>
          <p:cNvPr id="312" name="Google Shape;312;p52"/>
          <p:cNvSpPr txBox="1">
            <a:spLocks noGrp="1"/>
          </p:cNvSpPr>
          <p:nvPr>
            <p:ph type="body" idx="1"/>
          </p:nvPr>
        </p:nvSpPr>
        <p:spPr>
          <a:xfrm>
            <a:off x="628650" y="1554467"/>
            <a:ext cx="7886700" cy="4993200"/>
          </a:xfrm>
          <a:prstGeom prst="rect">
            <a:avLst/>
          </a:prstGeom>
          <a:noFill/>
          <a:ln>
            <a:noFill/>
          </a:ln>
        </p:spPr>
        <p:txBody>
          <a:bodyPr spcFirstLastPara="1" wrap="square" lIns="0" tIns="0" rIns="0" bIns="0" anchor="t" anchorCtr="0">
            <a:normAutofit fontScale="92500" lnSpcReduction="20000"/>
          </a:bodyPr>
          <a:lstStyle/>
          <a:p>
            <a:pPr marL="457200" lvl="0" indent="-334327" algn="l" rtl="0">
              <a:lnSpc>
                <a:spcPct val="115000"/>
              </a:lnSpc>
              <a:spcBef>
                <a:spcPts val="0"/>
              </a:spcBef>
              <a:spcAft>
                <a:spcPts val="0"/>
              </a:spcAft>
              <a:buSzPct val="75000"/>
              <a:buChar char="-"/>
            </a:pPr>
            <a:r>
              <a:rPr lang="en-US"/>
              <a:t>Restarts framework calculations for fall 2022 using 2019 statewide performance indicator targets.</a:t>
            </a:r>
            <a:endParaRPr/>
          </a:p>
          <a:p>
            <a:pPr marL="457200" lvl="0" indent="-334327" algn="l" rtl="0">
              <a:lnSpc>
                <a:spcPct val="115000"/>
              </a:lnSpc>
              <a:spcBef>
                <a:spcPts val="0"/>
              </a:spcBef>
              <a:spcAft>
                <a:spcPts val="0"/>
              </a:spcAft>
              <a:buSzPct val="75000"/>
              <a:buChar char="-"/>
            </a:pPr>
            <a:r>
              <a:rPr lang="en-US"/>
              <a:t>Addition of growth participation rate to framework reports.</a:t>
            </a:r>
            <a:endParaRPr/>
          </a:p>
          <a:p>
            <a:pPr marL="457200" lvl="0" indent="-334327" algn="l" rtl="0">
              <a:lnSpc>
                <a:spcPct val="115000"/>
              </a:lnSpc>
              <a:spcBef>
                <a:spcPts val="0"/>
              </a:spcBef>
              <a:spcAft>
                <a:spcPts val="0"/>
              </a:spcAft>
              <a:buSzPct val="75000"/>
              <a:buChar char="-"/>
            </a:pPr>
            <a:r>
              <a:rPr lang="en-US"/>
              <a:t>Accreditation and plan type ratings will be assigned, but clock status will not automatically advance (on or off).</a:t>
            </a:r>
            <a:endParaRPr/>
          </a:p>
          <a:p>
            <a:pPr marL="457200" lvl="0" indent="-334327" algn="l" rtl="0">
              <a:lnSpc>
                <a:spcPct val="115000"/>
              </a:lnSpc>
              <a:spcBef>
                <a:spcPts val="0"/>
              </a:spcBef>
              <a:spcAft>
                <a:spcPts val="0"/>
              </a:spcAft>
              <a:buSzPct val="75000"/>
              <a:buChar char="-"/>
            </a:pPr>
            <a:r>
              <a:rPr lang="en-US"/>
              <a:t>Change in clock status may be approved through request to reconsider process, and opens request to reconsider process back up more broadly.</a:t>
            </a:r>
            <a:endParaRPr/>
          </a:p>
          <a:p>
            <a:pPr marL="457200" lvl="0" indent="-334327" algn="l" rtl="0">
              <a:lnSpc>
                <a:spcPct val="115000"/>
              </a:lnSpc>
              <a:spcBef>
                <a:spcPts val="0"/>
              </a:spcBef>
              <a:spcAft>
                <a:spcPts val="0"/>
              </a:spcAft>
              <a:buSzPct val="75000"/>
              <a:buChar char="-"/>
            </a:pPr>
            <a:r>
              <a:rPr lang="en-US"/>
              <a:t>Clarification that State Board may take into consideration the 2022-2023 plan type for schools and districts (currently 12 schools and 2 districts) with directed action.</a:t>
            </a:r>
            <a:endParaRPr/>
          </a:p>
          <a:p>
            <a:pPr marL="457200" lvl="0" indent="-334327" algn="l" rtl="0">
              <a:lnSpc>
                <a:spcPct val="115000"/>
              </a:lnSpc>
              <a:spcBef>
                <a:spcPts val="0"/>
              </a:spcBef>
              <a:spcAft>
                <a:spcPts val="0"/>
              </a:spcAft>
              <a:buSzPct val="75000"/>
              <a:buChar char="-"/>
            </a:pPr>
            <a:r>
              <a:rPr lang="en-US"/>
              <a:t>Expands the School Transformation grant (currently embedded with EASI grant) to districts with Improvement plan type.</a:t>
            </a:r>
            <a:endParaRPr/>
          </a:p>
          <a:p>
            <a:pPr marL="0" lvl="0" indent="0" algn="l" rtl="0">
              <a:lnSpc>
                <a:spcPct val="90000"/>
              </a:lnSpc>
              <a:spcBef>
                <a:spcPts val="0"/>
              </a:spcBef>
              <a:spcAft>
                <a:spcPts val="0"/>
              </a:spcAft>
              <a:buClr>
                <a:schemeClr val="dk1"/>
              </a:buClr>
              <a:buSzPct val="45833"/>
              <a:buFont typeface="Arial"/>
              <a:buNone/>
            </a:pPr>
            <a:endParaRPr/>
          </a:p>
          <a:p>
            <a:pPr marL="0" lvl="0" indent="0" algn="ctr" rtl="0">
              <a:lnSpc>
                <a:spcPct val="90000"/>
              </a:lnSpc>
              <a:spcBef>
                <a:spcPts val="0"/>
              </a:spcBef>
              <a:spcAft>
                <a:spcPts val="0"/>
              </a:spcAft>
              <a:buClr>
                <a:schemeClr val="dk1"/>
              </a:buClr>
              <a:buSzPct val="45833"/>
              <a:buFont typeface="Arial"/>
              <a:buNone/>
            </a:pPr>
            <a:r>
              <a:rPr lang="en-US"/>
              <a:t>SB</a:t>
            </a:r>
            <a:r>
              <a:rPr lang="en-US">
                <a:solidFill>
                  <a:schemeClr val="hlink"/>
                </a:solidFill>
                <a:uFill>
                  <a:noFill/>
                </a:uFill>
                <a:hlinkClick r:id="rId3"/>
              </a:rPr>
              <a:t> </a:t>
            </a:r>
            <a:r>
              <a:rPr lang="en-US" u="sng">
                <a:solidFill>
                  <a:schemeClr val="hlink"/>
                </a:solidFill>
                <a:hlinkClick r:id="rId3"/>
              </a:rPr>
              <a:t>22-137</a:t>
            </a:r>
            <a:endParaRPr/>
          </a:p>
        </p:txBody>
      </p:sp>
      <p:sp>
        <p:nvSpPr>
          <p:cNvPr id="313" name="Google Shape;313;p52"/>
          <p:cNvSpPr txBox="1">
            <a:spLocks noGrp="1"/>
          </p:cNvSpPr>
          <p:nvPr>
            <p:ph type="sldNum" idx="12"/>
          </p:nvPr>
        </p:nvSpPr>
        <p:spPr>
          <a:xfrm>
            <a:off x="223071" y="8569357"/>
            <a:ext cx="2057400" cy="486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pic>
        <p:nvPicPr>
          <p:cNvPr id="314" name="Google Shape;314;p52"/>
          <p:cNvPicPr preferRelativeResize="0"/>
          <p:nvPr/>
        </p:nvPicPr>
        <p:blipFill rotWithShape="1">
          <a:blip r:embed="rId4">
            <a:alphaModFix/>
          </a:blip>
          <a:srcRect/>
          <a:stretch/>
        </p:blipFill>
        <p:spPr>
          <a:xfrm>
            <a:off x="7315825" y="0"/>
            <a:ext cx="1828175" cy="1221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3"/>
          <p:cNvSpPr txBox="1">
            <a:spLocks noGrp="1"/>
          </p:cNvSpPr>
          <p:nvPr>
            <p:ph type="title"/>
          </p:nvPr>
        </p:nvSpPr>
        <p:spPr>
          <a:xfrm>
            <a:off x="245193" y="339352"/>
            <a:ext cx="6081900" cy="1008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US"/>
              <a:t>Draft Timeline for 2022 State Accountability</a:t>
            </a:r>
            <a:endParaRPr/>
          </a:p>
        </p:txBody>
      </p:sp>
      <p:sp>
        <p:nvSpPr>
          <p:cNvPr id="320" name="Google Shape;320;p53"/>
          <p:cNvSpPr txBox="1">
            <a:spLocks noGrp="1"/>
          </p:cNvSpPr>
          <p:nvPr>
            <p:ph type="sldNum" idx="12"/>
          </p:nvPr>
        </p:nvSpPr>
        <p:spPr>
          <a:xfrm>
            <a:off x="223071" y="8569357"/>
            <a:ext cx="2057400" cy="486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graphicFrame>
        <p:nvGraphicFramePr>
          <p:cNvPr id="321" name="Google Shape;321;p53"/>
          <p:cNvGraphicFramePr/>
          <p:nvPr/>
        </p:nvGraphicFramePr>
        <p:xfrm>
          <a:off x="569550" y="1347650"/>
          <a:ext cx="3000000" cy="3000000"/>
        </p:xfrm>
        <a:graphic>
          <a:graphicData uri="http://schemas.openxmlformats.org/drawingml/2006/table">
            <a:tbl>
              <a:tblPr>
                <a:noFill/>
                <a:tableStyleId>{37A7633E-2B65-4C1A-905B-2FC1D47E1573}</a:tableStyleId>
              </a:tblPr>
              <a:tblGrid>
                <a:gridCol w="2044750">
                  <a:extLst>
                    <a:ext uri="{9D8B030D-6E8A-4147-A177-3AD203B41FA5}">
                      <a16:colId xmlns:a16="http://schemas.microsoft.com/office/drawing/2014/main" val="20000"/>
                    </a:ext>
                  </a:extLst>
                </a:gridCol>
                <a:gridCol w="5857225">
                  <a:extLst>
                    <a:ext uri="{9D8B030D-6E8A-4147-A177-3AD203B41FA5}">
                      <a16:colId xmlns:a16="http://schemas.microsoft.com/office/drawing/2014/main" val="20001"/>
                    </a:ext>
                  </a:extLst>
                </a:gridCol>
              </a:tblGrid>
              <a:tr h="444975">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Timeline</a:t>
                      </a:r>
                      <a:endParaRPr sz="2100" b="1" u="none" strike="noStrike" cap="none"/>
                    </a:p>
                  </a:txBody>
                  <a:tcPr marL="63500" marR="63500" marT="84675" marB="84675">
                    <a:solidFill>
                      <a:srgbClr val="C9DAF8"/>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t>Activities</a:t>
                      </a:r>
                      <a:endParaRPr sz="2100" b="1" u="none" strike="noStrike" cap="none"/>
                    </a:p>
                  </a:txBody>
                  <a:tcPr marL="63500" marR="63500" marT="84675" marB="84675">
                    <a:solidFill>
                      <a:srgbClr val="C9DAF8"/>
                    </a:solidFill>
                  </a:tcPr>
                </a:tc>
                <a:extLst>
                  <a:ext uri="{0D108BD9-81ED-4DB2-BD59-A6C34878D82A}">
                    <a16:rowId xmlns:a16="http://schemas.microsoft.com/office/drawing/2014/main" val="10000"/>
                  </a:ext>
                </a:extLst>
              </a:tr>
              <a:tr h="4449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March</a:t>
                      </a:r>
                      <a:endParaRPr sz="1900" u="none" strike="noStrike" cap="none"/>
                    </a:p>
                  </a:txBody>
                  <a:tcPr marL="63500" marR="63500" marT="84675" marB="84675"/>
                </a:tc>
                <a:tc>
                  <a:txBody>
                    <a:bodyPr/>
                    <a:lstStyle/>
                    <a:p>
                      <a:pPr marL="304800" marR="0" lvl="0" indent="-311150" algn="l" rtl="0">
                        <a:lnSpc>
                          <a:spcPct val="100000"/>
                        </a:lnSpc>
                        <a:spcBef>
                          <a:spcPts val="0"/>
                        </a:spcBef>
                        <a:spcAft>
                          <a:spcPts val="0"/>
                        </a:spcAft>
                        <a:buClr>
                          <a:srgbClr val="000000"/>
                        </a:buClr>
                        <a:buSzPts val="1900"/>
                        <a:buFont typeface="Arial"/>
                        <a:buChar char="-"/>
                      </a:pPr>
                      <a:r>
                        <a:rPr lang="en-US" sz="1900" u="none" strike="noStrike" cap="none"/>
                        <a:t>CDE</a:t>
                      </a:r>
                      <a:r>
                        <a:rPr lang="en-US" sz="1900" u="none" strike="noStrike" cap="none">
                          <a:solidFill>
                            <a:schemeClr val="dk1"/>
                          </a:solidFill>
                        </a:rPr>
                        <a:t> gather</a:t>
                      </a:r>
                      <a:r>
                        <a:rPr lang="en-US" sz="1900">
                          <a:solidFill>
                            <a:schemeClr val="dk1"/>
                          </a:solidFill>
                        </a:rPr>
                        <a:t>ed</a:t>
                      </a:r>
                      <a:r>
                        <a:rPr lang="en-US" sz="1900" u="none" strike="noStrike" cap="none">
                          <a:solidFill>
                            <a:schemeClr val="dk1"/>
                          </a:solidFill>
                        </a:rPr>
                        <a:t> stakeholder input</a:t>
                      </a:r>
                      <a:endParaRPr sz="1900" u="none" strike="noStrike" cap="none">
                        <a:solidFill>
                          <a:schemeClr val="dk1"/>
                        </a:solidFill>
                      </a:endParaRPr>
                    </a:p>
                    <a:p>
                      <a:pPr marL="304800" marR="0" lvl="0" indent="-311150" algn="l" rtl="0">
                        <a:lnSpc>
                          <a:spcPct val="100000"/>
                        </a:lnSpc>
                        <a:spcBef>
                          <a:spcPts val="0"/>
                        </a:spcBef>
                        <a:spcAft>
                          <a:spcPts val="0"/>
                        </a:spcAft>
                        <a:buClr>
                          <a:schemeClr val="dk1"/>
                        </a:buClr>
                        <a:buSzPts val="1900"/>
                        <a:buFont typeface="Arial"/>
                        <a:buChar char="-"/>
                      </a:pPr>
                      <a:r>
                        <a:rPr lang="en-US" sz="1900" u="none" strike="noStrike" cap="none">
                          <a:solidFill>
                            <a:schemeClr val="dk1"/>
                          </a:solidFill>
                        </a:rPr>
                        <a:t>CDE draft</a:t>
                      </a:r>
                      <a:r>
                        <a:rPr lang="en-US" sz="1900">
                          <a:solidFill>
                            <a:schemeClr val="dk1"/>
                          </a:solidFill>
                        </a:rPr>
                        <a:t>ed</a:t>
                      </a:r>
                      <a:r>
                        <a:rPr lang="en-US" sz="1900" u="none" strike="noStrike" cap="none">
                          <a:solidFill>
                            <a:schemeClr val="dk1"/>
                          </a:solidFill>
                        </a:rPr>
                        <a:t> proposed accountability rules</a:t>
                      </a:r>
                      <a:endParaRPr sz="1900" u="none" strike="noStrike" cap="none">
                        <a:solidFill>
                          <a:schemeClr val="dk1"/>
                        </a:solidFill>
                      </a:endParaRPr>
                    </a:p>
                  </a:txBody>
                  <a:tcPr marL="63500" marR="63500" marT="84675" marB="84675"/>
                </a:tc>
                <a:extLst>
                  <a:ext uri="{0D108BD9-81ED-4DB2-BD59-A6C34878D82A}">
                    <a16:rowId xmlns:a16="http://schemas.microsoft.com/office/drawing/2014/main" val="10001"/>
                  </a:ext>
                </a:extLst>
              </a:tr>
              <a:tr h="4449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April </a:t>
                      </a:r>
                      <a:endParaRPr sz="1900" u="none" strike="noStrike" cap="none"/>
                    </a:p>
                  </a:txBody>
                  <a:tcPr marL="63500" marR="63500" marT="84675" marB="84675"/>
                </a:tc>
                <a:tc>
                  <a:txBody>
                    <a:bodyPr/>
                    <a:lstStyle/>
                    <a:p>
                      <a:pPr marL="304800" lvl="0" indent="-311150" algn="l" rtl="0">
                        <a:spcBef>
                          <a:spcPts val="0"/>
                        </a:spcBef>
                        <a:spcAft>
                          <a:spcPts val="0"/>
                        </a:spcAft>
                        <a:buClr>
                          <a:schemeClr val="dk1"/>
                        </a:buClr>
                        <a:buSzPts val="1900"/>
                        <a:buChar char="-"/>
                      </a:pPr>
                      <a:r>
                        <a:rPr lang="en-US" sz="1900">
                          <a:solidFill>
                            <a:schemeClr val="dk1"/>
                          </a:solidFill>
                        </a:rPr>
                        <a:t>Accountability legislation is passed</a:t>
                      </a:r>
                      <a:endParaRPr sz="1900"/>
                    </a:p>
                    <a:p>
                      <a:pPr marL="304800" lvl="0" indent="-311150" algn="l" rtl="0">
                        <a:spcBef>
                          <a:spcPts val="0"/>
                        </a:spcBef>
                        <a:spcAft>
                          <a:spcPts val="0"/>
                        </a:spcAft>
                        <a:buClr>
                          <a:schemeClr val="dk1"/>
                        </a:buClr>
                        <a:buSzPts val="1900"/>
                        <a:buChar char="-"/>
                      </a:pPr>
                      <a:r>
                        <a:rPr lang="en-US" sz="1900" u="none" strike="noStrike" cap="none"/>
                        <a:t>Noticed accountability rules at SBE meeting (April 13)</a:t>
                      </a:r>
                      <a:endParaRPr sz="1900" u="none" strike="noStrike" cap="none"/>
                    </a:p>
                  </a:txBody>
                  <a:tcPr marL="63500" marR="63500" marT="84675" marB="84675"/>
                </a:tc>
                <a:extLst>
                  <a:ext uri="{0D108BD9-81ED-4DB2-BD59-A6C34878D82A}">
                    <a16:rowId xmlns:a16="http://schemas.microsoft.com/office/drawing/2014/main" val="10002"/>
                  </a:ext>
                </a:extLst>
              </a:tr>
              <a:tr h="4449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May</a:t>
                      </a:r>
                      <a:endParaRPr sz="1900" u="none" strike="noStrike" cap="none"/>
                    </a:p>
                  </a:txBody>
                  <a:tcPr marL="63500" marR="63500" marT="84675" marB="8467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Public comment on proposed rules</a:t>
                      </a:r>
                      <a:endParaRPr sz="1900" u="none" strike="noStrike" cap="none"/>
                    </a:p>
                  </a:txBody>
                  <a:tcPr marL="63500" marR="63500" marT="84675" marB="84675"/>
                </a:tc>
                <a:extLst>
                  <a:ext uri="{0D108BD9-81ED-4DB2-BD59-A6C34878D82A}">
                    <a16:rowId xmlns:a16="http://schemas.microsoft.com/office/drawing/2014/main" val="10003"/>
                  </a:ext>
                </a:extLst>
              </a:tr>
              <a:tr h="4449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June</a:t>
                      </a:r>
                      <a:endParaRPr sz="1900" u="none" strike="noStrike" cap="none"/>
                    </a:p>
                  </a:txBody>
                  <a:tcPr marL="63500" marR="63500" marT="84675" marB="8467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State board vote</a:t>
                      </a:r>
                      <a:r>
                        <a:rPr lang="en-US" sz="1900"/>
                        <a:t>d</a:t>
                      </a:r>
                      <a:r>
                        <a:rPr lang="en-US" sz="1900" u="none" strike="noStrike" cap="none"/>
                        <a:t> to adopt amended rules (June </a:t>
                      </a:r>
                      <a:r>
                        <a:rPr lang="en-US" sz="1900"/>
                        <a:t>16</a:t>
                      </a:r>
                      <a:r>
                        <a:rPr lang="en-US" sz="1900" u="none" strike="noStrike" cap="none"/>
                        <a:t>)</a:t>
                      </a:r>
                      <a:endParaRPr sz="1900" u="none" strike="noStrike" cap="none"/>
                    </a:p>
                  </a:txBody>
                  <a:tcPr marL="63500" marR="63500" marT="84675" marB="84675"/>
                </a:tc>
                <a:extLst>
                  <a:ext uri="{0D108BD9-81ED-4DB2-BD59-A6C34878D82A}">
                    <a16:rowId xmlns:a16="http://schemas.microsoft.com/office/drawing/2014/main" val="10004"/>
                  </a:ext>
                </a:extLst>
              </a:tr>
              <a:tr h="4449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Late Aug - Sept</a:t>
                      </a:r>
                      <a:endParaRPr sz="1900" u="none" strike="noStrike" cap="none"/>
                    </a:p>
                  </a:txBody>
                  <a:tcPr marL="63500" marR="63500" marT="84675" marB="84675"/>
                </a:tc>
                <a:tc>
                  <a:txBody>
                    <a:bodyPr/>
                    <a:lstStyle/>
                    <a:p>
                      <a:pPr marL="304800" marR="0" lvl="0" indent="-311150" algn="l" rtl="0">
                        <a:lnSpc>
                          <a:spcPct val="100000"/>
                        </a:lnSpc>
                        <a:spcBef>
                          <a:spcPts val="0"/>
                        </a:spcBef>
                        <a:spcAft>
                          <a:spcPts val="0"/>
                        </a:spcAft>
                        <a:buClr>
                          <a:srgbClr val="000000"/>
                        </a:buClr>
                        <a:buSzPts val="1900"/>
                        <a:buFont typeface="Arial"/>
                        <a:buChar char="-"/>
                      </a:pPr>
                      <a:r>
                        <a:rPr lang="en-US" sz="1900" u="none" strike="noStrike" cap="none"/>
                        <a:t>Preliminary performance frameworks released</a:t>
                      </a:r>
                      <a:endParaRPr sz="1900" u="none" strike="noStrike" cap="none"/>
                    </a:p>
                    <a:p>
                      <a:pPr marL="304800" marR="0" lvl="0" indent="-311150" algn="l" rtl="0">
                        <a:lnSpc>
                          <a:spcPct val="100000"/>
                        </a:lnSpc>
                        <a:spcBef>
                          <a:spcPts val="0"/>
                        </a:spcBef>
                        <a:spcAft>
                          <a:spcPts val="0"/>
                        </a:spcAft>
                        <a:buClr>
                          <a:srgbClr val="000000"/>
                        </a:buClr>
                        <a:buSzPts val="1900"/>
                        <a:buFont typeface="Arial"/>
                        <a:buChar char="-"/>
                      </a:pPr>
                      <a:r>
                        <a:rPr lang="en-US" sz="1900" u="none" strike="noStrike" cap="none"/>
                        <a:t>Request to reconsider process begins</a:t>
                      </a:r>
                      <a:endParaRPr sz="1900" u="none" strike="noStrike" cap="none"/>
                    </a:p>
                  </a:txBody>
                  <a:tcPr marL="63500" marR="63500" marT="84675" marB="84675"/>
                </a:tc>
                <a:extLst>
                  <a:ext uri="{0D108BD9-81ED-4DB2-BD59-A6C34878D82A}">
                    <a16:rowId xmlns:a16="http://schemas.microsoft.com/office/drawing/2014/main" val="10005"/>
                  </a:ext>
                </a:extLst>
              </a:tr>
              <a:tr h="4449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Nov - Dec</a:t>
                      </a:r>
                      <a:endParaRPr sz="1900" u="none" strike="noStrike" cap="none"/>
                    </a:p>
                  </a:txBody>
                  <a:tcPr marL="63500" marR="63500" marT="84675" marB="8467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State board votes on CDE’s recommendations</a:t>
                      </a:r>
                      <a:r>
                        <a:rPr lang="en-US" sz="1900"/>
                        <a:t>, including </a:t>
                      </a:r>
                      <a:r>
                        <a:rPr lang="en-US" sz="1900" u="none" strike="noStrike" cap="none"/>
                        <a:t>request to reconsider process</a:t>
                      </a:r>
                      <a:endParaRPr sz="1900" u="none" strike="noStrike" cap="none"/>
                    </a:p>
                  </a:txBody>
                  <a:tcPr marL="63500" marR="63500" marT="84675" marB="84675"/>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326"/>
        <p:cNvGrpSpPr/>
        <p:nvPr/>
      </p:nvGrpSpPr>
      <p:grpSpPr>
        <a:xfrm>
          <a:off x="0" y="0"/>
          <a:ext cx="0" cy="0"/>
          <a:chOff x="0" y="0"/>
          <a:chExt cx="0" cy="0"/>
        </a:xfrm>
      </p:grpSpPr>
      <p:sp>
        <p:nvSpPr>
          <p:cNvPr id="327" name="Google Shape;327;p54"/>
          <p:cNvSpPr txBox="1">
            <a:spLocks noGrp="1"/>
          </p:cNvSpPr>
          <p:nvPr>
            <p:ph type="ctrTitle"/>
          </p:nvPr>
        </p:nvSpPr>
        <p:spPr>
          <a:xfrm>
            <a:off x="5598450" y="1783950"/>
            <a:ext cx="3380400" cy="2319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US" b="1">
                <a:solidFill>
                  <a:schemeClr val="lt1"/>
                </a:solidFill>
                <a:latin typeface="Calibri"/>
                <a:ea typeface="Calibri"/>
                <a:cs typeface="Calibri"/>
                <a:sym typeface="Calibri"/>
              </a:rPr>
              <a:t>2022 Key Distinctions</a:t>
            </a:r>
            <a:endParaRPr/>
          </a:p>
        </p:txBody>
      </p:sp>
      <p:sp>
        <p:nvSpPr>
          <p:cNvPr id="328" name="Google Shape;328;p54"/>
          <p:cNvSpPr/>
          <p:nvPr/>
        </p:nvSpPr>
        <p:spPr>
          <a:xfrm rot="10800000">
            <a:off x="0" y="0"/>
            <a:ext cx="5391039"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9" name="Google Shape;329;p54" descr="A yellow sign with black text&#10;&#10;Description automatically generated with medium confidence"/>
          <p:cNvPicPr preferRelativeResize="0"/>
          <p:nvPr/>
        </p:nvPicPr>
        <p:blipFill rotWithShape="1">
          <a:blip r:embed="rId3">
            <a:alphaModFix/>
          </a:blip>
          <a:srcRect l="4886" r="43806" b="-1"/>
          <a:stretch/>
        </p:blipFill>
        <p:spPr>
          <a:xfrm>
            <a:off x="20" y="10"/>
            <a:ext cx="5271352" cy="6857990"/>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7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5"/>
          <p:cNvSpPr txBox="1">
            <a:spLocks noGrp="1"/>
          </p:cNvSpPr>
          <p:nvPr>
            <p:ph type="body" idx="1"/>
          </p:nvPr>
        </p:nvSpPr>
        <p:spPr>
          <a:xfrm>
            <a:off x="628650" y="1559682"/>
            <a:ext cx="7886700" cy="4351338"/>
          </a:xfrm>
          <a:prstGeom prst="rect">
            <a:avLst/>
          </a:prstGeom>
          <a:noFill/>
          <a:ln>
            <a:noFill/>
          </a:ln>
        </p:spPr>
        <p:txBody>
          <a:bodyPr spcFirstLastPara="1" wrap="square" lIns="0" tIns="0" rIns="0" bIns="45700" anchor="t" anchorCtr="0">
            <a:normAutofit lnSpcReduction="10000"/>
          </a:bodyPr>
          <a:lstStyle/>
          <a:p>
            <a:pPr marL="342900" lvl="0" indent="-342900" algn="l" rtl="0">
              <a:lnSpc>
                <a:spcPct val="90000"/>
              </a:lnSpc>
              <a:spcBef>
                <a:spcPts val="0"/>
              </a:spcBef>
              <a:spcAft>
                <a:spcPts val="0"/>
              </a:spcAft>
              <a:buClr>
                <a:schemeClr val="dk1"/>
              </a:buClr>
              <a:buSzPts val="2400"/>
              <a:buFont typeface="Arial"/>
              <a:buChar char="•"/>
            </a:pPr>
            <a:r>
              <a:rPr lang="en-US"/>
              <a:t>The 2022 changes are based on statutory requirements and technical considerations. </a:t>
            </a:r>
            <a:endParaRPr/>
          </a:p>
          <a:p>
            <a:pPr marL="228600" lvl="0" indent="0" algn="l" rtl="0">
              <a:lnSpc>
                <a:spcPct val="90000"/>
              </a:lnSpc>
              <a:spcBef>
                <a:spcPts val="0"/>
              </a:spcBef>
              <a:spcAft>
                <a:spcPts val="0"/>
              </a:spcAft>
              <a:buNone/>
            </a:pPr>
            <a:endParaRPr/>
          </a:p>
          <a:p>
            <a:pPr marL="342900" lvl="0" indent="-342900" algn="l" rtl="0">
              <a:lnSpc>
                <a:spcPct val="90000"/>
              </a:lnSpc>
              <a:spcBef>
                <a:spcPts val="1000"/>
              </a:spcBef>
              <a:spcAft>
                <a:spcPts val="0"/>
              </a:spcAft>
              <a:buClr>
                <a:schemeClr val="dk1"/>
              </a:buClr>
              <a:buSzPts val="2400"/>
              <a:buFont typeface="Arial"/>
              <a:buChar char="•"/>
            </a:pPr>
            <a:r>
              <a:rPr lang="en-US"/>
              <a:t>Changes have been informed by CDE analysis and input from various stakeholder groups (e.g., Accountability Work Group, the Technical Advisory Panel for Longitudinal Growth) and the Colorado State Board of Education.</a:t>
            </a:r>
            <a:endParaRPr/>
          </a:p>
          <a:p>
            <a:pPr marL="228600" lvl="0" indent="-76200" algn="l" rtl="0">
              <a:lnSpc>
                <a:spcPct val="90000"/>
              </a:lnSpc>
              <a:spcBef>
                <a:spcPts val="1000"/>
              </a:spcBef>
              <a:spcAft>
                <a:spcPts val="0"/>
              </a:spcAft>
              <a:buClr>
                <a:schemeClr val="dk1"/>
              </a:buClr>
              <a:buSzPts val="2400"/>
              <a:buNone/>
            </a:pPr>
            <a:endParaRPr/>
          </a:p>
          <a:p>
            <a:pPr marL="342900" lvl="0" indent="-342900" algn="l" rtl="0">
              <a:lnSpc>
                <a:spcPct val="90000"/>
              </a:lnSpc>
              <a:spcBef>
                <a:spcPts val="1000"/>
              </a:spcBef>
              <a:spcAft>
                <a:spcPts val="0"/>
              </a:spcAft>
              <a:buClr>
                <a:schemeClr val="dk1"/>
              </a:buClr>
              <a:buSzPts val="2400"/>
              <a:buFont typeface="Arial"/>
              <a:buChar char="•"/>
            </a:pPr>
            <a:r>
              <a:rPr lang="en-US"/>
              <a:t>CDE annually produces a description of changes and other resources that identifies each change made to the performance frameworks along with the rationale for the changes. </a:t>
            </a:r>
            <a:endParaRPr/>
          </a:p>
        </p:txBody>
      </p:sp>
      <p:sp>
        <p:nvSpPr>
          <p:cNvPr id="335" name="Google Shape;335;p55"/>
          <p:cNvSpPr txBox="1">
            <a:spLocks noGrp="1"/>
          </p:cNvSpPr>
          <p:nvPr>
            <p:ph type="title"/>
          </p:nvPr>
        </p:nvSpPr>
        <p:spPr>
          <a:xfrm>
            <a:off x="274320" y="408562"/>
            <a:ext cx="7886700" cy="575899"/>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b="1"/>
              <a:t>Overview of Adjustments to Educational Accountability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6"/>
          <p:cNvSpPr txBox="1">
            <a:spLocks noGrp="1"/>
          </p:cNvSpPr>
          <p:nvPr>
            <p:ph type="ctrTitle"/>
          </p:nvPr>
        </p:nvSpPr>
        <p:spPr>
          <a:xfrm>
            <a:off x="685800" y="2595716"/>
            <a:ext cx="77724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Transitional Frameworks</a:t>
            </a:r>
            <a:endParaRPr/>
          </a:p>
        </p:txBody>
      </p:sp>
      <p:sp>
        <p:nvSpPr>
          <p:cNvPr id="342" name="Google Shape;342;p56"/>
          <p:cNvSpPr txBox="1">
            <a:spLocks noGrp="1"/>
          </p:cNvSpPr>
          <p:nvPr>
            <p:ph type="sldNum" idx="12"/>
          </p:nvPr>
        </p:nvSpPr>
        <p:spPr>
          <a:xfrm>
            <a:off x="164079"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9</a:t>
            </a:fld>
            <a:endParaRPr>
              <a:solidFill>
                <a:schemeClr val="lt1"/>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2543</Words>
  <Application>Microsoft Office PowerPoint</Application>
  <PresentationFormat>On-screen Show (4:3)</PresentationFormat>
  <Paragraphs>336</Paragraphs>
  <Slides>31</Slides>
  <Notes>31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Times New Roman</vt:lpstr>
      <vt:lpstr>Noto Sans Symbols</vt:lpstr>
      <vt:lpstr>Arial</vt:lpstr>
      <vt:lpstr>Calibri</vt:lpstr>
      <vt:lpstr>Roboto</vt:lpstr>
      <vt:lpstr>Merriweather</vt:lpstr>
      <vt:lpstr>Office Theme</vt:lpstr>
      <vt:lpstr>Office Theme</vt:lpstr>
      <vt:lpstr>Office Theme</vt:lpstr>
      <vt:lpstr>Office Theme</vt:lpstr>
      <vt:lpstr>Colorado Transitional Accountability:  Overview &amp; Updates for 2022-23    June 29, 2022 </vt:lpstr>
      <vt:lpstr>Agenda</vt:lpstr>
      <vt:lpstr>Timeline</vt:lpstr>
      <vt:lpstr>Identifications</vt:lpstr>
      <vt:lpstr>SB 22-137 - Transition Back to Standard K-12 Accountability</vt:lpstr>
      <vt:lpstr>Draft Timeline for 2022 State Accountability</vt:lpstr>
      <vt:lpstr>2022 Key Distinctions</vt:lpstr>
      <vt:lpstr>Overview of Adjustments to Educational Accountability </vt:lpstr>
      <vt:lpstr>Transitional Frameworks</vt:lpstr>
      <vt:lpstr>Plans for 2022 Transitional Framework Calculations</vt:lpstr>
      <vt:lpstr>Plans for 2022 Transitional Framework Calculations (cont)</vt:lpstr>
      <vt:lpstr>2022 Educational Accountability Revisions:  AECs </vt:lpstr>
      <vt:lpstr>Growth Availability- Elementary/Middle</vt:lpstr>
      <vt:lpstr>Growth Availability- High Schools </vt:lpstr>
      <vt:lpstr>School and District Transitional Framework Ratings</vt:lpstr>
      <vt:lpstr>Request to Reconsider</vt:lpstr>
      <vt:lpstr>2022 Request to Reconsider Process</vt:lpstr>
      <vt:lpstr>Background on Participation in Frameworks</vt:lpstr>
      <vt:lpstr>PowerPoint Presentation</vt:lpstr>
      <vt:lpstr>2022 Request to Reconsider Timeline</vt:lpstr>
      <vt:lpstr>2022 Request to Reconsider Support</vt:lpstr>
      <vt:lpstr>Anticipated Impacts</vt:lpstr>
      <vt:lpstr>Implications for All Districts and Schools - Not on Performance Watch</vt:lpstr>
      <vt:lpstr>Implications for Performance Watch</vt:lpstr>
      <vt:lpstr>Implications for Districts and Schools on Performance Watch</vt:lpstr>
      <vt:lpstr>Timeline</vt:lpstr>
      <vt:lpstr>Key Dates for 2022</vt:lpstr>
      <vt:lpstr>Resources &amp; Contacts</vt:lpstr>
      <vt:lpstr>Accountability | Improvement Planning</vt:lpstr>
      <vt:lpstr>Resources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Transitional Accountability:  Overview &amp; Updates for 2022-23    June 29, 2022</dc:title>
  <dc:creator>Loften, Erin</dc:creator>
  <cp:lastModifiedBy>Loften, Erin</cp:lastModifiedBy>
  <cp:revision>1</cp:revision>
  <dcterms:modified xsi:type="dcterms:W3CDTF">2022-07-06T14:31:06Z</dcterms:modified>
</cp:coreProperties>
</file>