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5B9BD5"/>
    <a:srgbClr val="ACACAC"/>
    <a:srgbClr val="737373"/>
    <a:srgbClr val="5353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110" d="100"/>
          <a:sy n="110" d="100"/>
        </p:scale>
        <p:origin x="69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C41F612-F912-4A62-A208-DED32A76F371}"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609D2-FDF3-433C-9EFB-72A831D580BB}" type="slidenum">
              <a:rPr lang="en-US" smtClean="0"/>
              <a:t>‹#›</a:t>
            </a:fld>
            <a:endParaRPr lang="en-US"/>
          </a:p>
        </p:txBody>
      </p:sp>
    </p:spTree>
    <p:extLst>
      <p:ext uri="{BB962C8B-B14F-4D97-AF65-F5344CB8AC3E}">
        <p14:creationId xmlns:p14="http://schemas.microsoft.com/office/powerpoint/2010/main" val="4292337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41F612-F912-4A62-A208-DED32A76F371}"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609D2-FDF3-433C-9EFB-72A831D580BB}" type="slidenum">
              <a:rPr lang="en-US" smtClean="0"/>
              <a:t>‹#›</a:t>
            </a:fld>
            <a:endParaRPr lang="en-US"/>
          </a:p>
        </p:txBody>
      </p:sp>
    </p:spTree>
    <p:extLst>
      <p:ext uri="{BB962C8B-B14F-4D97-AF65-F5344CB8AC3E}">
        <p14:creationId xmlns:p14="http://schemas.microsoft.com/office/powerpoint/2010/main" val="390693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41F612-F912-4A62-A208-DED32A76F371}"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609D2-FDF3-433C-9EFB-72A831D580BB}" type="slidenum">
              <a:rPr lang="en-US" smtClean="0"/>
              <a:t>‹#›</a:t>
            </a:fld>
            <a:endParaRPr lang="en-US"/>
          </a:p>
        </p:txBody>
      </p:sp>
    </p:spTree>
    <p:extLst>
      <p:ext uri="{BB962C8B-B14F-4D97-AF65-F5344CB8AC3E}">
        <p14:creationId xmlns:p14="http://schemas.microsoft.com/office/powerpoint/2010/main" val="138221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41F612-F912-4A62-A208-DED32A76F371}"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609D2-FDF3-433C-9EFB-72A831D580BB}" type="slidenum">
              <a:rPr lang="en-US" smtClean="0"/>
              <a:t>‹#›</a:t>
            </a:fld>
            <a:endParaRPr lang="en-US"/>
          </a:p>
        </p:txBody>
      </p:sp>
    </p:spTree>
    <p:extLst>
      <p:ext uri="{BB962C8B-B14F-4D97-AF65-F5344CB8AC3E}">
        <p14:creationId xmlns:p14="http://schemas.microsoft.com/office/powerpoint/2010/main" val="618073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41F612-F912-4A62-A208-DED32A76F371}"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609D2-FDF3-433C-9EFB-72A831D580BB}" type="slidenum">
              <a:rPr lang="en-US" smtClean="0"/>
              <a:t>‹#›</a:t>
            </a:fld>
            <a:endParaRPr lang="en-US"/>
          </a:p>
        </p:txBody>
      </p:sp>
    </p:spTree>
    <p:extLst>
      <p:ext uri="{BB962C8B-B14F-4D97-AF65-F5344CB8AC3E}">
        <p14:creationId xmlns:p14="http://schemas.microsoft.com/office/powerpoint/2010/main" val="324859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41F612-F912-4A62-A208-DED32A76F371}" type="datetimeFigureOut">
              <a:rPr lang="en-US" smtClean="0"/>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609D2-FDF3-433C-9EFB-72A831D580BB}" type="slidenum">
              <a:rPr lang="en-US" smtClean="0"/>
              <a:t>‹#›</a:t>
            </a:fld>
            <a:endParaRPr lang="en-US"/>
          </a:p>
        </p:txBody>
      </p:sp>
    </p:spTree>
    <p:extLst>
      <p:ext uri="{BB962C8B-B14F-4D97-AF65-F5344CB8AC3E}">
        <p14:creationId xmlns:p14="http://schemas.microsoft.com/office/powerpoint/2010/main" val="2317029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41F612-F912-4A62-A208-DED32A76F371}" type="datetimeFigureOut">
              <a:rPr lang="en-US" smtClean="0"/>
              <a:t>9/6/2018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E609D2-FDF3-433C-9EFB-72A831D580BB}" type="slidenum">
              <a:rPr lang="en-US" smtClean="0"/>
              <a:t>‹#›</a:t>
            </a:fld>
            <a:endParaRPr lang="en-US"/>
          </a:p>
        </p:txBody>
      </p:sp>
    </p:spTree>
    <p:extLst>
      <p:ext uri="{BB962C8B-B14F-4D97-AF65-F5344CB8AC3E}">
        <p14:creationId xmlns:p14="http://schemas.microsoft.com/office/powerpoint/2010/main" val="2296306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41F612-F912-4A62-A208-DED32A76F371}" type="datetimeFigureOut">
              <a:rPr lang="en-US" smtClean="0"/>
              <a:t>9/6/2018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E609D2-FDF3-433C-9EFB-72A831D580BB}" type="slidenum">
              <a:rPr lang="en-US" smtClean="0"/>
              <a:t>‹#›</a:t>
            </a:fld>
            <a:endParaRPr lang="en-US"/>
          </a:p>
        </p:txBody>
      </p:sp>
    </p:spTree>
    <p:extLst>
      <p:ext uri="{BB962C8B-B14F-4D97-AF65-F5344CB8AC3E}">
        <p14:creationId xmlns:p14="http://schemas.microsoft.com/office/powerpoint/2010/main" val="54945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1F612-F912-4A62-A208-DED32A76F371}" type="datetimeFigureOut">
              <a:rPr lang="en-US" smtClean="0"/>
              <a:t>9/6/2018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E609D2-FDF3-433C-9EFB-72A831D580BB}" type="slidenum">
              <a:rPr lang="en-US" smtClean="0"/>
              <a:t>‹#›</a:t>
            </a:fld>
            <a:endParaRPr lang="en-US"/>
          </a:p>
        </p:txBody>
      </p:sp>
    </p:spTree>
    <p:extLst>
      <p:ext uri="{BB962C8B-B14F-4D97-AF65-F5344CB8AC3E}">
        <p14:creationId xmlns:p14="http://schemas.microsoft.com/office/powerpoint/2010/main" val="992798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1F612-F912-4A62-A208-DED32A76F371}" type="datetimeFigureOut">
              <a:rPr lang="en-US" smtClean="0"/>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609D2-FDF3-433C-9EFB-72A831D580BB}" type="slidenum">
              <a:rPr lang="en-US" smtClean="0"/>
              <a:t>‹#›</a:t>
            </a:fld>
            <a:endParaRPr lang="en-US"/>
          </a:p>
        </p:txBody>
      </p:sp>
    </p:spTree>
    <p:extLst>
      <p:ext uri="{BB962C8B-B14F-4D97-AF65-F5344CB8AC3E}">
        <p14:creationId xmlns:p14="http://schemas.microsoft.com/office/powerpoint/2010/main" val="3056450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1F612-F912-4A62-A208-DED32A76F371}" type="datetimeFigureOut">
              <a:rPr lang="en-US" smtClean="0"/>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609D2-FDF3-433C-9EFB-72A831D580BB}" type="slidenum">
              <a:rPr lang="en-US" smtClean="0"/>
              <a:t>‹#›</a:t>
            </a:fld>
            <a:endParaRPr lang="en-US"/>
          </a:p>
        </p:txBody>
      </p:sp>
    </p:spTree>
    <p:extLst>
      <p:ext uri="{BB962C8B-B14F-4D97-AF65-F5344CB8AC3E}">
        <p14:creationId xmlns:p14="http://schemas.microsoft.com/office/powerpoint/2010/main" val="2245062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FC41F612-F912-4A62-A208-DED32A76F371}" type="datetimeFigureOut">
              <a:rPr lang="en-US" smtClean="0"/>
              <a:t>9/6/2018</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4AE609D2-FDF3-433C-9EFB-72A831D580BB}" type="slidenum">
              <a:rPr lang="en-US" smtClean="0"/>
              <a:t>‹#›</a:t>
            </a:fld>
            <a:endParaRPr lang="en-US"/>
          </a:p>
        </p:txBody>
      </p:sp>
    </p:spTree>
    <p:extLst>
      <p:ext uri="{BB962C8B-B14F-4D97-AF65-F5344CB8AC3E}">
        <p14:creationId xmlns:p14="http://schemas.microsoft.com/office/powerpoint/2010/main" val="22758863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accountability/aecspfchangesfactsheet"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cde.state.co.us/accountability/aecspfchangesfactsheet" TargetMode="Externa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mailto:Sanders_b@cde.state.co.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17" y="925285"/>
            <a:ext cx="5642314" cy="7298384"/>
          </a:xfrm>
          <a:prstGeom prst="rect">
            <a:avLst/>
          </a:prstGeom>
        </p:spPr>
      </p:pic>
      <p:sp>
        <p:nvSpPr>
          <p:cNvPr id="5" name="TextBox 4"/>
          <p:cNvSpPr txBox="1"/>
          <p:nvPr/>
        </p:nvSpPr>
        <p:spPr>
          <a:xfrm>
            <a:off x="509117" y="1304307"/>
            <a:ext cx="4076738" cy="276999"/>
          </a:xfrm>
          <a:prstGeom prst="rect">
            <a:avLst/>
          </a:prstGeom>
          <a:solidFill>
            <a:schemeClr val="bg1"/>
          </a:solidFill>
        </p:spPr>
        <p:txBody>
          <a:bodyPr wrap="square" rtlCol="0">
            <a:spAutoFit/>
          </a:bodyPr>
          <a:lstStyle/>
          <a:p>
            <a:r>
              <a:rPr lang="en-US" sz="1200" dirty="0" smtClean="0">
                <a:solidFill>
                  <a:srgbClr val="535353"/>
                </a:solidFill>
              </a:rPr>
              <a:t>1234: AEC SCHOOL | 1234: RESIDING DISTRICT</a:t>
            </a:r>
            <a:endParaRPr lang="en-US" sz="1200" dirty="0">
              <a:solidFill>
                <a:srgbClr val="535353"/>
              </a:solidFill>
            </a:endParaRPr>
          </a:p>
        </p:txBody>
      </p:sp>
      <p:grpSp>
        <p:nvGrpSpPr>
          <p:cNvPr id="10" name="Group 9"/>
          <p:cNvGrpSpPr/>
          <p:nvPr/>
        </p:nvGrpSpPr>
        <p:grpSpPr>
          <a:xfrm>
            <a:off x="509117" y="353291"/>
            <a:ext cx="1298901" cy="951016"/>
            <a:chOff x="509117" y="353291"/>
            <a:chExt cx="1298901" cy="951016"/>
          </a:xfrm>
        </p:grpSpPr>
        <p:sp>
          <p:nvSpPr>
            <p:cNvPr id="7" name="TextBox 6"/>
            <p:cNvSpPr txBox="1"/>
            <p:nvPr/>
          </p:nvSpPr>
          <p:spPr>
            <a:xfrm>
              <a:off x="509117" y="353291"/>
              <a:ext cx="1298901" cy="246221"/>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00" dirty="0" smtClean="0"/>
                <a:t>School of reference</a:t>
              </a:r>
              <a:endParaRPr lang="en-US" sz="1000" dirty="0"/>
            </a:p>
          </p:txBody>
        </p:sp>
        <p:cxnSp>
          <p:nvCxnSpPr>
            <p:cNvPr id="9" name="Straight Arrow Connector 8"/>
            <p:cNvCxnSpPr>
              <a:stCxn id="7" idx="2"/>
            </p:cNvCxnSpPr>
            <p:nvPr/>
          </p:nvCxnSpPr>
          <p:spPr>
            <a:xfrm>
              <a:off x="1158568" y="599512"/>
              <a:ext cx="5214" cy="704795"/>
            </a:xfrm>
            <a:prstGeom prst="straightConnector1">
              <a:avLst/>
            </a:prstGeom>
            <a:ln w="12700">
              <a:solidFill>
                <a:srgbClr val="5B9BD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1941355" y="220860"/>
            <a:ext cx="1298901" cy="1788049"/>
            <a:chOff x="552437" y="-374597"/>
            <a:chExt cx="1298901" cy="1788049"/>
          </a:xfrm>
        </p:grpSpPr>
        <p:sp>
          <p:nvSpPr>
            <p:cNvPr id="12" name="TextBox 11"/>
            <p:cNvSpPr txBox="1"/>
            <p:nvPr/>
          </p:nvSpPr>
          <p:spPr>
            <a:xfrm>
              <a:off x="552437" y="-374597"/>
              <a:ext cx="1298901" cy="1015663"/>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00" dirty="0" smtClean="0"/>
                <a:t>This is the official plan type the state assigned to the AEC based on the state required and optional data.</a:t>
              </a:r>
              <a:endParaRPr lang="en-US" sz="1000" dirty="0"/>
            </a:p>
          </p:txBody>
        </p:sp>
        <p:cxnSp>
          <p:nvCxnSpPr>
            <p:cNvPr id="13" name="Straight Arrow Connector 12"/>
            <p:cNvCxnSpPr>
              <a:stCxn id="12" idx="2"/>
            </p:cNvCxnSpPr>
            <p:nvPr/>
          </p:nvCxnSpPr>
          <p:spPr>
            <a:xfrm flipH="1">
              <a:off x="994064" y="641066"/>
              <a:ext cx="207824" cy="772386"/>
            </a:xfrm>
            <a:prstGeom prst="straightConnector1">
              <a:avLst/>
            </a:prstGeom>
            <a:ln w="12700">
              <a:solidFill>
                <a:srgbClr val="5B9BD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3894881" y="322513"/>
            <a:ext cx="2251375" cy="1049087"/>
            <a:chOff x="-65774" y="-52084"/>
            <a:chExt cx="2251375" cy="1049087"/>
          </a:xfrm>
        </p:grpSpPr>
        <p:sp>
          <p:nvSpPr>
            <p:cNvPr id="17" name="TextBox 16"/>
            <p:cNvSpPr txBox="1"/>
            <p:nvPr/>
          </p:nvSpPr>
          <p:spPr>
            <a:xfrm>
              <a:off x="-65774" y="-52084"/>
              <a:ext cx="2251375" cy="553998"/>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00" dirty="0" smtClean="0"/>
                <a:t>Data set combines EMH levels due to N size weighting for ACH and GRO indicators.</a:t>
              </a:r>
              <a:endParaRPr lang="en-US" sz="1000" dirty="0"/>
            </a:p>
          </p:txBody>
        </p:sp>
        <p:cxnSp>
          <p:nvCxnSpPr>
            <p:cNvPr id="18" name="Straight Arrow Connector 17"/>
            <p:cNvCxnSpPr>
              <a:stCxn id="17" idx="2"/>
            </p:cNvCxnSpPr>
            <p:nvPr/>
          </p:nvCxnSpPr>
          <p:spPr>
            <a:xfrm>
              <a:off x="1059914" y="501914"/>
              <a:ext cx="521249" cy="495089"/>
            </a:xfrm>
            <a:prstGeom prst="straightConnector1">
              <a:avLst/>
            </a:prstGeom>
            <a:ln w="12700">
              <a:solidFill>
                <a:srgbClr val="5B9BD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464672" y="1697373"/>
            <a:ext cx="2310202" cy="553998"/>
            <a:chOff x="-389602" y="-52084"/>
            <a:chExt cx="2575203" cy="553998"/>
          </a:xfrm>
        </p:grpSpPr>
        <p:sp>
          <p:nvSpPr>
            <p:cNvPr id="25" name="TextBox 24"/>
            <p:cNvSpPr txBox="1"/>
            <p:nvPr/>
          </p:nvSpPr>
          <p:spPr>
            <a:xfrm>
              <a:off x="-65774" y="-52084"/>
              <a:ext cx="2251375" cy="553998"/>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00" dirty="0" smtClean="0"/>
                <a:t>Total points earned and total points eligible on the AEC School Performance Framework.</a:t>
              </a:r>
              <a:endParaRPr lang="en-US" sz="1000" dirty="0"/>
            </a:p>
          </p:txBody>
        </p:sp>
        <p:cxnSp>
          <p:nvCxnSpPr>
            <p:cNvPr id="26" name="Straight Arrow Connector 25"/>
            <p:cNvCxnSpPr>
              <a:stCxn id="25" idx="1"/>
            </p:cNvCxnSpPr>
            <p:nvPr/>
          </p:nvCxnSpPr>
          <p:spPr>
            <a:xfrm flipH="1">
              <a:off x="-389602" y="224915"/>
              <a:ext cx="323828" cy="169316"/>
            </a:xfrm>
            <a:prstGeom prst="straightConnector1">
              <a:avLst/>
            </a:prstGeom>
            <a:ln w="12700">
              <a:solidFill>
                <a:srgbClr val="5B9BD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45867" y="2059030"/>
            <a:ext cx="1801969" cy="707886"/>
            <a:chOff x="-629427" y="-3593"/>
            <a:chExt cx="3145198" cy="707886"/>
          </a:xfrm>
        </p:grpSpPr>
        <p:sp>
          <p:nvSpPr>
            <p:cNvPr id="30" name="TextBox 29"/>
            <p:cNvSpPr txBox="1"/>
            <p:nvPr/>
          </p:nvSpPr>
          <p:spPr>
            <a:xfrm>
              <a:off x="-629427" y="-3593"/>
              <a:ext cx="2251374" cy="707886"/>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00" dirty="0" smtClean="0"/>
                <a:t>If the AEC is on the Accountability Clock, a notice of the year will be printed here.</a:t>
              </a:r>
              <a:endParaRPr lang="en-US" sz="1000" dirty="0"/>
            </a:p>
          </p:txBody>
        </p:sp>
        <p:cxnSp>
          <p:nvCxnSpPr>
            <p:cNvPr id="31" name="Straight Arrow Connector 30"/>
            <p:cNvCxnSpPr>
              <a:stCxn id="30" idx="3"/>
              <a:endCxn id="34" idx="2"/>
            </p:cNvCxnSpPr>
            <p:nvPr/>
          </p:nvCxnSpPr>
          <p:spPr>
            <a:xfrm>
              <a:off x="1621947" y="350350"/>
              <a:ext cx="893824" cy="222674"/>
            </a:xfrm>
            <a:prstGeom prst="straightConnector1">
              <a:avLst/>
            </a:prstGeom>
            <a:ln w="12700">
              <a:solidFill>
                <a:srgbClr val="5B9BD5"/>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Oval 33"/>
          <p:cNvSpPr/>
          <p:nvPr/>
        </p:nvSpPr>
        <p:spPr>
          <a:xfrm>
            <a:off x="1847836" y="2560570"/>
            <a:ext cx="187037" cy="150153"/>
          </a:xfrm>
          <a:prstGeom prst="ellipse">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259389" y="3983182"/>
            <a:ext cx="1901920" cy="1250454"/>
            <a:chOff x="-629427" y="-392273"/>
            <a:chExt cx="3319655" cy="1250454"/>
          </a:xfrm>
        </p:grpSpPr>
        <p:sp>
          <p:nvSpPr>
            <p:cNvPr id="38" name="TextBox 37"/>
            <p:cNvSpPr txBox="1"/>
            <p:nvPr/>
          </p:nvSpPr>
          <p:spPr>
            <a:xfrm>
              <a:off x="-629427" y="-3593"/>
              <a:ext cx="3319655" cy="861774"/>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00" dirty="0" smtClean="0"/>
                <a:t>Four performance indicators to which the AEC are held accountable, along with points earned, points eligible, percent of points earned, and ratings.</a:t>
              </a:r>
              <a:endParaRPr lang="en-US" sz="1000" dirty="0"/>
            </a:p>
          </p:txBody>
        </p:sp>
        <p:cxnSp>
          <p:nvCxnSpPr>
            <p:cNvPr id="39" name="Straight Arrow Connector 38"/>
            <p:cNvCxnSpPr>
              <a:stCxn id="38" idx="0"/>
            </p:cNvCxnSpPr>
            <p:nvPr/>
          </p:nvCxnSpPr>
          <p:spPr>
            <a:xfrm flipV="1">
              <a:off x="1030400" y="-392273"/>
              <a:ext cx="27539" cy="388680"/>
            </a:xfrm>
            <a:prstGeom prst="straightConnector1">
              <a:avLst/>
            </a:prstGeom>
            <a:ln w="12700">
              <a:solidFill>
                <a:srgbClr val="5B9BD5"/>
              </a:solidFill>
              <a:tailEnd type="triangle"/>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5599001" y="2858924"/>
            <a:ext cx="1094509" cy="1477328"/>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00" dirty="0" smtClean="0"/>
              <a:t>This bar chart displays the percentage of points earned overall. The associated scoring rubric for the overall plan type is below.</a:t>
            </a:r>
            <a:endParaRPr lang="en-US" sz="1000" dirty="0"/>
          </a:p>
        </p:txBody>
      </p:sp>
      <p:sp>
        <p:nvSpPr>
          <p:cNvPr id="48" name="TextBox 47"/>
          <p:cNvSpPr txBox="1"/>
          <p:nvPr/>
        </p:nvSpPr>
        <p:spPr>
          <a:xfrm>
            <a:off x="5241664" y="6397648"/>
            <a:ext cx="1533210" cy="861774"/>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00" dirty="0" smtClean="0"/>
              <a:t>Description of weighting structures by indicators is here. N weighting was first implemented on the 2016 AEC SPFs.</a:t>
            </a:r>
            <a:endParaRPr lang="en-US" sz="1000" dirty="0"/>
          </a:p>
        </p:txBody>
      </p:sp>
      <p:sp>
        <p:nvSpPr>
          <p:cNvPr id="50" name="Right Brace 49"/>
          <p:cNvSpPr/>
          <p:nvPr/>
        </p:nvSpPr>
        <p:spPr>
          <a:xfrm>
            <a:off x="4357255" y="5233636"/>
            <a:ext cx="810490" cy="1568946"/>
          </a:xfrm>
          <a:prstGeom prst="rightBrace">
            <a:avLst>
              <a:gd name="adj1" fmla="val 8333"/>
              <a:gd name="adj2" fmla="val 86205"/>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81338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17" y="925285"/>
            <a:ext cx="5642314" cy="7298384"/>
          </a:xfrm>
          <a:prstGeom prst="rect">
            <a:avLst/>
          </a:prstGeom>
        </p:spPr>
      </p:pic>
      <p:sp>
        <p:nvSpPr>
          <p:cNvPr id="3" name="TextBox 2"/>
          <p:cNvSpPr txBox="1"/>
          <p:nvPr/>
        </p:nvSpPr>
        <p:spPr>
          <a:xfrm>
            <a:off x="509117" y="1304307"/>
            <a:ext cx="4076738" cy="276999"/>
          </a:xfrm>
          <a:prstGeom prst="rect">
            <a:avLst/>
          </a:prstGeom>
          <a:solidFill>
            <a:schemeClr val="bg1"/>
          </a:solidFill>
        </p:spPr>
        <p:txBody>
          <a:bodyPr wrap="square" rtlCol="0">
            <a:spAutoFit/>
          </a:bodyPr>
          <a:lstStyle/>
          <a:p>
            <a:r>
              <a:rPr lang="en-US" sz="1200" dirty="0" smtClean="0">
                <a:solidFill>
                  <a:srgbClr val="535353"/>
                </a:solidFill>
              </a:rPr>
              <a:t>1234: AEC SCHOOL | 1234: RESIDING DISTRICT</a:t>
            </a:r>
            <a:endParaRPr lang="en-US" sz="1200" dirty="0">
              <a:solidFill>
                <a:srgbClr val="535353"/>
              </a:solidFill>
            </a:endParaRPr>
          </a:p>
        </p:txBody>
      </p:sp>
      <p:grpSp>
        <p:nvGrpSpPr>
          <p:cNvPr id="7" name="Group 6"/>
          <p:cNvGrpSpPr/>
          <p:nvPr/>
        </p:nvGrpSpPr>
        <p:grpSpPr>
          <a:xfrm>
            <a:off x="1066800" y="733296"/>
            <a:ext cx="2043544" cy="1524995"/>
            <a:chOff x="-876621" y="-3593"/>
            <a:chExt cx="3566849" cy="1524995"/>
          </a:xfrm>
        </p:grpSpPr>
        <p:sp>
          <p:nvSpPr>
            <p:cNvPr id="8" name="TextBox 7"/>
            <p:cNvSpPr txBox="1"/>
            <p:nvPr/>
          </p:nvSpPr>
          <p:spPr>
            <a:xfrm>
              <a:off x="-629427" y="-3593"/>
              <a:ext cx="3319655" cy="707886"/>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00" dirty="0" smtClean="0"/>
                <a:t>Required state measures will always be displayed, even if the school does not have the N size to be eligible for them.</a:t>
              </a:r>
              <a:endParaRPr lang="en-US" sz="1000" dirty="0"/>
            </a:p>
          </p:txBody>
        </p:sp>
        <p:cxnSp>
          <p:nvCxnSpPr>
            <p:cNvPr id="9" name="Straight Arrow Connector 8"/>
            <p:cNvCxnSpPr>
              <a:stCxn id="8" idx="2"/>
            </p:cNvCxnSpPr>
            <p:nvPr/>
          </p:nvCxnSpPr>
          <p:spPr>
            <a:xfrm flipH="1">
              <a:off x="-876621" y="704293"/>
              <a:ext cx="1907021" cy="817109"/>
            </a:xfrm>
            <a:prstGeom prst="straightConnector1">
              <a:avLst/>
            </a:prstGeom>
            <a:ln w="12700">
              <a:solidFill>
                <a:srgbClr val="5B9BD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921327" y="3179618"/>
            <a:ext cx="3175769" cy="1949262"/>
            <a:chOff x="-1313621" y="-234862"/>
            <a:chExt cx="5741022" cy="2006235"/>
          </a:xfrm>
        </p:grpSpPr>
        <p:sp>
          <p:nvSpPr>
            <p:cNvPr id="15" name="TextBox 14"/>
            <p:cNvSpPr txBox="1"/>
            <p:nvPr/>
          </p:nvSpPr>
          <p:spPr>
            <a:xfrm>
              <a:off x="-331088" y="1063487"/>
              <a:ext cx="4758489" cy="707886"/>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00" dirty="0" smtClean="0"/>
                <a:t>Optional measures will only be displayed if they are submitted through the Actual Measures and Data Pipeline Collection and approved for accountability use by CDE.</a:t>
              </a:r>
              <a:endParaRPr lang="en-US" sz="1000" dirty="0"/>
            </a:p>
          </p:txBody>
        </p:sp>
        <p:cxnSp>
          <p:nvCxnSpPr>
            <p:cNvPr id="16" name="Straight Arrow Connector 15"/>
            <p:cNvCxnSpPr>
              <a:stCxn id="15" idx="1"/>
            </p:cNvCxnSpPr>
            <p:nvPr/>
          </p:nvCxnSpPr>
          <p:spPr>
            <a:xfrm flipH="1" flipV="1">
              <a:off x="-1313621" y="-234862"/>
              <a:ext cx="982533" cy="1652293"/>
            </a:xfrm>
            <a:prstGeom prst="straightConnector1">
              <a:avLst/>
            </a:prstGeom>
            <a:ln w="12700">
              <a:solidFill>
                <a:srgbClr val="5B9BD5"/>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4346948" y="348575"/>
            <a:ext cx="2033069" cy="553998"/>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00" dirty="0" smtClean="0"/>
              <a:t>NOTE: State-required Achievement measures include relevant alternate assessment results.</a:t>
            </a:r>
            <a:endParaRPr lang="en-US" sz="1000" dirty="0"/>
          </a:p>
        </p:txBody>
      </p:sp>
      <p:grpSp>
        <p:nvGrpSpPr>
          <p:cNvPr id="22" name="Group 21"/>
          <p:cNvGrpSpPr/>
          <p:nvPr/>
        </p:nvGrpSpPr>
        <p:grpSpPr>
          <a:xfrm>
            <a:off x="3248891" y="1110444"/>
            <a:ext cx="2358736" cy="783429"/>
            <a:chOff x="-1426764" y="-3593"/>
            <a:chExt cx="4116992" cy="783429"/>
          </a:xfrm>
        </p:grpSpPr>
        <p:sp>
          <p:nvSpPr>
            <p:cNvPr id="23" name="TextBox 22"/>
            <p:cNvSpPr txBox="1"/>
            <p:nvPr/>
          </p:nvSpPr>
          <p:spPr>
            <a:xfrm>
              <a:off x="-629427" y="-3593"/>
              <a:ext cx="3319655" cy="707886"/>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00" dirty="0" smtClean="0"/>
                <a:t>The count column represents the number of students for which the school is accountable (the measure’s denominator).</a:t>
              </a:r>
              <a:endParaRPr lang="en-US" sz="1000" dirty="0"/>
            </a:p>
          </p:txBody>
        </p:sp>
        <p:cxnSp>
          <p:nvCxnSpPr>
            <p:cNvPr id="24" name="Straight Arrow Connector 23"/>
            <p:cNvCxnSpPr>
              <a:stCxn id="23" idx="1"/>
            </p:cNvCxnSpPr>
            <p:nvPr/>
          </p:nvCxnSpPr>
          <p:spPr>
            <a:xfrm flipH="1">
              <a:off x="-1426764" y="350350"/>
              <a:ext cx="797337" cy="429486"/>
            </a:xfrm>
            <a:prstGeom prst="straightConnector1">
              <a:avLst/>
            </a:prstGeom>
            <a:ln w="12700">
              <a:solidFill>
                <a:srgbClr val="5B9BD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4575603" y="2320214"/>
            <a:ext cx="2135155" cy="2092881"/>
            <a:chOff x="-459238" y="-1430038"/>
            <a:chExt cx="3726748" cy="2092881"/>
          </a:xfrm>
        </p:grpSpPr>
        <p:sp>
          <p:nvSpPr>
            <p:cNvPr id="30" name="TextBox 29"/>
            <p:cNvSpPr txBox="1"/>
            <p:nvPr/>
          </p:nvSpPr>
          <p:spPr>
            <a:xfrm>
              <a:off x="1441768" y="-1430038"/>
              <a:ext cx="1825742" cy="2092881"/>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00" dirty="0" smtClean="0"/>
                <a:t>Total performance on the Academic Achievement indicator, including points earned, points eligible, and rating, is displayed in this row. This indicator uses N size weighting.</a:t>
              </a:r>
              <a:endParaRPr lang="en-US" sz="1000" dirty="0"/>
            </a:p>
          </p:txBody>
        </p:sp>
        <p:cxnSp>
          <p:nvCxnSpPr>
            <p:cNvPr id="31" name="Straight Arrow Connector 30"/>
            <p:cNvCxnSpPr>
              <a:stCxn id="30" idx="1"/>
              <a:endCxn id="34" idx="6"/>
            </p:cNvCxnSpPr>
            <p:nvPr/>
          </p:nvCxnSpPr>
          <p:spPr>
            <a:xfrm flipH="1">
              <a:off x="-459238" y="-383597"/>
              <a:ext cx="1901006" cy="169718"/>
            </a:xfrm>
            <a:prstGeom prst="straightConnector1">
              <a:avLst/>
            </a:prstGeom>
            <a:ln w="12700">
              <a:solidFill>
                <a:srgbClr val="5B9BD5"/>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Oval 33"/>
          <p:cNvSpPr/>
          <p:nvPr/>
        </p:nvSpPr>
        <p:spPr>
          <a:xfrm>
            <a:off x="4024745" y="3366655"/>
            <a:ext cx="550858" cy="339436"/>
          </a:xfrm>
          <a:prstGeom prst="ellipse">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4475018" y="5786247"/>
            <a:ext cx="2041882" cy="1715989"/>
            <a:chOff x="-873720" y="-3593"/>
            <a:chExt cx="3563948" cy="1715989"/>
          </a:xfrm>
        </p:grpSpPr>
        <p:sp>
          <p:nvSpPr>
            <p:cNvPr id="39" name="TextBox 38"/>
            <p:cNvSpPr txBox="1"/>
            <p:nvPr/>
          </p:nvSpPr>
          <p:spPr>
            <a:xfrm>
              <a:off x="-629427" y="-3593"/>
              <a:ext cx="3319655" cy="1323439"/>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00" dirty="0" smtClean="0"/>
                <a:t>Each results table is followed by a metric description table, and then by a norm/cut points table. </a:t>
              </a:r>
            </a:p>
            <a:p>
              <a:endParaRPr lang="en-US" sz="1000" dirty="0"/>
            </a:p>
            <a:p>
              <a:r>
                <a:rPr lang="en-US" sz="1000" dirty="0" smtClean="0"/>
                <a:t>Together, these two supplemental tables represent a scoring and interpretation guide for each indicator.</a:t>
              </a:r>
              <a:endParaRPr lang="en-US" sz="1000" dirty="0"/>
            </a:p>
          </p:txBody>
        </p:sp>
        <p:cxnSp>
          <p:nvCxnSpPr>
            <p:cNvPr id="40" name="Straight Arrow Connector 39"/>
            <p:cNvCxnSpPr>
              <a:stCxn id="39" idx="2"/>
            </p:cNvCxnSpPr>
            <p:nvPr/>
          </p:nvCxnSpPr>
          <p:spPr>
            <a:xfrm flipH="1">
              <a:off x="-873720" y="1319846"/>
              <a:ext cx="1904121" cy="392550"/>
            </a:xfrm>
            <a:prstGeom prst="straightConnector1">
              <a:avLst/>
            </a:prstGeom>
            <a:ln w="12700">
              <a:solidFill>
                <a:srgbClr val="5B9BD5"/>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1" name="Straight Arrow Connector 40"/>
          <p:cNvCxnSpPr>
            <a:stCxn id="39" idx="0"/>
          </p:cNvCxnSpPr>
          <p:nvPr/>
        </p:nvCxnSpPr>
        <p:spPr>
          <a:xfrm flipH="1" flipV="1">
            <a:off x="4237058" y="3823855"/>
            <a:ext cx="1328882" cy="1962392"/>
          </a:xfrm>
          <a:prstGeom prst="straightConnector1">
            <a:avLst/>
          </a:prstGeom>
          <a:ln w="12700">
            <a:solidFill>
              <a:srgbClr val="5B9BD5"/>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2285898" y="7988672"/>
            <a:ext cx="2632260" cy="762932"/>
            <a:chOff x="-331088" y="848446"/>
            <a:chExt cx="4758489" cy="785231"/>
          </a:xfrm>
        </p:grpSpPr>
        <p:cxnSp>
          <p:nvCxnSpPr>
            <p:cNvPr id="50" name="Straight Arrow Connector 49"/>
            <p:cNvCxnSpPr>
              <a:stCxn id="2" idx="2"/>
            </p:cNvCxnSpPr>
            <p:nvPr/>
          </p:nvCxnSpPr>
          <p:spPr>
            <a:xfrm flipH="1" flipV="1">
              <a:off x="838079" y="848446"/>
              <a:ext cx="718812" cy="241867"/>
            </a:xfrm>
            <a:prstGeom prst="straightConnector1">
              <a:avLst/>
            </a:prstGeom>
            <a:ln w="12700">
              <a:solidFill>
                <a:srgbClr val="5B9BD5"/>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1088" y="1063487"/>
              <a:ext cx="4758489" cy="570190"/>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00" dirty="0" smtClean="0"/>
                <a:t>To ensure adequate N size, all state reported data in this indicator is aggregated across multiple years of data.</a:t>
              </a:r>
              <a:endParaRPr lang="en-US" sz="1000" dirty="0"/>
            </a:p>
          </p:txBody>
        </p:sp>
      </p:grpSp>
    </p:spTree>
    <p:extLst>
      <p:ext uri="{BB962C8B-B14F-4D97-AF65-F5344CB8AC3E}">
        <p14:creationId xmlns:p14="http://schemas.microsoft.com/office/powerpoint/2010/main" val="2340986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17" y="925285"/>
            <a:ext cx="5642314" cy="7298384"/>
          </a:xfrm>
          <a:prstGeom prst="rect">
            <a:avLst/>
          </a:prstGeom>
        </p:spPr>
      </p:pic>
      <p:sp>
        <p:nvSpPr>
          <p:cNvPr id="6" name="TextBox 5"/>
          <p:cNvSpPr txBox="1"/>
          <p:nvPr/>
        </p:nvSpPr>
        <p:spPr>
          <a:xfrm>
            <a:off x="509117" y="1304307"/>
            <a:ext cx="4076738" cy="276999"/>
          </a:xfrm>
          <a:prstGeom prst="rect">
            <a:avLst/>
          </a:prstGeom>
          <a:solidFill>
            <a:schemeClr val="bg1"/>
          </a:solidFill>
        </p:spPr>
        <p:txBody>
          <a:bodyPr wrap="square" rtlCol="0">
            <a:spAutoFit/>
          </a:bodyPr>
          <a:lstStyle/>
          <a:p>
            <a:r>
              <a:rPr lang="en-US" sz="1200" dirty="0" smtClean="0">
                <a:solidFill>
                  <a:srgbClr val="535353"/>
                </a:solidFill>
              </a:rPr>
              <a:t>1234: AEC SCHOOL | 1234: RESIDING DISTRICT</a:t>
            </a:r>
            <a:endParaRPr lang="en-US" sz="1200" dirty="0">
              <a:solidFill>
                <a:srgbClr val="535353"/>
              </a:solidFill>
            </a:endParaRPr>
          </a:p>
        </p:txBody>
      </p:sp>
      <p:grpSp>
        <p:nvGrpSpPr>
          <p:cNvPr id="7" name="Group 6"/>
          <p:cNvGrpSpPr/>
          <p:nvPr/>
        </p:nvGrpSpPr>
        <p:grpSpPr>
          <a:xfrm>
            <a:off x="289177" y="140103"/>
            <a:ext cx="3049769" cy="2048915"/>
            <a:chOff x="-8098049" y="-3494365"/>
            <a:chExt cx="5323138" cy="2048915"/>
          </a:xfrm>
        </p:grpSpPr>
        <p:sp>
          <p:nvSpPr>
            <p:cNvPr id="8" name="TextBox 7"/>
            <p:cNvSpPr txBox="1"/>
            <p:nvPr/>
          </p:nvSpPr>
          <p:spPr>
            <a:xfrm>
              <a:off x="-8098049" y="-3494365"/>
              <a:ext cx="5323138" cy="1169551"/>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00" dirty="0" smtClean="0"/>
                <a:t>State Calculated Growth is a measure specific to the AEC SPF introduced on the 2018 AEC SPF. This measure takes the Median Growth Percentile for a given content area across all grades and all tests (CMAS, CO PSAT, SAT) for the AEC for the last three years across all available data. To read more about this change, read </a:t>
              </a:r>
              <a:r>
                <a:rPr lang="en-US" sz="1000" dirty="0" smtClean="0">
                  <a:hlinkClick r:id="rId3"/>
                </a:rPr>
                <a:t>this fact sheet</a:t>
              </a:r>
              <a:r>
                <a:rPr lang="en-US" sz="1000" dirty="0" smtClean="0"/>
                <a:t>.</a:t>
              </a:r>
              <a:endParaRPr lang="en-US" sz="1000" dirty="0"/>
            </a:p>
          </p:txBody>
        </p:sp>
        <p:cxnSp>
          <p:nvCxnSpPr>
            <p:cNvPr id="9" name="Straight Arrow Connector 8"/>
            <p:cNvCxnSpPr>
              <a:stCxn id="8" idx="2"/>
            </p:cNvCxnSpPr>
            <p:nvPr/>
          </p:nvCxnSpPr>
          <p:spPr>
            <a:xfrm flipH="1">
              <a:off x="-5991122" y="-2324814"/>
              <a:ext cx="554643" cy="879364"/>
            </a:xfrm>
            <a:prstGeom prst="straightConnector1">
              <a:avLst/>
            </a:prstGeom>
            <a:ln w="12700">
              <a:solidFill>
                <a:srgbClr val="5B9BD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4575603" y="2320214"/>
            <a:ext cx="2135155" cy="2092881"/>
            <a:chOff x="-459238" y="-1430038"/>
            <a:chExt cx="3726748" cy="2092881"/>
          </a:xfrm>
        </p:grpSpPr>
        <p:sp>
          <p:nvSpPr>
            <p:cNvPr id="15" name="TextBox 14"/>
            <p:cNvSpPr txBox="1"/>
            <p:nvPr/>
          </p:nvSpPr>
          <p:spPr>
            <a:xfrm>
              <a:off x="1441768" y="-1430038"/>
              <a:ext cx="1825742" cy="2092881"/>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00" dirty="0" smtClean="0"/>
                <a:t>Total performance on the Academic Growth indicator, including points earned, points eligible, and rating, is displayed in this row. This indicator uses N size weighting.</a:t>
              </a:r>
              <a:endParaRPr lang="en-US" sz="1000" dirty="0"/>
            </a:p>
          </p:txBody>
        </p:sp>
        <p:cxnSp>
          <p:nvCxnSpPr>
            <p:cNvPr id="16" name="Straight Arrow Connector 15"/>
            <p:cNvCxnSpPr>
              <a:stCxn id="15" idx="1"/>
              <a:endCxn id="17" idx="6"/>
            </p:cNvCxnSpPr>
            <p:nvPr/>
          </p:nvCxnSpPr>
          <p:spPr>
            <a:xfrm flipH="1">
              <a:off x="-459238" y="-383597"/>
              <a:ext cx="1901006" cy="169718"/>
            </a:xfrm>
            <a:prstGeom prst="straightConnector1">
              <a:avLst/>
            </a:prstGeom>
            <a:ln w="12700">
              <a:solidFill>
                <a:srgbClr val="5B9BD5"/>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Oval 16"/>
          <p:cNvSpPr/>
          <p:nvPr/>
        </p:nvSpPr>
        <p:spPr>
          <a:xfrm>
            <a:off x="4024745" y="3366655"/>
            <a:ext cx="550858" cy="339436"/>
          </a:xfrm>
          <a:prstGeom prst="ellipse">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3563672" y="4525483"/>
            <a:ext cx="2041882" cy="1715989"/>
            <a:chOff x="-2464404" y="-1264357"/>
            <a:chExt cx="3563948" cy="1715989"/>
          </a:xfrm>
        </p:grpSpPr>
        <p:sp>
          <p:nvSpPr>
            <p:cNvPr id="19" name="TextBox 18"/>
            <p:cNvSpPr txBox="1"/>
            <p:nvPr/>
          </p:nvSpPr>
          <p:spPr>
            <a:xfrm>
              <a:off x="-2220111" y="-1264357"/>
              <a:ext cx="3319655" cy="1323439"/>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00" dirty="0" smtClean="0"/>
                <a:t>Each results table is followed by a metric description table, and then by a norm/cut points table. </a:t>
              </a:r>
            </a:p>
            <a:p>
              <a:endParaRPr lang="en-US" sz="1000" dirty="0"/>
            </a:p>
            <a:p>
              <a:r>
                <a:rPr lang="en-US" sz="1000" dirty="0" smtClean="0"/>
                <a:t>Together, these two supplemental tables represent a scoring and interpretation guide for each indicator.</a:t>
              </a:r>
              <a:endParaRPr lang="en-US" sz="1000" dirty="0"/>
            </a:p>
          </p:txBody>
        </p:sp>
        <p:cxnSp>
          <p:nvCxnSpPr>
            <p:cNvPr id="20" name="Straight Arrow Connector 19"/>
            <p:cNvCxnSpPr>
              <a:stCxn id="19" idx="2"/>
            </p:cNvCxnSpPr>
            <p:nvPr/>
          </p:nvCxnSpPr>
          <p:spPr>
            <a:xfrm flipH="1">
              <a:off x="-2464404" y="59082"/>
              <a:ext cx="1904120" cy="392550"/>
            </a:xfrm>
            <a:prstGeom prst="straightConnector1">
              <a:avLst/>
            </a:prstGeom>
            <a:ln w="12700">
              <a:solidFill>
                <a:srgbClr val="5B9BD5"/>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a:stCxn id="19" idx="0"/>
          </p:cNvCxnSpPr>
          <p:nvPr/>
        </p:nvCxnSpPr>
        <p:spPr>
          <a:xfrm flipH="1" flipV="1">
            <a:off x="2969212" y="3810000"/>
            <a:ext cx="1685382" cy="715483"/>
          </a:xfrm>
          <a:prstGeom prst="straightConnector1">
            <a:avLst/>
          </a:prstGeom>
          <a:ln w="12700">
            <a:solidFill>
              <a:srgbClr val="5B9BD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048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16" y="925285"/>
            <a:ext cx="5642315" cy="7298385"/>
          </a:xfrm>
          <a:prstGeom prst="rect">
            <a:avLst/>
          </a:prstGeom>
        </p:spPr>
      </p:pic>
      <p:sp>
        <p:nvSpPr>
          <p:cNvPr id="6" name="TextBox 5"/>
          <p:cNvSpPr txBox="1"/>
          <p:nvPr/>
        </p:nvSpPr>
        <p:spPr>
          <a:xfrm>
            <a:off x="509117" y="1304307"/>
            <a:ext cx="4076738" cy="276999"/>
          </a:xfrm>
          <a:prstGeom prst="rect">
            <a:avLst/>
          </a:prstGeom>
          <a:solidFill>
            <a:schemeClr val="bg1"/>
          </a:solidFill>
        </p:spPr>
        <p:txBody>
          <a:bodyPr wrap="square" rtlCol="0">
            <a:spAutoFit/>
          </a:bodyPr>
          <a:lstStyle/>
          <a:p>
            <a:r>
              <a:rPr lang="en-US" sz="1200" dirty="0" smtClean="0">
                <a:solidFill>
                  <a:srgbClr val="535353"/>
                </a:solidFill>
              </a:rPr>
              <a:t>1234: AEC SCHOOL | 1234: RESIDING DISTRICT</a:t>
            </a:r>
            <a:endParaRPr lang="en-US" sz="1200" dirty="0">
              <a:solidFill>
                <a:srgbClr val="535353"/>
              </a:solidFill>
            </a:endParaRPr>
          </a:p>
        </p:txBody>
      </p:sp>
      <p:sp>
        <p:nvSpPr>
          <p:cNvPr id="4" name="Rectangle 3"/>
          <p:cNvSpPr/>
          <p:nvPr/>
        </p:nvSpPr>
        <p:spPr>
          <a:xfrm>
            <a:off x="1149927" y="3061855"/>
            <a:ext cx="658091" cy="214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115292" y="2999950"/>
            <a:ext cx="734290" cy="338554"/>
          </a:xfrm>
          <a:prstGeom prst="rect">
            <a:avLst/>
          </a:prstGeom>
          <a:noFill/>
        </p:spPr>
        <p:txBody>
          <a:bodyPr wrap="square" rtlCol="0">
            <a:spAutoFit/>
          </a:bodyPr>
          <a:lstStyle/>
          <a:p>
            <a:r>
              <a:rPr lang="en-US" sz="800" b="1" dirty="0" smtClean="0">
                <a:solidFill>
                  <a:srgbClr val="737373"/>
                </a:solidFill>
              </a:rPr>
              <a:t>Student Re- engagement</a:t>
            </a:r>
            <a:endParaRPr lang="en-US" sz="800" b="1" dirty="0">
              <a:solidFill>
                <a:srgbClr val="737373"/>
              </a:solidFill>
            </a:endParaRPr>
          </a:p>
        </p:txBody>
      </p:sp>
      <p:sp>
        <p:nvSpPr>
          <p:cNvPr id="8" name="Rectangle 7"/>
          <p:cNvSpPr/>
          <p:nvPr/>
        </p:nvSpPr>
        <p:spPr>
          <a:xfrm>
            <a:off x="616527" y="4856018"/>
            <a:ext cx="1233055" cy="1454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09113" y="4829882"/>
            <a:ext cx="1447799" cy="215444"/>
          </a:xfrm>
          <a:prstGeom prst="rect">
            <a:avLst/>
          </a:prstGeom>
          <a:noFill/>
        </p:spPr>
        <p:txBody>
          <a:bodyPr wrap="square" rtlCol="0">
            <a:spAutoFit/>
          </a:bodyPr>
          <a:lstStyle/>
          <a:p>
            <a:r>
              <a:rPr lang="en-US" sz="800" b="1" dirty="0" smtClean="0">
                <a:solidFill>
                  <a:srgbClr val="737373"/>
                </a:solidFill>
              </a:rPr>
              <a:t>Student Re-engagement Rate</a:t>
            </a:r>
            <a:endParaRPr lang="en-US" sz="800" b="1" dirty="0">
              <a:solidFill>
                <a:srgbClr val="737373"/>
              </a:solidFill>
            </a:endParaRPr>
          </a:p>
        </p:txBody>
      </p:sp>
      <p:sp>
        <p:nvSpPr>
          <p:cNvPr id="10" name="Rectangle 9"/>
          <p:cNvSpPr/>
          <p:nvPr/>
        </p:nvSpPr>
        <p:spPr>
          <a:xfrm>
            <a:off x="616486" y="7190509"/>
            <a:ext cx="1233055" cy="1454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259" y="7100744"/>
            <a:ext cx="1447799" cy="215444"/>
          </a:xfrm>
          <a:prstGeom prst="rect">
            <a:avLst/>
          </a:prstGeom>
          <a:noFill/>
        </p:spPr>
        <p:txBody>
          <a:bodyPr wrap="square" rtlCol="0">
            <a:spAutoFit/>
          </a:bodyPr>
          <a:lstStyle/>
          <a:p>
            <a:r>
              <a:rPr lang="en-US" sz="800" b="1" dirty="0" smtClean="0">
                <a:solidFill>
                  <a:srgbClr val="737373"/>
                </a:solidFill>
              </a:rPr>
              <a:t>Student Re-engagement Rate</a:t>
            </a:r>
            <a:endParaRPr lang="en-US" sz="800" b="1" dirty="0">
              <a:solidFill>
                <a:srgbClr val="737373"/>
              </a:solidFill>
            </a:endParaRPr>
          </a:p>
        </p:txBody>
      </p:sp>
      <p:grpSp>
        <p:nvGrpSpPr>
          <p:cNvPr id="11" name="Group 10"/>
          <p:cNvGrpSpPr/>
          <p:nvPr/>
        </p:nvGrpSpPr>
        <p:grpSpPr>
          <a:xfrm>
            <a:off x="4575603" y="2320214"/>
            <a:ext cx="2135155" cy="2400657"/>
            <a:chOff x="-459238" y="-1430038"/>
            <a:chExt cx="3726748" cy="2400657"/>
          </a:xfrm>
        </p:grpSpPr>
        <p:sp>
          <p:nvSpPr>
            <p:cNvPr id="12" name="TextBox 11"/>
            <p:cNvSpPr txBox="1"/>
            <p:nvPr/>
          </p:nvSpPr>
          <p:spPr>
            <a:xfrm>
              <a:off x="1441768" y="-1430038"/>
              <a:ext cx="1825742" cy="2400657"/>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00" dirty="0" smtClean="0"/>
                <a:t>Total performance on the Student Engagement indicator, including points earned, points eligible, and rating, is displayed in this row. This indicator apportions equal weight to each measure.</a:t>
              </a:r>
              <a:endParaRPr lang="en-US" sz="1000" dirty="0"/>
            </a:p>
          </p:txBody>
        </p:sp>
        <p:cxnSp>
          <p:nvCxnSpPr>
            <p:cNvPr id="13" name="Straight Arrow Connector 12"/>
            <p:cNvCxnSpPr>
              <a:stCxn id="12" idx="1"/>
              <a:endCxn id="14" idx="6"/>
            </p:cNvCxnSpPr>
            <p:nvPr/>
          </p:nvCxnSpPr>
          <p:spPr>
            <a:xfrm flipH="1">
              <a:off x="-459238" y="-229709"/>
              <a:ext cx="1901006" cy="15830"/>
            </a:xfrm>
            <a:prstGeom prst="straightConnector1">
              <a:avLst/>
            </a:prstGeom>
            <a:ln w="12700">
              <a:solidFill>
                <a:srgbClr val="5B9BD5"/>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Oval 13"/>
          <p:cNvSpPr/>
          <p:nvPr/>
        </p:nvSpPr>
        <p:spPr>
          <a:xfrm>
            <a:off x="4024745" y="3366655"/>
            <a:ext cx="550858" cy="339436"/>
          </a:xfrm>
          <a:prstGeom prst="ellipse">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3563672" y="4525483"/>
            <a:ext cx="2041882" cy="1715989"/>
            <a:chOff x="-2464404" y="-1264357"/>
            <a:chExt cx="3563948" cy="1715989"/>
          </a:xfrm>
        </p:grpSpPr>
        <p:sp>
          <p:nvSpPr>
            <p:cNvPr id="16" name="TextBox 15"/>
            <p:cNvSpPr txBox="1"/>
            <p:nvPr/>
          </p:nvSpPr>
          <p:spPr>
            <a:xfrm>
              <a:off x="-2220111" y="-1264357"/>
              <a:ext cx="3319655" cy="1323439"/>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00" dirty="0" smtClean="0"/>
                <a:t>Each results table is followed by a metric description table, and then by a norm/cut points table. </a:t>
              </a:r>
            </a:p>
            <a:p>
              <a:endParaRPr lang="en-US" sz="1000" dirty="0"/>
            </a:p>
            <a:p>
              <a:r>
                <a:rPr lang="en-US" sz="1000" dirty="0" smtClean="0"/>
                <a:t>Together, these two supplemental tables represent a scoring and interpretation guide for each indicator.</a:t>
              </a:r>
              <a:endParaRPr lang="en-US" sz="1000" dirty="0"/>
            </a:p>
          </p:txBody>
        </p:sp>
        <p:cxnSp>
          <p:nvCxnSpPr>
            <p:cNvPr id="17" name="Straight Arrow Connector 16"/>
            <p:cNvCxnSpPr>
              <a:stCxn id="16" idx="2"/>
            </p:cNvCxnSpPr>
            <p:nvPr/>
          </p:nvCxnSpPr>
          <p:spPr>
            <a:xfrm flipH="1">
              <a:off x="-2464404" y="59082"/>
              <a:ext cx="1904120" cy="392550"/>
            </a:xfrm>
            <a:prstGeom prst="straightConnector1">
              <a:avLst/>
            </a:prstGeom>
            <a:ln w="12700">
              <a:solidFill>
                <a:srgbClr val="5B9BD5"/>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8" name="Straight Arrow Connector 17"/>
          <p:cNvCxnSpPr>
            <a:stCxn id="16" idx="0"/>
          </p:cNvCxnSpPr>
          <p:nvPr/>
        </p:nvCxnSpPr>
        <p:spPr>
          <a:xfrm flipH="1" flipV="1">
            <a:off x="2969212" y="3810000"/>
            <a:ext cx="1685382" cy="715483"/>
          </a:xfrm>
          <a:prstGeom prst="straightConnector1">
            <a:avLst/>
          </a:prstGeom>
          <a:ln w="12700">
            <a:solidFill>
              <a:srgbClr val="5B9BD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771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17" y="925285"/>
            <a:ext cx="5642314" cy="7298384"/>
          </a:xfrm>
          <a:prstGeom prst="rect">
            <a:avLst/>
          </a:prstGeom>
        </p:spPr>
      </p:pic>
      <p:sp>
        <p:nvSpPr>
          <p:cNvPr id="6" name="TextBox 5"/>
          <p:cNvSpPr txBox="1"/>
          <p:nvPr/>
        </p:nvSpPr>
        <p:spPr>
          <a:xfrm>
            <a:off x="509117" y="1304307"/>
            <a:ext cx="4076738" cy="276999"/>
          </a:xfrm>
          <a:prstGeom prst="rect">
            <a:avLst/>
          </a:prstGeom>
          <a:solidFill>
            <a:schemeClr val="bg1"/>
          </a:solidFill>
        </p:spPr>
        <p:txBody>
          <a:bodyPr wrap="square" rtlCol="0">
            <a:spAutoFit/>
          </a:bodyPr>
          <a:lstStyle/>
          <a:p>
            <a:r>
              <a:rPr lang="en-US" sz="1200" dirty="0" smtClean="0">
                <a:solidFill>
                  <a:srgbClr val="535353"/>
                </a:solidFill>
              </a:rPr>
              <a:t>1234: AEC SCHOOL | 1234: RESIDING DISTRICT</a:t>
            </a:r>
            <a:endParaRPr lang="en-US" sz="1200" dirty="0">
              <a:solidFill>
                <a:srgbClr val="535353"/>
              </a:solidFill>
            </a:endParaRPr>
          </a:p>
        </p:txBody>
      </p:sp>
      <p:sp>
        <p:nvSpPr>
          <p:cNvPr id="3" name="Rectangle 2"/>
          <p:cNvSpPr/>
          <p:nvPr/>
        </p:nvSpPr>
        <p:spPr>
          <a:xfrm>
            <a:off x="588818" y="5569527"/>
            <a:ext cx="5347855" cy="45719"/>
          </a:xfrm>
          <a:prstGeom prst="rect">
            <a:avLst/>
          </a:prstGeom>
          <a:solidFill>
            <a:srgbClr val="ACACAC"/>
          </a:solidFill>
          <a:ln>
            <a:solidFill>
              <a:srgbClr val="ACAC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936673" y="5126182"/>
            <a:ext cx="346363" cy="2646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319146" y="8161588"/>
            <a:ext cx="2632260" cy="806789"/>
            <a:chOff x="-3273158" y="912341"/>
            <a:chExt cx="4758489" cy="830370"/>
          </a:xfrm>
        </p:grpSpPr>
        <p:cxnSp>
          <p:nvCxnSpPr>
            <p:cNvPr id="8" name="Straight Arrow Connector 7"/>
            <p:cNvCxnSpPr>
              <a:stCxn id="9" idx="0"/>
            </p:cNvCxnSpPr>
            <p:nvPr/>
          </p:nvCxnSpPr>
          <p:spPr>
            <a:xfrm flipV="1">
              <a:off x="-893914" y="912341"/>
              <a:ext cx="0" cy="260179"/>
            </a:xfrm>
            <a:prstGeom prst="straightConnector1">
              <a:avLst/>
            </a:prstGeom>
            <a:ln w="12700">
              <a:solidFill>
                <a:srgbClr val="5B9BD5"/>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73158" y="1172521"/>
              <a:ext cx="4758489" cy="570190"/>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00" dirty="0" smtClean="0"/>
                <a:t>To ensure adequate N size, all state reported data in this indicator is aggregated across multiple years of data.</a:t>
              </a:r>
              <a:endParaRPr lang="en-US" sz="1000" dirty="0"/>
            </a:p>
          </p:txBody>
        </p:sp>
      </p:grpSp>
      <p:sp>
        <p:nvSpPr>
          <p:cNvPr id="10" name="TextBox 9"/>
          <p:cNvSpPr txBox="1"/>
          <p:nvPr/>
        </p:nvSpPr>
        <p:spPr>
          <a:xfrm>
            <a:off x="4346948" y="348575"/>
            <a:ext cx="2033069" cy="553998"/>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00" dirty="0" smtClean="0"/>
              <a:t>NOTE: CO SAT results include relevant alternate assessment results.</a:t>
            </a:r>
            <a:endParaRPr lang="en-US" sz="1000" dirty="0"/>
          </a:p>
        </p:txBody>
      </p:sp>
      <p:grpSp>
        <p:nvGrpSpPr>
          <p:cNvPr id="11" name="Group 10"/>
          <p:cNvGrpSpPr/>
          <p:nvPr/>
        </p:nvGrpSpPr>
        <p:grpSpPr>
          <a:xfrm>
            <a:off x="4575603" y="2320214"/>
            <a:ext cx="2135155" cy="2400657"/>
            <a:chOff x="-459238" y="-1430038"/>
            <a:chExt cx="3726748" cy="2400657"/>
          </a:xfrm>
        </p:grpSpPr>
        <p:sp>
          <p:nvSpPr>
            <p:cNvPr id="12" name="TextBox 11"/>
            <p:cNvSpPr txBox="1"/>
            <p:nvPr/>
          </p:nvSpPr>
          <p:spPr>
            <a:xfrm>
              <a:off x="1441768" y="-1430038"/>
              <a:ext cx="1825742" cy="2400657"/>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00" dirty="0" smtClean="0"/>
                <a:t>Total performance on the Student Engagement indicator, including points earned, points eligible, and rating, is displayed in this row. This indicator apportions equal weight to each measure.</a:t>
              </a:r>
              <a:endParaRPr lang="en-US" sz="1000" dirty="0"/>
            </a:p>
          </p:txBody>
        </p:sp>
        <p:cxnSp>
          <p:nvCxnSpPr>
            <p:cNvPr id="13" name="Straight Arrow Connector 12"/>
            <p:cNvCxnSpPr>
              <a:stCxn id="12" idx="1"/>
              <a:endCxn id="14" idx="6"/>
            </p:cNvCxnSpPr>
            <p:nvPr/>
          </p:nvCxnSpPr>
          <p:spPr>
            <a:xfrm flipH="1">
              <a:off x="-459238" y="-229709"/>
              <a:ext cx="1901006" cy="15830"/>
            </a:xfrm>
            <a:prstGeom prst="straightConnector1">
              <a:avLst/>
            </a:prstGeom>
            <a:ln w="12700">
              <a:solidFill>
                <a:srgbClr val="5B9BD5"/>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Oval 13"/>
          <p:cNvSpPr/>
          <p:nvPr/>
        </p:nvSpPr>
        <p:spPr>
          <a:xfrm>
            <a:off x="4024745" y="3366655"/>
            <a:ext cx="550858" cy="339436"/>
          </a:xfrm>
          <a:prstGeom prst="ellipse">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3563672" y="4525483"/>
            <a:ext cx="2041882" cy="1715989"/>
            <a:chOff x="-2464404" y="-1264357"/>
            <a:chExt cx="3563948" cy="1715989"/>
          </a:xfrm>
        </p:grpSpPr>
        <p:sp>
          <p:nvSpPr>
            <p:cNvPr id="16" name="TextBox 15"/>
            <p:cNvSpPr txBox="1"/>
            <p:nvPr/>
          </p:nvSpPr>
          <p:spPr>
            <a:xfrm>
              <a:off x="-2220111" y="-1264357"/>
              <a:ext cx="3319655" cy="1323439"/>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00" dirty="0" smtClean="0"/>
                <a:t>Each results table is followed by a metric description table, and then by a norm/cut points table. </a:t>
              </a:r>
            </a:p>
            <a:p>
              <a:endParaRPr lang="en-US" sz="1000" dirty="0"/>
            </a:p>
            <a:p>
              <a:r>
                <a:rPr lang="en-US" sz="1000" dirty="0" smtClean="0"/>
                <a:t>Together, these two supplemental tables represent a scoring and interpretation guide for each indicator.</a:t>
              </a:r>
              <a:endParaRPr lang="en-US" sz="1000" dirty="0"/>
            </a:p>
          </p:txBody>
        </p:sp>
        <p:cxnSp>
          <p:nvCxnSpPr>
            <p:cNvPr id="17" name="Straight Arrow Connector 16"/>
            <p:cNvCxnSpPr>
              <a:stCxn id="16" idx="2"/>
            </p:cNvCxnSpPr>
            <p:nvPr/>
          </p:nvCxnSpPr>
          <p:spPr>
            <a:xfrm flipH="1">
              <a:off x="-2464404" y="59082"/>
              <a:ext cx="1904120" cy="392550"/>
            </a:xfrm>
            <a:prstGeom prst="straightConnector1">
              <a:avLst/>
            </a:prstGeom>
            <a:ln w="12700">
              <a:solidFill>
                <a:srgbClr val="5B9BD5"/>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8" name="Straight Arrow Connector 17"/>
          <p:cNvCxnSpPr>
            <a:stCxn id="16" idx="0"/>
          </p:cNvCxnSpPr>
          <p:nvPr/>
        </p:nvCxnSpPr>
        <p:spPr>
          <a:xfrm flipH="1" flipV="1">
            <a:off x="2969212" y="3810000"/>
            <a:ext cx="1685382" cy="715483"/>
          </a:xfrm>
          <a:prstGeom prst="straightConnector1">
            <a:avLst/>
          </a:prstGeom>
          <a:ln w="12700">
            <a:solidFill>
              <a:srgbClr val="5B9BD5"/>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319146" y="144303"/>
            <a:ext cx="2650066" cy="2515770"/>
            <a:chOff x="-440488" y="-873544"/>
            <a:chExt cx="4625486" cy="2515770"/>
          </a:xfrm>
        </p:grpSpPr>
        <p:sp>
          <p:nvSpPr>
            <p:cNvPr id="20" name="TextBox 19"/>
            <p:cNvSpPr txBox="1"/>
            <p:nvPr/>
          </p:nvSpPr>
          <p:spPr>
            <a:xfrm>
              <a:off x="-440488" y="-873544"/>
              <a:ext cx="4625486" cy="1169551"/>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00" dirty="0" smtClean="0"/>
                <a:t>Completion rate includes high school graduates and any other student who completed high school through any additional pathway (ex: GED). Completion rate is the default state required measure for AECs, but AECs can request graduation rates as an optional measure.</a:t>
              </a:r>
              <a:endParaRPr lang="en-US" sz="1000" dirty="0"/>
            </a:p>
          </p:txBody>
        </p:sp>
        <p:cxnSp>
          <p:nvCxnSpPr>
            <p:cNvPr id="21" name="Straight Arrow Connector 20"/>
            <p:cNvCxnSpPr>
              <a:stCxn id="20" idx="2"/>
            </p:cNvCxnSpPr>
            <p:nvPr/>
          </p:nvCxnSpPr>
          <p:spPr>
            <a:xfrm flipH="1">
              <a:off x="1360218" y="296007"/>
              <a:ext cx="512037" cy="1346219"/>
            </a:xfrm>
            <a:prstGeom prst="straightConnector1">
              <a:avLst/>
            </a:prstGeom>
            <a:ln w="12700">
              <a:solidFill>
                <a:srgbClr val="5B9BD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172466" y="4378036"/>
            <a:ext cx="2650066" cy="1770221"/>
            <a:chOff x="-440488" y="-1320326"/>
            <a:chExt cx="4625486" cy="1770221"/>
          </a:xfrm>
        </p:grpSpPr>
        <p:sp>
          <p:nvSpPr>
            <p:cNvPr id="27" name="TextBox 26"/>
            <p:cNvSpPr txBox="1"/>
            <p:nvPr/>
          </p:nvSpPr>
          <p:spPr>
            <a:xfrm>
              <a:off x="-440488" y="-873544"/>
              <a:ext cx="4625486" cy="1323439"/>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00" dirty="0" smtClean="0"/>
                <a:t>Starting with the 2018 AEC SPF, changes were made to the best of determination calculation for completion and graduation rate. To determine the best of cohort, the most recent three years of each cohort (4, 5, 6, and 7 year) data is first aggregated, and then compared. To read more about this change, refer to </a:t>
              </a:r>
              <a:r>
                <a:rPr lang="en-US" sz="1000" dirty="0" smtClean="0">
                  <a:hlinkClick r:id="rId3"/>
                </a:rPr>
                <a:t>this fact sheet.</a:t>
              </a:r>
              <a:endParaRPr lang="en-US" sz="1000" dirty="0"/>
            </a:p>
          </p:txBody>
        </p:sp>
        <p:cxnSp>
          <p:nvCxnSpPr>
            <p:cNvPr id="28" name="Straight Arrow Connector 27"/>
            <p:cNvCxnSpPr>
              <a:stCxn id="27" idx="0"/>
            </p:cNvCxnSpPr>
            <p:nvPr/>
          </p:nvCxnSpPr>
          <p:spPr>
            <a:xfrm flipV="1">
              <a:off x="1872255" y="-1320326"/>
              <a:ext cx="562436" cy="446782"/>
            </a:xfrm>
            <a:prstGeom prst="straightConnector1">
              <a:avLst/>
            </a:prstGeom>
            <a:ln w="12700">
              <a:solidFill>
                <a:srgbClr val="5B9BD5"/>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3811903" y="8161588"/>
            <a:ext cx="2632260" cy="861774"/>
          </a:xfrm>
          <a:prstGeom prst="rect">
            <a:avLst/>
          </a:prstGeom>
          <a:solidFill>
            <a:srgbClr val="CC99FF">
              <a:alpha val="49020"/>
            </a:srgbClr>
          </a:solidFill>
          <a:ln>
            <a:solidFill>
              <a:srgbClr val="7030A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00" b="1" u="sng" dirty="0" smtClean="0"/>
              <a:t>Questions?</a:t>
            </a:r>
          </a:p>
          <a:p>
            <a:r>
              <a:rPr lang="en-US" sz="1000" dirty="0" smtClean="0"/>
              <a:t>Please direct questions about the AEC SPF calculations to B Sanders, AEC and Accountability Senior Consultant:</a:t>
            </a:r>
          </a:p>
          <a:p>
            <a:r>
              <a:rPr lang="en-US" sz="1000" dirty="0" smtClean="0">
                <a:hlinkClick r:id="rId4"/>
              </a:rPr>
              <a:t>Sanders_b@cde.state.co.us</a:t>
            </a:r>
            <a:r>
              <a:rPr lang="en-US" sz="1000" dirty="0" smtClean="0"/>
              <a:t> </a:t>
            </a:r>
            <a:r>
              <a:rPr lang="en-US" sz="1000" b="1" u="sng" dirty="0" smtClean="0"/>
              <a:t> </a:t>
            </a:r>
          </a:p>
        </p:txBody>
      </p:sp>
    </p:spTree>
    <p:extLst>
      <p:ext uri="{BB962C8B-B14F-4D97-AF65-F5344CB8AC3E}">
        <p14:creationId xmlns:p14="http://schemas.microsoft.com/office/powerpoint/2010/main" val="39217229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TotalTime>
  <Words>803</Words>
  <Application>Microsoft Office PowerPoint</Application>
  <PresentationFormat>Letter Paper (8.5x11 in)</PresentationFormat>
  <Paragraphs>45</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Colorado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Sanders, B</dc:creator>
  <cp:lastModifiedBy>Sanders, B</cp:lastModifiedBy>
  <cp:revision>8</cp:revision>
  <dcterms:created xsi:type="dcterms:W3CDTF">2018-09-06T20:00:58Z</dcterms:created>
  <dcterms:modified xsi:type="dcterms:W3CDTF">2018-09-06T21:24:22Z</dcterms:modified>
</cp:coreProperties>
</file>