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5" r:id="rId18"/>
    <p:sldId id="286" r:id="rId19"/>
    <p:sldId id="28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46"/>
    <a:srgbClr val="00953A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084A22-0476-413F-8B9B-C49D55289766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2211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79937B-2B3C-45D4-848D-B13787B24FE3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142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79937B-2B3C-45D4-848D-B13787B24FE3}" type="slidenum">
              <a:rPr lang="en-US" smtClean="0">
                <a:solidFill>
                  <a:prstClr val="black"/>
                </a:solidFill>
              </a:rPr>
              <a:pPr eaLnBrk="1" hangingPunct="1"/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76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084A22-0476-413F-8B9B-C49D55289766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9558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084A22-0476-413F-8B9B-C49D55289766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2147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C63B37-A39B-4D7C-88D2-D53F1BA2021A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7848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C63B37-A39B-4D7C-88D2-D53F1BA2021A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591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084A22-0476-413F-8B9B-C49D55289766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0385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432942-D6EE-4E79-BF01-08A7263D6A63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1311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463CE7-A4B3-47B2-A6E6-0339FC47B18D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8495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463CE7-A4B3-47B2-A6E6-0339FC47B18D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5327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463CE7-A4B3-47B2-A6E6-0339FC47B18D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9447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628A39-0A63-4E21-A1C7-D1EE7F8BF744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0293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79937B-2B3C-45D4-848D-B13787B24FE3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0503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79937B-2B3C-45D4-848D-B13787B24FE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740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C846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FFC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52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 Blue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761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  <p:sldLayoutId id="2147483676" r:id="rId14"/>
    <p:sldLayoutId id="2147483677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datapipeline/faq-sced" TargetMode="External"/><Relationship Id="rId2" Type="http://schemas.openxmlformats.org/officeDocument/2006/relationships/hyperlink" Target="http://www.cde.state.co.us/datapipeline/sscc-detail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dx-test.cde.state.co.us/ssc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datapipeline/sscc-details" TargetMode="External"/><Relationship Id="rId2" Type="http://schemas.openxmlformats.org/officeDocument/2006/relationships/hyperlink" Target="mailto:Severson_a@cde.state.co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Statewide Standard Course Codes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2019-2020 School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Statewide Standard Course Code System</a:t>
            </a:r>
            <a:endParaRPr lang="en-US" dirty="0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SCED Codes are only one part of the SSCC</a:t>
            </a:r>
          </a:p>
          <a:p>
            <a:pPr lvl="2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80999" y="1588911"/>
          <a:ext cx="7814733" cy="5161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38774"/>
                <a:gridCol w="50759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Local Course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Course code used by district</a:t>
                      </a:r>
                      <a:r>
                        <a:rPr lang="en-US" baseline="0" dirty="0" smtClean="0"/>
                        <a:t>, may not be duplicated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 defined course 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 defined course description (may</a:t>
                      </a:r>
                      <a:r>
                        <a:rPr lang="en-US" baseline="0" dirty="0" smtClean="0"/>
                        <a:t> be null)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Remidial</a:t>
                      </a:r>
                      <a:r>
                        <a:rPr lang="en-US" dirty="0" smtClean="0"/>
                        <a:t> (B), College (C), Enriched or Advanced</a:t>
                      </a:r>
                      <a:r>
                        <a:rPr lang="en-US" baseline="0" dirty="0" smtClean="0"/>
                        <a:t> (E), General (G) default option, Honors (H)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r>
                        <a:rPr lang="en-US" baseline="0" dirty="0" smtClean="0"/>
                        <a:t> Span / Credits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and Low grade offered (ex KG05 for K – 5)</a:t>
                      </a:r>
                    </a:p>
                    <a:p>
                      <a:r>
                        <a:rPr lang="en-US" dirty="0" smtClean="0"/>
                        <a:t>Credits for</a:t>
                      </a:r>
                      <a:r>
                        <a:rPr lang="en-US" baseline="0" dirty="0" smtClean="0"/>
                        <a:t> high school classes defined by Carnegie Units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step in a sequence</a:t>
                      </a:r>
                      <a:r>
                        <a:rPr lang="en-US" baseline="0" dirty="0" smtClean="0"/>
                        <a:t> is this course?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Sequence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many total steps in the sequence are there?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SSCC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SCED code(s)</a:t>
                      </a:r>
                      <a:r>
                        <a:rPr lang="en-US" baseline="0" dirty="0" smtClean="0"/>
                        <a:t> chosen for course. Up to 5 are allowed separated by commas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Sort Option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Optional field for</a:t>
                      </a:r>
                      <a:r>
                        <a:rPr lang="en-US" baseline="0" dirty="0" smtClean="0"/>
                        <a:t> district 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Sort Option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Optional field for</a:t>
                      </a:r>
                      <a:r>
                        <a:rPr lang="en-US" baseline="0" dirty="0" smtClean="0"/>
                        <a:t> district use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08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SSCC System File Layout and Definitions</a:t>
            </a:r>
            <a:endParaRPr lang="en-US" dirty="0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mtClean="0"/>
              <a:t>SSCC </a:t>
            </a:r>
          </a:p>
          <a:p>
            <a:pPr lvl="2"/>
            <a:r>
              <a:rPr lang="en-US" smtClean="0"/>
              <a:t>Local Course Code, Course Title, Course Description</a:t>
            </a:r>
          </a:p>
          <a:p>
            <a:pPr lvl="3"/>
            <a:r>
              <a:rPr lang="en-US" smtClean="0"/>
              <a:t>All of these fields are defined by the district and can be used however the district sees fit</a:t>
            </a:r>
          </a:p>
          <a:p>
            <a:pPr lvl="3"/>
            <a:r>
              <a:rPr lang="en-US" smtClean="0"/>
              <a:t>Local Course Codes may not be duplicated though</a:t>
            </a:r>
          </a:p>
          <a:p>
            <a:pPr lvl="2"/>
            <a:r>
              <a:rPr lang="en-US" smtClean="0"/>
              <a:t>Course Level</a:t>
            </a:r>
          </a:p>
          <a:p>
            <a:pPr lvl="3"/>
            <a:r>
              <a:rPr lang="en-US" smtClean="0"/>
              <a:t>Indicates if a course is advanced or remedial. If you are unsure General (G) is the default option.</a:t>
            </a:r>
          </a:p>
          <a:p>
            <a:pPr lvl="3"/>
            <a:r>
              <a:rPr lang="en-US" smtClean="0"/>
              <a:t>Cannot be left blank</a:t>
            </a:r>
          </a:p>
          <a:p>
            <a:pPr lvl="2"/>
            <a:r>
              <a:rPr lang="en-US" smtClean="0"/>
              <a:t>Grade Span / Credits</a:t>
            </a:r>
          </a:p>
          <a:p>
            <a:pPr lvl="3"/>
            <a:r>
              <a:rPr lang="en-US" smtClean="0"/>
              <a:t>If a course is offered for high school credit enter the credits it grants using Carnegie Units </a:t>
            </a:r>
          </a:p>
          <a:p>
            <a:pPr lvl="4"/>
            <a:r>
              <a:rPr lang="en-US" smtClean="0"/>
              <a:t>Carnegie Unit = 1 hour per day for a year of school</a:t>
            </a:r>
          </a:p>
          <a:p>
            <a:pPr lvl="3"/>
            <a:r>
              <a:rPr lang="en-US" smtClean="0"/>
              <a:t>Values must be 4 characters, so 1.00 or 0.50</a:t>
            </a:r>
          </a:p>
          <a:p>
            <a:pPr lvl="3"/>
            <a:r>
              <a:rPr lang="en-US" smtClean="0"/>
              <a:t>If not for credit please enter grade span instead</a:t>
            </a:r>
          </a:p>
          <a:p>
            <a:pPr lvl="4"/>
            <a:r>
              <a:rPr lang="en-US" smtClean="0"/>
              <a:t>EX: KG05 for Kinder to 5th grade</a:t>
            </a:r>
          </a:p>
          <a:p>
            <a:pPr lvl="4"/>
            <a:r>
              <a:rPr lang="en-US" smtClean="0"/>
              <a:t>For a single grade: 0505 </a:t>
            </a:r>
          </a:p>
          <a:p>
            <a:pPr lvl="3"/>
            <a:endParaRPr lang="en-US" smtClean="0"/>
          </a:p>
          <a:p>
            <a:pPr lvl="2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12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SSCC System File Layout and Definitions</a:t>
            </a:r>
            <a:endParaRPr lang="en-US" dirty="0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Sequence</a:t>
            </a:r>
          </a:p>
          <a:p>
            <a:pPr lvl="2"/>
            <a:r>
              <a:rPr lang="en-US" smtClean="0"/>
              <a:t>The number in a sequence for a given local course code</a:t>
            </a:r>
          </a:p>
          <a:p>
            <a:pPr lvl="1"/>
            <a:r>
              <a:rPr lang="en-US" smtClean="0"/>
              <a:t>Sequence Total</a:t>
            </a:r>
          </a:p>
          <a:p>
            <a:pPr lvl="2"/>
            <a:r>
              <a:rPr lang="en-US" smtClean="0"/>
              <a:t>The total number of steps in a sequence</a:t>
            </a:r>
          </a:p>
          <a:p>
            <a:pPr lvl="2"/>
            <a:r>
              <a:rPr lang="en-US" smtClean="0"/>
              <a:t>For example if a course is step 1 in a two sequence course then:</a:t>
            </a:r>
          </a:p>
          <a:p>
            <a:pPr lvl="3"/>
            <a:r>
              <a:rPr lang="en-US" smtClean="0"/>
              <a:t>Sequence = 1 </a:t>
            </a:r>
          </a:p>
          <a:p>
            <a:pPr lvl="3"/>
            <a:r>
              <a:rPr lang="en-US" smtClean="0"/>
              <a:t>Sequence Total = 2</a:t>
            </a:r>
          </a:p>
          <a:p>
            <a:pPr lvl="1"/>
            <a:r>
              <a:rPr lang="en-US" smtClean="0"/>
              <a:t>SSCC Code</a:t>
            </a:r>
          </a:p>
          <a:p>
            <a:pPr lvl="2"/>
            <a:r>
              <a:rPr lang="en-US" smtClean="0"/>
              <a:t>The SCED code(s) for a given course</a:t>
            </a:r>
          </a:p>
          <a:p>
            <a:pPr lvl="2"/>
            <a:r>
              <a:rPr lang="en-US" smtClean="0"/>
              <a:t>You may use the same SCED for multiple courses</a:t>
            </a:r>
          </a:p>
          <a:p>
            <a:pPr lvl="2"/>
            <a:r>
              <a:rPr lang="en-US" smtClean="0"/>
              <a:t>You may use up to 5 SCED codes for a single course (separate with a comma)</a:t>
            </a:r>
          </a:p>
          <a:p>
            <a:pPr lvl="3"/>
            <a:endParaRPr lang="en-US" smtClean="0"/>
          </a:p>
          <a:p>
            <a:pPr lvl="2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86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do we need course codes?</a:t>
            </a:r>
            <a:endParaRPr lang="en-US" dirty="0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Courses are the link between teacher and student</a:t>
            </a:r>
          </a:p>
          <a:p>
            <a:pPr lvl="2"/>
            <a:r>
              <a:rPr lang="en-US" smtClean="0"/>
              <a:t>Required for teacher student data link</a:t>
            </a:r>
          </a:p>
          <a:p>
            <a:pPr lvl="3"/>
            <a:endParaRPr lang="en-US" smtClean="0"/>
          </a:p>
          <a:p>
            <a:pPr lvl="2"/>
            <a:r>
              <a:rPr lang="en-US" smtClean="0"/>
              <a:t>Teacher student data link interchange opens early November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Teacher student data link snapshot opens </a:t>
            </a:r>
            <a:r>
              <a:rPr lang="en-US" smtClean="0"/>
              <a:t>e</a:t>
            </a:r>
            <a:r>
              <a:rPr lang="en-US" smtClean="0"/>
              <a:t>arly February</a:t>
            </a:r>
          </a:p>
          <a:p>
            <a:pPr lvl="3"/>
            <a:endParaRPr lang="en-US" smtClean="0"/>
          </a:p>
          <a:p>
            <a:pPr lvl="2"/>
            <a:r>
              <a:rPr lang="en-US" smtClean="0"/>
              <a:t>All districts are required to map courses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We would like districts to have courses mapped by the time they are working on TSDL</a:t>
            </a:r>
          </a:p>
          <a:p>
            <a:pPr lvl="2"/>
            <a:r>
              <a:rPr lang="en-US" smtClean="0"/>
              <a:t>There will be errors when districts upload TSDL files if no course codes exist</a:t>
            </a:r>
          </a:p>
          <a:p>
            <a:pPr lvl="2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60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Clarification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Districts are not required to change their local course codes.</a:t>
            </a:r>
          </a:p>
          <a:p>
            <a:endParaRPr lang="en-US" smtClean="0"/>
          </a:p>
          <a:p>
            <a:r>
              <a:rPr lang="en-US" smtClean="0"/>
              <a:t>Districts should map to the best choice for the statewide standard course codes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Clarification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courses should be mapped</a:t>
            </a:r>
          </a:p>
          <a:p>
            <a:pPr lvl="2"/>
            <a:r>
              <a:rPr lang="en-US" smtClean="0"/>
              <a:t>Courses associated with assessments are required for the TSDL collection</a:t>
            </a:r>
          </a:p>
          <a:p>
            <a:pPr lvl="3"/>
            <a:r>
              <a:rPr lang="en-US" smtClean="0"/>
              <a:t>Math, Language  Arts, Science, Social Studies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All other courses are required for the Course Code proficiency report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98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Documentation can be found at:</a:t>
            </a:r>
          </a:p>
          <a:p>
            <a:pPr lvl="1"/>
            <a:r>
              <a:rPr lang="en-US" smtClean="0">
                <a:hlinkClick r:id="rId2"/>
              </a:rPr>
              <a:t>http://www.cde.state.co.us/datapipeline/sscc-details</a:t>
            </a:r>
            <a:r>
              <a:rPr lang="en-US" smtClean="0"/>
              <a:t> </a:t>
            </a:r>
          </a:p>
          <a:p>
            <a:pPr lvl="1"/>
            <a:endParaRPr lang="en-US" smtClean="0"/>
          </a:p>
          <a:p>
            <a:r>
              <a:rPr lang="en-US" smtClean="0"/>
              <a:t>SCED Code documentation under additional resources</a:t>
            </a:r>
          </a:p>
          <a:p>
            <a:pPr lvl="1"/>
            <a:r>
              <a:rPr lang="en-US" smtClean="0">
                <a:hlinkClick r:id="rId3"/>
              </a:rPr>
              <a:t>http://www.cde.state.co.us/datapipeline/faq-sced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Template and training materials available on this site</a:t>
            </a:r>
          </a:p>
          <a:p>
            <a:pPr lvl="2"/>
            <a:r>
              <a:rPr lang="en-US" smtClean="0">
                <a:hlinkClick r:id="rId2"/>
              </a:rPr>
              <a:t>http://www.cde.state.co.us/datapipeline/sscc-details</a:t>
            </a:r>
            <a:endParaRPr lang="en-US" smtClean="0"/>
          </a:p>
          <a:p>
            <a:pPr lvl="2"/>
            <a:endParaRPr lang="en-US" smtClean="0"/>
          </a:p>
          <a:p>
            <a:r>
              <a:rPr lang="en-US" smtClean="0"/>
              <a:t>Demo of the course code documentation website</a:t>
            </a:r>
          </a:p>
          <a:p>
            <a:pPr lvl="1"/>
            <a:r>
              <a:rPr lang="en-US" smtClean="0">
                <a:hlinkClick r:id="rId2"/>
              </a:rPr>
              <a:t>http://www.cde.state.co.us/datapipeline/sscc-details</a:t>
            </a:r>
            <a:r>
              <a:rPr lang="en-US" smtClean="0"/>
              <a:t> 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352800" cy="274638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16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826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I map courses codes for </a:t>
            </a:r>
            <a:br>
              <a:rPr lang="en-US" smtClean="0"/>
            </a:br>
            <a:r>
              <a:rPr lang="en-US" smtClean="0"/>
              <a:t>2019-2020 school year?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Districts can copy work forward from 2018-2019 school year to the 2019-2020 school year in the course code system</a:t>
            </a:r>
          </a:p>
          <a:p>
            <a:pPr lvl="1"/>
            <a:r>
              <a:rPr lang="en-US" smtClean="0"/>
              <a:t>If your district is using retired SCED codes rollover will generate errors that need to be addressed</a:t>
            </a:r>
          </a:p>
          <a:p>
            <a:endParaRPr lang="en-US" smtClean="0"/>
          </a:p>
          <a:p>
            <a:r>
              <a:rPr lang="en-US" smtClean="0"/>
              <a:t>Upload a file from information system extract</a:t>
            </a:r>
          </a:p>
          <a:p>
            <a:pPr lvl="1"/>
            <a:r>
              <a:rPr lang="en-US" smtClean="0"/>
              <a:t>Must be saved as Tab Delimited</a:t>
            </a:r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02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Replicate course code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Replicate course codes – (QA link for demo)</a:t>
            </a:r>
          </a:p>
          <a:p>
            <a:endParaRPr lang="en-US" smtClean="0"/>
          </a:p>
          <a:p>
            <a:r>
              <a:rPr lang="en-US" smtClean="0"/>
              <a:t>Export course mappings and re-upload</a:t>
            </a:r>
          </a:p>
          <a:p>
            <a:pPr lvl="1"/>
            <a:r>
              <a:rPr lang="en-US" smtClean="0"/>
              <a:t>Export course mappings</a:t>
            </a:r>
          </a:p>
          <a:p>
            <a:pPr lvl="1"/>
            <a:r>
              <a:rPr lang="en-US" smtClean="0"/>
              <a:t>Change in Excel</a:t>
            </a:r>
          </a:p>
          <a:p>
            <a:pPr lvl="1"/>
            <a:r>
              <a:rPr lang="en-US" smtClean="0"/>
              <a:t>Export to tab delimited</a:t>
            </a:r>
          </a:p>
          <a:p>
            <a:pPr lvl="1"/>
            <a:r>
              <a:rPr lang="en-US" smtClean="0"/>
              <a:t>Upload into the system</a:t>
            </a:r>
          </a:p>
          <a:p>
            <a:pPr lvl="1"/>
            <a:endParaRPr lang="en-US" smtClean="0"/>
          </a:p>
          <a:p>
            <a:r>
              <a:rPr lang="en-US" smtClean="0">
                <a:hlinkClick r:id="rId3"/>
              </a:rPr>
              <a:t>QA system for demonstration</a:t>
            </a:r>
            <a:endParaRPr lang="en-US" smtClean="0"/>
          </a:p>
          <a:p>
            <a:pPr lvl="1"/>
            <a:endParaRPr lang="en-US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35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Questions??????</a:t>
            </a:r>
            <a:endParaRPr lang="en-US" dirty="0"/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  <a:p>
            <a:pPr lvl="1"/>
            <a:r>
              <a:rPr lang="en-US" smtClean="0"/>
              <a:t>Annette Severson</a:t>
            </a:r>
          </a:p>
          <a:p>
            <a:pPr lvl="1"/>
            <a:r>
              <a:rPr lang="en-US" smtClean="0"/>
              <a:t>(303) 866-6824</a:t>
            </a:r>
          </a:p>
          <a:p>
            <a:pPr lvl="1"/>
            <a:r>
              <a:rPr lang="en-US" smtClean="0">
                <a:hlinkClick r:id="rId2"/>
              </a:rPr>
              <a:t>Severson_a@cde.state.co.us</a:t>
            </a:r>
            <a:r>
              <a:rPr lang="en-US" smtClean="0"/>
              <a:t> </a:t>
            </a:r>
          </a:p>
          <a:p>
            <a:pPr lvl="2"/>
            <a:r>
              <a:rPr lang="en-US" smtClean="0"/>
              <a:t>Or visit</a:t>
            </a:r>
          </a:p>
          <a:p>
            <a:pPr lvl="2"/>
            <a:r>
              <a:rPr lang="en-US" smtClean="0">
                <a:hlinkClick r:id="rId3"/>
              </a:rPr>
              <a:t>http://www.cde.state.co.us/datapipeline/sscc-details</a:t>
            </a:r>
            <a:r>
              <a:rPr lang="en-US" smtClean="0"/>
              <a:t>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603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  <a:p>
            <a:pPr lvl="1"/>
            <a:r>
              <a:rPr lang="en-US" smtClean="0"/>
              <a:t>What is the purpose of the SSCC?</a:t>
            </a:r>
          </a:p>
          <a:p>
            <a:pPr lvl="1"/>
            <a:r>
              <a:rPr lang="en-US" smtClean="0"/>
              <a:t>SCED codes and versions</a:t>
            </a:r>
          </a:p>
          <a:p>
            <a:pPr lvl="1"/>
            <a:r>
              <a:rPr lang="en-US" smtClean="0"/>
              <a:t>How does SCED relate to SSCC? </a:t>
            </a:r>
          </a:p>
          <a:p>
            <a:r>
              <a:rPr lang="en-US" smtClean="0"/>
              <a:t>File Requirements</a:t>
            </a:r>
          </a:p>
          <a:p>
            <a:r>
              <a:rPr lang="en-US" smtClean="0"/>
              <a:t>Demonstration of Documentation Website</a:t>
            </a:r>
          </a:p>
          <a:p>
            <a:r>
              <a:rPr lang="en-US" smtClean="0"/>
              <a:t>Demonstration of SSCC Website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7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Statewide Common Course Codes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Statewide Standard Course Code (SSCC) system exists to map local course codes to a course code system that all districts use to provide comparability across the state.</a:t>
            </a:r>
          </a:p>
          <a:p>
            <a:endParaRPr lang="en-US" smtClean="0"/>
          </a:p>
          <a:p>
            <a:r>
              <a:rPr lang="en-US" smtClean="0"/>
              <a:t>The SSCC system is primarily used as a part of the Teacher Student Data Link (TSDL) collection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6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Goals of SSCC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Districts map local course codes to a statewide standard course code</a:t>
            </a:r>
          </a:p>
          <a:p>
            <a:endParaRPr lang="en-US" smtClean="0"/>
          </a:p>
          <a:p>
            <a:r>
              <a:rPr lang="en-US" smtClean="0"/>
              <a:t>Provides common course codes across the state</a:t>
            </a:r>
          </a:p>
          <a:p>
            <a:endParaRPr lang="en-US" smtClean="0"/>
          </a:p>
          <a:p>
            <a:r>
              <a:rPr lang="en-US" smtClean="0"/>
              <a:t>Makes communication easier when talking about courses</a:t>
            </a:r>
          </a:p>
          <a:p>
            <a:endParaRPr lang="en-US" smtClean="0"/>
          </a:p>
          <a:p>
            <a:r>
              <a:rPr lang="en-US" smtClean="0"/>
              <a:t>Transcripts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89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Statewide Common Course Codes ?</a:t>
            </a:r>
            <a:endParaRPr lang="en-US" dirty="0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mtClean="0"/>
          </a:p>
          <a:p>
            <a:pPr lvl="1"/>
            <a:r>
              <a:rPr lang="en-US" smtClean="0"/>
              <a:t>Based on the Secondary School Course Classification System:  </a:t>
            </a:r>
          </a:p>
          <a:p>
            <a:pPr lvl="2"/>
            <a:r>
              <a:rPr lang="en-US" smtClean="0"/>
              <a:t>School for Exchange of Data (SCED) </a:t>
            </a:r>
          </a:p>
          <a:p>
            <a:pPr lvl="2"/>
            <a:r>
              <a:rPr lang="en-US" smtClean="0"/>
              <a:t>National Center for Education Statistics (NCES)</a:t>
            </a:r>
          </a:p>
          <a:p>
            <a:pPr lvl="2"/>
            <a:r>
              <a:rPr lang="en-US" smtClean="0"/>
              <a:t>U.S. Department of Education</a:t>
            </a:r>
          </a:p>
          <a:p>
            <a:pPr lvl="2"/>
            <a:endParaRPr lang="en-US" smtClean="0"/>
          </a:p>
          <a:p>
            <a:pPr lvl="1"/>
            <a:r>
              <a:rPr lang="en-US" smtClean="0"/>
              <a:t>Five digit common codes for all courses PK-12</a:t>
            </a:r>
          </a:p>
          <a:p>
            <a:r>
              <a:rPr lang="en-US" smtClean="0"/>
              <a:t>First two digits subject area</a:t>
            </a:r>
          </a:p>
          <a:p>
            <a:r>
              <a:rPr lang="en-US" smtClean="0"/>
              <a:t>Last three digits content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55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Statewide Common Course Codes ?</a:t>
            </a:r>
            <a:endParaRPr lang="en-US" dirty="0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mtClean="0"/>
          </a:p>
          <a:p>
            <a:r>
              <a:rPr lang="en-US" smtClean="0"/>
              <a:t>Majority of subject areas are covered</a:t>
            </a:r>
          </a:p>
          <a:p>
            <a:endParaRPr lang="en-US" smtClean="0"/>
          </a:p>
          <a:p>
            <a:r>
              <a:rPr lang="en-US" smtClean="0"/>
              <a:t>School Codes for the Exchange of Data (SCED)</a:t>
            </a:r>
          </a:p>
          <a:p>
            <a:endParaRPr lang="en-US" smtClean="0"/>
          </a:p>
          <a:p>
            <a:r>
              <a:rPr lang="en-US" smtClean="0"/>
              <a:t>Currently four versions of SCEDs exist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2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</a:t>
            </a:r>
            <a:br>
              <a:rPr lang="en-US" smtClean="0"/>
            </a:br>
            <a:r>
              <a:rPr lang="en-US" smtClean="0"/>
              <a:t>Statewide Common Course Codes ?</a:t>
            </a:r>
            <a:endParaRPr lang="en-US" dirty="0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mtClean="0"/>
          </a:p>
          <a:p>
            <a:r>
              <a:rPr lang="en-US" smtClean="0"/>
              <a:t>SCED version 1.0 </a:t>
            </a:r>
          </a:p>
          <a:p>
            <a:pPr lvl="1"/>
            <a:r>
              <a:rPr lang="en-US" smtClean="0"/>
              <a:t>No longer </a:t>
            </a:r>
            <a:r>
              <a:rPr lang="en-US" smtClean="0"/>
              <a:t>supported by CDE since 2016-2017</a:t>
            </a:r>
          </a:p>
          <a:p>
            <a:pPr lvl="1"/>
            <a:endParaRPr lang="en-US" smtClean="0"/>
          </a:p>
          <a:p>
            <a:r>
              <a:rPr lang="en-US" smtClean="0"/>
              <a:t>SCED version 2.0 </a:t>
            </a:r>
          </a:p>
          <a:p>
            <a:pPr lvl="1"/>
            <a:r>
              <a:rPr lang="en-US" smtClean="0"/>
              <a:t>Combined prior to secondary codes with secondary codes. Codes above 50000</a:t>
            </a:r>
          </a:p>
          <a:p>
            <a:pPr lvl="1"/>
            <a:r>
              <a:rPr lang="en-US" smtClean="0"/>
              <a:t>Crosswalk provided to map codes</a:t>
            </a:r>
          </a:p>
          <a:p>
            <a:pPr lvl="1"/>
            <a:r>
              <a:rPr lang="en-US" smtClean="0"/>
              <a:t>Districts need to change to the new SCED value</a:t>
            </a:r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41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</a:t>
            </a:r>
            <a:br>
              <a:rPr lang="en-US" smtClean="0"/>
            </a:br>
            <a:r>
              <a:rPr lang="en-US" smtClean="0"/>
              <a:t>Statewide Common Course Codes ?</a:t>
            </a:r>
            <a:endParaRPr lang="en-US" dirty="0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SCED version 3.0 </a:t>
            </a:r>
          </a:p>
          <a:p>
            <a:pPr lvl="1"/>
            <a:r>
              <a:rPr lang="en-US" smtClean="0"/>
              <a:t>Supported by CDE</a:t>
            </a:r>
          </a:p>
          <a:p>
            <a:r>
              <a:rPr lang="en-US" smtClean="0"/>
              <a:t>SCED version 4.0</a:t>
            </a:r>
          </a:p>
          <a:p>
            <a:pPr lvl="1"/>
            <a:r>
              <a:rPr lang="en-US" smtClean="0"/>
              <a:t>Supported by CDE</a:t>
            </a:r>
          </a:p>
          <a:p>
            <a:r>
              <a:rPr lang="en-US" smtClean="0"/>
              <a:t>SCED version 6.0</a:t>
            </a:r>
          </a:p>
          <a:p>
            <a:pPr lvl="1"/>
            <a:r>
              <a:rPr lang="en-US" smtClean="0"/>
              <a:t>Most current version</a:t>
            </a:r>
          </a:p>
          <a:p>
            <a:pPr lvl="1"/>
            <a:r>
              <a:rPr lang="en-US" smtClean="0"/>
              <a:t>Supported by CDE</a:t>
            </a:r>
          </a:p>
          <a:p>
            <a:pPr lvl="1"/>
            <a:r>
              <a:rPr lang="en-US" smtClean="0"/>
              <a:t>Minor changes between 3.0, 4.0 and 6.0</a:t>
            </a:r>
          </a:p>
          <a:p>
            <a:pPr lvl="1"/>
            <a:r>
              <a:rPr lang="en-US" smtClean="0"/>
              <a:t>Crosswalk from 3.0 and 4.0 to 6.0 available</a:t>
            </a:r>
          </a:p>
          <a:p>
            <a:endParaRPr lang="en-US" smtClean="0"/>
          </a:p>
          <a:p>
            <a:r>
              <a:rPr lang="en-US" smtClean="0"/>
              <a:t>More Information</a:t>
            </a:r>
          </a:p>
          <a:p>
            <a:pPr lvl="1"/>
            <a:r>
              <a:rPr lang="en-US" smtClean="0"/>
              <a:t>http://nces.ed.gov/forum/SCED.asp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Statewide Common Course Codes </a:t>
            </a:r>
            <a:endParaRPr lang="en-US" dirty="0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Sample course codes and definitions</a:t>
            </a:r>
          </a:p>
          <a:p>
            <a:pPr lvl="1"/>
            <a:r>
              <a:rPr lang="en-US" smtClean="0"/>
              <a:t>Courses based on content covered</a:t>
            </a:r>
          </a:p>
          <a:p>
            <a:pPr lvl="2"/>
            <a:r>
              <a:rPr lang="en-US" smtClean="0"/>
              <a:t>Example of Language Arts choices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706880" y="2304098"/>
          <a:ext cx="6294120" cy="3639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6207"/>
                <a:gridCol w="2167913"/>
              </a:tblGrid>
              <a:tr h="38021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Course Title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SCED Course Code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210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English/Language Arts I (9th grade)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01001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210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English/Language Arts II (10th grade)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01002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210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English/Language Arts III (11th grade)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01003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210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English/Language Arts IV (12th grade)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01004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210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AP English Language and Composition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01005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210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AP English Literature and Composition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01006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210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IB Language A: Literature—English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01007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210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English as a Second Language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01008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6210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Language Arts Laboratory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01009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67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1052</Words>
  <Application>Microsoft Office PowerPoint</Application>
  <PresentationFormat>On-screen Show (4:3)</PresentationFormat>
  <Paragraphs>238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Museo Slab 500</vt:lpstr>
      <vt:lpstr>Office Theme</vt:lpstr>
      <vt:lpstr>Statewide Standard Course Codes</vt:lpstr>
      <vt:lpstr>Agenda</vt:lpstr>
      <vt:lpstr>Statewide Common Course Codes</vt:lpstr>
      <vt:lpstr>The Goals of SSCC</vt:lpstr>
      <vt:lpstr>What are Statewide Common Course Codes ?</vt:lpstr>
      <vt:lpstr>What are Statewide Common Course Codes ?</vt:lpstr>
      <vt:lpstr>What are  Statewide Common Course Codes ?</vt:lpstr>
      <vt:lpstr>What are  Statewide Common Course Codes ?</vt:lpstr>
      <vt:lpstr>Statewide Common Course Codes </vt:lpstr>
      <vt:lpstr>Statewide Standard Course Code System</vt:lpstr>
      <vt:lpstr>SSCC System File Layout and Definitions</vt:lpstr>
      <vt:lpstr>SSCC System File Layout and Definitions</vt:lpstr>
      <vt:lpstr>Why do we need course codes?</vt:lpstr>
      <vt:lpstr>Clarification</vt:lpstr>
      <vt:lpstr>Clarification</vt:lpstr>
      <vt:lpstr>Documentation</vt:lpstr>
      <vt:lpstr>How do I map courses codes for  2019-2020 school year?</vt:lpstr>
      <vt:lpstr>Replicate course code demo</vt:lpstr>
      <vt:lpstr>Questions??????</vt:lpstr>
    </vt:vector>
  </TitlesOfParts>
  <Company>Colorado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Severson, Annette</cp:lastModifiedBy>
  <cp:revision>21</cp:revision>
  <dcterms:created xsi:type="dcterms:W3CDTF">2019-06-25T17:30:52Z</dcterms:created>
  <dcterms:modified xsi:type="dcterms:W3CDTF">2019-07-30T14:45:47Z</dcterms:modified>
</cp:coreProperties>
</file>