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7" r:id="rId2"/>
  </p:sldMasterIdLst>
  <p:sldIdLst>
    <p:sldId id="256" r:id="rId3"/>
    <p:sldId id="280" r:id="rId4"/>
    <p:sldId id="281" r:id="rId5"/>
    <p:sldId id="282" r:id="rId6"/>
    <p:sldId id="292" r:id="rId7"/>
    <p:sldId id="283"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2" r:id="rId21"/>
    <p:sldId id="273" r:id="rId22"/>
    <p:sldId id="274" r:id="rId23"/>
    <p:sldId id="293" r:id="rId24"/>
    <p:sldId id="294" r:id="rId25"/>
    <p:sldId id="295" r:id="rId26"/>
    <p:sldId id="296" r:id="rId27"/>
    <p:sldId id="297" r:id="rId28"/>
    <p:sldId id="298" r:id="rId29"/>
    <p:sldId id="299" r:id="rId30"/>
    <p:sldId id="275" r:id="rId31"/>
    <p:sldId id="284" r:id="rId32"/>
    <p:sldId id="285" r:id="rId33"/>
    <p:sldId id="286" r:id="rId34"/>
    <p:sldId id="290" r:id="rId35"/>
    <p:sldId id="291" r:id="rId36"/>
    <p:sldId id="300" r:id="rId37"/>
    <p:sldId id="301" r:id="rId38"/>
    <p:sldId id="302" r:id="rId39"/>
    <p:sldId id="303" r:id="rId40"/>
    <p:sldId id="304" r:id="rId41"/>
    <p:sldId id="288" r:id="rId42"/>
    <p:sldId id="289" r:id="rId43"/>
    <p:sldId id="309" r:id="rId44"/>
    <p:sldId id="257" r:id="rId45"/>
    <p:sldId id="258" r:id="rId46"/>
    <p:sldId id="310" r:id="rId47"/>
    <p:sldId id="311" r:id="rId48"/>
    <p:sldId id="312" r:id="rId49"/>
    <p:sldId id="313" r:id="rId50"/>
    <p:sldId id="314" r:id="rId51"/>
    <p:sldId id="315" r:id="rId52"/>
    <p:sldId id="316"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6" d="100"/>
          <a:sy n="76" d="100"/>
        </p:scale>
        <p:origin x="72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9538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80729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47742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1250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8939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1997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21422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7006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1443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41073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2365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10/7/2019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10/7/2019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1424641"/>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hyperlink" Target="https://www.nifdi.org/news/hempenstall-blog/442-part-2-what-whole-language-writers-have-had-to-say-about-literacy"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729D-F986-4B48-BCA2-13AF5643101B}"/>
              </a:ext>
            </a:extLst>
          </p:cNvPr>
          <p:cNvSpPr>
            <a:spLocks noGrp="1"/>
          </p:cNvSpPr>
          <p:nvPr>
            <p:ph type="ctrTitle"/>
          </p:nvPr>
        </p:nvSpPr>
        <p:spPr/>
        <p:txBody>
          <a:bodyPr>
            <a:normAutofit/>
          </a:bodyPr>
          <a:lstStyle/>
          <a:p>
            <a:r>
              <a:rPr lang="en-US" sz="4800" dirty="0"/>
              <a:t>Why Don’t They Understand How Wrong They Are?</a:t>
            </a:r>
          </a:p>
        </p:txBody>
      </p:sp>
      <p:sp>
        <p:nvSpPr>
          <p:cNvPr id="3" name="Subtitle 2">
            <a:extLst>
              <a:ext uri="{FF2B5EF4-FFF2-40B4-BE49-F238E27FC236}">
                <a16:creationId xmlns:a16="http://schemas.microsoft.com/office/drawing/2014/main" id="{91667518-6E9B-45EF-B616-96523058E26A}"/>
              </a:ext>
            </a:extLst>
          </p:cNvPr>
          <p:cNvSpPr>
            <a:spLocks noGrp="1"/>
          </p:cNvSpPr>
          <p:nvPr>
            <p:ph type="subTitle" idx="1"/>
          </p:nvPr>
        </p:nvSpPr>
        <p:spPr/>
        <p:txBody>
          <a:bodyPr/>
          <a:lstStyle/>
          <a:p>
            <a:r>
              <a:rPr lang="en-US" dirty="0"/>
              <a:t>Steven P. Dykstra, PhD</a:t>
            </a:r>
          </a:p>
          <a:p>
            <a:r>
              <a:rPr lang="en-US" dirty="0"/>
              <a:t>Psychologist, Social Scientist, Statistician, Founding Member Wisconsin Reading Coalition, Speaker, Photographer, Butterfly Rancher…</a:t>
            </a:r>
          </a:p>
        </p:txBody>
      </p:sp>
    </p:spTree>
    <p:extLst>
      <p:ext uri="{BB962C8B-B14F-4D97-AF65-F5344CB8AC3E}">
        <p14:creationId xmlns:p14="http://schemas.microsoft.com/office/powerpoint/2010/main" val="933626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EAED1-AF05-40ED-8348-02E4C65BBA4B}"/>
              </a:ext>
            </a:extLst>
          </p:cNvPr>
          <p:cNvSpPr>
            <a:spLocks noGrp="1"/>
          </p:cNvSpPr>
          <p:nvPr>
            <p:ph type="title"/>
          </p:nvPr>
        </p:nvSpPr>
        <p:spPr/>
        <p:txBody>
          <a:bodyPr/>
          <a:lstStyle/>
          <a:p>
            <a:r>
              <a:rPr lang="en-US" dirty="0"/>
              <a:t>Attempts at Reason and Science</a:t>
            </a:r>
          </a:p>
        </p:txBody>
      </p:sp>
      <p:sp>
        <p:nvSpPr>
          <p:cNvPr id="3" name="Content Placeholder 2">
            <a:extLst>
              <a:ext uri="{FF2B5EF4-FFF2-40B4-BE49-F238E27FC236}">
                <a16:creationId xmlns:a16="http://schemas.microsoft.com/office/drawing/2014/main" id="{899E6EAE-79F4-46DD-B8C3-F75F653433D8}"/>
              </a:ext>
            </a:extLst>
          </p:cNvPr>
          <p:cNvSpPr>
            <a:spLocks noGrp="1"/>
          </p:cNvSpPr>
          <p:nvPr>
            <p:ph idx="1"/>
          </p:nvPr>
        </p:nvSpPr>
        <p:spPr/>
        <p:txBody>
          <a:bodyPr>
            <a:normAutofit/>
          </a:bodyPr>
          <a:lstStyle/>
          <a:p>
            <a:r>
              <a:rPr lang="en-US" sz="2800" dirty="0"/>
              <a:t>Samuel Torrey Orton (1879-1948)</a:t>
            </a:r>
          </a:p>
          <a:p>
            <a:r>
              <a:rPr lang="en-US" sz="2800" dirty="0"/>
              <a:t>Anna </a:t>
            </a:r>
            <a:r>
              <a:rPr lang="en-US" sz="2800" dirty="0" err="1"/>
              <a:t>Gillingham</a:t>
            </a:r>
            <a:r>
              <a:rPr lang="en-US" sz="2800" dirty="0"/>
              <a:t> (1878-1963)</a:t>
            </a:r>
          </a:p>
          <a:p>
            <a:r>
              <a:rPr lang="en-US" sz="2800" dirty="0"/>
              <a:t>Rudolf Flesch (1911-1986)</a:t>
            </a:r>
          </a:p>
          <a:p>
            <a:pPr lvl="1"/>
            <a:r>
              <a:rPr lang="en-US" sz="2800" dirty="0"/>
              <a:t>Why Johnny Can’t Read (1955)</a:t>
            </a:r>
          </a:p>
          <a:p>
            <a:r>
              <a:rPr lang="en-US" sz="2800" dirty="0"/>
              <a:t>Computers and the “discovery” of phoneme awareness and blending</a:t>
            </a:r>
          </a:p>
        </p:txBody>
      </p:sp>
    </p:spTree>
    <p:extLst>
      <p:ext uri="{BB962C8B-B14F-4D97-AF65-F5344CB8AC3E}">
        <p14:creationId xmlns:p14="http://schemas.microsoft.com/office/powerpoint/2010/main" val="322974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785F5-7A79-4E37-9F57-D3EC308B5B17}"/>
              </a:ext>
            </a:extLst>
          </p:cNvPr>
          <p:cNvSpPr>
            <a:spLocks noGrp="1"/>
          </p:cNvSpPr>
          <p:nvPr>
            <p:ph type="ctrTitle"/>
          </p:nvPr>
        </p:nvSpPr>
        <p:spPr>
          <a:xfrm>
            <a:off x="2119313" y="1320800"/>
            <a:ext cx="8915399" cy="2262781"/>
          </a:xfrm>
        </p:spPr>
        <p:txBody>
          <a:bodyPr>
            <a:normAutofit fontScale="90000"/>
          </a:bodyPr>
          <a:lstStyle/>
          <a:p>
            <a:pPr algn="ctr"/>
            <a:r>
              <a:rPr lang="en-US" sz="9600" b="1" dirty="0"/>
              <a:t>1967</a:t>
            </a:r>
            <a:br>
              <a:rPr lang="en-US" sz="4800" b="1" dirty="0"/>
            </a:br>
            <a:r>
              <a:rPr lang="en-US" sz="3600" b="1" dirty="0"/>
              <a:t>The Beginning of a Post Pendulum World</a:t>
            </a:r>
          </a:p>
        </p:txBody>
      </p:sp>
      <p:sp>
        <p:nvSpPr>
          <p:cNvPr id="3" name="Subtitle 2">
            <a:extLst>
              <a:ext uri="{FF2B5EF4-FFF2-40B4-BE49-F238E27FC236}">
                <a16:creationId xmlns:a16="http://schemas.microsoft.com/office/drawing/2014/main" id="{664B1431-772F-4963-B7C5-65A6CF418ED2}"/>
              </a:ext>
            </a:extLst>
          </p:cNvPr>
          <p:cNvSpPr>
            <a:spLocks noGrp="1"/>
          </p:cNvSpPr>
          <p:nvPr>
            <p:ph type="subTitle" idx="1"/>
          </p:nvPr>
        </p:nvSpPr>
        <p:spPr>
          <a:xfrm>
            <a:off x="2373313" y="4180479"/>
            <a:ext cx="8915399" cy="1648821"/>
          </a:xfrm>
        </p:spPr>
        <p:txBody>
          <a:bodyPr>
            <a:normAutofit/>
          </a:bodyPr>
          <a:lstStyle/>
          <a:p>
            <a:pPr algn="ctr"/>
            <a:r>
              <a:rPr lang="en-US" sz="2000" b="1" dirty="0"/>
              <a:t>Politics, Unrest, Social Upheaval, and the end of the Pendulum Years</a:t>
            </a:r>
          </a:p>
          <a:p>
            <a:pPr algn="ctr"/>
            <a:r>
              <a:rPr lang="en-US" sz="2000" b="1" dirty="0"/>
              <a:t>What you see today, is not a pendulum swinging</a:t>
            </a:r>
          </a:p>
          <a:p>
            <a:pPr algn="ctr"/>
            <a:r>
              <a:rPr lang="en-US" sz="2000" b="1" dirty="0"/>
              <a:t>What you see today is rooted in 1967</a:t>
            </a:r>
          </a:p>
        </p:txBody>
      </p:sp>
    </p:spTree>
    <p:extLst>
      <p:ext uri="{BB962C8B-B14F-4D97-AF65-F5344CB8AC3E}">
        <p14:creationId xmlns:p14="http://schemas.microsoft.com/office/powerpoint/2010/main" val="363259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C6FD5-519D-45C2-B269-5F112B194561}"/>
              </a:ext>
            </a:extLst>
          </p:cNvPr>
          <p:cNvSpPr>
            <a:spLocks noGrp="1"/>
          </p:cNvSpPr>
          <p:nvPr>
            <p:ph type="title"/>
          </p:nvPr>
        </p:nvSpPr>
        <p:spPr>
          <a:xfrm>
            <a:off x="2197100" y="2058750"/>
            <a:ext cx="9307511" cy="1468800"/>
          </a:xfrm>
        </p:spPr>
        <p:txBody>
          <a:bodyPr/>
          <a:lstStyle/>
          <a:p>
            <a:r>
              <a:rPr lang="en-US" dirty="0"/>
              <a:t>Learning to Read: The Great Debate</a:t>
            </a:r>
          </a:p>
        </p:txBody>
      </p:sp>
      <p:sp>
        <p:nvSpPr>
          <p:cNvPr id="3" name="Text Placeholder 2">
            <a:extLst>
              <a:ext uri="{FF2B5EF4-FFF2-40B4-BE49-F238E27FC236}">
                <a16:creationId xmlns:a16="http://schemas.microsoft.com/office/drawing/2014/main" id="{33F9DD76-3CE2-4471-A2EB-FE1CD2EA354E}"/>
              </a:ext>
            </a:extLst>
          </p:cNvPr>
          <p:cNvSpPr>
            <a:spLocks noGrp="1"/>
          </p:cNvSpPr>
          <p:nvPr>
            <p:ph type="body" idx="1"/>
          </p:nvPr>
        </p:nvSpPr>
        <p:spPr>
          <a:xfrm>
            <a:off x="2197100" y="3530129"/>
            <a:ext cx="9307511" cy="860400"/>
          </a:xfrm>
        </p:spPr>
        <p:txBody>
          <a:bodyPr/>
          <a:lstStyle/>
          <a:p>
            <a:r>
              <a:rPr lang="en-US" dirty="0"/>
              <a:t>Jeanne </a:t>
            </a:r>
            <a:r>
              <a:rPr lang="en-US" dirty="0" err="1"/>
              <a:t>Chall</a:t>
            </a:r>
            <a:r>
              <a:rPr lang="en-US" dirty="0"/>
              <a:t>, 1967</a:t>
            </a:r>
          </a:p>
          <a:p>
            <a:r>
              <a:rPr lang="en-US" dirty="0"/>
              <a:t>372 pages</a:t>
            </a:r>
          </a:p>
        </p:txBody>
      </p:sp>
    </p:spTree>
    <p:extLst>
      <p:ext uri="{BB962C8B-B14F-4D97-AF65-F5344CB8AC3E}">
        <p14:creationId xmlns:p14="http://schemas.microsoft.com/office/powerpoint/2010/main" val="1835557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90DB1-9514-40CE-AC70-BB7CD36AB3EF}"/>
              </a:ext>
            </a:extLst>
          </p:cNvPr>
          <p:cNvSpPr>
            <a:spLocks noGrp="1"/>
          </p:cNvSpPr>
          <p:nvPr>
            <p:ph type="title"/>
          </p:nvPr>
        </p:nvSpPr>
        <p:spPr/>
        <p:txBody>
          <a:bodyPr/>
          <a:lstStyle/>
          <a:p>
            <a:r>
              <a:rPr lang="en-US" dirty="0" err="1"/>
              <a:t>Chall</a:t>
            </a:r>
            <a:r>
              <a:rPr lang="en-US" dirty="0"/>
              <a:t>, The Great Debate</a:t>
            </a:r>
          </a:p>
        </p:txBody>
      </p:sp>
      <p:sp>
        <p:nvSpPr>
          <p:cNvPr id="3" name="Content Placeholder 2">
            <a:extLst>
              <a:ext uri="{FF2B5EF4-FFF2-40B4-BE49-F238E27FC236}">
                <a16:creationId xmlns:a16="http://schemas.microsoft.com/office/drawing/2014/main" id="{DD6E58A2-AD5D-4C68-931F-ADC67145702F}"/>
              </a:ext>
            </a:extLst>
          </p:cNvPr>
          <p:cNvSpPr>
            <a:spLocks noGrp="1"/>
          </p:cNvSpPr>
          <p:nvPr>
            <p:ph idx="1"/>
          </p:nvPr>
        </p:nvSpPr>
        <p:spPr/>
        <p:txBody>
          <a:bodyPr>
            <a:normAutofit/>
          </a:bodyPr>
          <a:lstStyle/>
          <a:p>
            <a:r>
              <a:rPr lang="en-US" sz="2400" dirty="0"/>
              <a:t>Sifts and winnows decades of shoddy science and spotty data</a:t>
            </a:r>
          </a:p>
          <a:p>
            <a:r>
              <a:rPr lang="en-US" sz="2400" dirty="0"/>
              <a:t>Concludes teaches do better with what they know best</a:t>
            </a:r>
          </a:p>
          <a:p>
            <a:r>
              <a:rPr lang="en-US" sz="2400" dirty="0"/>
              <a:t>Teachers who know how to teach “phonics” do better than those who teach see-say, whole word, or other meaning-based approaches</a:t>
            </a:r>
          </a:p>
          <a:p>
            <a:r>
              <a:rPr lang="en-US" sz="2400" dirty="0"/>
              <a:t>The misrepresentations</a:t>
            </a:r>
          </a:p>
        </p:txBody>
      </p:sp>
    </p:spTree>
    <p:extLst>
      <p:ext uri="{BB962C8B-B14F-4D97-AF65-F5344CB8AC3E}">
        <p14:creationId xmlns:p14="http://schemas.microsoft.com/office/powerpoint/2010/main" val="325868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7D727-0F13-4DCC-ACFC-BB779CDD5007}"/>
              </a:ext>
            </a:extLst>
          </p:cNvPr>
          <p:cNvSpPr>
            <a:spLocks noGrp="1"/>
          </p:cNvSpPr>
          <p:nvPr>
            <p:ph type="title"/>
          </p:nvPr>
        </p:nvSpPr>
        <p:spPr/>
        <p:txBody>
          <a:bodyPr/>
          <a:lstStyle/>
          <a:p>
            <a:r>
              <a:rPr lang="en-US" dirty="0"/>
              <a:t>The First Grade Studies</a:t>
            </a:r>
          </a:p>
        </p:txBody>
      </p:sp>
      <p:sp>
        <p:nvSpPr>
          <p:cNvPr id="3" name="Text Placeholder 2">
            <a:extLst>
              <a:ext uri="{FF2B5EF4-FFF2-40B4-BE49-F238E27FC236}">
                <a16:creationId xmlns:a16="http://schemas.microsoft.com/office/drawing/2014/main" id="{A60362AA-9118-4BD1-AAA9-E74D30CFE20A}"/>
              </a:ext>
            </a:extLst>
          </p:cNvPr>
          <p:cNvSpPr>
            <a:spLocks noGrp="1"/>
          </p:cNvSpPr>
          <p:nvPr>
            <p:ph type="body" idx="1"/>
          </p:nvPr>
        </p:nvSpPr>
        <p:spPr/>
        <p:txBody>
          <a:bodyPr/>
          <a:lstStyle/>
          <a:p>
            <a:r>
              <a:rPr lang="en-US" dirty="0"/>
              <a:t>Bond and Dykstra, 1967</a:t>
            </a:r>
          </a:p>
          <a:p>
            <a:r>
              <a:rPr lang="en-US" dirty="0"/>
              <a:t>Over 1,000 pages (The executive summary is well over 100 pages!)</a:t>
            </a:r>
          </a:p>
        </p:txBody>
      </p:sp>
    </p:spTree>
    <p:extLst>
      <p:ext uri="{BB962C8B-B14F-4D97-AF65-F5344CB8AC3E}">
        <p14:creationId xmlns:p14="http://schemas.microsoft.com/office/powerpoint/2010/main" val="435129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4603C-3F4B-4166-BA4B-4361F314E416}"/>
              </a:ext>
            </a:extLst>
          </p:cNvPr>
          <p:cNvSpPr>
            <a:spLocks noGrp="1"/>
          </p:cNvSpPr>
          <p:nvPr>
            <p:ph type="title"/>
          </p:nvPr>
        </p:nvSpPr>
        <p:spPr/>
        <p:txBody>
          <a:bodyPr/>
          <a:lstStyle/>
          <a:p>
            <a:r>
              <a:rPr lang="en-US" dirty="0"/>
              <a:t>Bond and Dykstra</a:t>
            </a:r>
          </a:p>
        </p:txBody>
      </p:sp>
      <p:sp>
        <p:nvSpPr>
          <p:cNvPr id="3" name="Content Placeholder 2">
            <a:extLst>
              <a:ext uri="{FF2B5EF4-FFF2-40B4-BE49-F238E27FC236}">
                <a16:creationId xmlns:a16="http://schemas.microsoft.com/office/drawing/2014/main" id="{7C6087D5-9B28-4B68-BEE4-510F0B9D37F4}"/>
              </a:ext>
            </a:extLst>
          </p:cNvPr>
          <p:cNvSpPr>
            <a:spLocks noGrp="1"/>
          </p:cNvSpPr>
          <p:nvPr>
            <p:ph idx="1"/>
          </p:nvPr>
        </p:nvSpPr>
        <p:spPr/>
        <p:txBody>
          <a:bodyPr>
            <a:normAutofit/>
          </a:bodyPr>
          <a:lstStyle/>
          <a:p>
            <a:r>
              <a:rPr lang="en-US" sz="2000" dirty="0"/>
              <a:t>27 different projects at 27 different sites, done 27 different ways</a:t>
            </a:r>
          </a:p>
          <a:p>
            <a:r>
              <a:rPr lang="en-US" sz="2000" dirty="0"/>
              <a:t>Were social, classroom, and community factors important?</a:t>
            </a:r>
          </a:p>
          <a:p>
            <a:r>
              <a:rPr lang="en-US" sz="2000" dirty="0"/>
              <a:t>Was there an approach that worked best?</a:t>
            </a:r>
          </a:p>
          <a:p>
            <a:pPr lvl="1"/>
            <a:r>
              <a:rPr lang="en-US" sz="2000" dirty="0"/>
              <a:t>Phonics/Linguistic, plus reading for meaning, plus writing</a:t>
            </a:r>
          </a:p>
          <a:p>
            <a:pPr lvl="1"/>
            <a:r>
              <a:rPr lang="en-US" sz="2000" dirty="0"/>
              <a:t>See-say, meaning based, whole word approach was the least effective by far</a:t>
            </a:r>
          </a:p>
          <a:p>
            <a:r>
              <a:rPr lang="en-US" sz="2000" dirty="0"/>
              <a:t>The misrepresentations</a:t>
            </a:r>
          </a:p>
        </p:txBody>
      </p:sp>
    </p:spTree>
    <p:extLst>
      <p:ext uri="{BB962C8B-B14F-4D97-AF65-F5344CB8AC3E}">
        <p14:creationId xmlns:p14="http://schemas.microsoft.com/office/powerpoint/2010/main" val="164844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F9E37-73BC-4A2C-94EB-417616022CA7}"/>
              </a:ext>
            </a:extLst>
          </p:cNvPr>
          <p:cNvSpPr>
            <a:spLocks noGrp="1"/>
          </p:cNvSpPr>
          <p:nvPr>
            <p:ph type="title"/>
          </p:nvPr>
        </p:nvSpPr>
        <p:spPr/>
        <p:txBody>
          <a:bodyPr/>
          <a:lstStyle/>
          <a:p>
            <a:r>
              <a:rPr lang="en-US" dirty="0"/>
              <a:t>Reading: A Psycholinguistic Guessing Game</a:t>
            </a:r>
          </a:p>
        </p:txBody>
      </p:sp>
      <p:sp>
        <p:nvSpPr>
          <p:cNvPr id="3" name="Text Placeholder 2">
            <a:extLst>
              <a:ext uri="{FF2B5EF4-FFF2-40B4-BE49-F238E27FC236}">
                <a16:creationId xmlns:a16="http://schemas.microsoft.com/office/drawing/2014/main" id="{A5B67E3A-2EFC-438F-B4E3-1481F60E66F0}"/>
              </a:ext>
            </a:extLst>
          </p:cNvPr>
          <p:cNvSpPr>
            <a:spLocks noGrp="1"/>
          </p:cNvSpPr>
          <p:nvPr>
            <p:ph type="body" idx="1"/>
          </p:nvPr>
        </p:nvSpPr>
        <p:spPr/>
        <p:txBody>
          <a:bodyPr/>
          <a:lstStyle/>
          <a:p>
            <a:r>
              <a:rPr lang="en-US" dirty="0"/>
              <a:t>Ken and Yetta Goodman, 1967</a:t>
            </a:r>
          </a:p>
          <a:p>
            <a:r>
              <a:rPr lang="en-US" dirty="0"/>
              <a:t>9 pages </a:t>
            </a:r>
          </a:p>
        </p:txBody>
      </p:sp>
    </p:spTree>
    <p:extLst>
      <p:ext uri="{BB962C8B-B14F-4D97-AF65-F5344CB8AC3E}">
        <p14:creationId xmlns:p14="http://schemas.microsoft.com/office/powerpoint/2010/main" val="1230286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7FBAD-4DC3-41E2-B849-733C3AD3473F}"/>
              </a:ext>
            </a:extLst>
          </p:cNvPr>
          <p:cNvSpPr>
            <a:spLocks noGrp="1"/>
          </p:cNvSpPr>
          <p:nvPr>
            <p:ph type="title"/>
          </p:nvPr>
        </p:nvSpPr>
        <p:spPr/>
        <p:txBody>
          <a:bodyPr/>
          <a:lstStyle/>
          <a:p>
            <a:r>
              <a:rPr lang="en-US" dirty="0"/>
              <a:t>The Guessing Game</a:t>
            </a:r>
          </a:p>
        </p:txBody>
      </p:sp>
      <p:sp>
        <p:nvSpPr>
          <p:cNvPr id="3" name="Content Placeholder 2">
            <a:extLst>
              <a:ext uri="{FF2B5EF4-FFF2-40B4-BE49-F238E27FC236}">
                <a16:creationId xmlns:a16="http://schemas.microsoft.com/office/drawing/2014/main" id="{F667057B-46C8-4AE1-B7B7-9A54BEFA16CD}"/>
              </a:ext>
            </a:extLst>
          </p:cNvPr>
          <p:cNvSpPr>
            <a:spLocks noGrp="1"/>
          </p:cNvSpPr>
          <p:nvPr>
            <p:ph idx="1"/>
          </p:nvPr>
        </p:nvSpPr>
        <p:spPr/>
        <p:txBody>
          <a:bodyPr>
            <a:normAutofit/>
          </a:bodyPr>
          <a:lstStyle/>
          <a:p>
            <a:r>
              <a:rPr lang="en-US" sz="2000" dirty="0"/>
              <a:t>Republished in at least 5 books over the next decade</a:t>
            </a:r>
          </a:p>
          <a:p>
            <a:r>
              <a:rPr lang="en-US" sz="2000" dirty="0"/>
              <a:t>Concludes readers do best when using contextual and other cues to identify words</a:t>
            </a:r>
          </a:p>
          <a:p>
            <a:r>
              <a:rPr lang="en-US" sz="2000" dirty="0"/>
              <a:t>Gives Explosive Rise to the “3-cues”</a:t>
            </a:r>
          </a:p>
          <a:p>
            <a:r>
              <a:rPr lang="en-US" sz="2000" dirty="0"/>
              <a:t>Major Design Flaws</a:t>
            </a:r>
          </a:p>
          <a:p>
            <a:r>
              <a:rPr lang="en-US" sz="2000" dirty="0"/>
              <a:t>Replications reveal this is only how the poor readers read</a:t>
            </a:r>
          </a:p>
        </p:txBody>
      </p:sp>
    </p:spTree>
    <p:extLst>
      <p:ext uri="{BB962C8B-B14F-4D97-AF65-F5344CB8AC3E}">
        <p14:creationId xmlns:p14="http://schemas.microsoft.com/office/powerpoint/2010/main" val="279252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17786-712D-4A26-9888-F15F2A3F8D5A}"/>
              </a:ext>
            </a:extLst>
          </p:cNvPr>
          <p:cNvSpPr>
            <a:spLocks noGrp="1"/>
          </p:cNvSpPr>
          <p:nvPr>
            <p:ph type="title"/>
          </p:nvPr>
        </p:nvSpPr>
        <p:spPr>
          <a:xfrm>
            <a:off x="2592924" y="624110"/>
            <a:ext cx="8911687" cy="5624290"/>
          </a:xfrm>
        </p:spPr>
        <p:txBody>
          <a:bodyPr>
            <a:normAutofit fontScale="90000"/>
          </a:bodyPr>
          <a:lstStyle/>
          <a:p>
            <a:r>
              <a:rPr lang="en-US" dirty="0"/>
              <a:t>Where you land on issues of how to teach reading is, to a large extent, determined by how you or others reacted to these 3 studies from 1967.  Even if you never read them, you learned from or were influenced by others, who were influenced by others, who are all connected in a direct line back to these three studies.</a:t>
            </a:r>
            <a:br>
              <a:rPr lang="en-US" dirty="0"/>
            </a:br>
            <a:br>
              <a:rPr lang="en-US" dirty="0"/>
            </a:br>
            <a:r>
              <a:rPr lang="en-US" dirty="0"/>
              <a:t>You need to know that!</a:t>
            </a:r>
          </a:p>
        </p:txBody>
      </p:sp>
    </p:spTree>
    <p:extLst>
      <p:ext uri="{BB962C8B-B14F-4D97-AF65-F5344CB8AC3E}">
        <p14:creationId xmlns:p14="http://schemas.microsoft.com/office/powerpoint/2010/main" val="3921764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8FDCB-EE3E-4FB6-B835-8083E906EA61}"/>
              </a:ext>
            </a:extLst>
          </p:cNvPr>
          <p:cNvSpPr>
            <a:spLocks noGrp="1"/>
          </p:cNvSpPr>
          <p:nvPr>
            <p:ph type="title"/>
          </p:nvPr>
        </p:nvSpPr>
        <p:spPr/>
        <p:txBody>
          <a:bodyPr/>
          <a:lstStyle/>
          <a:p>
            <a:pPr algn="ctr"/>
            <a:r>
              <a:rPr lang="en-US" dirty="0"/>
              <a:t>Two Camps</a:t>
            </a:r>
          </a:p>
        </p:txBody>
      </p:sp>
      <p:sp>
        <p:nvSpPr>
          <p:cNvPr id="3" name="Text Placeholder 2">
            <a:extLst>
              <a:ext uri="{FF2B5EF4-FFF2-40B4-BE49-F238E27FC236}">
                <a16:creationId xmlns:a16="http://schemas.microsoft.com/office/drawing/2014/main" id="{AB1156D3-CD81-4B53-AEE3-99A2EEE43071}"/>
              </a:ext>
            </a:extLst>
          </p:cNvPr>
          <p:cNvSpPr>
            <a:spLocks noGrp="1"/>
          </p:cNvSpPr>
          <p:nvPr>
            <p:ph type="body" idx="1"/>
          </p:nvPr>
        </p:nvSpPr>
        <p:spPr/>
        <p:txBody>
          <a:bodyPr/>
          <a:lstStyle/>
          <a:p>
            <a:r>
              <a:rPr lang="en-US" dirty="0"/>
              <a:t>Science</a:t>
            </a:r>
          </a:p>
        </p:txBody>
      </p:sp>
      <p:sp>
        <p:nvSpPr>
          <p:cNvPr id="4" name="Content Placeholder 3">
            <a:extLst>
              <a:ext uri="{FF2B5EF4-FFF2-40B4-BE49-F238E27FC236}">
                <a16:creationId xmlns:a16="http://schemas.microsoft.com/office/drawing/2014/main" id="{C174F345-ECFD-427E-BF67-76CB1FAE5FFC}"/>
              </a:ext>
            </a:extLst>
          </p:cNvPr>
          <p:cNvSpPr>
            <a:spLocks noGrp="1"/>
          </p:cNvSpPr>
          <p:nvPr>
            <p:ph sz="half" idx="2"/>
          </p:nvPr>
        </p:nvSpPr>
        <p:spPr/>
        <p:txBody>
          <a:bodyPr/>
          <a:lstStyle/>
          <a:p>
            <a:r>
              <a:rPr lang="en-US" dirty="0" err="1"/>
              <a:t>Chall</a:t>
            </a:r>
            <a:r>
              <a:rPr lang="en-US" dirty="0"/>
              <a:t>, Adams, Moats, </a:t>
            </a:r>
            <a:r>
              <a:rPr lang="en-US" dirty="0" err="1"/>
              <a:t>Torgesen</a:t>
            </a:r>
            <a:r>
              <a:rPr lang="en-US" dirty="0"/>
              <a:t>, Lyon, </a:t>
            </a:r>
            <a:r>
              <a:rPr lang="en-US" dirty="0" err="1"/>
              <a:t>Molfese</a:t>
            </a:r>
            <a:r>
              <a:rPr lang="en-US" dirty="0"/>
              <a:t>, Seidenberg, </a:t>
            </a:r>
            <a:r>
              <a:rPr lang="en-US" dirty="0" err="1"/>
              <a:t>Shaywitz</a:t>
            </a:r>
            <a:r>
              <a:rPr lang="en-US" dirty="0"/>
              <a:t>, </a:t>
            </a:r>
            <a:r>
              <a:rPr lang="en-US" dirty="0" err="1"/>
              <a:t>Ehri</a:t>
            </a:r>
            <a:r>
              <a:rPr lang="en-US" dirty="0"/>
              <a:t>,  Wolfe, many others</a:t>
            </a:r>
          </a:p>
          <a:p>
            <a:r>
              <a:rPr lang="en-US" dirty="0"/>
              <a:t>Until recently, writing mostly for a scientific audience</a:t>
            </a:r>
          </a:p>
          <a:p>
            <a:r>
              <a:rPr lang="en-US" dirty="0"/>
              <a:t>The pace of science is slow</a:t>
            </a:r>
          </a:p>
        </p:txBody>
      </p:sp>
      <p:sp>
        <p:nvSpPr>
          <p:cNvPr id="5" name="Text Placeholder 4">
            <a:extLst>
              <a:ext uri="{FF2B5EF4-FFF2-40B4-BE49-F238E27FC236}">
                <a16:creationId xmlns:a16="http://schemas.microsoft.com/office/drawing/2014/main" id="{ACC910C3-28FC-4508-BF97-67C1B89C3763}"/>
              </a:ext>
            </a:extLst>
          </p:cNvPr>
          <p:cNvSpPr>
            <a:spLocks noGrp="1"/>
          </p:cNvSpPr>
          <p:nvPr>
            <p:ph type="body" sz="quarter" idx="3"/>
          </p:nvPr>
        </p:nvSpPr>
        <p:spPr/>
        <p:txBody>
          <a:bodyPr/>
          <a:lstStyle/>
          <a:p>
            <a:r>
              <a:rPr lang="en-US" dirty="0"/>
              <a:t>A Movement</a:t>
            </a:r>
          </a:p>
        </p:txBody>
      </p:sp>
      <p:sp>
        <p:nvSpPr>
          <p:cNvPr id="6" name="Content Placeholder 5">
            <a:extLst>
              <a:ext uri="{FF2B5EF4-FFF2-40B4-BE49-F238E27FC236}">
                <a16:creationId xmlns:a16="http://schemas.microsoft.com/office/drawing/2014/main" id="{E8B1B846-2E06-4C45-8681-6907488DA53B}"/>
              </a:ext>
            </a:extLst>
          </p:cNvPr>
          <p:cNvSpPr>
            <a:spLocks noGrp="1"/>
          </p:cNvSpPr>
          <p:nvPr>
            <p:ph sz="quarter" idx="4"/>
          </p:nvPr>
        </p:nvSpPr>
        <p:spPr/>
        <p:txBody>
          <a:bodyPr/>
          <a:lstStyle/>
          <a:p>
            <a:r>
              <a:rPr lang="en-US" dirty="0"/>
              <a:t>Goodman, Smith, Allington, Krashen, Clay, Fountas. Pinnell, Calkins, many others</a:t>
            </a:r>
          </a:p>
          <a:p>
            <a:r>
              <a:rPr lang="en-US" dirty="0"/>
              <a:t>Create new rules and definitions of science to suit them</a:t>
            </a:r>
          </a:p>
          <a:p>
            <a:r>
              <a:rPr lang="en-US" dirty="0"/>
              <a:t>Compared to science, movements are agile and fast-moving</a:t>
            </a:r>
          </a:p>
        </p:txBody>
      </p:sp>
    </p:spTree>
    <p:extLst>
      <p:ext uri="{BB962C8B-B14F-4D97-AF65-F5344CB8AC3E}">
        <p14:creationId xmlns:p14="http://schemas.microsoft.com/office/powerpoint/2010/main" val="416974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E86E0-9B5C-4E5C-B66E-D5067F56BB72}"/>
              </a:ext>
            </a:extLst>
          </p:cNvPr>
          <p:cNvSpPr>
            <a:spLocks noGrp="1"/>
          </p:cNvSpPr>
          <p:nvPr>
            <p:ph type="title"/>
          </p:nvPr>
        </p:nvSpPr>
        <p:spPr>
          <a:xfrm>
            <a:off x="1511300" y="2440210"/>
            <a:ext cx="9879011" cy="1280890"/>
          </a:xfrm>
        </p:spPr>
        <p:txBody>
          <a:bodyPr/>
          <a:lstStyle/>
          <a:p>
            <a:r>
              <a:rPr lang="en-US" dirty="0"/>
              <a:t>I decided to start by  telling you about me.</a:t>
            </a:r>
          </a:p>
        </p:txBody>
      </p:sp>
    </p:spTree>
    <p:extLst>
      <p:ext uri="{BB962C8B-B14F-4D97-AF65-F5344CB8AC3E}">
        <p14:creationId xmlns:p14="http://schemas.microsoft.com/office/powerpoint/2010/main" val="3801935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D1308-CC88-4CB0-B828-90A3FD54CE3A}"/>
              </a:ext>
            </a:extLst>
          </p:cNvPr>
          <p:cNvSpPr>
            <a:spLocks noGrp="1"/>
          </p:cNvSpPr>
          <p:nvPr>
            <p:ph type="title"/>
          </p:nvPr>
        </p:nvSpPr>
        <p:spPr/>
        <p:txBody>
          <a:bodyPr/>
          <a:lstStyle/>
          <a:p>
            <a:r>
              <a:rPr lang="en-US" dirty="0"/>
              <a:t>What is the War About?</a:t>
            </a:r>
          </a:p>
        </p:txBody>
      </p:sp>
      <p:sp>
        <p:nvSpPr>
          <p:cNvPr id="3" name="Content Placeholder 2">
            <a:extLst>
              <a:ext uri="{FF2B5EF4-FFF2-40B4-BE49-F238E27FC236}">
                <a16:creationId xmlns:a16="http://schemas.microsoft.com/office/drawing/2014/main" id="{F471D0A0-78C8-4C8C-A53B-DF2DA3C9175B}"/>
              </a:ext>
            </a:extLst>
          </p:cNvPr>
          <p:cNvSpPr>
            <a:spLocks noGrp="1"/>
          </p:cNvSpPr>
          <p:nvPr>
            <p:ph idx="1"/>
          </p:nvPr>
        </p:nvSpPr>
        <p:spPr/>
        <p:txBody>
          <a:bodyPr>
            <a:normAutofit lnSpcReduction="10000"/>
          </a:bodyPr>
          <a:lstStyle/>
          <a:p>
            <a:r>
              <a:rPr lang="en-US" sz="2000" dirty="0"/>
              <a:t>We agree about reading for meaning.</a:t>
            </a:r>
          </a:p>
          <a:p>
            <a:r>
              <a:rPr lang="en-US" sz="2000" dirty="0"/>
              <a:t>We agree on the importance of writing</a:t>
            </a:r>
          </a:p>
          <a:p>
            <a:r>
              <a:rPr lang="en-US" sz="2000" dirty="0"/>
              <a:t>We agree comprehension is the goal of everything.</a:t>
            </a:r>
          </a:p>
          <a:p>
            <a:r>
              <a:rPr lang="en-US" sz="2000" dirty="0"/>
              <a:t>We all want children to love reading.</a:t>
            </a:r>
          </a:p>
          <a:p>
            <a:r>
              <a:rPr lang="en-US" sz="2000" dirty="0"/>
              <a:t>We all want children to be successful.</a:t>
            </a:r>
          </a:p>
          <a:p>
            <a:r>
              <a:rPr lang="en-US" sz="2000" dirty="0"/>
              <a:t>We’re all sincere.</a:t>
            </a:r>
          </a:p>
          <a:p>
            <a:r>
              <a:rPr lang="en-US" sz="2000" dirty="0"/>
              <a:t>We’re all dedicated.</a:t>
            </a:r>
          </a:p>
          <a:p>
            <a:r>
              <a:rPr lang="en-US" sz="2000" dirty="0"/>
              <a:t>We all work hard.</a:t>
            </a:r>
          </a:p>
          <a:p>
            <a:r>
              <a:rPr lang="en-US" sz="2000" dirty="0"/>
              <a:t>There is one great difference?</a:t>
            </a:r>
          </a:p>
          <a:p>
            <a:endParaRPr lang="en-US" dirty="0"/>
          </a:p>
        </p:txBody>
      </p:sp>
    </p:spTree>
    <p:extLst>
      <p:ext uri="{BB962C8B-B14F-4D97-AF65-F5344CB8AC3E}">
        <p14:creationId xmlns:p14="http://schemas.microsoft.com/office/powerpoint/2010/main" val="166427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F060F-5CF8-484B-84DF-E2A27F6E7D5C}"/>
              </a:ext>
            </a:extLst>
          </p:cNvPr>
          <p:cNvSpPr>
            <a:spLocks noGrp="1"/>
          </p:cNvSpPr>
          <p:nvPr>
            <p:ph type="title"/>
          </p:nvPr>
        </p:nvSpPr>
        <p:spPr>
          <a:xfrm>
            <a:off x="2120900" y="751110"/>
            <a:ext cx="9320211" cy="1280890"/>
          </a:xfrm>
        </p:spPr>
        <p:txBody>
          <a:bodyPr/>
          <a:lstStyle/>
          <a:p>
            <a:r>
              <a:rPr lang="en-US" dirty="0"/>
              <a:t>What is the thing to do when you come to a word you don’t recognize?</a:t>
            </a:r>
          </a:p>
        </p:txBody>
      </p:sp>
      <p:sp>
        <p:nvSpPr>
          <p:cNvPr id="3" name="TextBox 2">
            <a:extLst>
              <a:ext uri="{FF2B5EF4-FFF2-40B4-BE49-F238E27FC236}">
                <a16:creationId xmlns:a16="http://schemas.microsoft.com/office/drawing/2014/main" id="{61FE4550-6AA2-4D9E-8E32-1183271937B3}"/>
              </a:ext>
            </a:extLst>
          </p:cNvPr>
          <p:cNvSpPr txBox="1"/>
          <p:nvPr/>
        </p:nvSpPr>
        <p:spPr>
          <a:xfrm>
            <a:off x="2120900" y="2628900"/>
            <a:ext cx="9321800" cy="2554545"/>
          </a:xfrm>
          <a:prstGeom prst="rect">
            <a:avLst/>
          </a:prstGeom>
          <a:noFill/>
        </p:spPr>
        <p:txBody>
          <a:bodyPr wrap="square" rtlCol="0">
            <a:spAutoFit/>
          </a:bodyPr>
          <a:lstStyle/>
          <a:p>
            <a:r>
              <a:rPr lang="en-US" sz="2000" dirty="0"/>
              <a:t>That’s it.  That’s the disagreement.  Every difference flows from how we answer that question.  </a:t>
            </a:r>
          </a:p>
          <a:p>
            <a:endParaRPr lang="en-US" sz="2000" dirty="0"/>
          </a:p>
          <a:p>
            <a:r>
              <a:rPr lang="en-US" sz="2000" dirty="0"/>
              <a:t>If you are descended from Goodman, Smith, and Clay, et al you have one answer?</a:t>
            </a:r>
          </a:p>
          <a:p>
            <a:endParaRPr lang="en-US" sz="2000" dirty="0"/>
          </a:p>
          <a:p>
            <a:r>
              <a:rPr lang="en-US" sz="2000" dirty="0"/>
              <a:t>If you are descended </a:t>
            </a:r>
            <a:r>
              <a:rPr lang="en-US" sz="2000" dirty="0" err="1"/>
              <a:t>Chall</a:t>
            </a:r>
            <a:r>
              <a:rPr lang="en-US" sz="2000" dirty="0"/>
              <a:t>, Moats, Adams, et al you have a different answer.</a:t>
            </a:r>
          </a:p>
        </p:txBody>
      </p:sp>
    </p:spTree>
    <p:extLst>
      <p:ext uri="{BB962C8B-B14F-4D97-AF65-F5344CB8AC3E}">
        <p14:creationId xmlns:p14="http://schemas.microsoft.com/office/powerpoint/2010/main" val="427720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4EE0-C85B-46D8-809A-E10396F5A552}"/>
              </a:ext>
            </a:extLst>
          </p:cNvPr>
          <p:cNvSpPr>
            <a:spLocks noGrp="1"/>
          </p:cNvSpPr>
          <p:nvPr>
            <p:ph type="title"/>
          </p:nvPr>
        </p:nvSpPr>
        <p:spPr/>
        <p:txBody>
          <a:bodyPr/>
          <a:lstStyle/>
          <a:p>
            <a:r>
              <a:rPr lang="en-US" dirty="0"/>
              <a:t>"Reading without guessing is not reading at all"</a:t>
            </a:r>
          </a:p>
        </p:txBody>
      </p:sp>
      <p:sp>
        <p:nvSpPr>
          <p:cNvPr id="3" name="Text Placeholder 2">
            <a:extLst>
              <a:ext uri="{FF2B5EF4-FFF2-40B4-BE49-F238E27FC236}">
                <a16:creationId xmlns:a16="http://schemas.microsoft.com/office/drawing/2014/main" id="{F4721ACD-9C4C-4519-9F38-4CEBB24738CD}"/>
              </a:ext>
            </a:extLst>
          </p:cNvPr>
          <p:cNvSpPr>
            <a:spLocks noGrp="1"/>
          </p:cNvSpPr>
          <p:nvPr>
            <p:ph type="body" idx="1"/>
          </p:nvPr>
        </p:nvSpPr>
        <p:spPr/>
        <p:txBody>
          <a:bodyPr/>
          <a:lstStyle/>
          <a:p>
            <a:r>
              <a:rPr lang="en-US" dirty="0"/>
              <a:t>Smith, F. (1973).</a:t>
            </a:r>
            <a:r>
              <a:rPr lang="en-US" i="1" dirty="0"/>
              <a:t> Psychology and reading. </a:t>
            </a:r>
            <a:r>
              <a:rPr lang="en-US" dirty="0"/>
              <a:t>New York: Holt, Rinehart &amp; Winston.</a:t>
            </a:r>
          </a:p>
        </p:txBody>
      </p:sp>
    </p:spTree>
    <p:extLst>
      <p:ext uri="{BB962C8B-B14F-4D97-AF65-F5344CB8AC3E}">
        <p14:creationId xmlns:p14="http://schemas.microsoft.com/office/powerpoint/2010/main" val="1536129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E6571-AB13-42E0-869E-014E79068274}"/>
              </a:ext>
            </a:extLst>
          </p:cNvPr>
          <p:cNvSpPr>
            <a:spLocks noGrp="1"/>
          </p:cNvSpPr>
          <p:nvPr>
            <p:ph type="title"/>
          </p:nvPr>
        </p:nvSpPr>
        <p:spPr/>
        <p:txBody>
          <a:bodyPr>
            <a:normAutofit/>
          </a:bodyPr>
          <a:lstStyle/>
          <a:p>
            <a:r>
              <a:rPr lang="en-US" sz="3200" dirty="0"/>
              <a:t>"Effective readers use all three cueing systems interdependently. Ineffective readers tend to rely too heavily upon </a:t>
            </a:r>
            <a:r>
              <a:rPr lang="en-US" sz="3200" dirty="0" err="1"/>
              <a:t>graphophonic</a:t>
            </a:r>
            <a:r>
              <a:rPr lang="en-US" sz="3200" dirty="0"/>
              <a:t> cues" (p. 41).</a:t>
            </a:r>
          </a:p>
        </p:txBody>
      </p:sp>
      <p:sp>
        <p:nvSpPr>
          <p:cNvPr id="3" name="Text Placeholder 2">
            <a:extLst>
              <a:ext uri="{FF2B5EF4-FFF2-40B4-BE49-F238E27FC236}">
                <a16:creationId xmlns:a16="http://schemas.microsoft.com/office/drawing/2014/main" id="{3FD687A4-2C6E-4F2C-AE39-9E37EBFBC731}"/>
              </a:ext>
            </a:extLst>
          </p:cNvPr>
          <p:cNvSpPr>
            <a:spLocks noGrp="1"/>
          </p:cNvSpPr>
          <p:nvPr>
            <p:ph type="body" idx="1"/>
          </p:nvPr>
        </p:nvSpPr>
        <p:spPr/>
        <p:txBody>
          <a:bodyPr/>
          <a:lstStyle/>
          <a:p>
            <a:r>
              <a:rPr lang="en-US" dirty="0" err="1"/>
              <a:t>Routman</a:t>
            </a:r>
            <a:r>
              <a:rPr lang="en-US" dirty="0"/>
              <a:t>, R. (1988).</a:t>
            </a:r>
            <a:r>
              <a:rPr lang="en-US" i="1" dirty="0"/>
              <a:t>Transitions: From literature to literacy.</a:t>
            </a:r>
            <a:r>
              <a:rPr lang="en-US" dirty="0"/>
              <a:t> Portsmouth, NH: Heinemann.</a:t>
            </a:r>
          </a:p>
        </p:txBody>
      </p:sp>
    </p:spTree>
    <p:extLst>
      <p:ext uri="{BB962C8B-B14F-4D97-AF65-F5344CB8AC3E}">
        <p14:creationId xmlns:p14="http://schemas.microsoft.com/office/powerpoint/2010/main" val="1433788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BBA77-D523-4494-A62B-D2425436D065}"/>
              </a:ext>
            </a:extLst>
          </p:cNvPr>
          <p:cNvSpPr>
            <a:spLocks noGrp="1"/>
          </p:cNvSpPr>
          <p:nvPr>
            <p:ph type="title"/>
          </p:nvPr>
        </p:nvSpPr>
        <p:spPr/>
        <p:txBody>
          <a:bodyPr>
            <a:normAutofit/>
          </a:bodyPr>
          <a:lstStyle/>
          <a:p>
            <a:r>
              <a:rPr lang="en-US" sz="3200" dirty="0"/>
              <a:t>“Skill in reading involves not greater precision, but more accurate first guesses based on better sampling techniques, greater control over language structure, broadened experiences and increased conceptual development”</a:t>
            </a:r>
          </a:p>
        </p:txBody>
      </p:sp>
      <p:sp>
        <p:nvSpPr>
          <p:cNvPr id="3" name="Text Placeholder 2">
            <a:extLst>
              <a:ext uri="{FF2B5EF4-FFF2-40B4-BE49-F238E27FC236}">
                <a16:creationId xmlns:a16="http://schemas.microsoft.com/office/drawing/2014/main" id="{3CB7951E-E52C-469C-A8B2-4FD820384CAE}"/>
              </a:ext>
            </a:extLst>
          </p:cNvPr>
          <p:cNvSpPr>
            <a:spLocks noGrp="1"/>
          </p:cNvSpPr>
          <p:nvPr>
            <p:ph type="body" idx="1"/>
          </p:nvPr>
        </p:nvSpPr>
        <p:spPr/>
        <p:txBody>
          <a:bodyPr>
            <a:normAutofit lnSpcReduction="10000"/>
          </a:bodyPr>
          <a:lstStyle/>
          <a:p>
            <a:r>
              <a:rPr lang="en-US" dirty="0"/>
              <a:t>Goodman, K. (1976). Reading: A psycholinguistic guessing game. In H. Singer &amp; R. Ruddell (Eds), </a:t>
            </a:r>
            <a:r>
              <a:rPr lang="en-US" i="1" dirty="0"/>
              <a:t>Theoretical models and processes of reading</a:t>
            </a:r>
            <a:r>
              <a:rPr lang="en-US" dirty="0"/>
              <a:t> (pp. 497-508). Newark, DE: International Reading Association.</a:t>
            </a:r>
          </a:p>
          <a:p>
            <a:br>
              <a:rPr lang="en-US" dirty="0"/>
            </a:br>
            <a:endParaRPr lang="en-US" dirty="0"/>
          </a:p>
        </p:txBody>
      </p:sp>
    </p:spTree>
    <p:extLst>
      <p:ext uri="{BB962C8B-B14F-4D97-AF65-F5344CB8AC3E}">
        <p14:creationId xmlns:p14="http://schemas.microsoft.com/office/powerpoint/2010/main" val="130187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C6735-1B05-44AF-B3C3-8587D4B3A935}"/>
              </a:ext>
            </a:extLst>
          </p:cNvPr>
          <p:cNvSpPr>
            <a:spLocks noGrp="1"/>
          </p:cNvSpPr>
          <p:nvPr>
            <p:ph type="title"/>
          </p:nvPr>
        </p:nvSpPr>
        <p:spPr/>
        <p:txBody>
          <a:bodyPr>
            <a:normAutofit/>
          </a:bodyPr>
          <a:lstStyle/>
          <a:p>
            <a:r>
              <a:rPr lang="en-US" sz="2800" dirty="0"/>
              <a:t>“Accuracy, correctly naming or identifying each word or word part in a graphic sequence, is not necessary for effective reading since the reader can get the meaning without accurate word identification…. Furthermore, readers who strive for accuracy are likely to be inefficient”. p.826.</a:t>
            </a:r>
          </a:p>
        </p:txBody>
      </p:sp>
      <p:sp>
        <p:nvSpPr>
          <p:cNvPr id="3" name="Text Placeholder 2">
            <a:extLst>
              <a:ext uri="{FF2B5EF4-FFF2-40B4-BE49-F238E27FC236}">
                <a16:creationId xmlns:a16="http://schemas.microsoft.com/office/drawing/2014/main" id="{E947BEEB-40A5-4147-8240-8A76BF5BC0D7}"/>
              </a:ext>
            </a:extLst>
          </p:cNvPr>
          <p:cNvSpPr>
            <a:spLocks noGrp="1"/>
          </p:cNvSpPr>
          <p:nvPr>
            <p:ph type="body" idx="1"/>
          </p:nvPr>
        </p:nvSpPr>
        <p:spPr/>
        <p:txBody>
          <a:bodyPr/>
          <a:lstStyle/>
          <a:p>
            <a:r>
              <a:rPr lang="en-US" dirty="0"/>
              <a:t>Goodman, K. S. (1974, Sept). Effective teachers of reading know language and children. </a:t>
            </a:r>
            <a:r>
              <a:rPr lang="en-US" i="1" dirty="0"/>
              <a:t>Elementary English, 51</a:t>
            </a:r>
            <a:r>
              <a:rPr lang="en-US" dirty="0"/>
              <a:t>, 823-828.</a:t>
            </a:r>
          </a:p>
        </p:txBody>
      </p:sp>
    </p:spTree>
    <p:extLst>
      <p:ext uri="{BB962C8B-B14F-4D97-AF65-F5344CB8AC3E}">
        <p14:creationId xmlns:p14="http://schemas.microsoft.com/office/powerpoint/2010/main" val="4149146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D9E4B-1DBC-4F18-80C3-5839EF43EBED}"/>
              </a:ext>
            </a:extLst>
          </p:cNvPr>
          <p:cNvSpPr>
            <a:spLocks noGrp="1"/>
          </p:cNvSpPr>
          <p:nvPr>
            <p:ph type="title"/>
          </p:nvPr>
        </p:nvSpPr>
        <p:spPr/>
        <p:txBody>
          <a:bodyPr>
            <a:normAutofit/>
          </a:bodyPr>
          <a:lstStyle/>
          <a:p>
            <a:r>
              <a:rPr lang="en-US" sz="2400" dirty="0"/>
              <a:t>“All readers, from five year old beginners on their first books to the effective adult reader need to use: the meaning, the sentence structure, order cues, size cues, special features, special knowledge, first and last letter knowledge before they resort to left to right sounding out of chunks or letter clusters, or in the last resort, single letters.” (p. 9)</a:t>
            </a:r>
          </a:p>
        </p:txBody>
      </p:sp>
      <p:sp>
        <p:nvSpPr>
          <p:cNvPr id="3" name="Text Placeholder 2">
            <a:extLst>
              <a:ext uri="{FF2B5EF4-FFF2-40B4-BE49-F238E27FC236}">
                <a16:creationId xmlns:a16="http://schemas.microsoft.com/office/drawing/2014/main" id="{24D6F673-4901-4786-B115-C135631CDDCB}"/>
              </a:ext>
            </a:extLst>
          </p:cNvPr>
          <p:cNvSpPr>
            <a:spLocks noGrp="1"/>
          </p:cNvSpPr>
          <p:nvPr>
            <p:ph type="body" idx="1"/>
          </p:nvPr>
        </p:nvSpPr>
        <p:spPr/>
        <p:txBody>
          <a:bodyPr/>
          <a:lstStyle/>
          <a:p>
            <a:r>
              <a:rPr lang="en-US" dirty="0"/>
              <a:t>Clay, M. (1998). </a:t>
            </a:r>
            <a:r>
              <a:rPr lang="en-US" i="1" dirty="0"/>
              <a:t>An observation survey of early literacy achievement.</a:t>
            </a:r>
            <a:r>
              <a:rPr lang="en-US" dirty="0"/>
              <a:t> Auckland, Heinemann.</a:t>
            </a:r>
          </a:p>
        </p:txBody>
      </p:sp>
    </p:spTree>
    <p:extLst>
      <p:ext uri="{BB962C8B-B14F-4D97-AF65-F5344CB8AC3E}">
        <p14:creationId xmlns:p14="http://schemas.microsoft.com/office/powerpoint/2010/main" val="1843255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C8335-00EE-41DE-94B8-C3420FDDEF7A}"/>
              </a:ext>
            </a:extLst>
          </p:cNvPr>
          <p:cNvSpPr>
            <a:spLocks noGrp="1"/>
          </p:cNvSpPr>
          <p:nvPr>
            <p:ph type="title"/>
          </p:nvPr>
        </p:nvSpPr>
        <p:spPr/>
        <p:txBody>
          <a:bodyPr>
            <a:normAutofit/>
          </a:bodyPr>
          <a:lstStyle/>
          <a:p>
            <a:r>
              <a:rPr lang="en-US" sz="2000" dirty="0"/>
              <a:t>“Whole language is still with us, strongly embedded in current curriculum, pedagogy and assessment strategies. Adversaries of whole language still complain that the term whole language may not be used, however the philosophy is alive and well in each state system … An outcome of this inclusiveness was a move away from using the term whole language and simply using literacy. To us the principles underpinning the word literacy were similar but did not bring with it the negative connotations” (p.23).</a:t>
            </a:r>
          </a:p>
        </p:txBody>
      </p:sp>
      <p:sp>
        <p:nvSpPr>
          <p:cNvPr id="3" name="Text Placeholder 2">
            <a:extLst>
              <a:ext uri="{FF2B5EF4-FFF2-40B4-BE49-F238E27FC236}">
                <a16:creationId xmlns:a16="http://schemas.microsoft.com/office/drawing/2014/main" id="{864E99F9-CF0B-45CE-B3E1-D87AEE8D0116}"/>
              </a:ext>
            </a:extLst>
          </p:cNvPr>
          <p:cNvSpPr>
            <a:spLocks noGrp="1"/>
          </p:cNvSpPr>
          <p:nvPr>
            <p:ph type="body" idx="1"/>
          </p:nvPr>
        </p:nvSpPr>
        <p:spPr/>
        <p:txBody>
          <a:bodyPr>
            <a:normAutofit lnSpcReduction="10000"/>
          </a:bodyPr>
          <a:lstStyle/>
          <a:p>
            <a:r>
              <a:rPr lang="en-US" dirty="0"/>
              <a:t>Cambourne, B. &amp; </a:t>
            </a:r>
            <a:r>
              <a:rPr lang="en-US" dirty="0" err="1"/>
              <a:t>Turbill</a:t>
            </a:r>
            <a:r>
              <a:rPr lang="en-US" dirty="0"/>
              <a:t>, J. (2007). Looking back to look forward: Understanding the present by revisiting the past: An Australian perspective. </a:t>
            </a:r>
            <a:r>
              <a:rPr lang="en-US" i="1" dirty="0"/>
              <a:t>International Journal of Progressive Education, 3</a:t>
            </a:r>
            <a:r>
              <a:rPr lang="en-US" dirty="0"/>
              <a:t>(2), 8-29.</a:t>
            </a:r>
          </a:p>
          <a:p>
            <a:br>
              <a:rPr lang="en-US" dirty="0"/>
            </a:br>
            <a:endParaRPr lang="en-US" dirty="0"/>
          </a:p>
        </p:txBody>
      </p:sp>
    </p:spTree>
    <p:extLst>
      <p:ext uri="{BB962C8B-B14F-4D97-AF65-F5344CB8AC3E}">
        <p14:creationId xmlns:p14="http://schemas.microsoft.com/office/powerpoint/2010/main" val="912413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D90-5434-4F70-82C3-FA5693F19DE8}"/>
              </a:ext>
            </a:extLst>
          </p:cNvPr>
          <p:cNvSpPr>
            <a:spLocks noGrp="1"/>
          </p:cNvSpPr>
          <p:nvPr>
            <p:ph type="title"/>
          </p:nvPr>
        </p:nvSpPr>
        <p:spPr>
          <a:xfrm>
            <a:off x="2402425" y="2287810"/>
            <a:ext cx="8837076" cy="1877790"/>
          </a:xfrm>
        </p:spPr>
        <p:txBody>
          <a:bodyPr>
            <a:normAutofit fontScale="90000"/>
          </a:bodyPr>
          <a:lstStyle/>
          <a:p>
            <a:r>
              <a:rPr lang="en-US" dirty="0">
                <a:hlinkClick r:id="rId2"/>
              </a:rPr>
              <a:t>https://www.nifdi.org/news/hempenstall-blog/442-part-2-what-whole-language-writers-have-had-to-say-about-literacy</a:t>
            </a:r>
            <a:endParaRPr lang="en-US" dirty="0"/>
          </a:p>
        </p:txBody>
      </p:sp>
    </p:spTree>
    <p:extLst>
      <p:ext uri="{BB962C8B-B14F-4D97-AF65-F5344CB8AC3E}">
        <p14:creationId xmlns:p14="http://schemas.microsoft.com/office/powerpoint/2010/main" val="3019619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4E1EC-7369-489E-BAE7-A3919729413F}"/>
              </a:ext>
            </a:extLst>
          </p:cNvPr>
          <p:cNvSpPr>
            <a:spLocks noGrp="1"/>
          </p:cNvSpPr>
          <p:nvPr>
            <p:ph type="title"/>
          </p:nvPr>
        </p:nvSpPr>
        <p:spPr/>
        <p:txBody>
          <a:bodyPr>
            <a:noAutofit/>
          </a:bodyPr>
          <a:lstStyle/>
          <a:p>
            <a:pPr algn="ctr"/>
            <a:r>
              <a:rPr lang="en-US" sz="9600" dirty="0"/>
              <a:t>BUT!</a:t>
            </a:r>
          </a:p>
        </p:txBody>
      </p:sp>
      <p:sp>
        <p:nvSpPr>
          <p:cNvPr id="3" name="TextBox 2">
            <a:extLst>
              <a:ext uri="{FF2B5EF4-FFF2-40B4-BE49-F238E27FC236}">
                <a16:creationId xmlns:a16="http://schemas.microsoft.com/office/drawing/2014/main" id="{28703E36-6350-4075-A91C-54FAC62B8211}"/>
              </a:ext>
            </a:extLst>
          </p:cNvPr>
          <p:cNvSpPr txBox="1"/>
          <p:nvPr/>
        </p:nvSpPr>
        <p:spPr>
          <a:xfrm>
            <a:off x="2603500" y="2578100"/>
            <a:ext cx="8928100" cy="3139321"/>
          </a:xfrm>
          <a:prstGeom prst="rect">
            <a:avLst/>
          </a:prstGeom>
          <a:noFill/>
        </p:spPr>
        <p:txBody>
          <a:bodyPr wrap="square" rtlCol="0">
            <a:spAutoFit/>
          </a:bodyPr>
          <a:lstStyle/>
          <a:p>
            <a:r>
              <a:rPr lang="en-US" dirty="0"/>
              <a:t>For most of us, we are mostly in one camp or another because of others.  Other colleagues, professors, friends; who we took a class from in college, where we went to school, the program someone handed you on your first day.</a:t>
            </a:r>
          </a:p>
          <a:p>
            <a:endParaRPr lang="en-US" dirty="0"/>
          </a:p>
          <a:p>
            <a:r>
              <a:rPr lang="en-US" dirty="0"/>
              <a:t>This was, to a great extent, not our decision.  Certainly, not our decision alone.</a:t>
            </a:r>
          </a:p>
          <a:p>
            <a:endParaRPr lang="en-US" dirty="0"/>
          </a:p>
          <a:p>
            <a:r>
              <a:rPr lang="en-US" dirty="0"/>
              <a:t>What we know and believe is always the result of agency, community, and plain old random chance.</a:t>
            </a:r>
          </a:p>
          <a:p>
            <a:endParaRPr lang="en-US" dirty="0"/>
          </a:p>
          <a:p>
            <a:r>
              <a:rPr lang="en-US" dirty="0"/>
              <a:t>We believe because of the facts we know, and we filter what we know because of what we believe.</a:t>
            </a:r>
          </a:p>
        </p:txBody>
      </p:sp>
    </p:spTree>
    <p:extLst>
      <p:ext uri="{BB962C8B-B14F-4D97-AF65-F5344CB8AC3E}">
        <p14:creationId xmlns:p14="http://schemas.microsoft.com/office/powerpoint/2010/main" val="262514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EEA1AA-183B-4D1B-97AE-E4DE2395E624}"/>
              </a:ext>
            </a:extLst>
          </p:cNvPr>
          <p:cNvSpPr txBox="1"/>
          <p:nvPr/>
        </p:nvSpPr>
        <p:spPr>
          <a:xfrm>
            <a:off x="2415123" y="2019300"/>
            <a:ext cx="7839219" cy="1754326"/>
          </a:xfrm>
          <a:prstGeom prst="rect">
            <a:avLst/>
          </a:prstGeom>
          <a:noFill/>
        </p:spPr>
        <p:txBody>
          <a:bodyPr wrap="square" rtlCol="0">
            <a:spAutoFit/>
          </a:bodyPr>
          <a:lstStyle/>
          <a:p>
            <a:r>
              <a:rPr lang="en-US" sz="3600" dirty="0"/>
              <a:t>I know you’re right, but it seems like you’re calling me stupid, and I don’t like it.</a:t>
            </a:r>
          </a:p>
        </p:txBody>
      </p:sp>
    </p:spTree>
    <p:extLst>
      <p:ext uri="{BB962C8B-B14F-4D97-AF65-F5344CB8AC3E}">
        <p14:creationId xmlns:p14="http://schemas.microsoft.com/office/powerpoint/2010/main" val="3378038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D9DA4-6845-499B-9F38-0370A11B27F0}"/>
              </a:ext>
            </a:extLst>
          </p:cNvPr>
          <p:cNvSpPr>
            <a:spLocks noGrp="1"/>
          </p:cNvSpPr>
          <p:nvPr>
            <p:ph type="title"/>
          </p:nvPr>
        </p:nvSpPr>
        <p:spPr/>
        <p:txBody>
          <a:bodyPr/>
          <a:lstStyle/>
          <a:p>
            <a:r>
              <a:rPr lang="en-US" dirty="0"/>
              <a:t>I will tell you…</a:t>
            </a:r>
          </a:p>
        </p:txBody>
      </p:sp>
      <p:sp>
        <p:nvSpPr>
          <p:cNvPr id="3" name="Content Placeholder 2">
            <a:extLst>
              <a:ext uri="{FF2B5EF4-FFF2-40B4-BE49-F238E27FC236}">
                <a16:creationId xmlns:a16="http://schemas.microsoft.com/office/drawing/2014/main" id="{250F5E04-5D6C-4A6B-A828-32181481E8C5}"/>
              </a:ext>
            </a:extLst>
          </p:cNvPr>
          <p:cNvSpPr>
            <a:spLocks noGrp="1"/>
          </p:cNvSpPr>
          <p:nvPr>
            <p:ph idx="1"/>
          </p:nvPr>
        </p:nvSpPr>
        <p:spPr/>
        <p:txBody>
          <a:bodyPr/>
          <a:lstStyle/>
          <a:p>
            <a:r>
              <a:rPr lang="en-US" sz="2400" dirty="0"/>
              <a:t>About Adams, Beginning to Read, 1990</a:t>
            </a:r>
          </a:p>
          <a:p>
            <a:r>
              <a:rPr lang="en-US" sz="2400" dirty="0"/>
              <a:t>The National Academy of Sciences, Snow, 1998</a:t>
            </a:r>
          </a:p>
          <a:p>
            <a:r>
              <a:rPr lang="en-US" sz="2400" dirty="0"/>
              <a:t>The National Reading Panel</a:t>
            </a:r>
          </a:p>
          <a:p>
            <a:r>
              <a:rPr lang="en-US" sz="2400" dirty="0"/>
              <a:t>About the complete lack of evidence to support the 3 cues for decoding</a:t>
            </a:r>
          </a:p>
          <a:p>
            <a:r>
              <a:rPr lang="en-US" sz="2400" dirty="0"/>
              <a:t>Come to my other presentation</a:t>
            </a:r>
            <a:r>
              <a:rPr lang="en-US" dirty="0"/>
              <a:t>…</a:t>
            </a:r>
          </a:p>
        </p:txBody>
      </p:sp>
    </p:spTree>
    <p:extLst>
      <p:ext uri="{BB962C8B-B14F-4D97-AF65-F5344CB8AC3E}">
        <p14:creationId xmlns:p14="http://schemas.microsoft.com/office/powerpoint/2010/main" val="141342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DEB31-CA2B-43CF-8927-B0BF3696A437}"/>
              </a:ext>
            </a:extLst>
          </p:cNvPr>
          <p:cNvSpPr>
            <a:spLocks noGrp="1"/>
          </p:cNvSpPr>
          <p:nvPr>
            <p:ph type="title"/>
          </p:nvPr>
        </p:nvSpPr>
        <p:spPr>
          <a:xfrm>
            <a:off x="2592924" y="624110"/>
            <a:ext cx="8911687" cy="5065490"/>
          </a:xfrm>
        </p:spPr>
        <p:txBody>
          <a:bodyPr/>
          <a:lstStyle/>
          <a:p>
            <a:r>
              <a:rPr lang="en-US" dirty="0"/>
              <a:t>But each of you will filter and understand all of it differently because of the camp you are in.  Some of you are cheering me on.  Some of you, not so much.</a:t>
            </a:r>
          </a:p>
        </p:txBody>
      </p:sp>
    </p:spTree>
    <p:extLst>
      <p:ext uri="{BB962C8B-B14F-4D97-AF65-F5344CB8AC3E}">
        <p14:creationId xmlns:p14="http://schemas.microsoft.com/office/powerpoint/2010/main" val="4211649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6860C-8984-449B-9443-403EB55D5080}"/>
              </a:ext>
            </a:extLst>
          </p:cNvPr>
          <p:cNvSpPr>
            <a:spLocks noGrp="1"/>
          </p:cNvSpPr>
          <p:nvPr>
            <p:ph type="title"/>
          </p:nvPr>
        </p:nvSpPr>
        <p:spPr>
          <a:xfrm>
            <a:off x="2592924" y="624110"/>
            <a:ext cx="8911687" cy="5116290"/>
          </a:xfrm>
        </p:spPr>
        <p:txBody>
          <a:bodyPr/>
          <a:lstStyle/>
          <a:p>
            <a:r>
              <a:rPr lang="en-US" dirty="0"/>
              <a:t>Let me share the results of an ongoing, unpublished, large scale study you’ve never seen.</a:t>
            </a:r>
            <a:br>
              <a:rPr lang="en-US" dirty="0"/>
            </a:br>
            <a:br>
              <a:rPr lang="en-US" dirty="0"/>
            </a:br>
            <a:r>
              <a:rPr lang="en-US" dirty="0"/>
              <a:t>Let me tell you about Massachusetts, Florida, and Wisconsin</a:t>
            </a:r>
          </a:p>
        </p:txBody>
      </p:sp>
    </p:spTree>
    <p:extLst>
      <p:ext uri="{BB962C8B-B14F-4D97-AF65-F5344CB8AC3E}">
        <p14:creationId xmlns:p14="http://schemas.microsoft.com/office/powerpoint/2010/main" val="3590785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41D049E-2C7B-4131-B81E-E5B643BD6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1635463-D121-4B16-AB61-D492DD3F02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533C907-58C8-4583-97B8-A888C34757E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53446" y="643467"/>
            <a:ext cx="928510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323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41D049E-2C7B-4131-B81E-E5B643BD6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1635463-D121-4B16-AB61-D492DD3F02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44470AF1-7895-4BEC-8919-6EA52D545A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53446" y="643467"/>
            <a:ext cx="928510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88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84694-68AB-41C9-B7CD-20B29774B8EA}"/>
              </a:ext>
            </a:extLst>
          </p:cNvPr>
          <p:cNvSpPr>
            <a:spLocks noGrp="1"/>
          </p:cNvSpPr>
          <p:nvPr>
            <p:ph type="title"/>
          </p:nvPr>
        </p:nvSpPr>
        <p:spPr/>
        <p:txBody>
          <a:bodyPr/>
          <a:lstStyle/>
          <a:p>
            <a:r>
              <a:rPr lang="en-US" dirty="0"/>
              <a:t>Let me tell you about Mississippi and Wisconsin</a:t>
            </a:r>
          </a:p>
        </p:txBody>
      </p:sp>
      <p:sp>
        <p:nvSpPr>
          <p:cNvPr id="3" name="Content Placeholder 2">
            <a:extLst>
              <a:ext uri="{FF2B5EF4-FFF2-40B4-BE49-F238E27FC236}">
                <a16:creationId xmlns:a16="http://schemas.microsoft.com/office/drawing/2014/main" id="{B9B336DD-DF16-4CEA-BC3D-1D30852E5E04}"/>
              </a:ext>
            </a:extLst>
          </p:cNvPr>
          <p:cNvSpPr>
            <a:spLocks noGrp="1"/>
          </p:cNvSpPr>
          <p:nvPr>
            <p:ph idx="1"/>
          </p:nvPr>
        </p:nvSpPr>
        <p:spPr/>
        <p:txBody>
          <a:bodyPr/>
          <a:lstStyle/>
          <a:p>
            <a:r>
              <a:rPr lang="en-US" dirty="0"/>
              <a:t>Wisconsin ranked 34</a:t>
            </a:r>
            <a:r>
              <a:rPr lang="en-US" baseline="30000" dirty="0"/>
              <a:t>th</a:t>
            </a:r>
            <a:r>
              <a:rPr lang="en-US" dirty="0"/>
              <a:t> in 2017</a:t>
            </a:r>
          </a:p>
          <a:p>
            <a:r>
              <a:rPr lang="en-US" dirty="0"/>
              <a:t>Mississippi ranked 45</a:t>
            </a:r>
            <a:r>
              <a:rPr lang="en-US" baseline="30000" dirty="0"/>
              <a:t>th</a:t>
            </a:r>
            <a:endParaRPr lang="en-US" dirty="0"/>
          </a:p>
          <a:p>
            <a:r>
              <a:rPr lang="en-US" dirty="0" err="1"/>
              <a:t>Buuuuuut</a:t>
            </a:r>
            <a:r>
              <a:rPr lang="en-US" dirty="0"/>
              <a:t>…..</a:t>
            </a:r>
          </a:p>
          <a:p>
            <a:r>
              <a:rPr lang="en-US" dirty="0"/>
              <a:t>It’s not that simple</a:t>
            </a:r>
          </a:p>
        </p:txBody>
      </p:sp>
    </p:spTree>
    <p:extLst>
      <p:ext uri="{BB962C8B-B14F-4D97-AF65-F5344CB8AC3E}">
        <p14:creationId xmlns:p14="http://schemas.microsoft.com/office/powerpoint/2010/main" val="368350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37DFA-A280-4704-8DD8-5810AFB3B788}"/>
              </a:ext>
            </a:extLst>
          </p:cNvPr>
          <p:cNvSpPr>
            <a:spLocks noGrp="1"/>
          </p:cNvSpPr>
          <p:nvPr>
            <p:ph type="title"/>
          </p:nvPr>
        </p:nvSpPr>
        <p:spPr/>
        <p:txBody>
          <a:bodyPr/>
          <a:lstStyle/>
          <a:p>
            <a:r>
              <a:rPr lang="en-US" dirty="0"/>
              <a:t>Poor Black Kids</a:t>
            </a:r>
          </a:p>
        </p:txBody>
      </p:sp>
      <p:sp>
        <p:nvSpPr>
          <p:cNvPr id="3" name="Content Placeholder 2">
            <a:extLst>
              <a:ext uri="{FF2B5EF4-FFF2-40B4-BE49-F238E27FC236}">
                <a16:creationId xmlns:a16="http://schemas.microsoft.com/office/drawing/2014/main" id="{015E4C78-910F-4975-9228-0507D8655AD7}"/>
              </a:ext>
            </a:extLst>
          </p:cNvPr>
          <p:cNvSpPr>
            <a:spLocks noGrp="1"/>
          </p:cNvSpPr>
          <p:nvPr>
            <p:ph idx="1"/>
          </p:nvPr>
        </p:nvSpPr>
        <p:spPr/>
        <p:txBody>
          <a:bodyPr/>
          <a:lstStyle/>
          <a:p>
            <a:r>
              <a:rPr lang="en-US" dirty="0"/>
              <a:t>Wisconsin ranked 38</a:t>
            </a:r>
            <a:r>
              <a:rPr lang="en-US" baseline="30000" dirty="0"/>
              <a:t>th</a:t>
            </a:r>
            <a:r>
              <a:rPr lang="en-US" dirty="0"/>
              <a:t> out of 39 </a:t>
            </a:r>
          </a:p>
          <a:p>
            <a:r>
              <a:rPr lang="en-US" dirty="0"/>
              <a:t>Mississippi ranked 16</a:t>
            </a:r>
            <a:r>
              <a:rPr lang="en-US" baseline="30000" dirty="0"/>
              <a:t>th</a:t>
            </a:r>
            <a:r>
              <a:rPr lang="en-US" dirty="0"/>
              <a:t> </a:t>
            </a:r>
          </a:p>
          <a:p>
            <a:r>
              <a:rPr lang="en-US" dirty="0"/>
              <a:t>Statistically significant</a:t>
            </a:r>
          </a:p>
          <a:p>
            <a:endParaRPr lang="en-US" dirty="0"/>
          </a:p>
          <a:p>
            <a:endParaRPr lang="en-US" dirty="0"/>
          </a:p>
          <a:p>
            <a:r>
              <a:rPr lang="en-US" dirty="0"/>
              <a:t>8/16  32   1998</a:t>
            </a:r>
          </a:p>
          <a:p>
            <a:endParaRPr lang="en-US" dirty="0"/>
          </a:p>
          <a:p>
            <a:r>
              <a:rPr lang="en-US" dirty="0"/>
              <a:t>201.43  vs  188.73</a:t>
            </a:r>
          </a:p>
          <a:p>
            <a:endParaRPr lang="en-US" dirty="0"/>
          </a:p>
        </p:txBody>
      </p:sp>
    </p:spTree>
    <p:extLst>
      <p:ext uri="{BB962C8B-B14F-4D97-AF65-F5344CB8AC3E}">
        <p14:creationId xmlns:p14="http://schemas.microsoft.com/office/powerpoint/2010/main" val="283850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ABF0-F17B-412B-A0F6-BA75F8C8F448}"/>
              </a:ext>
            </a:extLst>
          </p:cNvPr>
          <p:cNvSpPr>
            <a:spLocks noGrp="1"/>
          </p:cNvSpPr>
          <p:nvPr>
            <p:ph type="title"/>
          </p:nvPr>
        </p:nvSpPr>
        <p:spPr/>
        <p:txBody>
          <a:bodyPr/>
          <a:lstStyle/>
          <a:p>
            <a:r>
              <a:rPr lang="en-US" dirty="0"/>
              <a:t>Not Poor Black Kids</a:t>
            </a:r>
          </a:p>
        </p:txBody>
      </p:sp>
      <p:sp>
        <p:nvSpPr>
          <p:cNvPr id="3" name="Content Placeholder 2">
            <a:extLst>
              <a:ext uri="{FF2B5EF4-FFF2-40B4-BE49-F238E27FC236}">
                <a16:creationId xmlns:a16="http://schemas.microsoft.com/office/drawing/2014/main" id="{72AE5954-6BC9-4C14-8362-434D791CC53E}"/>
              </a:ext>
            </a:extLst>
          </p:cNvPr>
          <p:cNvSpPr>
            <a:spLocks noGrp="1"/>
          </p:cNvSpPr>
          <p:nvPr>
            <p:ph idx="1"/>
          </p:nvPr>
        </p:nvSpPr>
        <p:spPr/>
        <p:txBody>
          <a:bodyPr/>
          <a:lstStyle/>
          <a:p>
            <a:r>
              <a:rPr lang="en-US" dirty="0"/>
              <a:t>Wisconsin ranked 10</a:t>
            </a:r>
            <a:r>
              <a:rPr lang="en-US" baseline="30000" dirty="0"/>
              <a:t>th</a:t>
            </a:r>
            <a:r>
              <a:rPr lang="en-US" dirty="0"/>
              <a:t> out of 23</a:t>
            </a:r>
          </a:p>
          <a:p>
            <a:r>
              <a:rPr lang="en-US" dirty="0"/>
              <a:t>Mississippi ranked 4</a:t>
            </a:r>
            <a:r>
              <a:rPr lang="en-US" baseline="30000" dirty="0"/>
              <a:t>th</a:t>
            </a:r>
            <a:endParaRPr lang="en-US" dirty="0"/>
          </a:p>
          <a:p>
            <a:r>
              <a:rPr lang="en-US" dirty="0"/>
              <a:t>Difference of more than 9 points</a:t>
            </a:r>
          </a:p>
          <a:p>
            <a:r>
              <a:rPr lang="en-US" dirty="0"/>
              <a:t>Samples were too small to allow significance</a:t>
            </a:r>
          </a:p>
          <a:p>
            <a:endParaRPr lang="en-US" dirty="0"/>
          </a:p>
        </p:txBody>
      </p:sp>
    </p:spTree>
    <p:extLst>
      <p:ext uri="{BB962C8B-B14F-4D97-AF65-F5344CB8AC3E}">
        <p14:creationId xmlns:p14="http://schemas.microsoft.com/office/powerpoint/2010/main" val="90424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F21C-702F-4092-BC29-30652113384D}"/>
              </a:ext>
            </a:extLst>
          </p:cNvPr>
          <p:cNvSpPr>
            <a:spLocks noGrp="1"/>
          </p:cNvSpPr>
          <p:nvPr>
            <p:ph type="title"/>
          </p:nvPr>
        </p:nvSpPr>
        <p:spPr/>
        <p:txBody>
          <a:bodyPr/>
          <a:lstStyle/>
          <a:p>
            <a:r>
              <a:rPr lang="en-US" dirty="0"/>
              <a:t>Poor White Kids</a:t>
            </a:r>
          </a:p>
        </p:txBody>
      </p:sp>
      <p:sp>
        <p:nvSpPr>
          <p:cNvPr id="3" name="Content Placeholder 2">
            <a:extLst>
              <a:ext uri="{FF2B5EF4-FFF2-40B4-BE49-F238E27FC236}">
                <a16:creationId xmlns:a16="http://schemas.microsoft.com/office/drawing/2014/main" id="{E62A0594-210C-47EA-A9A5-19C1179AFD47}"/>
              </a:ext>
            </a:extLst>
          </p:cNvPr>
          <p:cNvSpPr>
            <a:spLocks noGrp="1"/>
          </p:cNvSpPr>
          <p:nvPr>
            <p:ph idx="1"/>
          </p:nvPr>
        </p:nvSpPr>
        <p:spPr/>
        <p:txBody>
          <a:bodyPr/>
          <a:lstStyle/>
          <a:p>
            <a:r>
              <a:rPr lang="en-US" dirty="0"/>
              <a:t>Wisconsin ranked 47</a:t>
            </a:r>
            <a:r>
              <a:rPr lang="en-US" baseline="30000" dirty="0"/>
              <a:t>th</a:t>
            </a:r>
            <a:r>
              <a:rPr lang="en-US" dirty="0"/>
              <a:t> out of 50</a:t>
            </a:r>
          </a:p>
          <a:p>
            <a:r>
              <a:rPr lang="en-US" dirty="0"/>
              <a:t>Mississippi ranked 9</a:t>
            </a:r>
            <a:r>
              <a:rPr lang="en-US" baseline="30000" dirty="0"/>
              <a:t>th</a:t>
            </a:r>
            <a:endParaRPr lang="en-US" dirty="0"/>
          </a:p>
          <a:p>
            <a:r>
              <a:rPr lang="en-US" dirty="0"/>
              <a:t>Significantly better</a:t>
            </a:r>
          </a:p>
          <a:p>
            <a:endParaRPr lang="en-US" dirty="0"/>
          </a:p>
          <a:p>
            <a:endParaRPr lang="en-US" dirty="0"/>
          </a:p>
          <a:p>
            <a:r>
              <a:rPr lang="en-US" dirty="0"/>
              <a:t>6/28   39   1998</a:t>
            </a:r>
          </a:p>
          <a:p>
            <a:pPr marL="0" indent="0">
              <a:buNone/>
            </a:pPr>
            <a:endParaRPr lang="en-US" dirty="0"/>
          </a:p>
        </p:txBody>
      </p:sp>
    </p:spTree>
    <p:extLst>
      <p:ext uri="{BB962C8B-B14F-4D97-AF65-F5344CB8AC3E}">
        <p14:creationId xmlns:p14="http://schemas.microsoft.com/office/powerpoint/2010/main" val="268507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4E411-A7A5-4E11-BCA4-F708335C14C7}"/>
              </a:ext>
            </a:extLst>
          </p:cNvPr>
          <p:cNvSpPr>
            <a:spLocks noGrp="1"/>
          </p:cNvSpPr>
          <p:nvPr>
            <p:ph type="title"/>
          </p:nvPr>
        </p:nvSpPr>
        <p:spPr/>
        <p:txBody>
          <a:bodyPr/>
          <a:lstStyle/>
          <a:p>
            <a:r>
              <a:rPr lang="en-US" dirty="0"/>
              <a:t>Not Poor White Kids</a:t>
            </a:r>
          </a:p>
        </p:txBody>
      </p:sp>
      <p:sp>
        <p:nvSpPr>
          <p:cNvPr id="3" name="Content Placeholder 2">
            <a:extLst>
              <a:ext uri="{FF2B5EF4-FFF2-40B4-BE49-F238E27FC236}">
                <a16:creationId xmlns:a16="http://schemas.microsoft.com/office/drawing/2014/main" id="{E40D072E-80F5-472B-8A5A-1D3D3D7DA41F}"/>
              </a:ext>
            </a:extLst>
          </p:cNvPr>
          <p:cNvSpPr>
            <a:spLocks noGrp="1"/>
          </p:cNvSpPr>
          <p:nvPr>
            <p:ph idx="1"/>
          </p:nvPr>
        </p:nvSpPr>
        <p:spPr/>
        <p:txBody>
          <a:bodyPr/>
          <a:lstStyle/>
          <a:p>
            <a:r>
              <a:rPr lang="en-US" dirty="0"/>
              <a:t>Wisconsin ranked 48</a:t>
            </a:r>
            <a:r>
              <a:rPr lang="en-US" baseline="30000" dirty="0"/>
              <a:t>th</a:t>
            </a:r>
            <a:r>
              <a:rPr lang="en-US" dirty="0"/>
              <a:t> out of 51</a:t>
            </a:r>
          </a:p>
          <a:p>
            <a:r>
              <a:rPr lang="en-US" dirty="0"/>
              <a:t>Mississippi ranked 7th</a:t>
            </a:r>
          </a:p>
          <a:p>
            <a:r>
              <a:rPr lang="en-US" dirty="0"/>
              <a:t>Significantly better</a:t>
            </a:r>
          </a:p>
          <a:p>
            <a:endParaRPr lang="en-US" dirty="0"/>
          </a:p>
          <a:p>
            <a:endParaRPr lang="en-US" dirty="0"/>
          </a:p>
          <a:p>
            <a:r>
              <a:rPr lang="en-US" dirty="0"/>
              <a:t>8/37   40    1998</a:t>
            </a:r>
          </a:p>
          <a:p>
            <a:pPr marL="0" indent="0">
              <a:buNone/>
            </a:pPr>
            <a:endParaRPr lang="en-US" dirty="0"/>
          </a:p>
        </p:txBody>
      </p:sp>
    </p:spTree>
    <p:extLst>
      <p:ext uri="{BB962C8B-B14F-4D97-AF65-F5344CB8AC3E}">
        <p14:creationId xmlns:p14="http://schemas.microsoft.com/office/powerpoint/2010/main" val="313059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5C9A-809F-4857-A665-F236FF39B292}"/>
              </a:ext>
            </a:extLst>
          </p:cNvPr>
          <p:cNvSpPr>
            <a:spLocks noGrp="1"/>
          </p:cNvSpPr>
          <p:nvPr>
            <p:ph type="title"/>
          </p:nvPr>
        </p:nvSpPr>
        <p:spPr>
          <a:xfrm>
            <a:off x="2211924" y="2788555"/>
            <a:ext cx="8911687" cy="1280890"/>
          </a:xfrm>
        </p:spPr>
        <p:txBody>
          <a:bodyPr/>
          <a:lstStyle/>
          <a:p>
            <a:r>
              <a:rPr lang="en-US" dirty="0"/>
              <a:t>This was the Worst Marketing Plan, Ever!</a:t>
            </a:r>
          </a:p>
        </p:txBody>
      </p:sp>
      <p:sp>
        <p:nvSpPr>
          <p:cNvPr id="4" name="TextBox 3">
            <a:extLst>
              <a:ext uri="{FF2B5EF4-FFF2-40B4-BE49-F238E27FC236}">
                <a16:creationId xmlns:a16="http://schemas.microsoft.com/office/drawing/2014/main" id="{5E03D930-792F-4F0B-94C4-8854AACAAC91}"/>
              </a:ext>
            </a:extLst>
          </p:cNvPr>
          <p:cNvSpPr txBox="1"/>
          <p:nvPr/>
        </p:nvSpPr>
        <p:spPr>
          <a:xfrm>
            <a:off x="2374900" y="876300"/>
            <a:ext cx="8331200" cy="646331"/>
          </a:xfrm>
          <a:prstGeom prst="rect">
            <a:avLst/>
          </a:prstGeom>
          <a:noFill/>
        </p:spPr>
        <p:txBody>
          <a:bodyPr wrap="square" rtlCol="0">
            <a:spAutoFit/>
          </a:bodyPr>
          <a:lstStyle/>
          <a:p>
            <a:r>
              <a:rPr lang="en-US" sz="3600" dirty="0"/>
              <a:t>Marketing Matters, and…</a:t>
            </a:r>
          </a:p>
        </p:txBody>
      </p:sp>
    </p:spTree>
    <p:extLst>
      <p:ext uri="{BB962C8B-B14F-4D97-AF65-F5344CB8AC3E}">
        <p14:creationId xmlns:p14="http://schemas.microsoft.com/office/powerpoint/2010/main" val="22425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A2C1E-F4A9-4419-AE6A-443617968ED2}"/>
              </a:ext>
            </a:extLst>
          </p:cNvPr>
          <p:cNvSpPr>
            <a:spLocks noGrp="1"/>
          </p:cNvSpPr>
          <p:nvPr>
            <p:ph type="title"/>
          </p:nvPr>
        </p:nvSpPr>
        <p:spPr/>
        <p:txBody>
          <a:bodyPr/>
          <a:lstStyle/>
          <a:p>
            <a:r>
              <a:rPr lang="en-US" dirty="0"/>
              <a:t>If you want, you can ignore me.</a:t>
            </a:r>
          </a:p>
        </p:txBody>
      </p:sp>
      <p:sp>
        <p:nvSpPr>
          <p:cNvPr id="3" name="TextBox 2">
            <a:extLst>
              <a:ext uri="{FF2B5EF4-FFF2-40B4-BE49-F238E27FC236}">
                <a16:creationId xmlns:a16="http://schemas.microsoft.com/office/drawing/2014/main" id="{D125259A-BC20-4343-8C38-E3B212919BFF}"/>
              </a:ext>
            </a:extLst>
          </p:cNvPr>
          <p:cNvSpPr txBox="1"/>
          <p:nvPr/>
        </p:nvSpPr>
        <p:spPr>
          <a:xfrm>
            <a:off x="2565400" y="2514600"/>
            <a:ext cx="8902700" cy="646331"/>
          </a:xfrm>
          <a:prstGeom prst="rect">
            <a:avLst/>
          </a:prstGeom>
          <a:noFill/>
        </p:spPr>
        <p:txBody>
          <a:bodyPr wrap="square" rtlCol="0">
            <a:spAutoFit/>
          </a:bodyPr>
          <a:lstStyle/>
          <a:p>
            <a:r>
              <a:rPr lang="en-US" sz="3600" dirty="0"/>
              <a:t>Or…</a:t>
            </a:r>
          </a:p>
        </p:txBody>
      </p:sp>
    </p:spTree>
    <p:extLst>
      <p:ext uri="{BB962C8B-B14F-4D97-AF65-F5344CB8AC3E}">
        <p14:creationId xmlns:p14="http://schemas.microsoft.com/office/powerpoint/2010/main" val="237612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9D9E-A13A-400F-9A96-E0C5C5009C1B}"/>
              </a:ext>
            </a:extLst>
          </p:cNvPr>
          <p:cNvSpPr>
            <a:spLocks noGrp="1"/>
          </p:cNvSpPr>
          <p:nvPr>
            <p:ph type="title"/>
          </p:nvPr>
        </p:nvSpPr>
        <p:spPr>
          <a:xfrm>
            <a:off x="2592921" y="3429000"/>
            <a:ext cx="8911687" cy="1280890"/>
          </a:xfrm>
        </p:spPr>
        <p:txBody>
          <a:bodyPr/>
          <a:lstStyle/>
          <a:p>
            <a:r>
              <a:rPr lang="en-US" dirty="0"/>
              <a:t>We need you.  We need all of you.  We need all of you to come along.</a:t>
            </a:r>
          </a:p>
        </p:txBody>
      </p:sp>
      <p:sp>
        <p:nvSpPr>
          <p:cNvPr id="3" name="Title 1">
            <a:extLst>
              <a:ext uri="{FF2B5EF4-FFF2-40B4-BE49-F238E27FC236}">
                <a16:creationId xmlns:a16="http://schemas.microsoft.com/office/drawing/2014/main" id="{9321C5A3-89B6-488C-B106-4B8118391EC2}"/>
              </a:ext>
            </a:extLst>
          </p:cNvPr>
          <p:cNvSpPr txBox="1">
            <a:spLocks/>
          </p:cNvSpPr>
          <p:nvPr/>
        </p:nvSpPr>
        <p:spPr>
          <a:xfrm>
            <a:off x="2592921" y="104829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And remember, try to forget the bad marketing.  Don’t let it be personal</a:t>
            </a:r>
          </a:p>
        </p:txBody>
      </p:sp>
    </p:spTree>
    <p:extLst>
      <p:ext uri="{BB962C8B-B14F-4D97-AF65-F5344CB8AC3E}">
        <p14:creationId xmlns:p14="http://schemas.microsoft.com/office/powerpoint/2010/main" val="227672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D1EDD-DAA6-4537-91AB-9B94667E78FB}"/>
              </a:ext>
            </a:extLst>
          </p:cNvPr>
          <p:cNvSpPr>
            <a:spLocks noGrp="1"/>
          </p:cNvSpPr>
          <p:nvPr>
            <p:ph type="ctrTitle"/>
          </p:nvPr>
        </p:nvSpPr>
        <p:spPr>
          <a:xfrm>
            <a:off x="1590261" y="1041400"/>
            <a:ext cx="9144000" cy="2387600"/>
          </a:xfrm>
        </p:spPr>
        <p:txBody>
          <a:bodyPr/>
          <a:lstStyle/>
          <a:p>
            <a:r>
              <a:rPr lang="en-US" dirty="0"/>
              <a:t>Photo Album</a:t>
            </a:r>
          </a:p>
        </p:txBody>
      </p:sp>
      <p:sp>
        <p:nvSpPr>
          <p:cNvPr id="3" name="Subtitle 2">
            <a:extLst>
              <a:ext uri="{FF2B5EF4-FFF2-40B4-BE49-F238E27FC236}">
                <a16:creationId xmlns:a16="http://schemas.microsoft.com/office/drawing/2014/main" id="{66D7A4EB-17CC-4A3C-B06B-244487AF84B2}"/>
              </a:ext>
            </a:extLst>
          </p:cNvPr>
          <p:cNvSpPr>
            <a:spLocks noGrp="1"/>
          </p:cNvSpPr>
          <p:nvPr>
            <p:ph type="subTitle" idx="1"/>
          </p:nvPr>
        </p:nvSpPr>
        <p:spPr>
          <a:xfrm>
            <a:off x="1563757" y="3602038"/>
            <a:ext cx="9144000" cy="1655762"/>
          </a:xfrm>
        </p:spPr>
        <p:txBody>
          <a:bodyPr/>
          <a:lstStyle/>
          <a:p>
            <a:r>
              <a:rPr lang="en-US"/>
              <a:t>by steve dykstra</a:t>
            </a:r>
          </a:p>
        </p:txBody>
      </p:sp>
    </p:spTree>
    <p:extLst>
      <p:ext uri="{BB962C8B-B14F-4D97-AF65-F5344CB8AC3E}">
        <p14:creationId xmlns:p14="http://schemas.microsoft.com/office/powerpoint/2010/main" val="2696339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320">
            <a:extLst>
              <a:ext uri="{FF2B5EF4-FFF2-40B4-BE49-F238E27FC236}">
                <a16:creationId xmlns:a16="http://schemas.microsoft.com/office/drawing/2014/main" id="{B31F1EC5-63C9-46C9-A88D-3167A824052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175000" y="0"/>
            <a:ext cx="5842000" cy="6858000"/>
          </a:xfrm>
          <a:prstGeom prst="rect">
            <a:avLst/>
          </a:prstGeom>
        </p:spPr>
      </p:pic>
    </p:spTree>
    <p:extLst>
      <p:ext uri="{BB962C8B-B14F-4D97-AF65-F5344CB8AC3E}">
        <p14:creationId xmlns:p14="http://schemas.microsoft.com/office/powerpoint/2010/main" val="761885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602">
            <a:extLst>
              <a:ext uri="{FF2B5EF4-FFF2-40B4-BE49-F238E27FC236}">
                <a16:creationId xmlns:a16="http://schemas.microsoft.com/office/drawing/2014/main" id="{E0D53886-A628-48AB-9D0B-51E79A49FBD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659063" y="0"/>
            <a:ext cx="6872287" cy="6858000"/>
          </a:xfrm>
          <a:prstGeom prst="rect">
            <a:avLst/>
          </a:prstGeom>
        </p:spPr>
      </p:pic>
    </p:spTree>
    <p:extLst>
      <p:ext uri="{BB962C8B-B14F-4D97-AF65-F5344CB8AC3E}">
        <p14:creationId xmlns:p14="http://schemas.microsoft.com/office/powerpoint/2010/main" val="900702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617">
            <a:extLst>
              <a:ext uri="{FF2B5EF4-FFF2-40B4-BE49-F238E27FC236}">
                <a16:creationId xmlns:a16="http://schemas.microsoft.com/office/drawing/2014/main" id="{1464E23D-4C7F-48EA-A922-C0611661AE3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454275" y="0"/>
            <a:ext cx="7281863" cy="6858000"/>
          </a:xfrm>
          <a:prstGeom prst="rect">
            <a:avLst/>
          </a:prstGeom>
        </p:spPr>
      </p:pic>
    </p:spTree>
    <p:extLst>
      <p:ext uri="{BB962C8B-B14F-4D97-AF65-F5344CB8AC3E}">
        <p14:creationId xmlns:p14="http://schemas.microsoft.com/office/powerpoint/2010/main" val="2243253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5104">
            <a:extLst>
              <a:ext uri="{FF2B5EF4-FFF2-40B4-BE49-F238E27FC236}">
                <a16:creationId xmlns:a16="http://schemas.microsoft.com/office/drawing/2014/main" id="{AD27143D-94CC-4985-A4CD-B55901120B5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812800" y="0"/>
            <a:ext cx="10566400" cy="6858000"/>
          </a:xfrm>
          <a:prstGeom prst="rect">
            <a:avLst/>
          </a:prstGeom>
        </p:spPr>
      </p:pic>
    </p:spTree>
    <p:extLst>
      <p:ext uri="{BB962C8B-B14F-4D97-AF65-F5344CB8AC3E}">
        <p14:creationId xmlns:p14="http://schemas.microsoft.com/office/powerpoint/2010/main" val="18431562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7139-2">
            <a:extLst>
              <a:ext uri="{FF2B5EF4-FFF2-40B4-BE49-F238E27FC236}">
                <a16:creationId xmlns:a16="http://schemas.microsoft.com/office/drawing/2014/main" id="{E7681409-D3F5-4917-ACAC-28D24F2E3F2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63753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7875">
            <a:extLst>
              <a:ext uri="{FF2B5EF4-FFF2-40B4-BE49-F238E27FC236}">
                <a16:creationId xmlns:a16="http://schemas.microsoft.com/office/drawing/2014/main" id="{6942C136-7A86-4F81-9B64-7B3387D82C3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219200"/>
            <a:ext cx="12192000" cy="4418013"/>
          </a:xfrm>
          <a:prstGeom prst="rect">
            <a:avLst/>
          </a:prstGeom>
        </p:spPr>
      </p:pic>
    </p:spTree>
    <p:extLst>
      <p:ext uri="{BB962C8B-B14F-4D97-AF65-F5344CB8AC3E}">
        <p14:creationId xmlns:p14="http://schemas.microsoft.com/office/powerpoint/2010/main" val="22557664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8035">
            <a:extLst>
              <a:ext uri="{FF2B5EF4-FFF2-40B4-BE49-F238E27FC236}">
                <a16:creationId xmlns:a16="http://schemas.microsoft.com/office/drawing/2014/main" id="{65C89F22-06C5-4485-8BB8-33A50E0ABEF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96499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2FF9-398A-4F5B-B985-F79B953C0E06}"/>
              </a:ext>
            </a:extLst>
          </p:cNvPr>
          <p:cNvSpPr>
            <a:spLocks noGrp="1"/>
          </p:cNvSpPr>
          <p:nvPr>
            <p:ph type="title"/>
          </p:nvPr>
        </p:nvSpPr>
        <p:spPr>
          <a:xfrm>
            <a:off x="2542124" y="2351310"/>
            <a:ext cx="8911687" cy="1280890"/>
          </a:xfrm>
        </p:spPr>
        <p:txBody>
          <a:bodyPr/>
          <a:lstStyle/>
          <a:p>
            <a:r>
              <a:rPr lang="en-US" dirty="0"/>
              <a:t>“I am so experienced, I can just tell.”</a:t>
            </a:r>
          </a:p>
        </p:txBody>
      </p:sp>
    </p:spTree>
    <p:extLst>
      <p:ext uri="{BB962C8B-B14F-4D97-AF65-F5344CB8AC3E}">
        <p14:creationId xmlns:p14="http://schemas.microsoft.com/office/powerpoint/2010/main" val="4288557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9641">
            <a:extLst>
              <a:ext uri="{FF2B5EF4-FFF2-40B4-BE49-F238E27FC236}">
                <a16:creationId xmlns:a16="http://schemas.microsoft.com/office/drawing/2014/main" id="{3E973134-4CB8-403E-9CC6-A1FA21782BE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17380403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ellyfish">
            <a:extLst>
              <a:ext uri="{FF2B5EF4-FFF2-40B4-BE49-F238E27FC236}">
                <a16:creationId xmlns:a16="http://schemas.microsoft.com/office/drawing/2014/main" id="{E049CB1A-D247-414D-834E-234EF14AB2A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38238" y="0"/>
            <a:ext cx="9913937" cy="6858000"/>
          </a:xfrm>
          <a:prstGeom prst="rect">
            <a:avLst/>
          </a:prstGeom>
        </p:spPr>
      </p:pic>
    </p:spTree>
    <p:extLst>
      <p:ext uri="{BB962C8B-B14F-4D97-AF65-F5344CB8AC3E}">
        <p14:creationId xmlns:p14="http://schemas.microsoft.com/office/powerpoint/2010/main" val="271402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A605A-7C89-4D73-98AC-2D5F3F4F0B71}"/>
              </a:ext>
            </a:extLst>
          </p:cNvPr>
          <p:cNvSpPr>
            <a:spLocks noGrp="1"/>
          </p:cNvSpPr>
          <p:nvPr>
            <p:ph type="title"/>
          </p:nvPr>
        </p:nvSpPr>
        <p:spPr/>
        <p:txBody>
          <a:bodyPr/>
          <a:lstStyle/>
          <a:p>
            <a:r>
              <a:rPr lang="en-US" dirty="0"/>
              <a:t>No One Can Just Tell!</a:t>
            </a:r>
          </a:p>
        </p:txBody>
      </p:sp>
      <p:sp>
        <p:nvSpPr>
          <p:cNvPr id="3" name="Content Placeholder 2">
            <a:extLst>
              <a:ext uri="{FF2B5EF4-FFF2-40B4-BE49-F238E27FC236}">
                <a16:creationId xmlns:a16="http://schemas.microsoft.com/office/drawing/2014/main" id="{CC6A2549-2211-47E3-B032-8071F0F9267F}"/>
              </a:ext>
            </a:extLst>
          </p:cNvPr>
          <p:cNvSpPr>
            <a:spLocks noGrp="1"/>
          </p:cNvSpPr>
          <p:nvPr>
            <p:ph idx="1"/>
          </p:nvPr>
        </p:nvSpPr>
        <p:spPr/>
        <p:txBody>
          <a:bodyPr>
            <a:normAutofit/>
          </a:bodyPr>
          <a:lstStyle/>
          <a:p>
            <a:r>
              <a:rPr lang="en-US" sz="2800" dirty="0"/>
              <a:t>The orbits of the solar system</a:t>
            </a:r>
          </a:p>
          <a:p>
            <a:r>
              <a:rPr lang="en-US" sz="2800" dirty="0"/>
              <a:t>Phrenology</a:t>
            </a:r>
          </a:p>
          <a:p>
            <a:r>
              <a:rPr lang="en-US" sz="2800" dirty="0"/>
              <a:t>House-Tree-Person</a:t>
            </a:r>
          </a:p>
          <a:p>
            <a:r>
              <a:rPr lang="en-US" sz="2800" dirty="0"/>
              <a:t>Racism, Sexism, and every other ‘ism</a:t>
            </a:r>
          </a:p>
          <a:p>
            <a:r>
              <a:rPr lang="en-US" sz="2800" dirty="0"/>
              <a:t>Albert Einstein</a:t>
            </a:r>
          </a:p>
          <a:p>
            <a:r>
              <a:rPr lang="en-US" sz="2800" dirty="0"/>
              <a:t>Ignaz Semmelweis</a:t>
            </a:r>
          </a:p>
        </p:txBody>
      </p:sp>
    </p:spTree>
    <p:extLst>
      <p:ext uri="{BB962C8B-B14F-4D97-AF65-F5344CB8AC3E}">
        <p14:creationId xmlns:p14="http://schemas.microsoft.com/office/powerpoint/2010/main" val="179000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7B72-D73A-4BF6-A63C-800806291BE8}"/>
              </a:ext>
            </a:extLst>
          </p:cNvPr>
          <p:cNvSpPr>
            <a:spLocks noGrp="1"/>
          </p:cNvSpPr>
          <p:nvPr>
            <p:ph type="title"/>
          </p:nvPr>
        </p:nvSpPr>
        <p:spPr/>
        <p:txBody>
          <a:bodyPr/>
          <a:lstStyle/>
          <a:p>
            <a:pPr algn="ctr"/>
            <a:r>
              <a:rPr lang="en-US" dirty="0"/>
              <a:t>Where Shall We Begin?</a:t>
            </a:r>
          </a:p>
        </p:txBody>
      </p:sp>
      <p:sp>
        <p:nvSpPr>
          <p:cNvPr id="3" name="TextBox 2">
            <a:extLst>
              <a:ext uri="{FF2B5EF4-FFF2-40B4-BE49-F238E27FC236}">
                <a16:creationId xmlns:a16="http://schemas.microsoft.com/office/drawing/2014/main" id="{B5026F82-52C8-4E3D-A3D3-1CA65BF17384}"/>
              </a:ext>
            </a:extLst>
          </p:cNvPr>
          <p:cNvSpPr txBox="1"/>
          <p:nvPr/>
        </p:nvSpPr>
        <p:spPr>
          <a:xfrm>
            <a:off x="2592924" y="1905000"/>
            <a:ext cx="8902700" cy="3785652"/>
          </a:xfrm>
          <a:prstGeom prst="rect">
            <a:avLst/>
          </a:prstGeom>
          <a:noFill/>
        </p:spPr>
        <p:txBody>
          <a:bodyPr wrap="square" rtlCol="0">
            <a:spAutoFit/>
          </a:bodyPr>
          <a:lstStyle/>
          <a:p>
            <a:pPr algn="ctr"/>
            <a:r>
              <a:rPr lang="en-US" sz="4000" dirty="0"/>
              <a:t>Boston</a:t>
            </a:r>
          </a:p>
          <a:p>
            <a:pPr algn="ctr"/>
            <a:endParaRPr lang="en-US" sz="4000" dirty="0"/>
          </a:p>
          <a:p>
            <a:pPr algn="ctr"/>
            <a:r>
              <a:rPr lang="en-US" sz="4000" dirty="0"/>
              <a:t>Horace Mann </a:t>
            </a:r>
          </a:p>
          <a:p>
            <a:pPr algn="ctr"/>
            <a:r>
              <a:rPr lang="en-US" sz="4000" dirty="0"/>
              <a:t>Thomas Gallaudet</a:t>
            </a:r>
          </a:p>
          <a:p>
            <a:pPr algn="ctr"/>
            <a:endParaRPr lang="en-US" sz="4000" dirty="0"/>
          </a:p>
          <a:p>
            <a:pPr algn="ctr"/>
            <a:r>
              <a:rPr lang="en-US" sz="4000" dirty="0"/>
              <a:t>1837</a:t>
            </a:r>
          </a:p>
        </p:txBody>
      </p:sp>
    </p:spTree>
    <p:extLst>
      <p:ext uri="{BB962C8B-B14F-4D97-AF65-F5344CB8AC3E}">
        <p14:creationId xmlns:p14="http://schemas.microsoft.com/office/powerpoint/2010/main" val="126297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350292-37C7-4438-B022-B1045A8AD0B3}"/>
              </a:ext>
            </a:extLst>
          </p:cNvPr>
          <p:cNvSpPr txBox="1"/>
          <p:nvPr/>
        </p:nvSpPr>
        <p:spPr>
          <a:xfrm>
            <a:off x="1619794" y="261257"/>
            <a:ext cx="8569235" cy="584775"/>
          </a:xfrm>
          <a:prstGeom prst="rect">
            <a:avLst/>
          </a:prstGeom>
          <a:noFill/>
        </p:spPr>
        <p:txBody>
          <a:bodyPr wrap="square" rtlCol="0">
            <a:spAutoFit/>
          </a:bodyPr>
          <a:lstStyle/>
          <a:p>
            <a:pPr algn="ctr"/>
            <a:r>
              <a:rPr lang="en-US" sz="3200" dirty="0"/>
              <a:t>The Pendulum Years</a:t>
            </a:r>
          </a:p>
        </p:txBody>
      </p:sp>
      <p:pic>
        <p:nvPicPr>
          <p:cNvPr id="1028" name="Picture 4" descr="Image result for pendulum gif">
            <a:extLst>
              <a:ext uri="{FF2B5EF4-FFF2-40B4-BE49-F238E27FC236}">
                <a16:creationId xmlns:a16="http://schemas.microsoft.com/office/drawing/2014/main" id="{721B80EB-EE32-41DC-99E1-495D1D999B4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60458" y="1008362"/>
            <a:ext cx="7687905" cy="5588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279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18ADB-EA0E-4349-BED2-F9DF620B3378}"/>
              </a:ext>
            </a:extLst>
          </p:cNvPr>
          <p:cNvSpPr>
            <a:spLocks noGrp="1"/>
          </p:cNvSpPr>
          <p:nvPr>
            <p:ph type="title"/>
          </p:nvPr>
        </p:nvSpPr>
        <p:spPr/>
        <p:txBody>
          <a:bodyPr/>
          <a:lstStyle/>
          <a:p>
            <a:r>
              <a:rPr lang="en-US" dirty="0"/>
              <a:t>The Pendulum Years</a:t>
            </a:r>
          </a:p>
        </p:txBody>
      </p:sp>
      <p:sp>
        <p:nvSpPr>
          <p:cNvPr id="3" name="Content Placeholder 2">
            <a:extLst>
              <a:ext uri="{FF2B5EF4-FFF2-40B4-BE49-F238E27FC236}">
                <a16:creationId xmlns:a16="http://schemas.microsoft.com/office/drawing/2014/main" id="{6479FFFB-8516-4A5F-9C0C-350891C4A140}"/>
              </a:ext>
            </a:extLst>
          </p:cNvPr>
          <p:cNvSpPr>
            <a:spLocks noGrp="1"/>
          </p:cNvSpPr>
          <p:nvPr>
            <p:ph idx="1"/>
          </p:nvPr>
        </p:nvSpPr>
        <p:spPr/>
        <p:txBody>
          <a:bodyPr/>
          <a:lstStyle/>
          <a:p>
            <a:r>
              <a:rPr lang="en-US" sz="2800" dirty="0"/>
              <a:t>Little or no systematic science</a:t>
            </a:r>
          </a:p>
          <a:p>
            <a:r>
              <a:rPr lang="en-US" sz="2800" dirty="0"/>
              <a:t>Data is crude</a:t>
            </a:r>
          </a:p>
          <a:p>
            <a:r>
              <a:rPr lang="en-US" sz="2800" dirty="0"/>
              <a:t>Analysis almost nonexistent</a:t>
            </a:r>
          </a:p>
          <a:p>
            <a:r>
              <a:rPr lang="en-US" sz="2800" dirty="0"/>
              <a:t>Decisions made on the basis of preference, fashion, and personal experience</a:t>
            </a:r>
          </a:p>
          <a:p>
            <a:r>
              <a:rPr lang="en-US" sz="2800" dirty="0"/>
              <a:t>Extremely vulnerable to bias and all the isms</a:t>
            </a:r>
          </a:p>
          <a:p>
            <a:endParaRPr lang="en-US" dirty="0"/>
          </a:p>
        </p:txBody>
      </p:sp>
    </p:spTree>
    <p:extLst>
      <p:ext uri="{BB962C8B-B14F-4D97-AF65-F5344CB8AC3E}">
        <p14:creationId xmlns:p14="http://schemas.microsoft.com/office/powerpoint/2010/main" val="353996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otalTime>0</TotalTime>
  <Words>1491</Words>
  <Application>Microsoft Office PowerPoint</Application>
  <PresentationFormat>Widescreen</PresentationFormat>
  <Paragraphs>162</Paragraphs>
  <Slides>51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51</vt:i4>
      </vt:variant>
    </vt:vector>
  </HeadingPairs>
  <TitlesOfParts>
    <vt:vector size="58" baseType="lpstr">
      <vt:lpstr>Arial</vt:lpstr>
      <vt:lpstr>Calibri</vt:lpstr>
      <vt:lpstr>Calibri Light</vt:lpstr>
      <vt:lpstr>Century Gothic</vt:lpstr>
      <vt:lpstr>Wingdings 3</vt:lpstr>
      <vt:lpstr>Wisp</vt:lpstr>
      <vt:lpstr>Office Theme</vt:lpstr>
      <vt:lpstr>Why Don’t They Understand How Wrong They Are?</vt:lpstr>
      <vt:lpstr>I decided to start by  telling you about me.</vt:lpstr>
      <vt:lpstr>PowerPoint Presentation</vt:lpstr>
      <vt:lpstr>This was the Worst Marketing Plan, Ever!</vt:lpstr>
      <vt:lpstr>“I am so experienced, I can just tell.”</vt:lpstr>
      <vt:lpstr>No One Can Just Tell!</vt:lpstr>
      <vt:lpstr>Where Shall We Begin?</vt:lpstr>
      <vt:lpstr>PowerPoint Presentation</vt:lpstr>
      <vt:lpstr>The Pendulum Years</vt:lpstr>
      <vt:lpstr>Attempts at Reason and Science</vt:lpstr>
      <vt:lpstr>1967 The Beginning of a Post Pendulum World</vt:lpstr>
      <vt:lpstr>Learning to Read: The Great Debate</vt:lpstr>
      <vt:lpstr>Chall, The Great Debate</vt:lpstr>
      <vt:lpstr>The First Grade Studies</vt:lpstr>
      <vt:lpstr>Bond and Dykstra</vt:lpstr>
      <vt:lpstr>Reading: A Psycholinguistic Guessing Game</vt:lpstr>
      <vt:lpstr>The Guessing Game</vt:lpstr>
      <vt:lpstr>Where you land on issues of how to teach reading is, to a large extent, determined by how you or others reacted to these 3 studies from 1967.  Even if you never read them, you learned from or were influenced by others, who were influenced by others, who are all connected in a direct line back to these three studies.  You need to know that!</vt:lpstr>
      <vt:lpstr>Two Camps</vt:lpstr>
      <vt:lpstr>What is the War About?</vt:lpstr>
      <vt:lpstr>What is the thing to do when you come to a word you don’t recognize?</vt:lpstr>
      <vt:lpstr>"Reading without guessing is not reading at all"</vt:lpstr>
      <vt:lpstr>"Effective readers use all three cueing systems interdependently. Ineffective readers tend to rely too heavily upon graphophonic cues" (p. 41).</vt:lpstr>
      <vt:lpstr>“Skill in reading involves not greater precision, but more accurate first guesses based on better sampling techniques, greater control over language structure, broadened experiences and increased conceptual development”</vt:lpstr>
      <vt:lpstr>“Accuracy, correctly naming or identifying each word or word part in a graphic sequence, is not necessary for effective reading since the reader can get the meaning without accurate word identification…. Furthermore, readers who strive for accuracy are likely to be inefficient”. p.826.</vt:lpstr>
      <vt:lpstr>“All readers, from five year old beginners on their first books to the effective adult reader need to use: the meaning, the sentence structure, order cues, size cues, special features, special knowledge, first and last letter knowledge before they resort to left to right sounding out of chunks or letter clusters, or in the last resort, single letters.” (p. 9)</vt:lpstr>
      <vt:lpstr>“Whole language is still with us, strongly embedded in current curriculum, pedagogy and assessment strategies. Adversaries of whole language still complain that the term whole language may not be used, however the philosophy is alive and well in each state system … An outcome of this inclusiveness was a move away from using the term whole language and simply using literacy. To us the principles underpinning the word literacy were similar but did not bring with it the negative connotations” (p.23).</vt:lpstr>
      <vt:lpstr>https://www.nifdi.org/news/hempenstall-blog/442-part-2-what-whole-language-writers-have-had-to-say-about-literacy</vt:lpstr>
      <vt:lpstr>BUT!</vt:lpstr>
      <vt:lpstr>I will tell you…</vt:lpstr>
      <vt:lpstr>But each of you will filter and understand all of it differently because of the camp you are in.  Some of you are cheering me on.  Some of you, not so much.</vt:lpstr>
      <vt:lpstr>Let me share the results of an ongoing, unpublished, large scale study you’ve never seen.  Let me tell you about Massachusetts, Florida, and Wisconsin</vt:lpstr>
      <vt:lpstr>PowerPoint Presentation</vt:lpstr>
      <vt:lpstr>PowerPoint Presentation</vt:lpstr>
      <vt:lpstr>Let me tell you about Mississippi and Wisconsin</vt:lpstr>
      <vt:lpstr>Poor Black Kids</vt:lpstr>
      <vt:lpstr>Not Poor Black Kids</vt:lpstr>
      <vt:lpstr>Poor White Kids</vt:lpstr>
      <vt:lpstr>Not Poor White Kids</vt:lpstr>
      <vt:lpstr>If you want, you can ignore me.</vt:lpstr>
      <vt:lpstr>We need you.  We need all of you.  We need all of you to come along.</vt:lpstr>
      <vt:lpstr>Photo Album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Don’t They Understand How Wrong They Are?</dc:title>
  <dc:creator>steve dykstra</dc:creator>
  <cp:lastModifiedBy>steve dykstra</cp:lastModifiedBy>
  <cp:revision>14</cp:revision>
  <dcterms:created xsi:type="dcterms:W3CDTF">2019-10-01T22:56:47Z</dcterms:created>
  <dcterms:modified xsi:type="dcterms:W3CDTF">2019-10-08T01:38:34Z</dcterms:modified>
</cp:coreProperties>
</file>