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Lst>
  <p:notesMasterIdLst>
    <p:notesMasterId r:id="rId47"/>
  </p:notesMasterIdLst>
  <p:handoutMasterIdLst>
    <p:handoutMasterId r:id="rId48"/>
  </p:handoutMasterIdLst>
  <p:sldIdLst>
    <p:sldId id="4436" r:id="rId5"/>
    <p:sldId id="4695" r:id="rId6"/>
    <p:sldId id="4542" r:id="rId7"/>
    <p:sldId id="4552" r:id="rId8"/>
    <p:sldId id="4597" r:id="rId9"/>
    <p:sldId id="4705" r:id="rId10"/>
    <p:sldId id="4709" r:id="rId11"/>
    <p:sldId id="4589" r:id="rId12"/>
    <p:sldId id="4706" r:id="rId13"/>
    <p:sldId id="4573" r:id="rId14"/>
    <p:sldId id="4600" r:id="rId15"/>
    <p:sldId id="4601" r:id="rId16"/>
    <p:sldId id="4664" r:id="rId17"/>
    <p:sldId id="4602" r:id="rId18"/>
    <p:sldId id="4743" r:id="rId19"/>
    <p:sldId id="4546" r:id="rId20"/>
    <p:sldId id="4559" r:id="rId21"/>
    <p:sldId id="4593" r:id="rId22"/>
    <p:sldId id="4584" r:id="rId23"/>
    <p:sldId id="4596" r:id="rId24"/>
    <p:sldId id="4587" r:id="rId25"/>
    <p:sldId id="4558" r:id="rId26"/>
    <p:sldId id="4557" r:id="rId27"/>
    <p:sldId id="4574" r:id="rId28"/>
    <p:sldId id="4712" r:id="rId29"/>
    <p:sldId id="4545" r:id="rId30"/>
    <p:sldId id="4585" r:id="rId31"/>
    <p:sldId id="4590" r:id="rId32"/>
    <p:sldId id="4744" r:id="rId33"/>
    <p:sldId id="4582" r:id="rId34"/>
    <p:sldId id="4746" r:id="rId35"/>
    <p:sldId id="4548" r:id="rId36"/>
    <p:sldId id="4577" r:id="rId37"/>
    <p:sldId id="4694" r:id="rId38"/>
    <p:sldId id="4561" r:id="rId39"/>
    <p:sldId id="4562" r:id="rId40"/>
    <p:sldId id="4550" r:id="rId41"/>
    <p:sldId id="4708" r:id="rId42"/>
    <p:sldId id="325" r:id="rId43"/>
    <p:sldId id="4543" r:id="rId44"/>
    <p:sldId id="417" r:id="rId45"/>
    <p:sldId id="41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AA514-B5D1-E47C-A3A8-1F8D924FEC5A}" name="Olson, Jamie" initials="OJ" userId="S::olson_j@cde.state.co.us::167fe529-3f31-461b-81fc-c891b2ac182b" providerId="AD"/>
  <p188:author id="{DCA4CF25-5D5A-BA8B-182B-DE7B26071773}" name="Fickling, Caitlin" initials="FC" userId="S::Fickling_c@cde.state.co.us::6f4b670a-bc59-4974-b15f-f34eb09359f7" providerId="AD"/>
  <p188:author id="{3338D425-B86F-30D8-DFDC-A084099B3F5A}" name="Harris, Mandy" initials="HM" userId="S::Harris_a@cde.state.co.us::29d72680-a158-42f4-9054-1b26d48aaa73" providerId="AD"/>
  <p188:author id="{7657F23F-BD57-45F1-4B0D-102CED1C54D8}" name="Hutton, Whitney" initials="HW" userId="S::hutton_w@cde.state.co.us::6fda1f9a-6c53-4de3-aaf0-4d6fc311d42f" providerId="AD"/>
  <p188:author id="{755AE25A-86CC-84DA-56A9-B794ECADEADA}" name="Harris, Mandy" initials="HM" userId="S::harris_a@cde.state.co.us::29d72680-a158-42f4-9054-1b26d48aaa73" providerId="AD"/>
  <p188:author id="{C66AC56C-2EA6-A5D2-5F3D-3D25F17FD40A}" name="Beveridge, Lindsey" initials="BL" userId="S::beveridge_l@cde.state.co.us::c0fdd95f-42ba-43e7-a90d-1d23cce210c3" providerId="AD"/>
  <p188:author id="{D73C94F5-3650-A07E-3D65-C2FC979FD76B}" name="Olson, Jamie" initials="OJ" userId="S::Olson_J@cde.state.co.us::167fe529-3f31-461b-81fc-c891b2ac182b" providerId="AD"/>
  <p188:author id="{497A1CFB-15CA-23FD-C340-56027DBC50DC}" name="Beveridge, Lindsey" initials="BL" userId="S::Beveridge_l@cde.state.co.us::c0fdd95f-42ba-43e7-a90d-1d23cce210c3" providerId="AD"/>
  <p188:author id="{DD4FFDFD-E8C9-0F1F-63E4-057C0D035A79}" name="Ahlstrand, Melissa" initials="AM" userId="S::Ahlstrand_m@cde.state.co.us::bad13797-8c92-4cbd-9df0-e50737c497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7682"/>
    <a:srgbClr val="AAA5D2"/>
    <a:srgbClr val="4C7776"/>
    <a:srgbClr val="825474"/>
    <a:srgbClr val="3CC1CC"/>
    <a:srgbClr val="F8B333"/>
    <a:srgbClr val="7C98AC"/>
    <a:srgbClr val="EC6752"/>
    <a:srgbClr val="46797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46004D-E1BB-45D0-83E4-8E7427B48661}" v="25" dt="2023-10-11T22:25:51.5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005" autoAdjust="0"/>
  </p:normalViewPr>
  <p:slideViewPr>
    <p:cSldViewPr snapToGrid="0">
      <p:cViewPr varScale="1">
        <p:scale>
          <a:sx n="57" d="100"/>
          <a:sy n="57" d="100"/>
        </p:scale>
        <p:origin x="150"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ckling, Caitlin" userId="6f4b670a-bc59-4974-b15f-f34eb09359f7" providerId="ADAL" clId="{8046004D-E1BB-45D0-83E4-8E7427B48661}"/>
    <pc:docChg chg="undo custSel delSld modSld">
      <pc:chgData name="Fickling, Caitlin" userId="6f4b670a-bc59-4974-b15f-f34eb09359f7" providerId="ADAL" clId="{8046004D-E1BB-45D0-83E4-8E7427B48661}" dt="2023-10-11T22:24:49.407" v="518" actId="3626"/>
      <pc:docMkLst>
        <pc:docMk/>
      </pc:docMkLst>
      <pc:sldChg chg="del modNotesTx">
        <pc:chgData name="Fickling, Caitlin" userId="6f4b670a-bc59-4974-b15f-f34eb09359f7" providerId="ADAL" clId="{8046004D-E1BB-45D0-83E4-8E7427B48661}" dt="2023-10-11T14:09:09.282" v="257" actId="2696"/>
        <pc:sldMkLst>
          <pc:docMk/>
          <pc:sldMk cId="0" sldId="256"/>
        </pc:sldMkLst>
      </pc:sldChg>
      <pc:sldChg chg="modNotesTx">
        <pc:chgData name="Fickling, Caitlin" userId="6f4b670a-bc59-4974-b15f-f34eb09359f7" providerId="ADAL" clId="{8046004D-E1BB-45D0-83E4-8E7427B48661}" dt="2023-10-06T20:13:29.466" v="145" actId="20577"/>
        <pc:sldMkLst>
          <pc:docMk/>
          <pc:sldMk cId="3568565071" sldId="4436"/>
        </pc:sldMkLst>
      </pc:sldChg>
      <pc:sldChg chg="modNotesTx">
        <pc:chgData name="Fickling, Caitlin" userId="6f4b670a-bc59-4974-b15f-f34eb09359f7" providerId="ADAL" clId="{8046004D-E1BB-45D0-83E4-8E7427B48661}" dt="2023-10-11T21:35:04.231" v="496" actId="20577"/>
        <pc:sldMkLst>
          <pc:docMk/>
          <pc:sldMk cId="2361708492" sldId="4558"/>
        </pc:sldMkLst>
      </pc:sldChg>
      <pc:sldChg chg="modNotesTx">
        <pc:chgData name="Fickling, Caitlin" userId="6f4b670a-bc59-4974-b15f-f34eb09359f7" providerId="ADAL" clId="{8046004D-E1BB-45D0-83E4-8E7427B48661}" dt="2023-10-10T16:07:58.228" v="252" actId="20577"/>
        <pc:sldMkLst>
          <pc:docMk/>
          <pc:sldMk cId="3660415072" sldId="4559"/>
        </pc:sldMkLst>
      </pc:sldChg>
      <pc:sldChg chg="modNotesTx">
        <pc:chgData name="Fickling, Caitlin" userId="6f4b670a-bc59-4974-b15f-f34eb09359f7" providerId="ADAL" clId="{8046004D-E1BB-45D0-83E4-8E7427B48661}" dt="2023-10-11T21:35:24.286" v="497" actId="313"/>
        <pc:sldMkLst>
          <pc:docMk/>
          <pc:sldMk cId="261113020" sldId="4574"/>
        </pc:sldMkLst>
      </pc:sldChg>
      <pc:sldChg chg="addSp delSp modSp mod modNotesTx">
        <pc:chgData name="Fickling, Caitlin" userId="6f4b670a-bc59-4974-b15f-f34eb09359f7" providerId="ADAL" clId="{8046004D-E1BB-45D0-83E4-8E7427B48661}" dt="2023-10-10T16:06:49.049" v="229" actId="1076"/>
        <pc:sldMkLst>
          <pc:docMk/>
          <pc:sldMk cId="4255826685" sldId="4577"/>
        </pc:sldMkLst>
        <pc:spChg chg="mod">
          <ac:chgData name="Fickling, Caitlin" userId="6f4b670a-bc59-4974-b15f-f34eb09359f7" providerId="ADAL" clId="{8046004D-E1BB-45D0-83E4-8E7427B48661}" dt="2023-10-10T16:04:28.892" v="185" actId="20577"/>
          <ac:spMkLst>
            <pc:docMk/>
            <pc:sldMk cId="4255826685" sldId="4577"/>
            <ac:spMk id="2" creationId="{1DEAA3DD-328E-EF81-EE50-125B756457A0}"/>
          </ac:spMkLst>
        </pc:spChg>
        <pc:spChg chg="del">
          <ac:chgData name="Fickling, Caitlin" userId="6f4b670a-bc59-4974-b15f-f34eb09359f7" providerId="ADAL" clId="{8046004D-E1BB-45D0-83E4-8E7427B48661}" dt="2023-10-10T16:04:31.989" v="186" actId="478"/>
          <ac:spMkLst>
            <pc:docMk/>
            <pc:sldMk cId="4255826685" sldId="4577"/>
            <ac:spMk id="5" creationId="{E31D84EE-337F-12B0-F72D-EB62B5E9260E}"/>
          </ac:spMkLst>
        </pc:spChg>
        <pc:spChg chg="add mod">
          <ac:chgData name="Fickling, Caitlin" userId="6f4b670a-bc59-4974-b15f-f34eb09359f7" providerId="ADAL" clId="{8046004D-E1BB-45D0-83E4-8E7427B48661}" dt="2023-10-10T16:06:49.049" v="229" actId="1076"/>
          <ac:spMkLst>
            <pc:docMk/>
            <pc:sldMk cId="4255826685" sldId="4577"/>
            <ac:spMk id="6" creationId="{D41055BE-287F-A9E2-BC47-A5C81D7A1625}"/>
          </ac:spMkLst>
        </pc:spChg>
      </pc:sldChg>
      <pc:sldChg chg="addSp modSp del mod setBg delDesignElem">
        <pc:chgData name="Fickling, Caitlin" userId="6f4b670a-bc59-4974-b15f-f34eb09359f7" providerId="ADAL" clId="{8046004D-E1BB-45D0-83E4-8E7427B48661}" dt="2023-10-11T20:11:22.100" v="295" actId="2696"/>
        <pc:sldMkLst>
          <pc:docMk/>
          <pc:sldMk cId="3602893590" sldId="4580"/>
        </pc:sldMkLst>
        <pc:spChg chg="mod">
          <ac:chgData name="Fickling, Caitlin" userId="6f4b670a-bc59-4974-b15f-f34eb09359f7" providerId="ADAL" clId="{8046004D-E1BB-45D0-83E4-8E7427B48661}" dt="2023-10-11T14:17:43.285" v="294" actId="5793"/>
          <ac:spMkLst>
            <pc:docMk/>
            <pc:sldMk cId="3602893590" sldId="4580"/>
            <ac:spMk id="3" creationId="{48482010-61E7-5070-C4F8-9A83FBFD7658}"/>
          </ac:spMkLst>
        </pc:spChg>
        <pc:spChg chg="add">
          <ac:chgData name="Fickling, Caitlin" userId="6f4b670a-bc59-4974-b15f-f34eb09359f7" providerId="ADAL" clId="{8046004D-E1BB-45D0-83E4-8E7427B48661}" dt="2023-10-11T14:13:40.555" v="276" actId="26606"/>
          <ac:spMkLst>
            <pc:docMk/>
            <pc:sldMk cId="3602893590" sldId="4580"/>
            <ac:spMk id="20" creationId="{C2554CA6-288E-4202-BC52-2E5A8F0C0AED}"/>
          </ac:spMkLst>
        </pc:spChg>
        <pc:spChg chg="add">
          <ac:chgData name="Fickling, Caitlin" userId="6f4b670a-bc59-4974-b15f-f34eb09359f7" providerId="ADAL" clId="{8046004D-E1BB-45D0-83E4-8E7427B48661}" dt="2023-10-11T14:13:40.555" v="276" actId="26606"/>
          <ac:spMkLst>
            <pc:docMk/>
            <pc:sldMk cId="3602893590" sldId="4580"/>
            <ac:spMk id="22" creationId="{B10BB131-AC8E-4A8E-A5D1-36260F720C3B}"/>
          </ac:spMkLst>
        </pc:spChg>
        <pc:spChg chg="add">
          <ac:chgData name="Fickling, Caitlin" userId="6f4b670a-bc59-4974-b15f-f34eb09359f7" providerId="ADAL" clId="{8046004D-E1BB-45D0-83E4-8E7427B48661}" dt="2023-10-11T14:13:40.555" v="276" actId="26606"/>
          <ac:spMkLst>
            <pc:docMk/>
            <pc:sldMk cId="3602893590" sldId="4580"/>
            <ac:spMk id="24" creationId="{5B7778FC-632E-4DCA-A7CB-0D7731CCF970}"/>
          </ac:spMkLst>
        </pc:spChg>
        <pc:spChg chg="add">
          <ac:chgData name="Fickling, Caitlin" userId="6f4b670a-bc59-4974-b15f-f34eb09359f7" providerId="ADAL" clId="{8046004D-E1BB-45D0-83E4-8E7427B48661}" dt="2023-10-11T14:13:40.555" v="276" actId="26606"/>
          <ac:spMkLst>
            <pc:docMk/>
            <pc:sldMk cId="3602893590" sldId="4580"/>
            <ac:spMk id="26" creationId="{FA23A907-97FB-4A8F-880A-DD77401C4296}"/>
          </ac:spMkLst>
        </pc:spChg>
      </pc:sldChg>
      <pc:sldChg chg="del modNotesTx">
        <pc:chgData name="Fickling, Caitlin" userId="6f4b670a-bc59-4974-b15f-f34eb09359f7" providerId="ADAL" clId="{8046004D-E1BB-45D0-83E4-8E7427B48661}" dt="2023-10-11T22:23:41.468" v="517" actId="113"/>
        <pc:sldMkLst>
          <pc:docMk/>
          <pc:sldMk cId="3129094297" sldId="4582"/>
        </pc:sldMkLst>
      </pc:sldChg>
      <pc:sldChg chg="modSp del mod">
        <pc:chgData name="Fickling, Caitlin" userId="6f4b670a-bc59-4974-b15f-f34eb09359f7" providerId="ADAL" clId="{8046004D-E1BB-45D0-83E4-8E7427B48661}" dt="2023-10-11T14:12:56.649" v="270" actId="2696"/>
        <pc:sldMkLst>
          <pc:docMk/>
          <pc:sldMk cId="2490782465" sldId="4583"/>
        </pc:sldMkLst>
        <pc:spChg chg="mod">
          <ac:chgData name="Fickling, Caitlin" userId="6f4b670a-bc59-4974-b15f-f34eb09359f7" providerId="ADAL" clId="{8046004D-E1BB-45D0-83E4-8E7427B48661}" dt="2023-10-06T21:31:28.364" v="178" actId="20577"/>
          <ac:spMkLst>
            <pc:docMk/>
            <pc:sldMk cId="2490782465" sldId="4583"/>
            <ac:spMk id="3" creationId="{DB4AFDA7-F7A7-B574-C244-16EF921D4E3E}"/>
          </ac:spMkLst>
        </pc:spChg>
      </pc:sldChg>
      <pc:sldChg chg="del delCm modNotesTx">
        <pc:chgData name="Fickling, Caitlin" userId="6f4b670a-bc59-4974-b15f-f34eb09359f7" providerId="ADAL" clId="{8046004D-E1BB-45D0-83E4-8E7427B48661}" dt="2023-10-11T14:11:36.972" v="264" actId="113"/>
        <pc:sldMkLst>
          <pc:docMk/>
          <pc:sldMk cId="3103654408" sldId="4590"/>
        </pc:sldMkLst>
        <pc:extLst>
          <p:ext xmlns:p="http://schemas.openxmlformats.org/presentationml/2006/main" uri="{D6D511B9-2390-475A-947B-AFAB55BFBCF1}">
            <pc226:cmChg xmlns:pc226="http://schemas.microsoft.com/office/powerpoint/2022/06/main/command" chg="del">
              <pc226:chgData name="Fickling, Caitlin" userId="6f4b670a-bc59-4974-b15f-f34eb09359f7" providerId="ADAL" clId="{8046004D-E1BB-45D0-83E4-8E7427B48661}" dt="2023-10-11T14:11:30.910" v="263"/>
              <pc2:cmMkLst xmlns:pc2="http://schemas.microsoft.com/office/powerpoint/2019/9/main/command">
                <pc:docMk/>
                <pc:sldMk cId="3103654408" sldId="4590"/>
                <pc2:cmMk id="{9A35C1D5-2C41-4C97-B610-587602A2FDD5}"/>
              </pc2:cmMkLst>
            </pc226:cmChg>
          </p:ext>
        </pc:extLst>
      </pc:sldChg>
      <pc:sldChg chg="del">
        <pc:chgData name="Fickling, Caitlin" userId="6f4b670a-bc59-4974-b15f-f34eb09359f7" providerId="ADAL" clId="{8046004D-E1BB-45D0-83E4-8E7427B48661}" dt="2023-10-11T14:16:05.042" v="278" actId="2696"/>
        <pc:sldMkLst>
          <pc:docMk/>
          <pc:sldMk cId="2615152912" sldId="4591"/>
        </pc:sldMkLst>
      </pc:sldChg>
      <pc:sldChg chg="modSp del modNotesTx">
        <pc:chgData name="Fickling, Caitlin" userId="6f4b670a-bc59-4974-b15f-f34eb09359f7" providerId="ADAL" clId="{8046004D-E1BB-45D0-83E4-8E7427B48661}" dt="2023-10-11T21:46:48.976" v="514" actId="20577"/>
        <pc:sldMkLst>
          <pc:docMk/>
          <pc:sldMk cId="456391678" sldId="4593"/>
        </pc:sldMkLst>
        <pc:graphicFrameChg chg="mod">
          <ac:chgData name="Fickling, Caitlin" userId="6f4b670a-bc59-4974-b15f-f34eb09359f7" providerId="ADAL" clId="{8046004D-E1BB-45D0-83E4-8E7427B48661}" dt="2023-10-11T21:46:48.976" v="514" actId="20577"/>
          <ac:graphicFrameMkLst>
            <pc:docMk/>
            <pc:sldMk cId="456391678" sldId="4593"/>
            <ac:graphicFrameMk id="8" creationId="{990CF12C-D7FA-2A14-1CE4-296D809E7E98}"/>
          </ac:graphicFrameMkLst>
        </pc:graphicFrameChg>
      </pc:sldChg>
      <pc:sldChg chg="del">
        <pc:chgData name="Fickling, Caitlin" userId="6f4b670a-bc59-4974-b15f-f34eb09359f7" providerId="ADAL" clId="{8046004D-E1BB-45D0-83E4-8E7427B48661}" dt="2023-10-11T14:10:12.069" v="259" actId="2696"/>
        <pc:sldMkLst>
          <pc:docMk/>
          <pc:sldMk cId="401380214" sldId="4594"/>
        </pc:sldMkLst>
      </pc:sldChg>
      <pc:sldChg chg="modSp mod modNotesTx">
        <pc:chgData name="Fickling, Caitlin" userId="6f4b670a-bc59-4974-b15f-f34eb09359f7" providerId="ADAL" clId="{8046004D-E1BB-45D0-83E4-8E7427B48661}" dt="2023-10-11T22:21:52.392" v="515" actId="33524"/>
        <pc:sldMkLst>
          <pc:docMk/>
          <pc:sldMk cId="39464927" sldId="4596"/>
        </pc:sldMkLst>
        <pc:spChg chg="mod">
          <ac:chgData name="Fickling, Caitlin" userId="6f4b670a-bc59-4974-b15f-f34eb09359f7" providerId="ADAL" clId="{8046004D-E1BB-45D0-83E4-8E7427B48661}" dt="2023-10-11T22:21:52.392" v="515" actId="33524"/>
          <ac:spMkLst>
            <pc:docMk/>
            <pc:sldMk cId="39464927" sldId="4596"/>
            <ac:spMk id="2" creationId="{21C8F249-7BDC-E5C4-6E7A-2ED19181F294}"/>
          </ac:spMkLst>
        </pc:spChg>
      </pc:sldChg>
      <pc:sldChg chg="modSp mod">
        <pc:chgData name="Fickling, Caitlin" userId="6f4b670a-bc59-4974-b15f-f34eb09359f7" providerId="ADAL" clId="{8046004D-E1BB-45D0-83E4-8E7427B48661}" dt="2023-10-11T22:24:49.407" v="518" actId="3626"/>
        <pc:sldMkLst>
          <pc:docMk/>
          <pc:sldMk cId="2532760981" sldId="4694"/>
        </pc:sldMkLst>
        <pc:spChg chg="mod">
          <ac:chgData name="Fickling, Caitlin" userId="6f4b670a-bc59-4974-b15f-f34eb09359f7" providerId="ADAL" clId="{8046004D-E1BB-45D0-83E4-8E7427B48661}" dt="2023-10-11T22:24:49.407" v="518" actId="3626"/>
          <ac:spMkLst>
            <pc:docMk/>
            <pc:sldMk cId="2532760981" sldId="4694"/>
            <ac:spMk id="4" creationId="{3EBE6903-4DE4-0111-06FB-86E036F7FB5B}"/>
          </ac:spMkLst>
        </pc:spChg>
      </pc:sldChg>
      <pc:sldChg chg="modSp mod">
        <pc:chgData name="Fickling, Caitlin" userId="6f4b670a-bc59-4974-b15f-f34eb09359f7" providerId="ADAL" clId="{8046004D-E1BB-45D0-83E4-8E7427B48661}" dt="2023-10-11T21:29:36.013" v="301" actId="20577"/>
        <pc:sldMkLst>
          <pc:docMk/>
          <pc:sldMk cId="202258428" sldId="4695"/>
        </pc:sldMkLst>
        <pc:spChg chg="mod">
          <ac:chgData name="Fickling, Caitlin" userId="6f4b670a-bc59-4974-b15f-f34eb09359f7" providerId="ADAL" clId="{8046004D-E1BB-45D0-83E4-8E7427B48661}" dt="2023-10-11T21:29:36.013" v="301" actId="20577"/>
          <ac:spMkLst>
            <pc:docMk/>
            <pc:sldMk cId="202258428" sldId="4695"/>
            <ac:spMk id="4" creationId="{A8272661-FDB9-B8F2-A51C-0F47A1BAA7BE}"/>
          </ac:spMkLst>
        </pc:spChg>
      </pc:sldChg>
      <pc:sldChg chg="del">
        <pc:chgData name="Fickling, Caitlin" userId="6f4b670a-bc59-4974-b15f-f34eb09359f7" providerId="ADAL" clId="{8046004D-E1BB-45D0-83E4-8E7427B48661}" dt="2023-10-11T14:09:47.056" v="258" actId="2696"/>
        <pc:sldMkLst>
          <pc:docMk/>
          <pc:sldMk cId="4154261388" sldId="4710"/>
        </pc:sldMkLst>
      </pc:sldChg>
      <pc:sldChg chg="del modNotesTx">
        <pc:chgData name="Fickling, Caitlin" userId="6f4b670a-bc59-4974-b15f-f34eb09359f7" providerId="ADAL" clId="{8046004D-E1BB-45D0-83E4-8E7427B48661}" dt="2023-10-11T14:11:49.438" v="265" actId="2696"/>
        <pc:sldMkLst>
          <pc:docMk/>
          <pc:sldMk cId="958234467" sldId="4711"/>
        </pc:sldMkLst>
      </pc:sldChg>
      <pc:sldChg chg="modSp mod modNotesTx">
        <pc:chgData name="Fickling, Caitlin" userId="6f4b670a-bc59-4974-b15f-f34eb09359f7" providerId="ADAL" clId="{8046004D-E1BB-45D0-83E4-8E7427B48661}" dt="2023-10-11T21:35:43.240" v="498" actId="33524"/>
        <pc:sldMkLst>
          <pc:docMk/>
          <pc:sldMk cId="4185687023" sldId="4712"/>
        </pc:sldMkLst>
        <pc:spChg chg="mod">
          <ac:chgData name="Fickling, Caitlin" userId="6f4b670a-bc59-4974-b15f-f34eb09359f7" providerId="ADAL" clId="{8046004D-E1BB-45D0-83E4-8E7427B48661}" dt="2023-10-11T21:35:43.240" v="498" actId="33524"/>
          <ac:spMkLst>
            <pc:docMk/>
            <pc:sldMk cId="4185687023" sldId="4712"/>
            <ac:spMk id="4" creationId="{85D4158D-E084-D1D5-0E9C-5153F222C931}"/>
          </ac:spMkLst>
        </pc:spChg>
      </pc:sldChg>
      <pc:sldChg chg="modSp mod modNotesTx">
        <pc:chgData name="Fickling, Caitlin" userId="6f4b670a-bc59-4974-b15f-f34eb09359f7" providerId="ADAL" clId="{8046004D-E1BB-45D0-83E4-8E7427B48661}" dt="2023-10-11T21:31:21.997" v="330" actId="14100"/>
        <pc:sldMkLst>
          <pc:docMk/>
          <pc:sldMk cId="3050533187" sldId="4743"/>
        </pc:sldMkLst>
        <pc:spChg chg="mod">
          <ac:chgData name="Fickling, Caitlin" userId="6f4b670a-bc59-4974-b15f-f34eb09359f7" providerId="ADAL" clId="{8046004D-E1BB-45D0-83E4-8E7427B48661}" dt="2023-10-11T21:31:21.997" v="330" actId="14100"/>
          <ac:spMkLst>
            <pc:docMk/>
            <pc:sldMk cId="3050533187" sldId="4743"/>
            <ac:spMk id="14" creationId="{7A1A3440-886C-4BD1-BF05-7E02D9D0C2C7}"/>
          </ac:spMkLst>
        </pc:spChg>
      </pc:sldChg>
      <pc:sldChg chg="modSp mod modNotesTx">
        <pc:chgData name="Fickling, Caitlin" userId="6f4b670a-bc59-4974-b15f-f34eb09359f7" providerId="ADAL" clId="{8046004D-E1BB-45D0-83E4-8E7427B48661}" dt="2023-10-11T22:23:23.586" v="516" actId="20577"/>
        <pc:sldMkLst>
          <pc:docMk/>
          <pc:sldMk cId="1236997583" sldId="4744"/>
        </pc:sldMkLst>
        <pc:spChg chg="mod">
          <ac:chgData name="Fickling, Caitlin" userId="6f4b670a-bc59-4974-b15f-f34eb09359f7" providerId="ADAL" clId="{8046004D-E1BB-45D0-83E4-8E7427B48661}" dt="2023-10-11T20:11:52.811" v="296" actId="1076"/>
          <ac:spMkLst>
            <pc:docMk/>
            <pc:sldMk cId="1236997583" sldId="4744"/>
            <ac:spMk id="16" creationId="{5A395BA8-4025-9806-C9BF-94DF3B6D270C}"/>
          </ac:spMkLst>
        </pc:spChg>
      </pc:sldChg>
      <pc:sldChg chg="del mod modShow delCm">
        <pc:chgData name="Fickling, Caitlin" userId="6f4b670a-bc59-4974-b15f-f34eb09359f7" providerId="ADAL" clId="{8046004D-E1BB-45D0-83E4-8E7427B48661}" dt="2023-10-11T21:38:03.122" v="503" actId="2696"/>
        <pc:sldMkLst>
          <pc:docMk/>
          <pc:sldMk cId="623692738" sldId="4745"/>
        </pc:sldMkLst>
        <pc:extLst>
          <p:ext xmlns:p="http://schemas.openxmlformats.org/presentationml/2006/main" uri="{D6D511B9-2390-475A-947B-AFAB55BFBCF1}">
            <pc226:cmChg xmlns:pc226="http://schemas.microsoft.com/office/powerpoint/2022/06/main/command" chg="del">
              <pc226:chgData name="Fickling, Caitlin" userId="6f4b670a-bc59-4974-b15f-f34eb09359f7" providerId="ADAL" clId="{8046004D-E1BB-45D0-83E4-8E7427B48661}" dt="2023-10-11T14:12:34.487" v="266"/>
              <pc2:cmMkLst xmlns:pc2="http://schemas.microsoft.com/office/powerpoint/2019/9/main/command">
                <pc:docMk/>
                <pc:sldMk cId="623692738" sldId="4745"/>
                <pc2:cmMk id="{B565435D-CF6D-490C-B9F7-A8291BF05770}"/>
              </pc2:cmMkLst>
            </pc226:cmChg>
          </p:ext>
        </pc:extLst>
      </pc:sldChg>
      <pc:sldMasterChg chg="delSldLayout">
        <pc:chgData name="Fickling, Caitlin" userId="6f4b670a-bc59-4974-b15f-f34eb09359f7" providerId="ADAL" clId="{8046004D-E1BB-45D0-83E4-8E7427B48661}" dt="2023-10-11T14:09:09.282" v="257" actId="2696"/>
        <pc:sldMasterMkLst>
          <pc:docMk/>
          <pc:sldMasterMk cId="1571677268" sldId="2147483652"/>
        </pc:sldMasterMkLst>
        <pc:sldLayoutChg chg="del">
          <pc:chgData name="Fickling, Caitlin" userId="6f4b670a-bc59-4974-b15f-f34eb09359f7" providerId="ADAL" clId="{8046004D-E1BB-45D0-83E4-8E7427B48661}" dt="2023-10-11T14:09:09.282" v="257" actId="2696"/>
          <pc:sldLayoutMkLst>
            <pc:docMk/>
            <pc:sldMasterMk cId="1571677268" sldId="2147483652"/>
            <pc:sldLayoutMk cId="2676779712" sldId="2147483846"/>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ata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ata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image" Target="../media/image62.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image" Target="../media/image6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8BB86-9050-4DE7-8473-BBCE6986A14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142FC79-DEB3-4494-AF1A-9C5C74783A06}">
      <dgm:prSet custT="1"/>
      <dgm:spPr/>
      <dgm:t>
        <a:bodyPr/>
        <a:lstStyle/>
        <a:p>
          <a:pPr>
            <a:lnSpc>
              <a:spcPct val="100000"/>
            </a:lnSpc>
          </a:pPr>
          <a:r>
            <a:rPr lang="en-US" sz="2000"/>
            <a:t>Understand the foundational knowledge for blending and segmenting </a:t>
          </a:r>
        </a:p>
      </dgm:t>
    </dgm:pt>
    <dgm:pt modelId="{248B6264-EE04-428B-84FA-EF2F3CEEFBDF}" type="parTrans" cxnId="{09E16ED1-992C-4466-8061-B64F72DB3E79}">
      <dgm:prSet/>
      <dgm:spPr/>
      <dgm:t>
        <a:bodyPr/>
        <a:lstStyle/>
        <a:p>
          <a:endParaRPr lang="en-US"/>
        </a:p>
      </dgm:t>
    </dgm:pt>
    <dgm:pt modelId="{CF2080C6-9FB8-443F-AC1F-42E22D56870D}" type="sibTrans" cxnId="{09E16ED1-992C-4466-8061-B64F72DB3E79}">
      <dgm:prSet/>
      <dgm:spPr/>
      <dgm:t>
        <a:bodyPr/>
        <a:lstStyle/>
        <a:p>
          <a:endParaRPr lang="en-US"/>
        </a:p>
      </dgm:t>
    </dgm:pt>
    <dgm:pt modelId="{79E5BBD8-9B26-4838-A0ED-8F8C85539287}">
      <dgm:prSet custT="1"/>
      <dgm:spPr/>
      <dgm:t>
        <a:bodyPr/>
        <a:lstStyle/>
        <a:p>
          <a:pPr>
            <a:lnSpc>
              <a:spcPct val="100000"/>
            </a:lnSpc>
          </a:pPr>
          <a:r>
            <a:rPr lang="en-US" sz="2000"/>
            <a:t>Engage in academic discourse on evidence-based instructional considerations</a:t>
          </a:r>
        </a:p>
      </dgm:t>
    </dgm:pt>
    <dgm:pt modelId="{B9C79844-C02D-468B-9B03-059D73623DA9}" type="parTrans" cxnId="{FDA4F790-A248-40E6-8F1D-3C630B5E8541}">
      <dgm:prSet/>
      <dgm:spPr/>
      <dgm:t>
        <a:bodyPr/>
        <a:lstStyle/>
        <a:p>
          <a:endParaRPr lang="en-US"/>
        </a:p>
      </dgm:t>
    </dgm:pt>
    <dgm:pt modelId="{7FC598E7-33A3-4F9F-9B48-BE29B245FBB8}" type="sibTrans" cxnId="{FDA4F790-A248-40E6-8F1D-3C630B5E8541}">
      <dgm:prSet/>
      <dgm:spPr/>
      <dgm:t>
        <a:bodyPr/>
        <a:lstStyle/>
        <a:p>
          <a:endParaRPr lang="en-US"/>
        </a:p>
      </dgm:t>
    </dgm:pt>
    <dgm:pt modelId="{5B4CAA5A-E747-405C-AFE6-6564F9933B78}">
      <dgm:prSet custT="1"/>
      <dgm:spPr/>
      <dgm:t>
        <a:bodyPr/>
        <a:lstStyle/>
        <a:p>
          <a:pPr>
            <a:lnSpc>
              <a:spcPct val="100000"/>
            </a:lnSpc>
          </a:pPr>
          <a:r>
            <a:rPr lang="en-US" sz="2000"/>
            <a:t>Incorporate blending and segmenting phonics routines through modeling and practice </a:t>
          </a:r>
        </a:p>
      </dgm:t>
    </dgm:pt>
    <dgm:pt modelId="{72E10A78-9EDB-4818-BA3D-835C2E326C98}" type="parTrans" cxnId="{D8FD1C55-B7C2-4D2A-B29F-FCA21FEAD595}">
      <dgm:prSet/>
      <dgm:spPr/>
      <dgm:t>
        <a:bodyPr/>
        <a:lstStyle/>
        <a:p>
          <a:endParaRPr lang="en-US"/>
        </a:p>
      </dgm:t>
    </dgm:pt>
    <dgm:pt modelId="{DED66510-80AC-43E1-8BC2-5F276B057EF1}" type="sibTrans" cxnId="{D8FD1C55-B7C2-4D2A-B29F-FCA21FEAD595}">
      <dgm:prSet/>
      <dgm:spPr/>
      <dgm:t>
        <a:bodyPr/>
        <a:lstStyle/>
        <a:p>
          <a:endParaRPr lang="en-US"/>
        </a:p>
      </dgm:t>
    </dgm:pt>
    <dgm:pt modelId="{954E632F-C13B-4C89-A920-AF64531A5AA6}">
      <dgm:prSet custT="1"/>
      <dgm:spPr/>
      <dgm:t>
        <a:bodyPr/>
        <a:lstStyle/>
        <a:p>
          <a:pPr>
            <a:lnSpc>
              <a:spcPct val="100000"/>
            </a:lnSpc>
          </a:pPr>
          <a:r>
            <a:rPr lang="en-US" sz="2000"/>
            <a:t>Develop a plan to assess and progress monitor</a:t>
          </a:r>
        </a:p>
      </dgm:t>
    </dgm:pt>
    <dgm:pt modelId="{C31EAB6D-D199-43E6-AE8B-3CC361819B28}" type="parTrans" cxnId="{F8441652-77C4-46E0-AE33-A780F6F69A71}">
      <dgm:prSet/>
      <dgm:spPr/>
      <dgm:t>
        <a:bodyPr/>
        <a:lstStyle/>
        <a:p>
          <a:endParaRPr lang="en-US"/>
        </a:p>
      </dgm:t>
    </dgm:pt>
    <dgm:pt modelId="{87F16202-94CD-4D76-AB53-66D807636F8D}" type="sibTrans" cxnId="{F8441652-77C4-46E0-AE33-A780F6F69A71}">
      <dgm:prSet/>
      <dgm:spPr/>
      <dgm:t>
        <a:bodyPr/>
        <a:lstStyle/>
        <a:p>
          <a:endParaRPr lang="en-US"/>
        </a:p>
      </dgm:t>
    </dgm:pt>
    <dgm:pt modelId="{D6E17A6B-4482-4D3B-A541-88F7CDDE5564}">
      <dgm:prSet custT="1"/>
      <dgm:spPr/>
      <dgm:t>
        <a:bodyPr/>
        <a:lstStyle/>
        <a:p>
          <a:pPr>
            <a:lnSpc>
              <a:spcPct val="100000"/>
            </a:lnSpc>
          </a:pPr>
          <a:r>
            <a:rPr lang="en-US" sz="2000"/>
            <a:t>Determine personalized next steps for implementation  </a:t>
          </a:r>
        </a:p>
      </dgm:t>
    </dgm:pt>
    <dgm:pt modelId="{399F3F69-8D86-4FF5-9720-5089F62D2990}" type="parTrans" cxnId="{821B97C5-A070-4A30-8981-064617931111}">
      <dgm:prSet/>
      <dgm:spPr/>
      <dgm:t>
        <a:bodyPr/>
        <a:lstStyle/>
        <a:p>
          <a:endParaRPr lang="en-US"/>
        </a:p>
      </dgm:t>
    </dgm:pt>
    <dgm:pt modelId="{D2039947-41FC-4033-92DB-DE539194ECFD}" type="sibTrans" cxnId="{821B97C5-A070-4A30-8981-064617931111}">
      <dgm:prSet/>
      <dgm:spPr/>
      <dgm:t>
        <a:bodyPr/>
        <a:lstStyle/>
        <a:p>
          <a:endParaRPr lang="en-US"/>
        </a:p>
      </dgm:t>
    </dgm:pt>
    <dgm:pt modelId="{D409C16D-B540-4CA2-BE90-6D8DFC3810FE}" type="pres">
      <dgm:prSet presAssocID="{85C8BB86-9050-4DE7-8473-BBCE6986A144}" presName="root" presStyleCnt="0">
        <dgm:presLayoutVars>
          <dgm:dir/>
          <dgm:resizeHandles val="exact"/>
        </dgm:presLayoutVars>
      </dgm:prSet>
      <dgm:spPr/>
    </dgm:pt>
    <dgm:pt modelId="{EC536AFC-458D-4174-910F-9FC4ED3EE4CE}" type="pres">
      <dgm:prSet presAssocID="{3142FC79-DEB3-4494-AF1A-9C5C74783A06}" presName="compNode" presStyleCnt="0"/>
      <dgm:spPr/>
    </dgm:pt>
    <dgm:pt modelId="{3B5048DC-3A0C-4724-AB82-160CDD2C74A3}" type="pres">
      <dgm:prSet presAssocID="{3142FC79-DEB3-4494-AF1A-9C5C74783A06}" presName="bgRect" presStyleLbl="bgShp" presStyleIdx="0" presStyleCnt="5"/>
      <dgm:spPr>
        <a:solidFill>
          <a:schemeClr val="accent1">
            <a:lumMod val="60000"/>
            <a:lumOff val="40000"/>
          </a:schemeClr>
        </a:solidFill>
      </dgm:spPr>
    </dgm:pt>
    <dgm:pt modelId="{EDD4F29A-97A9-468F-825C-EEE657B6A3C9}" type="pres">
      <dgm:prSet presAssocID="{3142FC79-DEB3-4494-AF1A-9C5C74783A0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C171AA73-57B9-4199-9038-25DD53498B2D}" type="pres">
      <dgm:prSet presAssocID="{3142FC79-DEB3-4494-AF1A-9C5C74783A06}" presName="spaceRect" presStyleCnt="0"/>
      <dgm:spPr/>
    </dgm:pt>
    <dgm:pt modelId="{A1935BDB-71CA-48AD-BDE1-CD1219676668}" type="pres">
      <dgm:prSet presAssocID="{3142FC79-DEB3-4494-AF1A-9C5C74783A06}" presName="parTx" presStyleLbl="revTx" presStyleIdx="0" presStyleCnt="5">
        <dgm:presLayoutVars>
          <dgm:chMax val="0"/>
          <dgm:chPref val="0"/>
        </dgm:presLayoutVars>
      </dgm:prSet>
      <dgm:spPr/>
    </dgm:pt>
    <dgm:pt modelId="{855B33F1-1CA1-4CF2-ADAB-93C5F37EF6AA}" type="pres">
      <dgm:prSet presAssocID="{CF2080C6-9FB8-443F-AC1F-42E22D56870D}" presName="sibTrans" presStyleCnt="0"/>
      <dgm:spPr/>
    </dgm:pt>
    <dgm:pt modelId="{036814EB-5294-4170-8691-1D64D288F66A}" type="pres">
      <dgm:prSet presAssocID="{79E5BBD8-9B26-4838-A0ED-8F8C85539287}" presName="compNode" presStyleCnt="0"/>
      <dgm:spPr/>
    </dgm:pt>
    <dgm:pt modelId="{8A2544E7-975A-4E09-BF66-9A8EFEB70397}" type="pres">
      <dgm:prSet presAssocID="{79E5BBD8-9B26-4838-A0ED-8F8C85539287}" presName="bgRect" presStyleLbl="bgShp" presStyleIdx="1" presStyleCnt="5"/>
      <dgm:spPr>
        <a:solidFill>
          <a:schemeClr val="accent1">
            <a:lumMod val="60000"/>
            <a:lumOff val="40000"/>
          </a:schemeClr>
        </a:solidFill>
      </dgm:spPr>
    </dgm:pt>
    <dgm:pt modelId="{749E03D4-A2A9-4B2E-89D2-9C08A4582332}" type="pres">
      <dgm:prSet presAssocID="{79E5BBD8-9B26-4838-A0ED-8F8C8553928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165B3634-7C32-4C70-B7D3-608D931DF787}" type="pres">
      <dgm:prSet presAssocID="{79E5BBD8-9B26-4838-A0ED-8F8C85539287}" presName="spaceRect" presStyleCnt="0"/>
      <dgm:spPr/>
    </dgm:pt>
    <dgm:pt modelId="{EF9EBC76-96C8-4CCD-B1D1-9C81E95C878D}" type="pres">
      <dgm:prSet presAssocID="{79E5BBD8-9B26-4838-A0ED-8F8C85539287}" presName="parTx" presStyleLbl="revTx" presStyleIdx="1" presStyleCnt="5">
        <dgm:presLayoutVars>
          <dgm:chMax val="0"/>
          <dgm:chPref val="0"/>
        </dgm:presLayoutVars>
      </dgm:prSet>
      <dgm:spPr/>
    </dgm:pt>
    <dgm:pt modelId="{0A575395-16A8-4014-A411-6DC292D1141E}" type="pres">
      <dgm:prSet presAssocID="{7FC598E7-33A3-4F9F-9B48-BE29B245FBB8}" presName="sibTrans" presStyleCnt="0"/>
      <dgm:spPr/>
    </dgm:pt>
    <dgm:pt modelId="{6D187D97-CAEA-4381-9355-AC558EE67BDD}" type="pres">
      <dgm:prSet presAssocID="{5B4CAA5A-E747-405C-AFE6-6564F9933B78}" presName="compNode" presStyleCnt="0"/>
      <dgm:spPr/>
    </dgm:pt>
    <dgm:pt modelId="{10EBE445-40BA-40E8-9D8A-113605F9A0B0}" type="pres">
      <dgm:prSet presAssocID="{5B4CAA5A-E747-405C-AFE6-6564F9933B78}" presName="bgRect" presStyleLbl="bgShp" presStyleIdx="2" presStyleCnt="5"/>
      <dgm:spPr>
        <a:solidFill>
          <a:schemeClr val="accent1">
            <a:lumMod val="60000"/>
            <a:lumOff val="40000"/>
          </a:schemeClr>
        </a:solidFill>
      </dgm:spPr>
    </dgm:pt>
    <dgm:pt modelId="{212E3882-AABA-49C9-A83C-F92E1C8F1036}" type="pres">
      <dgm:prSet presAssocID="{5B4CAA5A-E747-405C-AFE6-6564F9933B7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049611F8-4D70-4C1B-8F52-5A2A6A742035}" type="pres">
      <dgm:prSet presAssocID="{5B4CAA5A-E747-405C-AFE6-6564F9933B78}" presName="spaceRect" presStyleCnt="0"/>
      <dgm:spPr/>
    </dgm:pt>
    <dgm:pt modelId="{CF9B6DB4-9CBE-43A6-A18B-D50A3625A027}" type="pres">
      <dgm:prSet presAssocID="{5B4CAA5A-E747-405C-AFE6-6564F9933B78}" presName="parTx" presStyleLbl="revTx" presStyleIdx="2" presStyleCnt="5">
        <dgm:presLayoutVars>
          <dgm:chMax val="0"/>
          <dgm:chPref val="0"/>
        </dgm:presLayoutVars>
      </dgm:prSet>
      <dgm:spPr/>
    </dgm:pt>
    <dgm:pt modelId="{31BEE3F0-7687-49E2-AE10-DAFFB82C6A6A}" type="pres">
      <dgm:prSet presAssocID="{DED66510-80AC-43E1-8BC2-5F276B057EF1}" presName="sibTrans" presStyleCnt="0"/>
      <dgm:spPr/>
    </dgm:pt>
    <dgm:pt modelId="{396BD5C1-B2BD-42D2-963A-E3DB92FE5CA7}" type="pres">
      <dgm:prSet presAssocID="{954E632F-C13B-4C89-A920-AF64531A5AA6}" presName="compNode" presStyleCnt="0"/>
      <dgm:spPr/>
    </dgm:pt>
    <dgm:pt modelId="{F98566AE-7B3A-495B-9750-FB613D8697E4}" type="pres">
      <dgm:prSet presAssocID="{954E632F-C13B-4C89-A920-AF64531A5AA6}" presName="bgRect" presStyleLbl="bgShp" presStyleIdx="3" presStyleCnt="5"/>
      <dgm:spPr>
        <a:solidFill>
          <a:schemeClr val="accent1">
            <a:lumMod val="60000"/>
            <a:lumOff val="40000"/>
          </a:schemeClr>
        </a:solidFill>
      </dgm:spPr>
    </dgm:pt>
    <dgm:pt modelId="{C41E79AB-FE91-44B6-9F44-8C108CB21055}" type="pres">
      <dgm:prSet presAssocID="{954E632F-C13B-4C89-A920-AF64531A5AA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 List"/>
        </a:ext>
      </dgm:extLst>
    </dgm:pt>
    <dgm:pt modelId="{A978B5C5-FF6E-4A6B-8C7C-F7B4F809E9B5}" type="pres">
      <dgm:prSet presAssocID="{954E632F-C13B-4C89-A920-AF64531A5AA6}" presName="spaceRect" presStyleCnt="0"/>
      <dgm:spPr/>
    </dgm:pt>
    <dgm:pt modelId="{7D86F85D-56C6-4D07-B0DF-8FE80AA7E244}" type="pres">
      <dgm:prSet presAssocID="{954E632F-C13B-4C89-A920-AF64531A5AA6}" presName="parTx" presStyleLbl="revTx" presStyleIdx="3" presStyleCnt="5">
        <dgm:presLayoutVars>
          <dgm:chMax val="0"/>
          <dgm:chPref val="0"/>
        </dgm:presLayoutVars>
      </dgm:prSet>
      <dgm:spPr/>
    </dgm:pt>
    <dgm:pt modelId="{219C7B48-8740-45A4-8E3C-A0790E419A9B}" type="pres">
      <dgm:prSet presAssocID="{87F16202-94CD-4D76-AB53-66D807636F8D}" presName="sibTrans" presStyleCnt="0"/>
      <dgm:spPr/>
    </dgm:pt>
    <dgm:pt modelId="{76385E10-C568-4C80-B070-055381489B67}" type="pres">
      <dgm:prSet presAssocID="{D6E17A6B-4482-4D3B-A541-88F7CDDE5564}" presName="compNode" presStyleCnt="0"/>
      <dgm:spPr/>
    </dgm:pt>
    <dgm:pt modelId="{AACC3483-4FEA-418A-88E6-75837B3CB9B3}" type="pres">
      <dgm:prSet presAssocID="{D6E17A6B-4482-4D3B-A541-88F7CDDE5564}" presName="bgRect" presStyleLbl="bgShp" presStyleIdx="4" presStyleCnt="5"/>
      <dgm:spPr>
        <a:solidFill>
          <a:schemeClr val="accent1">
            <a:lumMod val="60000"/>
            <a:lumOff val="40000"/>
          </a:schemeClr>
        </a:solidFill>
      </dgm:spPr>
    </dgm:pt>
    <dgm:pt modelId="{5C338307-9B04-4243-B26B-E58D81BB187E}" type="pres">
      <dgm:prSet presAssocID="{D6E17A6B-4482-4D3B-A541-88F7CDDE556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mark"/>
        </a:ext>
      </dgm:extLst>
    </dgm:pt>
    <dgm:pt modelId="{1DAFE516-EF44-49B0-A2EB-09747FAA0590}" type="pres">
      <dgm:prSet presAssocID="{D6E17A6B-4482-4D3B-A541-88F7CDDE5564}" presName="spaceRect" presStyleCnt="0"/>
      <dgm:spPr/>
    </dgm:pt>
    <dgm:pt modelId="{90E5CEA6-3950-4E4C-9196-CA5A44007B0B}" type="pres">
      <dgm:prSet presAssocID="{D6E17A6B-4482-4D3B-A541-88F7CDDE5564}" presName="parTx" presStyleLbl="revTx" presStyleIdx="4" presStyleCnt="5">
        <dgm:presLayoutVars>
          <dgm:chMax val="0"/>
          <dgm:chPref val="0"/>
        </dgm:presLayoutVars>
      </dgm:prSet>
      <dgm:spPr/>
    </dgm:pt>
  </dgm:ptLst>
  <dgm:cxnLst>
    <dgm:cxn modelId="{DECE3406-E1FB-441A-8740-F42AE175EC50}" type="presOf" srcId="{954E632F-C13B-4C89-A920-AF64531A5AA6}" destId="{7D86F85D-56C6-4D07-B0DF-8FE80AA7E244}" srcOrd="0" destOrd="0" presId="urn:microsoft.com/office/officeart/2018/2/layout/IconVerticalSolidList"/>
    <dgm:cxn modelId="{4DA91309-BE48-4553-8A9A-F72C95318464}" type="presOf" srcId="{D6E17A6B-4482-4D3B-A541-88F7CDDE5564}" destId="{90E5CEA6-3950-4E4C-9196-CA5A44007B0B}" srcOrd="0" destOrd="0" presId="urn:microsoft.com/office/officeart/2018/2/layout/IconVerticalSolidList"/>
    <dgm:cxn modelId="{1156FF14-838E-43AF-AC0F-CEB56F99631E}" type="presOf" srcId="{85C8BB86-9050-4DE7-8473-BBCE6986A144}" destId="{D409C16D-B540-4CA2-BE90-6D8DFC3810FE}" srcOrd="0" destOrd="0" presId="urn:microsoft.com/office/officeart/2018/2/layout/IconVerticalSolidList"/>
    <dgm:cxn modelId="{B6EC4435-A839-42C3-8F64-51E1762E49DF}" type="presOf" srcId="{79E5BBD8-9B26-4838-A0ED-8F8C85539287}" destId="{EF9EBC76-96C8-4CCD-B1D1-9C81E95C878D}" srcOrd="0" destOrd="0" presId="urn:microsoft.com/office/officeart/2018/2/layout/IconVerticalSolidList"/>
    <dgm:cxn modelId="{F8441652-77C4-46E0-AE33-A780F6F69A71}" srcId="{85C8BB86-9050-4DE7-8473-BBCE6986A144}" destId="{954E632F-C13B-4C89-A920-AF64531A5AA6}" srcOrd="3" destOrd="0" parTransId="{C31EAB6D-D199-43E6-AE8B-3CC361819B28}" sibTransId="{87F16202-94CD-4D76-AB53-66D807636F8D}"/>
    <dgm:cxn modelId="{D8FD1C55-B7C2-4D2A-B29F-FCA21FEAD595}" srcId="{85C8BB86-9050-4DE7-8473-BBCE6986A144}" destId="{5B4CAA5A-E747-405C-AFE6-6564F9933B78}" srcOrd="2" destOrd="0" parTransId="{72E10A78-9EDB-4818-BA3D-835C2E326C98}" sibTransId="{DED66510-80AC-43E1-8BC2-5F276B057EF1}"/>
    <dgm:cxn modelId="{E2030F8C-05AB-4466-B033-C6FDFA61752F}" type="presOf" srcId="{5B4CAA5A-E747-405C-AFE6-6564F9933B78}" destId="{CF9B6DB4-9CBE-43A6-A18B-D50A3625A027}" srcOrd="0" destOrd="0" presId="urn:microsoft.com/office/officeart/2018/2/layout/IconVerticalSolidList"/>
    <dgm:cxn modelId="{FDA4F790-A248-40E6-8F1D-3C630B5E8541}" srcId="{85C8BB86-9050-4DE7-8473-BBCE6986A144}" destId="{79E5BBD8-9B26-4838-A0ED-8F8C85539287}" srcOrd="1" destOrd="0" parTransId="{B9C79844-C02D-468B-9B03-059D73623DA9}" sibTransId="{7FC598E7-33A3-4F9F-9B48-BE29B245FBB8}"/>
    <dgm:cxn modelId="{821B97C5-A070-4A30-8981-064617931111}" srcId="{85C8BB86-9050-4DE7-8473-BBCE6986A144}" destId="{D6E17A6B-4482-4D3B-A541-88F7CDDE5564}" srcOrd="4" destOrd="0" parTransId="{399F3F69-8D86-4FF5-9720-5089F62D2990}" sibTransId="{D2039947-41FC-4033-92DB-DE539194ECFD}"/>
    <dgm:cxn modelId="{5A7BE7CA-EC66-465D-9268-91C7861688F3}" type="presOf" srcId="{3142FC79-DEB3-4494-AF1A-9C5C74783A06}" destId="{A1935BDB-71CA-48AD-BDE1-CD1219676668}" srcOrd="0" destOrd="0" presId="urn:microsoft.com/office/officeart/2018/2/layout/IconVerticalSolidList"/>
    <dgm:cxn modelId="{09E16ED1-992C-4466-8061-B64F72DB3E79}" srcId="{85C8BB86-9050-4DE7-8473-BBCE6986A144}" destId="{3142FC79-DEB3-4494-AF1A-9C5C74783A06}" srcOrd="0" destOrd="0" parTransId="{248B6264-EE04-428B-84FA-EF2F3CEEFBDF}" sibTransId="{CF2080C6-9FB8-443F-AC1F-42E22D56870D}"/>
    <dgm:cxn modelId="{72E3F7EF-DCF1-4387-AC70-544C8F202785}" type="presParOf" srcId="{D409C16D-B540-4CA2-BE90-6D8DFC3810FE}" destId="{EC536AFC-458D-4174-910F-9FC4ED3EE4CE}" srcOrd="0" destOrd="0" presId="urn:microsoft.com/office/officeart/2018/2/layout/IconVerticalSolidList"/>
    <dgm:cxn modelId="{8EA8FF6C-1566-4300-9139-CCA15F8DAF27}" type="presParOf" srcId="{EC536AFC-458D-4174-910F-9FC4ED3EE4CE}" destId="{3B5048DC-3A0C-4724-AB82-160CDD2C74A3}" srcOrd="0" destOrd="0" presId="urn:microsoft.com/office/officeart/2018/2/layout/IconVerticalSolidList"/>
    <dgm:cxn modelId="{3044ED35-5B44-4DE4-B835-6A5C25EAE89C}" type="presParOf" srcId="{EC536AFC-458D-4174-910F-9FC4ED3EE4CE}" destId="{EDD4F29A-97A9-468F-825C-EEE657B6A3C9}" srcOrd="1" destOrd="0" presId="urn:microsoft.com/office/officeart/2018/2/layout/IconVerticalSolidList"/>
    <dgm:cxn modelId="{CA505F2D-B5A9-4663-AF81-EF9854C56167}" type="presParOf" srcId="{EC536AFC-458D-4174-910F-9FC4ED3EE4CE}" destId="{C171AA73-57B9-4199-9038-25DD53498B2D}" srcOrd="2" destOrd="0" presId="urn:microsoft.com/office/officeart/2018/2/layout/IconVerticalSolidList"/>
    <dgm:cxn modelId="{A9DDE451-C45E-466C-8459-505C5B594145}" type="presParOf" srcId="{EC536AFC-458D-4174-910F-9FC4ED3EE4CE}" destId="{A1935BDB-71CA-48AD-BDE1-CD1219676668}" srcOrd="3" destOrd="0" presId="urn:microsoft.com/office/officeart/2018/2/layout/IconVerticalSolidList"/>
    <dgm:cxn modelId="{2C9C7480-3CA4-4D44-8373-006FC5808CCE}" type="presParOf" srcId="{D409C16D-B540-4CA2-BE90-6D8DFC3810FE}" destId="{855B33F1-1CA1-4CF2-ADAB-93C5F37EF6AA}" srcOrd="1" destOrd="0" presId="urn:microsoft.com/office/officeart/2018/2/layout/IconVerticalSolidList"/>
    <dgm:cxn modelId="{BD08D3BB-46CE-4B5E-8721-7ECFC6B8EAD0}" type="presParOf" srcId="{D409C16D-B540-4CA2-BE90-6D8DFC3810FE}" destId="{036814EB-5294-4170-8691-1D64D288F66A}" srcOrd="2" destOrd="0" presId="urn:microsoft.com/office/officeart/2018/2/layout/IconVerticalSolidList"/>
    <dgm:cxn modelId="{659A5521-D47A-43E0-B56A-173F5DF9CBE5}" type="presParOf" srcId="{036814EB-5294-4170-8691-1D64D288F66A}" destId="{8A2544E7-975A-4E09-BF66-9A8EFEB70397}" srcOrd="0" destOrd="0" presId="urn:microsoft.com/office/officeart/2018/2/layout/IconVerticalSolidList"/>
    <dgm:cxn modelId="{9A0799E6-89AD-4372-9165-05CFF66CD01A}" type="presParOf" srcId="{036814EB-5294-4170-8691-1D64D288F66A}" destId="{749E03D4-A2A9-4B2E-89D2-9C08A4582332}" srcOrd="1" destOrd="0" presId="urn:microsoft.com/office/officeart/2018/2/layout/IconVerticalSolidList"/>
    <dgm:cxn modelId="{69F1F047-8230-4541-9A6B-03F9A97DB31F}" type="presParOf" srcId="{036814EB-5294-4170-8691-1D64D288F66A}" destId="{165B3634-7C32-4C70-B7D3-608D931DF787}" srcOrd="2" destOrd="0" presId="urn:microsoft.com/office/officeart/2018/2/layout/IconVerticalSolidList"/>
    <dgm:cxn modelId="{C6D12660-0EAF-49E0-92B3-5E0EF51B139C}" type="presParOf" srcId="{036814EB-5294-4170-8691-1D64D288F66A}" destId="{EF9EBC76-96C8-4CCD-B1D1-9C81E95C878D}" srcOrd="3" destOrd="0" presId="urn:microsoft.com/office/officeart/2018/2/layout/IconVerticalSolidList"/>
    <dgm:cxn modelId="{478DD4F5-73E5-4A26-B13B-B7D6F4F3F6C7}" type="presParOf" srcId="{D409C16D-B540-4CA2-BE90-6D8DFC3810FE}" destId="{0A575395-16A8-4014-A411-6DC292D1141E}" srcOrd="3" destOrd="0" presId="urn:microsoft.com/office/officeart/2018/2/layout/IconVerticalSolidList"/>
    <dgm:cxn modelId="{26DE6E2C-CBBF-4D2F-85EE-23C008308492}" type="presParOf" srcId="{D409C16D-B540-4CA2-BE90-6D8DFC3810FE}" destId="{6D187D97-CAEA-4381-9355-AC558EE67BDD}" srcOrd="4" destOrd="0" presId="urn:microsoft.com/office/officeart/2018/2/layout/IconVerticalSolidList"/>
    <dgm:cxn modelId="{FF30AB77-A6BF-4363-94FF-583986D2F411}" type="presParOf" srcId="{6D187D97-CAEA-4381-9355-AC558EE67BDD}" destId="{10EBE445-40BA-40E8-9D8A-113605F9A0B0}" srcOrd="0" destOrd="0" presId="urn:microsoft.com/office/officeart/2018/2/layout/IconVerticalSolidList"/>
    <dgm:cxn modelId="{5D38C9EA-4E83-416A-86F3-96BF6C2E33CC}" type="presParOf" srcId="{6D187D97-CAEA-4381-9355-AC558EE67BDD}" destId="{212E3882-AABA-49C9-A83C-F92E1C8F1036}" srcOrd="1" destOrd="0" presId="urn:microsoft.com/office/officeart/2018/2/layout/IconVerticalSolidList"/>
    <dgm:cxn modelId="{077BEBD9-52A4-4407-AC33-A5BD04DAE12D}" type="presParOf" srcId="{6D187D97-CAEA-4381-9355-AC558EE67BDD}" destId="{049611F8-4D70-4C1B-8F52-5A2A6A742035}" srcOrd="2" destOrd="0" presId="urn:microsoft.com/office/officeart/2018/2/layout/IconVerticalSolidList"/>
    <dgm:cxn modelId="{4214B9A8-DD46-460A-A9BF-E68E15F2E7AA}" type="presParOf" srcId="{6D187D97-CAEA-4381-9355-AC558EE67BDD}" destId="{CF9B6DB4-9CBE-43A6-A18B-D50A3625A027}" srcOrd="3" destOrd="0" presId="urn:microsoft.com/office/officeart/2018/2/layout/IconVerticalSolidList"/>
    <dgm:cxn modelId="{41D41F0C-D8D3-4DA2-99AC-D4D928DD4420}" type="presParOf" srcId="{D409C16D-B540-4CA2-BE90-6D8DFC3810FE}" destId="{31BEE3F0-7687-49E2-AE10-DAFFB82C6A6A}" srcOrd="5" destOrd="0" presId="urn:microsoft.com/office/officeart/2018/2/layout/IconVerticalSolidList"/>
    <dgm:cxn modelId="{ECB608DD-628F-469A-B1F1-7EB93150087D}" type="presParOf" srcId="{D409C16D-B540-4CA2-BE90-6D8DFC3810FE}" destId="{396BD5C1-B2BD-42D2-963A-E3DB92FE5CA7}" srcOrd="6" destOrd="0" presId="urn:microsoft.com/office/officeart/2018/2/layout/IconVerticalSolidList"/>
    <dgm:cxn modelId="{B993D7D9-8390-4A69-87C9-416053FC8BB0}" type="presParOf" srcId="{396BD5C1-B2BD-42D2-963A-E3DB92FE5CA7}" destId="{F98566AE-7B3A-495B-9750-FB613D8697E4}" srcOrd="0" destOrd="0" presId="urn:microsoft.com/office/officeart/2018/2/layout/IconVerticalSolidList"/>
    <dgm:cxn modelId="{2A1A8271-52CD-4CD0-A40C-857796407B29}" type="presParOf" srcId="{396BD5C1-B2BD-42D2-963A-E3DB92FE5CA7}" destId="{C41E79AB-FE91-44B6-9F44-8C108CB21055}" srcOrd="1" destOrd="0" presId="urn:microsoft.com/office/officeart/2018/2/layout/IconVerticalSolidList"/>
    <dgm:cxn modelId="{388D79A4-32E1-4305-9651-CD3CAA9D5C48}" type="presParOf" srcId="{396BD5C1-B2BD-42D2-963A-E3DB92FE5CA7}" destId="{A978B5C5-FF6E-4A6B-8C7C-F7B4F809E9B5}" srcOrd="2" destOrd="0" presId="urn:microsoft.com/office/officeart/2018/2/layout/IconVerticalSolidList"/>
    <dgm:cxn modelId="{C71313A7-5AE2-4F15-B702-0075634559D8}" type="presParOf" srcId="{396BD5C1-B2BD-42D2-963A-E3DB92FE5CA7}" destId="{7D86F85D-56C6-4D07-B0DF-8FE80AA7E244}" srcOrd="3" destOrd="0" presId="urn:microsoft.com/office/officeart/2018/2/layout/IconVerticalSolidList"/>
    <dgm:cxn modelId="{70C75F52-9464-45B5-82E9-8E326B2411CA}" type="presParOf" srcId="{D409C16D-B540-4CA2-BE90-6D8DFC3810FE}" destId="{219C7B48-8740-45A4-8E3C-A0790E419A9B}" srcOrd="7" destOrd="0" presId="urn:microsoft.com/office/officeart/2018/2/layout/IconVerticalSolidList"/>
    <dgm:cxn modelId="{72A06632-BC2E-470F-8841-37A3D6FF1571}" type="presParOf" srcId="{D409C16D-B540-4CA2-BE90-6D8DFC3810FE}" destId="{76385E10-C568-4C80-B070-055381489B67}" srcOrd="8" destOrd="0" presId="urn:microsoft.com/office/officeart/2018/2/layout/IconVerticalSolidList"/>
    <dgm:cxn modelId="{CB941C5C-7683-44E1-9837-CAAB7989315A}" type="presParOf" srcId="{76385E10-C568-4C80-B070-055381489B67}" destId="{AACC3483-4FEA-418A-88E6-75837B3CB9B3}" srcOrd="0" destOrd="0" presId="urn:microsoft.com/office/officeart/2018/2/layout/IconVerticalSolidList"/>
    <dgm:cxn modelId="{F610C33D-FEAF-4EBA-874F-3436B39D36F5}" type="presParOf" srcId="{76385E10-C568-4C80-B070-055381489B67}" destId="{5C338307-9B04-4243-B26B-E58D81BB187E}" srcOrd="1" destOrd="0" presId="urn:microsoft.com/office/officeart/2018/2/layout/IconVerticalSolidList"/>
    <dgm:cxn modelId="{9B71D9AA-7330-4AFF-A9A1-309B4EECDE99}" type="presParOf" srcId="{76385E10-C568-4C80-B070-055381489B67}" destId="{1DAFE516-EF44-49B0-A2EB-09747FAA0590}" srcOrd="2" destOrd="0" presId="urn:microsoft.com/office/officeart/2018/2/layout/IconVerticalSolidList"/>
    <dgm:cxn modelId="{6E7CE170-3520-4F71-93C8-29211C309AD0}" type="presParOf" srcId="{76385E10-C568-4C80-B070-055381489B67}" destId="{90E5CEA6-3950-4E4C-9196-CA5A44007B0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862AA7-8678-4D70-9CAA-3E0CFB2FFE2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BC1CA7D-DC97-4162-9AA8-DCCB81FE0AF6}">
      <dgm:prSet/>
      <dgm:spPr/>
      <dgm:t>
        <a:bodyPr/>
        <a:lstStyle/>
        <a:p>
          <a:r>
            <a:rPr lang="en-US" b="1"/>
            <a:t>Explicit</a:t>
          </a:r>
          <a:r>
            <a:rPr lang="en-US"/>
            <a:t> – clear explanations, teacher modeling, student practice </a:t>
          </a:r>
        </a:p>
      </dgm:t>
    </dgm:pt>
    <dgm:pt modelId="{50CC9FC5-0D3D-487D-BB10-2334A35D3BF2}" type="parTrans" cxnId="{64424C66-7C77-4DBE-802D-F1DAC58B33C9}">
      <dgm:prSet/>
      <dgm:spPr/>
      <dgm:t>
        <a:bodyPr/>
        <a:lstStyle/>
        <a:p>
          <a:endParaRPr lang="en-US"/>
        </a:p>
      </dgm:t>
    </dgm:pt>
    <dgm:pt modelId="{73F590B5-1BEA-421F-B3EF-90FC6C09142E}" type="sibTrans" cxnId="{64424C66-7C77-4DBE-802D-F1DAC58B33C9}">
      <dgm:prSet/>
      <dgm:spPr/>
      <dgm:t>
        <a:bodyPr/>
        <a:lstStyle/>
        <a:p>
          <a:endParaRPr lang="en-US"/>
        </a:p>
      </dgm:t>
    </dgm:pt>
    <dgm:pt modelId="{CDA2BFED-36EF-47AA-B6D8-A411A53F3E00}">
      <dgm:prSet/>
      <dgm:spPr/>
      <dgm:t>
        <a:bodyPr/>
        <a:lstStyle/>
        <a:p>
          <a:r>
            <a:rPr lang="en-US" b="1"/>
            <a:t>Systematic</a:t>
          </a:r>
          <a:r>
            <a:rPr lang="en-US"/>
            <a:t> – focus on 1 or 2 skills at a time moving from simpler to more complex progression  </a:t>
          </a:r>
        </a:p>
      </dgm:t>
    </dgm:pt>
    <dgm:pt modelId="{AF2A60FF-3B9A-4E9F-800D-B0AB6D0798EB}" type="parTrans" cxnId="{461FCBB6-3D6B-4C06-B07F-83FB5F18D9B8}">
      <dgm:prSet/>
      <dgm:spPr/>
      <dgm:t>
        <a:bodyPr/>
        <a:lstStyle/>
        <a:p>
          <a:endParaRPr lang="en-US"/>
        </a:p>
      </dgm:t>
    </dgm:pt>
    <dgm:pt modelId="{CAE9F236-2FEB-439C-A330-52E35923BF38}" type="sibTrans" cxnId="{461FCBB6-3D6B-4C06-B07F-83FB5F18D9B8}">
      <dgm:prSet/>
      <dgm:spPr/>
      <dgm:t>
        <a:bodyPr/>
        <a:lstStyle/>
        <a:p>
          <a:endParaRPr lang="en-US"/>
        </a:p>
      </dgm:t>
    </dgm:pt>
    <dgm:pt modelId="{10D923BD-FAF5-44C1-BD36-1AD703C300E8}">
      <dgm:prSet/>
      <dgm:spPr/>
      <dgm:t>
        <a:bodyPr/>
        <a:lstStyle/>
        <a:p>
          <a:r>
            <a:rPr lang="en-US" b="1"/>
            <a:t>Engaging</a:t>
          </a:r>
          <a:r>
            <a:rPr lang="en-US"/>
            <a:t> – motivating, multisensory, and snappy pace to keep interest</a:t>
          </a:r>
        </a:p>
      </dgm:t>
    </dgm:pt>
    <dgm:pt modelId="{7F6B8F6A-52B6-4E4A-876B-E8A14C4F1C9A}" type="parTrans" cxnId="{9185665E-63DD-4FF2-8FE2-A20200B6856D}">
      <dgm:prSet/>
      <dgm:spPr/>
      <dgm:t>
        <a:bodyPr/>
        <a:lstStyle/>
        <a:p>
          <a:endParaRPr lang="en-US"/>
        </a:p>
      </dgm:t>
    </dgm:pt>
    <dgm:pt modelId="{374618B6-4D7D-4F48-B535-AE744668BAEC}" type="sibTrans" cxnId="{9185665E-63DD-4FF2-8FE2-A20200B6856D}">
      <dgm:prSet/>
      <dgm:spPr/>
      <dgm:t>
        <a:bodyPr/>
        <a:lstStyle/>
        <a:p>
          <a:endParaRPr lang="en-US"/>
        </a:p>
      </dgm:t>
    </dgm:pt>
    <dgm:pt modelId="{C1099769-B493-4D6D-960C-EB332E6BE9B1}">
      <dgm:prSet/>
      <dgm:spPr/>
      <dgm:t>
        <a:bodyPr/>
        <a:lstStyle/>
        <a:p>
          <a:r>
            <a:rPr lang="en-US" b="1"/>
            <a:t>Duration</a:t>
          </a:r>
          <a:r>
            <a:rPr lang="en-US"/>
            <a:t> – most students benefit from just a few minutes of blending and segmenting practice within the full phonics lesson</a:t>
          </a:r>
        </a:p>
      </dgm:t>
    </dgm:pt>
    <dgm:pt modelId="{EE1DBCF6-A493-42C7-8909-2058E92EE098}" type="parTrans" cxnId="{73A0EC2B-2A16-4890-852B-E7C7AFAC96F5}">
      <dgm:prSet/>
      <dgm:spPr/>
      <dgm:t>
        <a:bodyPr/>
        <a:lstStyle/>
        <a:p>
          <a:endParaRPr lang="en-US"/>
        </a:p>
      </dgm:t>
    </dgm:pt>
    <dgm:pt modelId="{03977864-6DE0-432F-879D-2838667D19E7}" type="sibTrans" cxnId="{73A0EC2B-2A16-4890-852B-E7C7AFAC96F5}">
      <dgm:prSet/>
      <dgm:spPr/>
      <dgm:t>
        <a:bodyPr/>
        <a:lstStyle/>
        <a:p>
          <a:endParaRPr lang="en-US"/>
        </a:p>
      </dgm:t>
    </dgm:pt>
    <dgm:pt modelId="{A2B9DAB9-925F-46F0-9B50-F8C8758DFE14}" type="pres">
      <dgm:prSet presAssocID="{10862AA7-8678-4D70-9CAA-3E0CFB2FFE2D}" presName="vert0" presStyleCnt="0">
        <dgm:presLayoutVars>
          <dgm:dir/>
          <dgm:animOne val="branch"/>
          <dgm:animLvl val="lvl"/>
        </dgm:presLayoutVars>
      </dgm:prSet>
      <dgm:spPr/>
    </dgm:pt>
    <dgm:pt modelId="{8CF2E1CD-F620-4A66-AF35-22E6510D5E40}" type="pres">
      <dgm:prSet presAssocID="{1BC1CA7D-DC97-4162-9AA8-DCCB81FE0AF6}" presName="thickLine" presStyleLbl="alignNode1" presStyleIdx="0" presStyleCnt="4"/>
      <dgm:spPr/>
    </dgm:pt>
    <dgm:pt modelId="{C42017F2-BB0C-494A-99A1-115C24F90512}" type="pres">
      <dgm:prSet presAssocID="{1BC1CA7D-DC97-4162-9AA8-DCCB81FE0AF6}" presName="horz1" presStyleCnt="0"/>
      <dgm:spPr/>
    </dgm:pt>
    <dgm:pt modelId="{28546391-707A-4927-91A0-8599D0713A88}" type="pres">
      <dgm:prSet presAssocID="{1BC1CA7D-DC97-4162-9AA8-DCCB81FE0AF6}" presName="tx1" presStyleLbl="revTx" presStyleIdx="0" presStyleCnt="4"/>
      <dgm:spPr/>
    </dgm:pt>
    <dgm:pt modelId="{56A46DF1-0FFC-45E4-A02E-E8E871763633}" type="pres">
      <dgm:prSet presAssocID="{1BC1CA7D-DC97-4162-9AA8-DCCB81FE0AF6}" presName="vert1" presStyleCnt="0"/>
      <dgm:spPr/>
    </dgm:pt>
    <dgm:pt modelId="{641BFAA0-0C18-4900-BED9-B8CC438F045F}" type="pres">
      <dgm:prSet presAssocID="{CDA2BFED-36EF-47AA-B6D8-A411A53F3E00}" presName="thickLine" presStyleLbl="alignNode1" presStyleIdx="1" presStyleCnt="4"/>
      <dgm:spPr/>
    </dgm:pt>
    <dgm:pt modelId="{88AB05E5-89C8-4C3A-A276-CA2BDFE031AA}" type="pres">
      <dgm:prSet presAssocID="{CDA2BFED-36EF-47AA-B6D8-A411A53F3E00}" presName="horz1" presStyleCnt="0"/>
      <dgm:spPr/>
    </dgm:pt>
    <dgm:pt modelId="{23E9F35D-D443-43F9-9B3A-3FC0F0D377C2}" type="pres">
      <dgm:prSet presAssocID="{CDA2BFED-36EF-47AA-B6D8-A411A53F3E00}" presName="tx1" presStyleLbl="revTx" presStyleIdx="1" presStyleCnt="4"/>
      <dgm:spPr/>
    </dgm:pt>
    <dgm:pt modelId="{9A0E2B80-1A16-4A31-87CA-376A8B044AC4}" type="pres">
      <dgm:prSet presAssocID="{CDA2BFED-36EF-47AA-B6D8-A411A53F3E00}" presName="vert1" presStyleCnt="0"/>
      <dgm:spPr/>
    </dgm:pt>
    <dgm:pt modelId="{1E82AFED-81A2-4F5E-891C-0D96594788CA}" type="pres">
      <dgm:prSet presAssocID="{10D923BD-FAF5-44C1-BD36-1AD703C300E8}" presName="thickLine" presStyleLbl="alignNode1" presStyleIdx="2" presStyleCnt="4"/>
      <dgm:spPr/>
    </dgm:pt>
    <dgm:pt modelId="{9D2DCA3D-B0B2-4EC4-8FBE-5949C257A7C1}" type="pres">
      <dgm:prSet presAssocID="{10D923BD-FAF5-44C1-BD36-1AD703C300E8}" presName="horz1" presStyleCnt="0"/>
      <dgm:spPr/>
    </dgm:pt>
    <dgm:pt modelId="{E43EE610-8122-471F-97A6-E1F392895411}" type="pres">
      <dgm:prSet presAssocID="{10D923BD-FAF5-44C1-BD36-1AD703C300E8}" presName="tx1" presStyleLbl="revTx" presStyleIdx="2" presStyleCnt="4"/>
      <dgm:spPr/>
    </dgm:pt>
    <dgm:pt modelId="{5101BF55-E56F-415D-AA41-600538062CB6}" type="pres">
      <dgm:prSet presAssocID="{10D923BD-FAF5-44C1-BD36-1AD703C300E8}" presName="vert1" presStyleCnt="0"/>
      <dgm:spPr/>
    </dgm:pt>
    <dgm:pt modelId="{D962C79D-DC24-4E8F-8FEC-D1C621C80DFB}" type="pres">
      <dgm:prSet presAssocID="{C1099769-B493-4D6D-960C-EB332E6BE9B1}" presName="thickLine" presStyleLbl="alignNode1" presStyleIdx="3" presStyleCnt="4"/>
      <dgm:spPr/>
    </dgm:pt>
    <dgm:pt modelId="{87F9FE72-59FD-4661-A0EB-BDE3BDF2DDA9}" type="pres">
      <dgm:prSet presAssocID="{C1099769-B493-4D6D-960C-EB332E6BE9B1}" presName="horz1" presStyleCnt="0"/>
      <dgm:spPr/>
    </dgm:pt>
    <dgm:pt modelId="{28A1B37C-13D4-4104-B65A-8FCD5D615E87}" type="pres">
      <dgm:prSet presAssocID="{C1099769-B493-4D6D-960C-EB332E6BE9B1}" presName="tx1" presStyleLbl="revTx" presStyleIdx="3" presStyleCnt="4"/>
      <dgm:spPr/>
    </dgm:pt>
    <dgm:pt modelId="{2F3484A5-B878-4449-8A10-8ECD3D0474B9}" type="pres">
      <dgm:prSet presAssocID="{C1099769-B493-4D6D-960C-EB332E6BE9B1}" presName="vert1" presStyleCnt="0"/>
      <dgm:spPr/>
    </dgm:pt>
  </dgm:ptLst>
  <dgm:cxnLst>
    <dgm:cxn modelId="{C2C35C00-5C54-4353-8F53-D18A264D23D0}" type="presOf" srcId="{C1099769-B493-4D6D-960C-EB332E6BE9B1}" destId="{28A1B37C-13D4-4104-B65A-8FCD5D615E87}" srcOrd="0" destOrd="0" presId="urn:microsoft.com/office/officeart/2008/layout/LinedList"/>
    <dgm:cxn modelId="{73A0EC2B-2A16-4890-852B-E7C7AFAC96F5}" srcId="{10862AA7-8678-4D70-9CAA-3E0CFB2FFE2D}" destId="{C1099769-B493-4D6D-960C-EB332E6BE9B1}" srcOrd="3" destOrd="0" parTransId="{EE1DBCF6-A493-42C7-8909-2058E92EE098}" sibTransId="{03977864-6DE0-432F-879D-2838667D19E7}"/>
    <dgm:cxn modelId="{9185665E-63DD-4FF2-8FE2-A20200B6856D}" srcId="{10862AA7-8678-4D70-9CAA-3E0CFB2FFE2D}" destId="{10D923BD-FAF5-44C1-BD36-1AD703C300E8}" srcOrd="2" destOrd="0" parTransId="{7F6B8F6A-52B6-4E4A-876B-E8A14C4F1C9A}" sibTransId="{374618B6-4D7D-4F48-B535-AE744668BAEC}"/>
    <dgm:cxn modelId="{64424C66-7C77-4DBE-802D-F1DAC58B33C9}" srcId="{10862AA7-8678-4D70-9CAA-3E0CFB2FFE2D}" destId="{1BC1CA7D-DC97-4162-9AA8-DCCB81FE0AF6}" srcOrd="0" destOrd="0" parTransId="{50CC9FC5-0D3D-487D-BB10-2334A35D3BF2}" sibTransId="{73F590B5-1BEA-421F-B3EF-90FC6C09142E}"/>
    <dgm:cxn modelId="{FFF4E677-3B5B-446E-8719-D2063B7D749F}" type="presOf" srcId="{1BC1CA7D-DC97-4162-9AA8-DCCB81FE0AF6}" destId="{28546391-707A-4927-91A0-8599D0713A88}" srcOrd="0" destOrd="0" presId="urn:microsoft.com/office/officeart/2008/layout/LinedList"/>
    <dgm:cxn modelId="{E9C20886-40DA-46D9-99D4-0D03E9898070}" type="presOf" srcId="{10D923BD-FAF5-44C1-BD36-1AD703C300E8}" destId="{E43EE610-8122-471F-97A6-E1F392895411}" srcOrd="0" destOrd="0" presId="urn:microsoft.com/office/officeart/2008/layout/LinedList"/>
    <dgm:cxn modelId="{B7560F87-E8FF-449D-8E9A-256AE0C5E0D6}" type="presOf" srcId="{10862AA7-8678-4D70-9CAA-3E0CFB2FFE2D}" destId="{A2B9DAB9-925F-46F0-9B50-F8C8758DFE14}" srcOrd="0" destOrd="0" presId="urn:microsoft.com/office/officeart/2008/layout/LinedList"/>
    <dgm:cxn modelId="{461FCBB6-3D6B-4C06-B07F-83FB5F18D9B8}" srcId="{10862AA7-8678-4D70-9CAA-3E0CFB2FFE2D}" destId="{CDA2BFED-36EF-47AA-B6D8-A411A53F3E00}" srcOrd="1" destOrd="0" parTransId="{AF2A60FF-3B9A-4E9F-800D-B0AB6D0798EB}" sibTransId="{CAE9F236-2FEB-439C-A330-52E35923BF38}"/>
    <dgm:cxn modelId="{95AEE6F0-AACF-4331-8D35-BFD3374FC523}" type="presOf" srcId="{CDA2BFED-36EF-47AA-B6D8-A411A53F3E00}" destId="{23E9F35D-D443-43F9-9B3A-3FC0F0D377C2}" srcOrd="0" destOrd="0" presId="urn:microsoft.com/office/officeart/2008/layout/LinedList"/>
    <dgm:cxn modelId="{A54AB81A-08DE-4524-9084-E4C8382A86E7}" type="presParOf" srcId="{A2B9DAB9-925F-46F0-9B50-F8C8758DFE14}" destId="{8CF2E1CD-F620-4A66-AF35-22E6510D5E40}" srcOrd="0" destOrd="0" presId="urn:microsoft.com/office/officeart/2008/layout/LinedList"/>
    <dgm:cxn modelId="{B10B01A3-C601-4F48-98C6-D40B311C18AB}" type="presParOf" srcId="{A2B9DAB9-925F-46F0-9B50-F8C8758DFE14}" destId="{C42017F2-BB0C-494A-99A1-115C24F90512}" srcOrd="1" destOrd="0" presId="urn:microsoft.com/office/officeart/2008/layout/LinedList"/>
    <dgm:cxn modelId="{8E3984FF-3740-4625-B18F-FC6F375941A4}" type="presParOf" srcId="{C42017F2-BB0C-494A-99A1-115C24F90512}" destId="{28546391-707A-4927-91A0-8599D0713A88}" srcOrd="0" destOrd="0" presId="urn:microsoft.com/office/officeart/2008/layout/LinedList"/>
    <dgm:cxn modelId="{DC8C3D1F-B750-482A-8336-32E0FB04A7FF}" type="presParOf" srcId="{C42017F2-BB0C-494A-99A1-115C24F90512}" destId="{56A46DF1-0FFC-45E4-A02E-E8E871763633}" srcOrd="1" destOrd="0" presId="urn:microsoft.com/office/officeart/2008/layout/LinedList"/>
    <dgm:cxn modelId="{2CC3C986-ED22-486C-858C-6F90EDC99C93}" type="presParOf" srcId="{A2B9DAB9-925F-46F0-9B50-F8C8758DFE14}" destId="{641BFAA0-0C18-4900-BED9-B8CC438F045F}" srcOrd="2" destOrd="0" presId="urn:microsoft.com/office/officeart/2008/layout/LinedList"/>
    <dgm:cxn modelId="{C891242E-A4D6-48F1-B713-80DF66DC35AF}" type="presParOf" srcId="{A2B9DAB9-925F-46F0-9B50-F8C8758DFE14}" destId="{88AB05E5-89C8-4C3A-A276-CA2BDFE031AA}" srcOrd="3" destOrd="0" presId="urn:microsoft.com/office/officeart/2008/layout/LinedList"/>
    <dgm:cxn modelId="{83744ADA-E5CB-4EDF-8EDF-143200813A44}" type="presParOf" srcId="{88AB05E5-89C8-4C3A-A276-CA2BDFE031AA}" destId="{23E9F35D-D443-43F9-9B3A-3FC0F0D377C2}" srcOrd="0" destOrd="0" presId="urn:microsoft.com/office/officeart/2008/layout/LinedList"/>
    <dgm:cxn modelId="{B8323CEC-A565-4BE7-BE15-AABE9A45E1AB}" type="presParOf" srcId="{88AB05E5-89C8-4C3A-A276-CA2BDFE031AA}" destId="{9A0E2B80-1A16-4A31-87CA-376A8B044AC4}" srcOrd="1" destOrd="0" presId="urn:microsoft.com/office/officeart/2008/layout/LinedList"/>
    <dgm:cxn modelId="{FE93F48B-9E4B-400B-BC48-8860053B8FF1}" type="presParOf" srcId="{A2B9DAB9-925F-46F0-9B50-F8C8758DFE14}" destId="{1E82AFED-81A2-4F5E-891C-0D96594788CA}" srcOrd="4" destOrd="0" presId="urn:microsoft.com/office/officeart/2008/layout/LinedList"/>
    <dgm:cxn modelId="{FD0C72E5-4B34-47A7-A619-BEDC6690712F}" type="presParOf" srcId="{A2B9DAB9-925F-46F0-9B50-F8C8758DFE14}" destId="{9D2DCA3D-B0B2-4EC4-8FBE-5949C257A7C1}" srcOrd="5" destOrd="0" presId="urn:microsoft.com/office/officeart/2008/layout/LinedList"/>
    <dgm:cxn modelId="{AD423229-AD77-40B3-8F51-B18C2A309662}" type="presParOf" srcId="{9D2DCA3D-B0B2-4EC4-8FBE-5949C257A7C1}" destId="{E43EE610-8122-471F-97A6-E1F392895411}" srcOrd="0" destOrd="0" presId="urn:microsoft.com/office/officeart/2008/layout/LinedList"/>
    <dgm:cxn modelId="{A4725F44-EFE4-4F2F-A689-757B6428F9C0}" type="presParOf" srcId="{9D2DCA3D-B0B2-4EC4-8FBE-5949C257A7C1}" destId="{5101BF55-E56F-415D-AA41-600538062CB6}" srcOrd="1" destOrd="0" presId="urn:microsoft.com/office/officeart/2008/layout/LinedList"/>
    <dgm:cxn modelId="{E5BD6A1D-F696-4BAB-B477-9FA99BE6FDE3}" type="presParOf" srcId="{A2B9DAB9-925F-46F0-9B50-F8C8758DFE14}" destId="{D962C79D-DC24-4E8F-8FEC-D1C621C80DFB}" srcOrd="6" destOrd="0" presId="urn:microsoft.com/office/officeart/2008/layout/LinedList"/>
    <dgm:cxn modelId="{863EEDF5-0D09-41ED-B686-2AF0A7BE871C}" type="presParOf" srcId="{A2B9DAB9-925F-46F0-9B50-F8C8758DFE14}" destId="{87F9FE72-59FD-4661-A0EB-BDE3BDF2DDA9}" srcOrd="7" destOrd="0" presId="urn:microsoft.com/office/officeart/2008/layout/LinedList"/>
    <dgm:cxn modelId="{07728FD8-0EBB-4D24-ADB5-22067CB97626}" type="presParOf" srcId="{87F9FE72-59FD-4661-A0EB-BDE3BDF2DDA9}" destId="{28A1B37C-13D4-4104-B65A-8FCD5D615E87}" srcOrd="0" destOrd="0" presId="urn:microsoft.com/office/officeart/2008/layout/LinedList"/>
    <dgm:cxn modelId="{1FDB13C9-3EB9-4097-ADF9-3F5017A8DDB7}" type="presParOf" srcId="{87F9FE72-59FD-4661-A0EB-BDE3BDF2DDA9}" destId="{2F3484A5-B878-4449-8A10-8ECD3D0474B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FC6CAA-059D-411B-BE15-81F8F05603DC}" type="doc">
      <dgm:prSet loTypeId="urn:microsoft.com/office/officeart/2005/8/layout/hList1" loCatId="list" qsTypeId="urn:microsoft.com/office/officeart/2005/8/quickstyle/simple5" qsCatId="simple" csTypeId="urn:microsoft.com/office/officeart/2005/8/colors/accent2_2" csCatId="accent2" phldr="1"/>
      <dgm:spPr/>
      <dgm:t>
        <a:bodyPr/>
        <a:lstStyle/>
        <a:p>
          <a:endParaRPr lang="en-US"/>
        </a:p>
      </dgm:t>
    </dgm:pt>
    <dgm:pt modelId="{6526A273-1CFB-448E-80C4-F670E8BDA66A}">
      <dgm:prSet phldrT="[Text]"/>
      <dgm:spPr/>
      <dgm:t>
        <a:bodyPr/>
        <a:lstStyle/>
        <a:p>
          <a:r>
            <a:rPr lang="en-US"/>
            <a:t>Blending</a:t>
          </a:r>
        </a:p>
      </dgm:t>
    </dgm:pt>
    <dgm:pt modelId="{F74F5273-1005-44A7-A0F0-55B32478D6A8}" type="parTrans" cxnId="{E720FFE5-D4DD-4FB4-BD00-0FFF63416B04}">
      <dgm:prSet/>
      <dgm:spPr/>
      <dgm:t>
        <a:bodyPr/>
        <a:lstStyle/>
        <a:p>
          <a:endParaRPr lang="en-US"/>
        </a:p>
      </dgm:t>
    </dgm:pt>
    <dgm:pt modelId="{8B96FDE2-5C24-40B9-AB0D-9E3EBCDB44C4}" type="sibTrans" cxnId="{E720FFE5-D4DD-4FB4-BD00-0FFF63416B04}">
      <dgm:prSet/>
      <dgm:spPr/>
      <dgm:t>
        <a:bodyPr/>
        <a:lstStyle/>
        <a:p>
          <a:endParaRPr lang="en-US"/>
        </a:p>
      </dgm:t>
    </dgm:pt>
    <dgm:pt modelId="{D9380FAE-AC85-4F96-9476-F948C4C74D50}">
      <dgm:prSet phldrT="[Text]"/>
      <dgm:spPr/>
      <dgm:t>
        <a:bodyPr/>
        <a:lstStyle/>
        <a:p>
          <a:r>
            <a:rPr lang="en-US"/>
            <a:t>When presented with a word in print, the students’ task is to apply their knowledge of letter sound correspondences to blend sounds together.</a:t>
          </a:r>
        </a:p>
      </dgm:t>
    </dgm:pt>
    <dgm:pt modelId="{8D83E0E2-1FBA-4BE3-A06F-B6060BBE2A7C}" type="parTrans" cxnId="{3356C2E6-FB43-4463-88B4-158C0ECA2997}">
      <dgm:prSet/>
      <dgm:spPr/>
      <dgm:t>
        <a:bodyPr/>
        <a:lstStyle/>
        <a:p>
          <a:endParaRPr lang="en-US"/>
        </a:p>
      </dgm:t>
    </dgm:pt>
    <dgm:pt modelId="{B5C017C2-975D-4FCC-8BFA-0BD748E26683}" type="sibTrans" cxnId="{3356C2E6-FB43-4463-88B4-158C0ECA2997}">
      <dgm:prSet/>
      <dgm:spPr/>
      <dgm:t>
        <a:bodyPr/>
        <a:lstStyle/>
        <a:p>
          <a:endParaRPr lang="en-US"/>
        </a:p>
      </dgm:t>
    </dgm:pt>
    <dgm:pt modelId="{B47609AA-019E-41B0-91EC-8A43F80630B8}">
      <dgm:prSet phldrT="[Text]"/>
      <dgm:spPr/>
      <dgm:t>
        <a:bodyPr/>
        <a:lstStyle/>
        <a:p>
          <a:r>
            <a:rPr lang="en-US"/>
            <a:t>Easier of the two tasks</a:t>
          </a:r>
        </a:p>
      </dgm:t>
    </dgm:pt>
    <dgm:pt modelId="{81E65A39-EB9C-4226-AA22-8CFC2B54526E}" type="parTrans" cxnId="{E6A38E1E-BD02-4B55-8285-982D9D9AD49A}">
      <dgm:prSet/>
      <dgm:spPr/>
      <dgm:t>
        <a:bodyPr/>
        <a:lstStyle/>
        <a:p>
          <a:endParaRPr lang="en-US"/>
        </a:p>
      </dgm:t>
    </dgm:pt>
    <dgm:pt modelId="{A51CE43B-F387-4940-B946-0E0571934CB1}" type="sibTrans" cxnId="{E6A38E1E-BD02-4B55-8285-982D9D9AD49A}">
      <dgm:prSet/>
      <dgm:spPr/>
      <dgm:t>
        <a:bodyPr/>
        <a:lstStyle/>
        <a:p>
          <a:endParaRPr lang="en-US"/>
        </a:p>
      </dgm:t>
    </dgm:pt>
    <dgm:pt modelId="{B124A29F-7335-4546-ABF0-D8E730132A05}">
      <dgm:prSet phldrT="[Text]"/>
      <dgm:spPr/>
      <dgm:t>
        <a:bodyPr/>
        <a:lstStyle/>
        <a:p>
          <a:r>
            <a:rPr lang="en-US"/>
            <a:t>Segmenting</a:t>
          </a:r>
        </a:p>
      </dgm:t>
    </dgm:pt>
    <dgm:pt modelId="{EC42D00E-E114-41DA-8A97-8A0A0C4B8AE2}" type="parTrans" cxnId="{D2D0F2FC-9652-415C-87B4-36BEDDF546F6}">
      <dgm:prSet/>
      <dgm:spPr/>
      <dgm:t>
        <a:bodyPr/>
        <a:lstStyle/>
        <a:p>
          <a:endParaRPr lang="en-US"/>
        </a:p>
      </dgm:t>
    </dgm:pt>
    <dgm:pt modelId="{41D7A5E4-DF5E-41FE-A24C-8DD171475791}" type="sibTrans" cxnId="{D2D0F2FC-9652-415C-87B4-36BEDDF546F6}">
      <dgm:prSet/>
      <dgm:spPr/>
      <dgm:t>
        <a:bodyPr/>
        <a:lstStyle/>
        <a:p>
          <a:endParaRPr lang="en-US"/>
        </a:p>
      </dgm:t>
    </dgm:pt>
    <dgm:pt modelId="{0757E8DF-DA93-42AA-8DB7-BA68B8592977}">
      <dgm:prSet phldrT="[Text]"/>
      <dgm:spPr/>
      <dgm:t>
        <a:bodyPr/>
        <a:lstStyle/>
        <a:p>
          <a:r>
            <a:rPr lang="en-US"/>
            <a:t>When presented with a whole word orally, the students’ task is to identify individual phonemes and connect the corresponding graphemes.</a:t>
          </a:r>
        </a:p>
      </dgm:t>
    </dgm:pt>
    <dgm:pt modelId="{4F2CF996-255E-4807-A239-6ABD15A0060E}" type="parTrans" cxnId="{F6F0CB81-4D79-4757-8118-78BEB5F7BB64}">
      <dgm:prSet/>
      <dgm:spPr/>
      <dgm:t>
        <a:bodyPr/>
        <a:lstStyle/>
        <a:p>
          <a:endParaRPr lang="en-US"/>
        </a:p>
      </dgm:t>
    </dgm:pt>
    <dgm:pt modelId="{32DD7E66-BDE5-4B34-936A-F970CB5506A2}" type="sibTrans" cxnId="{F6F0CB81-4D79-4757-8118-78BEB5F7BB64}">
      <dgm:prSet/>
      <dgm:spPr/>
      <dgm:t>
        <a:bodyPr/>
        <a:lstStyle/>
        <a:p>
          <a:endParaRPr lang="en-US"/>
        </a:p>
      </dgm:t>
    </dgm:pt>
    <dgm:pt modelId="{2FBD3FC9-380A-49FF-A3D8-B0F34FE8A01A}">
      <dgm:prSet phldrT="[Text]"/>
      <dgm:spPr/>
      <dgm:t>
        <a:bodyPr/>
        <a:lstStyle/>
        <a:p>
          <a:r>
            <a:rPr lang="en-US"/>
            <a:t>More difficult of the two tasks</a:t>
          </a:r>
        </a:p>
      </dgm:t>
    </dgm:pt>
    <dgm:pt modelId="{7188EE78-491D-466C-AFD1-73153E0CC42E}" type="parTrans" cxnId="{8223A702-E26B-41E2-8CA1-B1BB7E538841}">
      <dgm:prSet/>
      <dgm:spPr/>
      <dgm:t>
        <a:bodyPr/>
        <a:lstStyle/>
        <a:p>
          <a:endParaRPr lang="en-US"/>
        </a:p>
      </dgm:t>
    </dgm:pt>
    <dgm:pt modelId="{99394FDB-59A5-40FB-A55D-71AB4C3B6478}" type="sibTrans" cxnId="{8223A702-E26B-41E2-8CA1-B1BB7E538841}">
      <dgm:prSet/>
      <dgm:spPr/>
      <dgm:t>
        <a:bodyPr/>
        <a:lstStyle/>
        <a:p>
          <a:endParaRPr lang="en-US"/>
        </a:p>
      </dgm:t>
    </dgm:pt>
    <dgm:pt modelId="{D71B0E8D-FB39-42FB-84A4-2422BA5C659C}">
      <dgm:prSet phldrT="[Text]"/>
      <dgm:spPr/>
      <dgm:t>
        <a:bodyPr/>
        <a:lstStyle/>
        <a:p>
          <a:r>
            <a:rPr lang="en-US"/>
            <a:t>This is what we refer to as </a:t>
          </a:r>
          <a:r>
            <a:rPr lang="en-US" u="sng"/>
            <a:t>encoding</a:t>
          </a:r>
          <a:r>
            <a:rPr lang="en-US"/>
            <a:t>.</a:t>
          </a:r>
        </a:p>
      </dgm:t>
    </dgm:pt>
    <dgm:pt modelId="{16D1DA33-01C1-4F14-9771-56219ECA6942}" type="parTrans" cxnId="{66880A05-5903-4F16-B5A3-FE8EE734D6CC}">
      <dgm:prSet/>
      <dgm:spPr/>
    </dgm:pt>
    <dgm:pt modelId="{32314C39-CF54-4057-860D-817995CC0A4B}" type="sibTrans" cxnId="{66880A05-5903-4F16-B5A3-FE8EE734D6CC}">
      <dgm:prSet/>
      <dgm:spPr/>
    </dgm:pt>
    <dgm:pt modelId="{54365A9B-1ECE-4995-9BE4-96DB1F04E52F}">
      <dgm:prSet phldrT="[Text]"/>
      <dgm:spPr/>
      <dgm:t>
        <a:bodyPr/>
        <a:lstStyle/>
        <a:p>
          <a:r>
            <a:rPr lang="en-US"/>
            <a:t>This is what we refer to as </a:t>
          </a:r>
          <a:r>
            <a:rPr lang="en-US" u="sng"/>
            <a:t>decoding</a:t>
          </a:r>
          <a:r>
            <a:rPr lang="en-US"/>
            <a:t>. </a:t>
          </a:r>
        </a:p>
      </dgm:t>
    </dgm:pt>
    <dgm:pt modelId="{CE9E815B-773B-4699-8A06-36D22BF8C276}" type="parTrans" cxnId="{FD8D821A-57E1-4DC5-83E8-E4C073B28CCC}">
      <dgm:prSet/>
      <dgm:spPr/>
    </dgm:pt>
    <dgm:pt modelId="{0DD2B68A-0396-494E-A0BF-3B5DA7C04F5C}" type="sibTrans" cxnId="{FD8D821A-57E1-4DC5-83E8-E4C073B28CCC}">
      <dgm:prSet/>
      <dgm:spPr/>
    </dgm:pt>
    <dgm:pt modelId="{972F5FC9-8F25-4686-97BB-4BA92B3BBB3C}" type="pres">
      <dgm:prSet presAssocID="{84FC6CAA-059D-411B-BE15-81F8F05603DC}" presName="Name0" presStyleCnt="0">
        <dgm:presLayoutVars>
          <dgm:dir/>
          <dgm:animLvl val="lvl"/>
          <dgm:resizeHandles val="exact"/>
        </dgm:presLayoutVars>
      </dgm:prSet>
      <dgm:spPr/>
    </dgm:pt>
    <dgm:pt modelId="{0D02C8F7-7D9D-4EE1-9457-A6187E12C344}" type="pres">
      <dgm:prSet presAssocID="{6526A273-1CFB-448E-80C4-F670E8BDA66A}" presName="composite" presStyleCnt="0"/>
      <dgm:spPr/>
    </dgm:pt>
    <dgm:pt modelId="{F886B16E-BAD9-477E-935A-8E46E4C4EBC1}" type="pres">
      <dgm:prSet presAssocID="{6526A273-1CFB-448E-80C4-F670E8BDA66A}" presName="parTx" presStyleLbl="alignNode1" presStyleIdx="0" presStyleCnt="2">
        <dgm:presLayoutVars>
          <dgm:chMax val="0"/>
          <dgm:chPref val="0"/>
          <dgm:bulletEnabled val="1"/>
        </dgm:presLayoutVars>
      </dgm:prSet>
      <dgm:spPr/>
    </dgm:pt>
    <dgm:pt modelId="{5EC69ED9-1CE9-4F1C-92F5-F7047E0C4DA8}" type="pres">
      <dgm:prSet presAssocID="{6526A273-1CFB-448E-80C4-F670E8BDA66A}" presName="desTx" presStyleLbl="alignAccFollowNode1" presStyleIdx="0" presStyleCnt="2">
        <dgm:presLayoutVars>
          <dgm:bulletEnabled val="1"/>
        </dgm:presLayoutVars>
      </dgm:prSet>
      <dgm:spPr/>
    </dgm:pt>
    <dgm:pt modelId="{4CE94A87-96BB-4E61-B62B-93BC094122EB}" type="pres">
      <dgm:prSet presAssocID="{8B96FDE2-5C24-40B9-AB0D-9E3EBCDB44C4}" presName="space" presStyleCnt="0"/>
      <dgm:spPr/>
    </dgm:pt>
    <dgm:pt modelId="{6935960F-1E2C-4D77-AE6C-2A9ECDF6B42E}" type="pres">
      <dgm:prSet presAssocID="{B124A29F-7335-4546-ABF0-D8E730132A05}" presName="composite" presStyleCnt="0"/>
      <dgm:spPr/>
    </dgm:pt>
    <dgm:pt modelId="{E1EC6FB3-BEDA-4270-ADA0-F29BC7F6B67A}" type="pres">
      <dgm:prSet presAssocID="{B124A29F-7335-4546-ABF0-D8E730132A05}" presName="parTx" presStyleLbl="alignNode1" presStyleIdx="1" presStyleCnt="2">
        <dgm:presLayoutVars>
          <dgm:chMax val="0"/>
          <dgm:chPref val="0"/>
          <dgm:bulletEnabled val="1"/>
        </dgm:presLayoutVars>
      </dgm:prSet>
      <dgm:spPr/>
    </dgm:pt>
    <dgm:pt modelId="{1C8D390A-0836-449C-8BEF-084757F6F37C}" type="pres">
      <dgm:prSet presAssocID="{B124A29F-7335-4546-ABF0-D8E730132A05}" presName="desTx" presStyleLbl="alignAccFollowNode1" presStyleIdx="1" presStyleCnt="2">
        <dgm:presLayoutVars>
          <dgm:bulletEnabled val="1"/>
        </dgm:presLayoutVars>
      </dgm:prSet>
      <dgm:spPr/>
    </dgm:pt>
  </dgm:ptLst>
  <dgm:cxnLst>
    <dgm:cxn modelId="{5B8E2700-45C2-4A8B-AE71-83F8D8964354}" type="presOf" srcId="{0757E8DF-DA93-42AA-8DB7-BA68B8592977}" destId="{1C8D390A-0836-449C-8BEF-084757F6F37C}" srcOrd="0" destOrd="0" presId="urn:microsoft.com/office/officeart/2005/8/layout/hList1"/>
    <dgm:cxn modelId="{8223A702-E26B-41E2-8CA1-B1BB7E538841}" srcId="{B124A29F-7335-4546-ABF0-D8E730132A05}" destId="{2FBD3FC9-380A-49FF-A3D8-B0F34FE8A01A}" srcOrd="2" destOrd="0" parTransId="{7188EE78-491D-466C-AFD1-73153E0CC42E}" sibTransId="{99394FDB-59A5-40FB-A55D-71AB4C3B6478}"/>
    <dgm:cxn modelId="{66880A05-5903-4F16-B5A3-FE8EE734D6CC}" srcId="{B124A29F-7335-4546-ABF0-D8E730132A05}" destId="{D71B0E8D-FB39-42FB-84A4-2422BA5C659C}" srcOrd="1" destOrd="0" parTransId="{16D1DA33-01C1-4F14-9771-56219ECA6942}" sibTransId="{32314C39-CF54-4057-860D-817995CC0A4B}"/>
    <dgm:cxn modelId="{FD8D821A-57E1-4DC5-83E8-E4C073B28CCC}" srcId="{6526A273-1CFB-448E-80C4-F670E8BDA66A}" destId="{54365A9B-1ECE-4995-9BE4-96DB1F04E52F}" srcOrd="1" destOrd="0" parTransId="{CE9E815B-773B-4699-8A06-36D22BF8C276}" sibTransId="{0DD2B68A-0396-494E-A0BF-3B5DA7C04F5C}"/>
    <dgm:cxn modelId="{6B23181B-F1E8-4D94-9EF6-A1CE0DA57CD0}" type="presOf" srcId="{2FBD3FC9-380A-49FF-A3D8-B0F34FE8A01A}" destId="{1C8D390A-0836-449C-8BEF-084757F6F37C}" srcOrd="0" destOrd="2" presId="urn:microsoft.com/office/officeart/2005/8/layout/hList1"/>
    <dgm:cxn modelId="{E6A38E1E-BD02-4B55-8285-982D9D9AD49A}" srcId="{6526A273-1CFB-448E-80C4-F670E8BDA66A}" destId="{B47609AA-019E-41B0-91EC-8A43F80630B8}" srcOrd="2" destOrd="0" parTransId="{81E65A39-EB9C-4226-AA22-8CFC2B54526E}" sibTransId="{A51CE43B-F387-4940-B946-0E0571934CB1}"/>
    <dgm:cxn modelId="{C8BBEA32-DBA4-4448-A049-D23DEFEAF119}" type="presOf" srcId="{B47609AA-019E-41B0-91EC-8A43F80630B8}" destId="{5EC69ED9-1CE9-4F1C-92F5-F7047E0C4DA8}" srcOrd="0" destOrd="2" presId="urn:microsoft.com/office/officeart/2005/8/layout/hList1"/>
    <dgm:cxn modelId="{0E12CC6A-04DF-43BE-8407-4886349685FB}" type="presOf" srcId="{6526A273-1CFB-448E-80C4-F670E8BDA66A}" destId="{F886B16E-BAD9-477E-935A-8E46E4C4EBC1}" srcOrd="0" destOrd="0" presId="urn:microsoft.com/office/officeart/2005/8/layout/hList1"/>
    <dgm:cxn modelId="{F6F0CB81-4D79-4757-8118-78BEB5F7BB64}" srcId="{B124A29F-7335-4546-ABF0-D8E730132A05}" destId="{0757E8DF-DA93-42AA-8DB7-BA68B8592977}" srcOrd="0" destOrd="0" parTransId="{4F2CF996-255E-4807-A239-6ABD15A0060E}" sibTransId="{32DD7E66-BDE5-4B34-936A-F970CB5506A2}"/>
    <dgm:cxn modelId="{3B950DA9-EA64-46F4-9FDF-8CD50A4400F2}" type="presOf" srcId="{54365A9B-1ECE-4995-9BE4-96DB1F04E52F}" destId="{5EC69ED9-1CE9-4F1C-92F5-F7047E0C4DA8}" srcOrd="0" destOrd="1" presId="urn:microsoft.com/office/officeart/2005/8/layout/hList1"/>
    <dgm:cxn modelId="{677E2AB7-2ADA-4EE0-ACA0-8107CC56626F}" type="presOf" srcId="{D71B0E8D-FB39-42FB-84A4-2422BA5C659C}" destId="{1C8D390A-0836-449C-8BEF-084757F6F37C}" srcOrd="0" destOrd="1" presId="urn:microsoft.com/office/officeart/2005/8/layout/hList1"/>
    <dgm:cxn modelId="{E720FFE5-D4DD-4FB4-BD00-0FFF63416B04}" srcId="{84FC6CAA-059D-411B-BE15-81F8F05603DC}" destId="{6526A273-1CFB-448E-80C4-F670E8BDA66A}" srcOrd="0" destOrd="0" parTransId="{F74F5273-1005-44A7-A0F0-55B32478D6A8}" sibTransId="{8B96FDE2-5C24-40B9-AB0D-9E3EBCDB44C4}"/>
    <dgm:cxn modelId="{3356C2E6-FB43-4463-88B4-158C0ECA2997}" srcId="{6526A273-1CFB-448E-80C4-F670E8BDA66A}" destId="{D9380FAE-AC85-4F96-9476-F948C4C74D50}" srcOrd="0" destOrd="0" parTransId="{8D83E0E2-1FBA-4BE3-A06F-B6060BBE2A7C}" sibTransId="{B5C017C2-975D-4FCC-8BFA-0BD748E26683}"/>
    <dgm:cxn modelId="{6D40D9E6-FDDF-4ED0-BBBB-A3D69F241F64}" type="presOf" srcId="{D9380FAE-AC85-4F96-9476-F948C4C74D50}" destId="{5EC69ED9-1CE9-4F1C-92F5-F7047E0C4DA8}" srcOrd="0" destOrd="0" presId="urn:microsoft.com/office/officeart/2005/8/layout/hList1"/>
    <dgm:cxn modelId="{A48A9AEE-3738-480C-BA2C-9C1715EDD765}" type="presOf" srcId="{84FC6CAA-059D-411B-BE15-81F8F05603DC}" destId="{972F5FC9-8F25-4686-97BB-4BA92B3BBB3C}" srcOrd="0" destOrd="0" presId="urn:microsoft.com/office/officeart/2005/8/layout/hList1"/>
    <dgm:cxn modelId="{2EE6D7F0-0AD2-46A3-A83E-1C432CE8AEBA}" type="presOf" srcId="{B124A29F-7335-4546-ABF0-D8E730132A05}" destId="{E1EC6FB3-BEDA-4270-ADA0-F29BC7F6B67A}" srcOrd="0" destOrd="0" presId="urn:microsoft.com/office/officeart/2005/8/layout/hList1"/>
    <dgm:cxn modelId="{D2D0F2FC-9652-415C-87B4-36BEDDF546F6}" srcId="{84FC6CAA-059D-411B-BE15-81F8F05603DC}" destId="{B124A29F-7335-4546-ABF0-D8E730132A05}" srcOrd="1" destOrd="0" parTransId="{EC42D00E-E114-41DA-8A97-8A0A0C4B8AE2}" sibTransId="{41D7A5E4-DF5E-41FE-A24C-8DD171475791}"/>
    <dgm:cxn modelId="{9BAE1031-6BAA-49D7-9889-A9A88E3FC98D}" type="presParOf" srcId="{972F5FC9-8F25-4686-97BB-4BA92B3BBB3C}" destId="{0D02C8F7-7D9D-4EE1-9457-A6187E12C344}" srcOrd="0" destOrd="0" presId="urn:microsoft.com/office/officeart/2005/8/layout/hList1"/>
    <dgm:cxn modelId="{97F2B965-96EB-45F1-9CDD-201E93F3911E}" type="presParOf" srcId="{0D02C8F7-7D9D-4EE1-9457-A6187E12C344}" destId="{F886B16E-BAD9-477E-935A-8E46E4C4EBC1}" srcOrd="0" destOrd="0" presId="urn:microsoft.com/office/officeart/2005/8/layout/hList1"/>
    <dgm:cxn modelId="{FFACA1A7-E8FB-4284-A3BA-3640D1C1A43B}" type="presParOf" srcId="{0D02C8F7-7D9D-4EE1-9457-A6187E12C344}" destId="{5EC69ED9-1CE9-4F1C-92F5-F7047E0C4DA8}" srcOrd="1" destOrd="0" presId="urn:microsoft.com/office/officeart/2005/8/layout/hList1"/>
    <dgm:cxn modelId="{B29B7CA5-E20B-46F7-833D-17203035665F}" type="presParOf" srcId="{972F5FC9-8F25-4686-97BB-4BA92B3BBB3C}" destId="{4CE94A87-96BB-4E61-B62B-93BC094122EB}" srcOrd="1" destOrd="0" presId="urn:microsoft.com/office/officeart/2005/8/layout/hList1"/>
    <dgm:cxn modelId="{D82E2791-4553-48FB-96AA-0668489A36DE}" type="presParOf" srcId="{972F5FC9-8F25-4686-97BB-4BA92B3BBB3C}" destId="{6935960F-1E2C-4D77-AE6C-2A9ECDF6B42E}" srcOrd="2" destOrd="0" presId="urn:microsoft.com/office/officeart/2005/8/layout/hList1"/>
    <dgm:cxn modelId="{B34991E3-27B6-4478-96C9-B034A286EA53}" type="presParOf" srcId="{6935960F-1E2C-4D77-AE6C-2A9ECDF6B42E}" destId="{E1EC6FB3-BEDA-4270-ADA0-F29BC7F6B67A}" srcOrd="0" destOrd="0" presId="urn:microsoft.com/office/officeart/2005/8/layout/hList1"/>
    <dgm:cxn modelId="{C990675A-D46B-47A9-BB20-669B413C3CD6}" type="presParOf" srcId="{6935960F-1E2C-4D77-AE6C-2A9ECDF6B42E}" destId="{1C8D390A-0836-449C-8BEF-084757F6F37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5A9CEFE-CE08-4BF2-BE31-CF8C31C2788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B7E3EE-A986-4502-AD01-CD3C38BFFBC2}">
      <dgm:prSet custT="1"/>
      <dgm:spPr/>
      <dgm:t>
        <a:bodyPr/>
        <a:lstStyle/>
        <a:p>
          <a:pPr>
            <a:lnSpc>
              <a:spcPct val="100000"/>
            </a:lnSpc>
          </a:pPr>
          <a:r>
            <a:rPr lang="en-US" sz="2200" b="1">
              <a:solidFill>
                <a:schemeClr val="bg1"/>
              </a:solidFill>
            </a:rPr>
            <a:t>1. Set the purpose</a:t>
          </a:r>
        </a:p>
      </dgm:t>
    </dgm:pt>
    <dgm:pt modelId="{FE395C11-2EEF-4A72-A118-EB3B8BBA979F}" type="parTrans" cxnId="{B00BF717-E804-4E30-BA69-AD6C369E5967}">
      <dgm:prSet/>
      <dgm:spPr/>
      <dgm:t>
        <a:bodyPr/>
        <a:lstStyle/>
        <a:p>
          <a:endParaRPr lang="en-US"/>
        </a:p>
      </dgm:t>
    </dgm:pt>
    <dgm:pt modelId="{82919830-2007-47B4-A230-4857379BEFEF}" type="sibTrans" cxnId="{B00BF717-E804-4E30-BA69-AD6C369E5967}">
      <dgm:prSet/>
      <dgm:spPr/>
      <dgm:t>
        <a:bodyPr/>
        <a:lstStyle/>
        <a:p>
          <a:endParaRPr lang="en-US"/>
        </a:p>
      </dgm:t>
    </dgm:pt>
    <dgm:pt modelId="{ABCE7D98-B4B4-4329-9934-8831037156CC}">
      <dgm:prSet/>
      <dgm:spPr/>
      <dgm:t>
        <a:bodyPr/>
        <a:lstStyle/>
        <a:p>
          <a:pPr>
            <a:lnSpc>
              <a:spcPct val="100000"/>
            </a:lnSpc>
          </a:pPr>
          <a:r>
            <a:rPr lang="en-US" b="1">
              <a:solidFill>
                <a:schemeClr val="bg1"/>
              </a:solidFill>
            </a:rPr>
            <a:t>2. Select multisensory supports </a:t>
          </a:r>
          <a:endParaRPr lang="en-US">
            <a:solidFill>
              <a:schemeClr val="bg1"/>
            </a:solidFill>
          </a:endParaRPr>
        </a:p>
      </dgm:t>
    </dgm:pt>
    <dgm:pt modelId="{7D732E50-8B2C-4D92-8149-67162933D492}" type="parTrans" cxnId="{D6276AED-D50F-4521-91E9-38CF3B872D6F}">
      <dgm:prSet/>
      <dgm:spPr/>
      <dgm:t>
        <a:bodyPr/>
        <a:lstStyle/>
        <a:p>
          <a:endParaRPr lang="en-US"/>
        </a:p>
      </dgm:t>
    </dgm:pt>
    <dgm:pt modelId="{EC0AF4D2-E5AF-42A2-AC8A-DA1D777D4C3C}" type="sibTrans" cxnId="{D6276AED-D50F-4521-91E9-38CF3B872D6F}">
      <dgm:prSet/>
      <dgm:spPr/>
      <dgm:t>
        <a:bodyPr/>
        <a:lstStyle/>
        <a:p>
          <a:endParaRPr lang="en-US"/>
        </a:p>
      </dgm:t>
    </dgm:pt>
    <dgm:pt modelId="{F91622EF-2B2B-4775-9561-A82235E1D1D7}">
      <dgm:prSet/>
      <dgm:spPr/>
      <dgm:t>
        <a:bodyPr/>
        <a:lstStyle/>
        <a:p>
          <a:pPr>
            <a:lnSpc>
              <a:spcPct val="100000"/>
            </a:lnSpc>
          </a:pPr>
          <a:r>
            <a:rPr lang="en-US" b="1">
              <a:solidFill>
                <a:schemeClr val="bg1"/>
              </a:solidFill>
            </a:rPr>
            <a:t>3. Provide a model</a:t>
          </a:r>
          <a:endParaRPr lang="en-US">
            <a:solidFill>
              <a:schemeClr val="bg1"/>
            </a:solidFill>
          </a:endParaRPr>
        </a:p>
      </dgm:t>
    </dgm:pt>
    <dgm:pt modelId="{36746188-5C2E-488D-B328-83C0DA6DCD8A}" type="parTrans" cxnId="{4D5FD4AE-2C23-4BF1-9019-9D66C09012C2}">
      <dgm:prSet/>
      <dgm:spPr/>
      <dgm:t>
        <a:bodyPr/>
        <a:lstStyle/>
        <a:p>
          <a:endParaRPr lang="en-US"/>
        </a:p>
      </dgm:t>
    </dgm:pt>
    <dgm:pt modelId="{416762F1-BC1B-453C-BED6-80D66F239ADC}" type="sibTrans" cxnId="{4D5FD4AE-2C23-4BF1-9019-9D66C09012C2}">
      <dgm:prSet/>
      <dgm:spPr/>
      <dgm:t>
        <a:bodyPr/>
        <a:lstStyle/>
        <a:p>
          <a:endParaRPr lang="en-US"/>
        </a:p>
      </dgm:t>
    </dgm:pt>
    <dgm:pt modelId="{455F6358-CEAE-43C5-B0F7-EFC07FBD0BE9}">
      <dgm:prSet/>
      <dgm:spPr/>
      <dgm:t>
        <a:bodyPr/>
        <a:lstStyle/>
        <a:p>
          <a:pPr>
            <a:lnSpc>
              <a:spcPct val="100000"/>
            </a:lnSpc>
          </a:pPr>
          <a:r>
            <a:rPr lang="en-US" b="1">
              <a:solidFill>
                <a:schemeClr val="bg1"/>
              </a:solidFill>
            </a:rPr>
            <a:t>4. Practice</a:t>
          </a:r>
          <a:endParaRPr lang="en-US">
            <a:solidFill>
              <a:schemeClr val="bg1"/>
            </a:solidFill>
          </a:endParaRPr>
        </a:p>
      </dgm:t>
    </dgm:pt>
    <dgm:pt modelId="{B8DFAAE5-00C1-4483-A038-27B05EA5328D}" type="parTrans" cxnId="{3C8CF045-ED86-4C20-8856-2576B8F8F480}">
      <dgm:prSet/>
      <dgm:spPr/>
      <dgm:t>
        <a:bodyPr/>
        <a:lstStyle/>
        <a:p>
          <a:endParaRPr lang="en-US"/>
        </a:p>
      </dgm:t>
    </dgm:pt>
    <dgm:pt modelId="{733695CC-F154-4CBE-9B6B-646B8F3C7762}" type="sibTrans" cxnId="{3C8CF045-ED86-4C20-8856-2576B8F8F480}">
      <dgm:prSet/>
      <dgm:spPr/>
      <dgm:t>
        <a:bodyPr/>
        <a:lstStyle/>
        <a:p>
          <a:endParaRPr lang="en-US"/>
        </a:p>
      </dgm:t>
    </dgm:pt>
    <dgm:pt modelId="{B4A0B695-9451-4024-A6C3-B0DA523E135A}" type="pres">
      <dgm:prSet presAssocID="{F5A9CEFE-CE08-4BF2-BE31-CF8C31C27882}" presName="root" presStyleCnt="0">
        <dgm:presLayoutVars>
          <dgm:dir/>
          <dgm:resizeHandles val="exact"/>
        </dgm:presLayoutVars>
      </dgm:prSet>
      <dgm:spPr/>
    </dgm:pt>
    <dgm:pt modelId="{E0D21B17-AC03-4C1C-B45C-767B4895CFCE}" type="pres">
      <dgm:prSet presAssocID="{3FB7E3EE-A986-4502-AD01-CD3C38BFFBC2}" presName="compNode" presStyleCnt="0"/>
      <dgm:spPr/>
    </dgm:pt>
    <dgm:pt modelId="{A9ACC3E0-E511-433C-B665-5487A5BAAAA2}" type="pres">
      <dgm:prSet presAssocID="{3FB7E3EE-A986-4502-AD01-CD3C38BFFBC2}" presName="bgRect" presStyleLbl="bgShp" presStyleIdx="0" presStyleCnt="4" custLinFactNeighborY="-10487"/>
      <dgm:spPr>
        <a:solidFill>
          <a:schemeClr val="accent1">
            <a:lumMod val="60000"/>
            <a:lumOff val="40000"/>
          </a:schemeClr>
        </a:solidFill>
      </dgm:spPr>
    </dgm:pt>
    <dgm:pt modelId="{8C896C24-B356-43E0-A3F4-C1F6027FA42B}" type="pres">
      <dgm:prSet presAssocID="{3FB7E3EE-A986-4502-AD01-CD3C38BFFBC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EA78A47F-C46B-48D5-99CD-35352681D815}" type="pres">
      <dgm:prSet presAssocID="{3FB7E3EE-A986-4502-AD01-CD3C38BFFBC2}" presName="spaceRect" presStyleCnt="0"/>
      <dgm:spPr/>
    </dgm:pt>
    <dgm:pt modelId="{9BFE5884-4F02-45CF-9470-41F864490800}" type="pres">
      <dgm:prSet presAssocID="{3FB7E3EE-A986-4502-AD01-CD3C38BFFBC2}" presName="parTx" presStyleLbl="revTx" presStyleIdx="0" presStyleCnt="4">
        <dgm:presLayoutVars>
          <dgm:chMax val="0"/>
          <dgm:chPref val="0"/>
        </dgm:presLayoutVars>
      </dgm:prSet>
      <dgm:spPr/>
    </dgm:pt>
    <dgm:pt modelId="{A137E046-5BA1-40DF-B048-A5C34CB67FB0}" type="pres">
      <dgm:prSet presAssocID="{82919830-2007-47B4-A230-4857379BEFEF}" presName="sibTrans" presStyleCnt="0"/>
      <dgm:spPr/>
    </dgm:pt>
    <dgm:pt modelId="{4928CAF2-3031-420C-8465-91C6883ACB6B}" type="pres">
      <dgm:prSet presAssocID="{ABCE7D98-B4B4-4329-9934-8831037156CC}" presName="compNode" presStyleCnt="0"/>
      <dgm:spPr/>
    </dgm:pt>
    <dgm:pt modelId="{17EE1481-8023-4AB2-8E67-6F81099FE2E8}" type="pres">
      <dgm:prSet presAssocID="{ABCE7D98-B4B4-4329-9934-8831037156CC}" presName="bgRect" presStyleLbl="bgShp" presStyleIdx="1" presStyleCnt="4"/>
      <dgm:spPr>
        <a:solidFill>
          <a:schemeClr val="accent1">
            <a:lumMod val="60000"/>
            <a:lumOff val="40000"/>
          </a:schemeClr>
        </a:solidFill>
      </dgm:spPr>
    </dgm:pt>
    <dgm:pt modelId="{944962D0-86D5-4536-8D19-B44B3BDE23E1}" type="pres">
      <dgm:prSet presAssocID="{ABCE7D98-B4B4-4329-9934-8831037156C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C99C0659-2635-4370-BF71-92F3F361999D}" type="pres">
      <dgm:prSet presAssocID="{ABCE7D98-B4B4-4329-9934-8831037156CC}" presName="spaceRect" presStyleCnt="0"/>
      <dgm:spPr/>
    </dgm:pt>
    <dgm:pt modelId="{892ABE13-75BA-4FFF-AD08-DFE98CBA0547}" type="pres">
      <dgm:prSet presAssocID="{ABCE7D98-B4B4-4329-9934-8831037156CC}" presName="parTx" presStyleLbl="revTx" presStyleIdx="1" presStyleCnt="4">
        <dgm:presLayoutVars>
          <dgm:chMax val="0"/>
          <dgm:chPref val="0"/>
        </dgm:presLayoutVars>
      </dgm:prSet>
      <dgm:spPr/>
    </dgm:pt>
    <dgm:pt modelId="{A62297B2-6EF6-4F8F-8908-36788F23C343}" type="pres">
      <dgm:prSet presAssocID="{EC0AF4D2-E5AF-42A2-AC8A-DA1D777D4C3C}" presName="sibTrans" presStyleCnt="0"/>
      <dgm:spPr/>
    </dgm:pt>
    <dgm:pt modelId="{D0564358-6ACB-4C68-AE2C-FEE1ABF8D00C}" type="pres">
      <dgm:prSet presAssocID="{F91622EF-2B2B-4775-9561-A82235E1D1D7}" presName="compNode" presStyleCnt="0"/>
      <dgm:spPr/>
    </dgm:pt>
    <dgm:pt modelId="{0121BF33-D3A0-4FD0-8DB2-F5C438CDC80A}" type="pres">
      <dgm:prSet presAssocID="{F91622EF-2B2B-4775-9561-A82235E1D1D7}" presName="bgRect" presStyleLbl="bgShp" presStyleIdx="2" presStyleCnt="4"/>
      <dgm:spPr>
        <a:solidFill>
          <a:schemeClr val="accent1">
            <a:lumMod val="60000"/>
            <a:lumOff val="40000"/>
          </a:schemeClr>
        </a:solidFill>
      </dgm:spPr>
    </dgm:pt>
    <dgm:pt modelId="{808574FD-D3F5-469E-AF43-38867EA84101}" type="pres">
      <dgm:prSet presAssocID="{F91622EF-2B2B-4775-9561-A82235E1D1D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3280D580-89C0-4229-AED8-6F9A1D32BA2E}" type="pres">
      <dgm:prSet presAssocID="{F91622EF-2B2B-4775-9561-A82235E1D1D7}" presName="spaceRect" presStyleCnt="0"/>
      <dgm:spPr/>
    </dgm:pt>
    <dgm:pt modelId="{0DA81F20-D5B5-44B1-AF47-3454F7851161}" type="pres">
      <dgm:prSet presAssocID="{F91622EF-2B2B-4775-9561-A82235E1D1D7}" presName="parTx" presStyleLbl="revTx" presStyleIdx="2" presStyleCnt="4">
        <dgm:presLayoutVars>
          <dgm:chMax val="0"/>
          <dgm:chPref val="0"/>
        </dgm:presLayoutVars>
      </dgm:prSet>
      <dgm:spPr/>
    </dgm:pt>
    <dgm:pt modelId="{5E1B9E7C-8CE9-4E5A-870F-48F9128FBA7D}" type="pres">
      <dgm:prSet presAssocID="{416762F1-BC1B-453C-BED6-80D66F239ADC}" presName="sibTrans" presStyleCnt="0"/>
      <dgm:spPr/>
    </dgm:pt>
    <dgm:pt modelId="{AACD5F69-ACDA-4701-90AE-E97DE3C733DB}" type="pres">
      <dgm:prSet presAssocID="{455F6358-CEAE-43C5-B0F7-EFC07FBD0BE9}" presName="compNode" presStyleCnt="0"/>
      <dgm:spPr/>
    </dgm:pt>
    <dgm:pt modelId="{39F63E94-4A8B-4F38-8AE5-CEF328DCDCB8}" type="pres">
      <dgm:prSet presAssocID="{455F6358-CEAE-43C5-B0F7-EFC07FBD0BE9}" presName="bgRect" presStyleLbl="bgShp" presStyleIdx="3" presStyleCnt="4"/>
      <dgm:spPr>
        <a:solidFill>
          <a:schemeClr val="accent1">
            <a:lumMod val="60000"/>
            <a:lumOff val="40000"/>
          </a:schemeClr>
        </a:solidFill>
      </dgm:spPr>
    </dgm:pt>
    <dgm:pt modelId="{E4E08726-0BE7-4AA2-AEBE-69E07EFA76DA}" type="pres">
      <dgm:prSet presAssocID="{455F6358-CEAE-43C5-B0F7-EFC07FBD0BE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4612F158-1912-457C-A349-12AECAFC8FDE}" type="pres">
      <dgm:prSet presAssocID="{455F6358-CEAE-43C5-B0F7-EFC07FBD0BE9}" presName="spaceRect" presStyleCnt="0"/>
      <dgm:spPr/>
    </dgm:pt>
    <dgm:pt modelId="{9748627B-26B8-4EBF-A8A8-181822780B11}" type="pres">
      <dgm:prSet presAssocID="{455F6358-CEAE-43C5-B0F7-EFC07FBD0BE9}" presName="parTx" presStyleLbl="revTx" presStyleIdx="3" presStyleCnt="4">
        <dgm:presLayoutVars>
          <dgm:chMax val="0"/>
          <dgm:chPref val="0"/>
        </dgm:presLayoutVars>
      </dgm:prSet>
      <dgm:spPr/>
    </dgm:pt>
  </dgm:ptLst>
  <dgm:cxnLst>
    <dgm:cxn modelId="{50448D08-8DCF-4B9D-AC7C-146D79A3D3E6}" type="presOf" srcId="{F5A9CEFE-CE08-4BF2-BE31-CF8C31C27882}" destId="{B4A0B695-9451-4024-A6C3-B0DA523E135A}" srcOrd="0" destOrd="0" presId="urn:microsoft.com/office/officeart/2018/2/layout/IconVerticalSolidList"/>
    <dgm:cxn modelId="{B00BF717-E804-4E30-BA69-AD6C369E5967}" srcId="{F5A9CEFE-CE08-4BF2-BE31-CF8C31C27882}" destId="{3FB7E3EE-A986-4502-AD01-CD3C38BFFBC2}" srcOrd="0" destOrd="0" parTransId="{FE395C11-2EEF-4A72-A118-EB3B8BBA979F}" sibTransId="{82919830-2007-47B4-A230-4857379BEFEF}"/>
    <dgm:cxn modelId="{3C8CF045-ED86-4C20-8856-2576B8F8F480}" srcId="{F5A9CEFE-CE08-4BF2-BE31-CF8C31C27882}" destId="{455F6358-CEAE-43C5-B0F7-EFC07FBD0BE9}" srcOrd="3" destOrd="0" parTransId="{B8DFAAE5-00C1-4483-A038-27B05EA5328D}" sibTransId="{733695CC-F154-4CBE-9B6B-646B8F3C7762}"/>
    <dgm:cxn modelId="{9BD37C4B-0A67-47DF-ACC6-D0768ACCD85A}" type="presOf" srcId="{ABCE7D98-B4B4-4329-9934-8831037156CC}" destId="{892ABE13-75BA-4FFF-AD08-DFE98CBA0547}" srcOrd="0" destOrd="0" presId="urn:microsoft.com/office/officeart/2018/2/layout/IconVerticalSolidList"/>
    <dgm:cxn modelId="{9C6FFA4F-768B-4373-9FE7-4A55A68E85AE}" type="presOf" srcId="{3FB7E3EE-A986-4502-AD01-CD3C38BFFBC2}" destId="{9BFE5884-4F02-45CF-9470-41F864490800}" srcOrd="0" destOrd="0" presId="urn:microsoft.com/office/officeart/2018/2/layout/IconVerticalSolidList"/>
    <dgm:cxn modelId="{CE05CF85-8206-4613-AFF3-EB645FB0FEAC}" type="presOf" srcId="{F91622EF-2B2B-4775-9561-A82235E1D1D7}" destId="{0DA81F20-D5B5-44B1-AF47-3454F7851161}" srcOrd="0" destOrd="0" presId="urn:microsoft.com/office/officeart/2018/2/layout/IconVerticalSolidList"/>
    <dgm:cxn modelId="{8486AF89-6C31-48FE-8EB4-09CF6DA237E5}" type="presOf" srcId="{455F6358-CEAE-43C5-B0F7-EFC07FBD0BE9}" destId="{9748627B-26B8-4EBF-A8A8-181822780B11}" srcOrd="0" destOrd="0" presId="urn:microsoft.com/office/officeart/2018/2/layout/IconVerticalSolidList"/>
    <dgm:cxn modelId="{4D5FD4AE-2C23-4BF1-9019-9D66C09012C2}" srcId="{F5A9CEFE-CE08-4BF2-BE31-CF8C31C27882}" destId="{F91622EF-2B2B-4775-9561-A82235E1D1D7}" srcOrd="2" destOrd="0" parTransId="{36746188-5C2E-488D-B328-83C0DA6DCD8A}" sibTransId="{416762F1-BC1B-453C-BED6-80D66F239ADC}"/>
    <dgm:cxn modelId="{D6276AED-D50F-4521-91E9-38CF3B872D6F}" srcId="{F5A9CEFE-CE08-4BF2-BE31-CF8C31C27882}" destId="{ABCE7D98-B4B4-4329-9934-8831037156CC}" srcOrd="1" destOrd="0" parTransId="{7D732E50-8B2C-4D92-8149-67162933D492}" sibTransId="{EC0AF4D2-E5AF-42A2-AC8A-DA1D777D4C3C}"/>
    <dgm:cxn modelId="{B9ABA529-6ACD-44ED-83F7-8ADF2D6F823B}" type="presParOf" srcId="{B4A0B695-9451-4024-A6C3-B0DA523E135A}" destId="{E0D21B17-AC03-4C1C-B45C-767B4895CFCE}" srcOrd="0" destOrd="0" presId="urn:microsoft.com/office/officeart/2018/2/layout/IconVerticalSolidList"/>
    <dgm:cxn modelId="{2DEA271E-5BB5-41F5-AFAB-1AC78537E101}" type="presParOf" srcId="{E0D21B17-AC03-4C1C-B45C-767B4895CFCE}" destId="{A9ACC3E0-E511-433C-B665-5487A5BAAAA2}" srcOrd="0" destOrd="0" presId="urn:microsoft.com/office/officeart/2018/2/layout/IconVerticalSolidList"/>
    <dgm:cxn modelId="{FB167A0D-6A0B-4485-AF93-29A8915B460C}" type="presParOf" srcId="{E0D21B17-AC03-4C1C-B45C-767B4895CFCE}" destId="{8C896C24-B356-43E0-A3F4-C1F6027FA42B}" srcOrd="1" destOrd="0" presId="urn:microsoft.com/office/officeart/2018/2/layout/IconVerticalSolidList"/>
    <dgm:cxn modelId="{84F9BFF2-ACCF-48B6-B6C7-E463A57E288A}" type="presParOf" srcId="{E0D21B17-AC03-4C1C-B45C-767B4895CFCE}" destId="{EA78A47F-C46B-48D5-99CD-35352681D815}" srcOrd="2" destOrd="0" presId="urn:microsoft.com/office/officeart/2018/2/layout/IconVerticalSolidList"/>
    <dgm:cxn modelId="{3BA4C6D5-EE1C-412E-9797-AD44333A21DE}" type="presParOf" srcId="{E0D21B17-AC03-4C1C-B45C-767B4895CFCE}" destId="{9BFE5884-4F02-45CF-9470-41F864490800}" srcOrd="3" destOrd="0" presId="urn:microsoft.com/office/officeart/2018/2/layout/IconVerticalSolidList"/>
    <dgm:cxn modelId="{F8D5A3DF-79B9-4012-B08E-2972293378D4}" type="presParOf" srcId="{B4A0B695-9451-4024-A6C3-B0DA523E135A}" destId="{A137E046-5BA1-40DF-B048-A5C34CB67FB0}" srcOrd="1" destOrd="0" presId="urn:microsoft.com/office/officeart/2018/2/layout/IconVerticalSolidList"/>
    <dgm:cxn modelId="{02E38410-81F8-48D3-83B3-A89D4D0B2A3D}" type="presParOf" srcId="{B4A0B695-9451-4024-A6C3-B0DA523E135A}" destId="{4928CAF2-3031-420C-8465-91C6883ACB6B}" srcOrd="2" destOrd="0" presId="urn:microsoft.com/office/officeart/2018/2/layout/IconVerticalSolidList"/>
    <dgm:cxn modelId="{C201B1DC-460C-45A4-B84B-BBF62BEE0C81}" type="presParOf" srcId="{4928CAF2-3031-420C-8465-91C6883ACB6B}" destId="{17EE1481-8023-4AB2-8E67-6F81099FE2E8}" srcOrd="0" destOrd="0" presId="urn:microsoft.com/office/officeart/2018/2/layout/IconVerticalSolidList"/>
    <dgm:cxn modelId="{4BF71EAB-3D4D-49D9-B000-51ACF181F79A}" type="presParOf" srcId="{4928CAF2-3031-420C-8465-91C6883ACB6B}" destId="{944962D0-86D5-4536-8D19-B44B3BDE23E1}" srcOrd="1" destOrd="0" presId="urn:microsoft.com/office/officeart/2018/2/layout/IconVerticalSolidList"/>
    <dgm:cxn modelId="{D463EF5D-28AE-423D-8E13-AE276942854E}" type="presParOf" srcId="{4928CAF2-3031-420C-8465-91C6883ACB6B}" destId="{C99C0659-2635-4370-BF71-92F3F361999D}" srcOrd="2" destOrd="0" presId="urn:microsoft.com/office/officeart/2018/2/layout/IconVerticalSolidList"/>
    <dgm:cxn modelId="{68E13583-5571-494D-8379-CAEA846B4266}" type="presParOf" srcId="{4928CAF2-3031-420C-8465-91C6883ACB6B}" destId="{892ABE13-75BA-4FFF-AD08-DFE98CBA0547}" srcOrd="3" destOrd="0" presId="urn:microsoft.com/office/officeart/2018/2/layout/IconVerticalSolidList"/>
    <dgm:cxn modelId="{27D2B442-0D8A-4D0A-BA03-09B052965DA3}" type="presParOf" srcId="{B4A0B695-9451-4024-A6C3-B0DA523E135A}" destId="{A62297B2-6EF6-4F8F-8908-36788F23C343}" srcOrd="3" destOrd="0" presId="urn:microsoft.com/office/officeart/2018/2/layout/IconVerticalSolidList"/>
    <dgm:cxn modelId="{21E1AE5E-8541-4A3A-93A6-D4670CFD9F5D}" type="presParOf" srcId="{B4A0B695-9451-4024-A6C3-B0DA523E135A}" destId="{D0564358-6ACB-4C68-AE2C-FEE1ABF8D00C}" srcOrd="4" destOrd="0" presId="urn:microsoft.com/office/officeart/2018/2/layout/IconVerticalSolidList"/>
    <dgm:cxn modelId="{F1F2F9FA-814B-459E-B703-16A5CB75636B}" type="presParOf" srcId="{D0564358-6ACB-4C68-AE2C-FEE1ABF8D00C}" destId="{0121BF33-D3A0-4FD0-8DB2-F5C438CDC80A}" srcOrd="0" destOrd="0" presId="urn:microsoft.com/office/officeart/2018/2/layout/IconVerticalSolidList"/>
    <dgm:cxn modelId="{BA1D626C-8831-4CAF-A180-7A766CE9F5E2}" type="presParOf" srcId="{D0564358-6ACB-4C68-AE2C-FEE1ABF8D00C}" destId="{808574FD-D3F5-469E-AF43-38867EA84101}" srcOrd="1" destOrd="0" presId="urn:microsoft.com/office/officeart/2018/2/layout/IconVerticalSolidList"/>
    <dgm:cxn modelId="{F1E77155-708E-4B17-B7C0-52C97EC3748A}" type="presParOf" srcId="{D0564358-6ACB-4C68-AE2C-FEE1ABF8D00C}" destId="{3280D580-89C0-4229-AED8-6F9A1D32BA2E}" srcOrd="2" destOrd="0" presId="urn:microsoft.com/office/officeart/2018/2/layout/IconVerticalSolidList"/>
    <dgm:cxn modelId="{63048227-17FC-4CA1-A770-EC6110D6D611}" type="presParOf" srcId="{D0564358-6ACB-4C68-AE2C-FEE1ABF8D00C}" destId="{0DA81F20-D5B5-44B1-AF47-3454F7851161}" srcOrd="3" destOrd="0" presId="urn:microsoft.com/office/officeart/2018/2/layout/IconVerticalSolidList"/>
    <dgm:cxn modelId="{5D50F07F-C4E9-4D0D-977E-FC8437AB65F9}" type="presParOf" srcId="{B4A0B695-9451-4024-A6C3-B0DA523E135A}" destId="{5E1B9E7C-8CE9-4E5A-870F-48F9128FBA7D}" srcOrd="5" destOrd="0" presId="urn:microsoft.com/office/officeart/2018/2/layout/IconVerticalSolidList"/>
    <dgm:cxn modelId="{2BED764B-8A5B-475B-A9FA-449318E52257}" type="presParOf" srcId="{B4A0B695-9451-4024-A6C3-B0DA523E135A}" destId="{AACD5F69-ACDA-4701-90AE-E97DE3C733DB}" srcOrd="6" destOrd="0" presId="urn:microsoft.com/office/officeart/2018/2/layout/IconVerticalSolidList"/>
    <dgm:cxn modelId="{E417CD22-1D37-4A1A-9C61-EB7955A073B0}" type="presParOf" srcId="{AACD5F69-ACDA-4701-90AE-E97DE3C733DB}" destId="{39F63E94-4A8B-4F38-8AE5-CEF328DCDCB8}" srcOrd="0" destOrd="0" presId="urn:microsoft.com/office/officeart/2018/2/layout/IconVerticalSolidList"/>
    <dgm:cxn modelId="{FD504097-327D-4B23-BD68-006D11CA16F1}" type="presParOf" srcId="{AACD5F69-ACDA-4701-90AE-E97DE3C733DB}" destId="{E4E08726-0BE7-4AA2-AEBE-69E07EFA76DA}" srcOrd="1" destOrd="0" presId="urn:microsoft.com/office/officeart/2018/2/layout/IconVerticalSolidList"/>
    <dgm:cxn modelId="{E4CBC769-D17E-4AA2-8BBE-5EA84D109D7A}" type="presParOf" srcId="{AACD5F69-ACDA-4701-90AE-E97DE3C733DB}" destId="{4612F158-1912-457C-A349-12AECAFC8FDE}" srcOrd="2" destOrd="0" presId="urn:microsoft.com/office/officeart/2018/2/layout/IconVerticalSolidList"/>
    <dgm:cxn modelId="{175C0D00-EC50-4B7A-B59E-3FCAB5FE3056}" type="presParOf" srcId="{AACD5F69-ACDA-4701-90AE-E97DE3C733DB}" destId="{9748627B-26B8-4EBF-A8A8-181822780B1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DC25F8-A588-416C-A579-FEBB63D47FCF}" type="doc">
      <dgm:prSet loTypeId="urn:microsoft.com/office/officeart/2005/8/layout/chevron1" loCatId="process" qsTypeId="urn:microsoft.com/office/officeart/2005/8/quickstyle/simple1" qsCatId="simple" csTypeId="urn:microsoft.com/office/officeart/2005/8/colors/accent3_2" csCatId="accent3" phldr="1"/>
      <dgm:spPr/>
      <dgm:t>
        <a:bodyPr/>
        <a:lstStyle/>
        <a:p>
          <a:endParaRPr lang="en-US"/>
        </a:p>
      </dgm:t>
    </dgm:pt>
    <dgm:pt modelId="{196155F6-8295-4483-A559-326A9A5D5068}">
      <dgm:prSet phldrT="[Text]" custT="1"/>
      <dgm:spPr/>
      <dgm:t>
        <a:bodyPr/>
        <a:lstStyle/>
        <a:p>
          <a:r>
            <a:rPr lang="en-US" sz="2400" b="1"/>
            <a:t>Multisensory Stage</a:t>
          </a:r>
        </a:p>
      </dgm:t>
    </dgm:pt>
    <dgm:pt modelId="{5DB0B475-80BA-4D9D-B457-BF6B935AD5F9}" type="parTrans" cxnId="{A9DC1F25-F982-46B9-8D40-27F1672CC84E}">
      <dgm:prSet/>
      <dgm:spPr/>
      <dgm:t>
        <a:bodyPr/>
        <a:lstStyle/>
        <a:p>
          <a:endParaRPr lang="en-US" sz="2000"/>
        </a:p>
      </dgm:t>
    </dgm:pt>
    <dgm:pt modelId="{25C0FA92-1BC8-4B2D-BA6E-DE147622E5A6}" type="sibTrans" cxnId="{A9DC1F25-F982-46B9-8D40-27F1672CC84E}">
      <dgm:prSet/>
      <dgm:spPr/>
      <dgm:t>
        <a:bodyPr/>
        <a:lstStyle/>
        <a:p>
          <a:endParaRPr lang="en-US" sz="2000"/>
        </a:p>
      </dgm:t>
    </dgm:pt>
    <dgm:pt modelId="{49E5D131-5DD7-4D1F-97F3-64774510188E}">
      <dgm:prSet phldrT="[Text]" custT="1"/>
      <dgm:spPr/>
      <dgm:t>
        <a:bodyPr/>
        <a:lstStyle/>
        <a:p>
          <a:pPr>
            <a:buFont typeface="Arial" panose="020B0604020202020204" pitchFamily="34" charset="0"/>
            <a:buChar char="•"/>
          </a:pPr>
          <a:r>
            <a:rPr lang="en-US" sz="2000" b="0" i="0" u="none"/>
            <a:t>Student is just learning the task and needs the supports of external prompts</a:t>
          </a:r>
          <a:endParaRPr lang="en-US" sz="2000"/>
        </a:p>
      </dgm:t>
    </dgm:pt>
    <dgm:pt modelId="{CAE74812-7A41-4434-AE35-9960FC597E63}" type="parTrans" cxnId="{132D802D-A8B1-450A-B167-33F7BC84A789}">
      <dgm:prSet/>
      <dgm:spPr/>
      <dgm:t>
        <a:bodyPr/>
        <a:lstStyle/>
        <a:p>
          <a:endParaRPr lang="en-US" sz="2000"/>
        </a:p>
      </dgm:t>
    </dgm:pt>
    <dgm:pt modelId="{B500A150-1134-4000-9D3C-16F5C5903D33}" type="sibTrans" cxnId="{132D802D-A8B1-450A-B167-33F7BC84A789}">
      <dgm:prSet/>
      <dgm:spPr/>
      <dgm:t>
        <a:bodyPr/>
        <a:lstStyle/>
        <a:p>
          <a:endParaRPr lang="en-US" sz="2000"/>
        </a:p>
      </dgm:t>
    </dgm:pt>
    <dgm:pt modelId="{1855C181-C0F3-41AA-AA9B-824650A0893F}">
      <dgm:prSet phldrT="[Text]" custT="1"/>
      <dgm:spPr/>
      <dgm:t>
        <a:bodyPr/>
        <a:lstStyle/>
        <a:p>
          <a:r>
            <a:rPr lang="en-US" sz="2400" b="1"/>
            <a:t>Knowledge Stage</a:t>
          </a:r>
        </a:p>
      </dgm:t>
    </dgm:pt>
    <dgm:pt modelId="{91380A2A-F7F4-48C4-9850-9107BB476263}" type="parTrans" cxnId="{A7A5FB49-A40E-408B-B315-222579517B44}">
      <dgm:prSet/>
      <dgm:spPr/>
      <dgm:t>
        <a:bodyPr/>
        <a:lstStyle/>
        <a:p>
          <a:endParaRPr lang="en-US" sz="2000"/>
        </a:p>
      </dgm:t>
    </dgm:pt>
    <dgm:pt modelId="{51461314-5939-438D-94E5-2212F808B0EC}" type="sibTrans" cxnId="{A7A5FB49-A40E-408B-B315-222579517B44}">
      <dgm:prSet/>
      <dgm:spPr/>
      <dgm:t>
        <a:bodyPr/>
        <a:lstStyle/>
        <a:p>
          <a:endParaRPr lang="en-US" sz="2000"/>
        </a:p>
      </dgm:t>
    </dgm:pt>
    <dgm:pt modelId="{45666647-F7B0-4772-A288-74DFAA4DE016}">
      <dgm:prSet phldrT="[Text]" custT="1"/>
      <dgm:spPr/>
      <dgm:t>
        <a:bodyPr/>
        <a:lstStyle/>
        <a:p>
          <a:r>
            <a:rPr lang="en-US" sz="2000" b="0" i="0" u="none"/>
            <a:t>Student does not need external prompts</a:t>
          </a:r>
          <a:endParaRPr lang="en-US" sz="2000"/>
        </a:p>
      </dgm:t>
    </dgm:pt>
    <dgm:pt modelId="{50A1E5F8-B578-4F05-8174-7D15560A52FA}" type="parTrans" cxnId="{5FC0BBE7-ABB4-43F6-B133-5FF90051ED4D}">
      <dgm:prSet/>
      <dgm:spPr/>
      <dgm:t>
        <a:bodyPr/>
        <a:lstStyle/>
        <a:p>
          <a:endParaRPr lang="en-US" sz="2000"/>
        </a:p>
      </dgm:t>
    </dgm:pt>
    <dgm:pt modelId="{779AE2DD-B215-420C-860F-F325A4A14761}" type="sibTrans" cxnId="{5FC0BBE7-ABB4-43F6-B133-5FF90051ED4D}">
      <dgm:prSet/>
      <dgm:spPr/>
      <dgm:t>
        <a:bodyPr/>
        <a:lstStyle/>
        <a:p>
          <a:endParaRPr lang="en-US" sz="2000"/>
        </a:p>
      </dgm:t>
    </dgm:pt>
    <dgm:pt modelId="{4945B12D-9333-45D3-9599-39254C55C0F8}">
      <dgm:prSet phldrT="[Text]" custT="1"/>
      <dgm:spPr/>
      <dgm:t>
        <a:bodyPr/>
        <a:lstStyle/>
        <a:p>
          <a:r>
            <a:rPr lang="en-US" sz="2400" b="1"/>
            <a:t>Automatic Stage</a:t>
          </a:r>
        </a:p>
      </dgm:t>
    </dgm:pt>
    <dgm:pt modelId="{DEB8DC49-8260-49B2-934F-C6556A1BAA99}" type="parTrans" cxnId="{B12D849A-FD00-4897-9677-FC2040CE9CA1}">
      <dgm:prSet/>
      <dgm:spPr/>
      <dgm:t>
        <a:bodyPr/>
        <a:lstStyle/>
        <a:p>
          <a:endParaRPr lang="en-US" sz="2000"/>
        </a:p>
      </dgm:t>
    </dgm:pt>
    <dgm:pt modelId="{8CF404C7-1A65-44CA-A4F3-25C5A23FF30C}" type="sibTrans" cxnId="{B12D849A-FD00-4897-9677-FC2040CE9CA1}">
      <dgm:prSet/>
      <dgm:spPr/>
      <dgm:t>
        <a:bodyPr/>
        <a:lstStyle/>
        <a:p>
          <a:endParaRPr lang="en-US" sz="2000"/>
        </a:p>
      </dgm:t>
    </dgm:pt>
    <dgm:pt modelId="{79E2EA6D-E404-400C-86FB-707EB2E7717B}">
      <dgm:prSet phldrT="[Text]" custT="1"/>
      <dgm:spPr/>
      <dgm:t>
        <a:bodyPr/>
        <a:lstStyle/>
        <a:p>
          <a:r>
            <a:rPr lang="en-US" sz="2000" b="0" i="0" u="none"/>
            <a:t>Student is quick and automatic with the task</a:t>
          </a:r>
          <a:endParaRPr lang="en-US" sz="2000"/>
        </a:p>
      </dgm:t>
    </dgm:pt>
    <dgm:pt modelId="{F5943365-E7E8-4FC0-9740-FC3BBA61D7A6}" type="parTrans" cxnId="{AC1B63F1-1EDC-4E00-902E-575C12B41E19}">
      <dgm:prSet/>
      <dgm:spPr/>
      <dgm:t>
        <a:bodyPr/>
        <a:lstStyle/>
        <a:p>
          <a:endParaRPr lang="en-US" sz="2000"/>
        </a:p>
      </dgm:t>
    </dgm:pt>
    <dgm:pt modelId="{1D8219A8-68E0-41A7-9119-08A350A067D1}" type="sibTrans" cxnId="{AC1B63F1-1EDC-4E00-902E-575C12B41E19}">
      <dgm:prSet/>
      <dgm:spPr/>
      <dgm:t>
        <a:bodyPr/>
        <a:lstStyle/>
        <a:p>
          <a:endParaRPr lang="en-US" sz="2000"/>
        </a:p>
      </dgm:t>
    </dgm:pt>
    <dgm:pt modelId="{1A492D06-FEA5-48A5-B8BB-24B6068287EB}">
      <dgm:prSet custT="1"/>
      <dgm:spPr/>
      <dgm:t>
        <a:bodyPr/>
        <a:lstStyle/>
        <a:p>
          <a:pPr>
            <a:buFont typeface="Arial" panose="020B0604020202020204" pitchFamily="34" charset="0"/>
            <a:buChar char="•"/>
          </a:pPr>
          <a:r>
            <a:rPr lang="en-US" sz="2000" b="0" i="0" u="none"/>
            <a:t>Student may still be making many mistakes</a:t>
          </a:r>
        </a:p>
      </dgm:t>
    </dgm:pt>
    <dgm:pt modelId="{59F94E4F-0F9D-4E3D-9AD1-707AAA6A9F92}" type="parTrans" cxnId="{58DDF8A5-1EE7-4AFC-854A-2C3A0C58524A}">
      <dgm:prSet/>
      <dgm:spPr/>
      <dgm:t>
        <a:bodyPr/>
        <a:lstStyle/>
        <a:p>
          <a:endParaRPr lang="en-US" sz="2000"/>
        </a:p>
      </dgm:t>
    </dgm:pt>
    <dgm:pt modelId="{C3451468-C1CB-4CD1-B18B-F2F60250BCBC}" type="sibTrans" cxnId="{58DDF8A5-1EE7-4AFC-854A-2C3A0C58524A}">
      <dgm:prSet/>
      <dgm:spPr/>
      <dgm:t>
        <a:bodyPr/>
        <a:lstStyle/>
        <a:p>
          <a:endParaRPr lang="en-US" sz="2000"/>
        </a:p>
      </dgm:t>
    </dgm:pt>
    <dgm:pt modelId="{F86F4A15-5226-4B85-8A21-6750D91DFCCA}">
      <dgm:prSet custT="1"/>
      <dgm:spPr/>
      <dgm:t>
        <a:bodyPr/>
        <a:lstStyle/>
        <a:p>
          <a:pPr>
            <a:buFont typeface="Arial" panose="020B0604020202020204" pitchFamily="34" charset="0"/>
            <a:buChar char="•"/>
          </a:pPr>
          <a:r>
            <a:rPr lang="en-US" sz="2000" b="0" i="0" u="none"/>
            <a:t>May need many “we dos” to practice</a:t>
          </a:r>
        </a:p>
      </dgm:t>
    </dgm:pt>
    <dgm:pt modelId="{2A7D3E4B-137C-4F3C-A5CA-79ACC5F9AAF5}" type="parTrans" cxnId="{40B05521-4F31-48A8-96FB-85D11F54E74A}">
      <dgm:prSet/>
      <dgm:spPr/>
      <dgm:t>
        <a:bodyPr/>
        <a:lstStyle/>
        <a:p>
          <a:endParaRPr lang="en-US" sz="2000"/>
        </a:p>
      </dgm:t>
    </dgm:pt>
    <dgm:pt modelId="{39AA98CA-0B9E-41EB-A33C-70207BA47BF6}" type="sibTrans" cxnId="{40B05521-4F31-48A8-96FB-85D11F54E74A}">
      <dgm:prSet/>
      <dgm:spPr/>
      <dgm:t>
        <a:bodyPr/>
        <a:lstStyle/>
        <a:p>
          <a:endParaRPr lang="en-US" sz="2000"/>
        </a:p>
      </dgm:t>
    </dgm:pt>
    <dgm:pt modelId="{9846B961-43A4-4AC2-BA85-A0084888C64F}">
      <dgm:prSet phldrT="[Text]" custT="1"/>
      <dgm:spPr/>
      <dgm:t>
        <a:bodyPr/>
        <a:lstStyle/>
        <a:p>
          <a:r>
            <a:rPr lang="en-US" sz="2000" b="0" i="0" u="none"/>
            <a:t>Can do the task mentally but not quickly</a:t>
          </a:r>
          <a:endParaRPr lang="en-US" sz="2000"/>
        </a:p>
      </dgm:t>
    </dgm:pt>
    <dgm:pt modelId="{75E74866-F2A0-4013-8389-5A7EFD3AB30E}" type="parTrans" cxnId="{0CFBC2CD-A4AE-4A57-B02B-AD7C4D440296}">
      <dgm:prSet/>
      <dgm:spPr/>
      <dgm:t>
        <a:bodyPr/>
        <a:lstStyle/>
        <a:p>
          <a:endParaRPr lang="en-US" sz="2000"/>
        </a:p>
      </dgm:t>
    </dgm:pt>
    <dgm:pt modelId="{B091DBC4-CB70-44A3-B658-0BA116C9D16F}" type="sibTrans" cxnId="{0CFBC2CD-A4AE-4A57-B02B-AD7C4D440296}">
      <dgm:prSet/>
      <dgm:spPr/>
      <dgm:t>
        <a:bodyPr/>
        <a:lstStyle/>
        <a:p>
          <a:endParaRPr lang="en-US" sz="2000"/>
        </a:p>
      </dgm:t>
    </dgm:pt>
    <dgm:pt modelId="{E6F08696-DBAE-45E7-8AC6-CE9B48134E9C}">
      <dgm:prSet phldrT="[Text]" custT="1"/>
      <dgm:spPr/>
      <dgm:t>
        <a:bodyPr/>
        <a:lstStyle/>
        <a:p>
          <a:r>
            <a:rPr lang="en-US" sz="2000" b="0" i="0" u="none"/>
            <a:t>May still make some mistakes</a:t>
          </a:r>
          <a:endParaRPr lang="en-US" sz="2000"/>
        </a:p>
      </dgm:t>
    </dgm:pt>
    <dgm:pt modelId="{DF066FFB-62DE-4AB3-A11E-E1EBA5D042B0}" type="parTrans" cxnId="{64B0A9FA-070F-4670-A774-97D05EFD0E77}">
      <dgm:prSet/>
      <dgm:spPr/>
      <dgm:t>
        <a:bodyPr/>
        <a:lstStyle/>
        <a:p>
          <a:endParaRPr lang="en-US" sz="2000"/>
        </a:p>
      </dgm:t>
    </dgm:pt>
    <dgm:pt modelId="{BA85D856-119F-43B3-8949-50C884D67514}" type="sibTrans" cxnId="{64B0A9FA-070F-4670-A774-97D05EFD0E77}">
      <dgm:prSet/>
      <dgm:spPr/>
      <dgm:t>
        <a:bodyPr/>
        <a:lstStyle/>
        <a:p>
          <a:endParaRPr lang="en-US" sz="2000"/>
        </a:p>
      </dgm:t>
    </dgm:pt>
    <dgm:pt modelId="{170919A5-E446-4243-9DDE-B871F6399AC1}">
      <dgm:prSet custT="1"/>
      <dgm:spPr/>
      <dgm:t>
        <a:bodyPr/>
        <a:lstStyle/>
        <a:p>
          <a:pPr>
            <a:buFont typeface="Arial" panose="020B0604020202020204" pitchFamily="34" charset="0"/>
            <a:buChar char="•"/>
          </a:pPr>
          <a:r>
            <a:rPr lang="en-US" sz="2000" b="0" i="0" u="none"/>
            <a:t>Rarely makes mistakes</a:t>
          </a:r>
        </a:p>
      </dgm:t>
    </dgm:pt>
    <dgm:pt modelId="{DDB64B2A-FEAF-4EE4-BB7E-D530D5596A93}" type="parTrans" cxnId="{32245205-8395-4012-9A9F-BB9F2DBA2D95}">
      <dgm:prSet/>
      <dgm:spPr/>
      <dgm:t>
        <a:bodyPr/>
        <a:lstStyle/>
        <a:p>
          <a:endParaRPr lang="en-US" sz="2000"/>
        </a:p>
      </dgm:t>
    </dgm:pt>
    <dgm:pt modelId="{F45D6A09-66CF-4745-8207-EB4EF349379B}" type="sibTrans" cxnId="{32245205-8395-4012-9A9F-BB9F2DBA2D95}">
      <dgm:prSet/>
      <dgm:spPr/>
      <dgm:t>
        <a:bodyPr/>
        <a:lstStyle/>
        <a:p>
          <a:endParaRPr lang="en-US" sz="2000"/>
        </a:p>
      </dgm:t>
    </dgm:pt>
    <dgm:pt modelId="{BA4A2552-5F2C-4E07-87AB-A581698CB27C}" type="pres">
      <dgm:prSet presAssocID="{43DC25F8-A588-416C-A579-FEBB63D47FCF}" presName="Name0" presStyleCnt="0">
        <dgm:presLayoutVars>
          <dgm:dir/>
          <dgm:animLvl val="lvl"/>
          <dgm:resizeHandles val="exact"/>
        </dgm:presLayoutVars>
      </dgm:prSet>
      <dgm:spPr/>
    </dgm:pt>
    <dgm:pt modelId="{4C066ACE-D6DA-4401-A184-2803E11D44A1}" type="pres">
      <dgm:prSet presAssocID="{196155F6-8295-4483-A559-326A9A5D5068}" presName="composite" presStyleCnt="0"/>
      <dgm:spPr/>
    </dgm:pt>
    <dgm:pt modelId="{44C68C28-60D8-4AA0-AC01-EDEB4C751742}" type="pres">
      <dgm:prSet presAssocID="{196155F6-8295-4483-A559-326A9A5D5068}" presName="parTx" presStyleLbl="node1" presStyleIdx="0" presStyleCnt="3">
        <dgm:presLayoutVars>
          <dgm:chMax val="0"/>
          <dgm:chPref val="0"/>
          <dgm:bulletEnabled val="1"/>
        </dgm:presLayoutVars>
      </dgm:prSet>
      <dgm:spPr/>
    </dgm:pt>
    <dgm:pt modelId="{97A2F315-D28B-45A6-BCB7-1C8EF3254AD9}" type="pres">
      <dgm:prSet presAssocID="{196155F6-8295-4483-A559-326A9A5D5068}" presName="desTx" presStyleLbl="revTx" presStyleIdx="0" presStyleCnt="3">
        <dgm:presLayoutVars>
          <dgm:bulletEnabled val="1"/>
        </dgm:presLayoutVars>
      </dgm:prSet>
      <dgm:spPr/>
    </dgm:pt>
    <dgm:pt modelId="{446C8783-BD7B-4279-97DC-7291588F41A5}" type="pres">
      <dgm:prSet presAssocID="{25C0FA92-1BC8-4B2D-BA6E-DE147622E5A6}" presName="space" presStyleCnt="0"/>
      <dgm:spPr/>
    </dgm:pt>
    <dgm:pt modelId="{26443F82-ADF8-4A03-BD33-4AD5F565F00A}" type="pres">
      <dgm:prSet presAssocID="{1855C181-C0F3-41AA-AA9B-824650A0893F}" presName="composite" presStyleCnt="0"/>
      <dgm:spPr/>
    </dgm:pt>
    <dgm:pt modelId="{4823152A-CEE8-4B67-AE15-AEFF99E0F779}" type="pres">
      <dgm:prSet presAssocID="{1855C181-C0F3-41AA-AA9B-824650A0893F}" presName="parTx" presStyleLbl="node1" presStyleIdx="1" presStyleCnt="3">
        <dgm:presLayoutVars>
          <dgm:chMax val="0"/>
          <dgm:chPref val="0"/>
          <dgm:bulletEnabled val="1"/>
        </dgm:presLayoutVars>
      </dgm:prSet>
      <dgm:spPr/>
    </dgm:pt>
    <dgm:pt modelId="{2B5E30FE-0C38-4365-8EB3-E804030B0FB9}" type="pres">
      <dgm:prSet presAssocID="{1855C181-C0F3-41AA-AA9B-824650A0893F}" presName="desTx" presStyleLbl="revTx" presStyleIdx="1" presStyleCnt="3">
        <dgm:presLayoutVars>
          <dgm:bulletEnabled val="1"/>
        </dgm:presLayoutVars>
      </dgm:prSet>
      <dgm:spPr/>
    </dgm:pt>
    <dgm:pt modelId="{94BEB42F-1D3B-419B-9546-8DEF30BF594A}" type="pres">
      <dgm:prSet presAssocID="{51461314-5939-438D-94E5-2212F808B0EC}" presName="space" presStyleCnt="0"/>
      <dgm:spPr/>
    </dgm:pt>
    <dgm:pt modelId="{50B62AFD-2DD8-49CE-89A9-EDCD8FDD98A9}" type="pres">
      <dgm:prSet presAssocID="{4945B12D-9333-45D3-9599-39254C55C0F8}" presName="composite" presStyleCnt="0"/>
      <dgm:spPr/>
    </dgm:pt>
    <dgm:pt modelId="{58C920A0-1F08-4B75-873E-6A2E3496C20B}" type="pres">
      <dgm:prSet presAssocID="{4945B12D-9333-45D3-9599-39254C55C0F8}" presName="parTx" presStyleLbl="node1" presStyleIdx="2" presStyleCnt="3">
        <dgm:presLayoutVars>
          <dgm:chMax val="0"/>
          <dgm:chPref val="0"/>
          <dgm:bulletEnabled val="1"/>
        </dgm:presLayoutVars>
      </dgm:prSet>
      <dgm:spPr/>
    </dgm:pt>
    <dgm:pt modelId="{A796FC82-7D0D-4586-8D16-FC617A3FA114}" type="pres">
      <dgm:prSet presAssocID="{4945B12D-9333-45D3-9599-39254C55C0F8}" presName="desTx" presStyleLbl="revTx" presStyleIdx="2" presStyleCnt="3">
        <dgm:presLayoutVars>
          <dgm:bulletEnabled val="1"/>
        </dgm:presLayoutVars>
      </dgm:prSet>
      <dgm:spPr/>
    </dgm:pt>
  </dgm:ptLst>
  <dgm:cxnLst>
    <dgm:cxn modelId="{32245205-8395-4012-9A9F-BB9F2DBA2D95}" srcId="{4945B12D-9333-45D3-9599-39254C55C0F8}" destId="{170919A5-E446-4243-9DDE-B871F6399AC1}" srcOrd="1" destOrd="0" parTransId="{DDB64B2A-FEAF-4EE4-BB7E-D530D5596A93}" sibTransId="{F45D6A09-66CF-4745-8207-EB4EF349379B}"/>
    <dgm:cxn modelId="{4BCBB61E-BAF4-44A6-8B7C-02487E40AA2F}" type="presOf" srcId="{170919A5-E446-4243-9DDE-B871F6399AC1}" destId="{A796FC82-7D0D-4586-8D16-FC617A3FA114}" srcOrd="0" destOrd="1" presId="urn:microsoft.com/office/officeart/2005/8/layout/chevron1"/>
    <dgm:cxn modelId="{40B05521-4F31-48A8-96FB-85D11F54E74A}" srcId="{196155F6-8295-4483-A559-326A9A5D5068}" destId="{F86F4A15-5226-4B85-8A21-6750D91DFCCA}" srcOrd="2" destOrd="0" parTransId="{2A7D3E4B-137C-4F3C-A5CA-79ACC5F9AAF5}" sibTransId="{39AA98CA-0B9E-41EB-A33C-70207BA47BF6}"/>
    <dgm:cxn modelId="{A9DC1F25-F982-46B9-8D40-27F1672CC84E}" srcId="{43DC25F8-A588-416C-A579-FEBB63D47FCF}" destId="{196155F6-8295-4483-A559-326A9A5D5068}" srcOrd="0" destOrd="0" parTransId="{5DB0B475-80BA-4D9D-B457-BF6B935AD5F9}" sibTransId="{25C0FA92-1BC8-4B2D-BA6E-DE147622E5A6}"/>
    <dgm:cxn modelId="{132D802D-A8B1-450A-B167-33F7BC84A789}" srcId="{196155F6-8295-4483-A559-326A9A5D5068}" destId="{49E5D131-5DD7-4D1F-97F3-64774510188E}" srcOrd="0" destOrd="0" parTransId="{CAE74812-7A41-4434-AE35-9960FC597E63}" sibTransId="{B500A150-1134-4000-9D3C-16F5C5903D33}"/>
    <dgm:cxn modelId="{1F800F43-31D8-47E4-AF3A-A772CA4A7E0D}" type="presOf" srcId="{F86F4A15-5226-4B85-8A21-6750D91DFCCA}" destId="{97A2F315-D28B-45A6-BCB7-1C8EF3254AD9}" srcOrd="0" destOrd="2" presId="urn:microsoft.com/office/officeart/2005/8/layout/chevron1"/>
    <dgm:cxn modelId="{DBD21F63-609B-4077-B59C-505DAC2035BA}" type="presOf" srcId="{1855C181-C0F3-41AA-AA9B-824650A0893F}" destId="{4823152A-CEE8-4B67-AE15-AEFF99E0F779}" srcOrd="0" destOrd="0" presId="urn:microsoft.com/office/officeart/2005/8/layout/chevron1"/>
    <dgm:cxn modelId="{A7A5FB49-A40E-408B-B315-222579517B44}" srcId="{43DC25F8-A588-416C-A579-FEBB63D47FCF}" destId="{1855C181-C0F3-41AA-AA9B-824650A0893F}" srcOrd="1" destOrd="0" parTransId="{91380A2A-F7F4-48C4-9850-9107BB476263}" sibTransId="{51461314-5939-438D-94E5-2212F808B0EC}"/>
    <dgm:cxn modelId="{17AD2576-DBED-4C83-881A-A09A12D94B80}" type="presOf" srcId="{79E2EA6D-E404-400C-86FB-707EB2E7717B}" destId="{A796FC82-7D0D-4586-8D16-FC617A3FA114}" srcOrd="0" destOrd="0" presId="urn:microsoft.com/office/officeart/2005/8/layout/chevron1"/>
    <dgm:cxn modelId="{B12D849A-FD00-4897-9677-FC2040CE9CA1}" srcId="{43DC25F8-A588-416C-A579-FEBB63D47FCF}" destId="{4945B12D-9333-45D3-9599-39254C55C0F8}" srcOrd="2" destOrd="0" parTransId="{DEB8DC49-8260-49B2-934F-C6556A1BAA99}" sibTransId="{8CF404C7-1A65-44CA-A4F3-25C5A23FF30C}"/>
    <dgm:cxn modelId="{DA817D9D-5DDA-40FB-9FE1-FADBAD18C4A9}" type="presOf" srcId="{196155F6-8295-4483-A559-326A9A5D5068}" destId="{44C68C28-60D8-4AA0-AC01-EDEB4C751742}" srcOrd="0" destOrd="0" presId="urn:microsoft.com/office/officeart/2005/8/layout/chevron1"/>
    <dgm:cxn modelId="{FDC271A3-808F-441B-9279-71D4361961E8}" type="presOf" srcId="{49E5D131-5DD7-4D1F-97F3-64774510188E}" destId="{97A2F315-D28B-45A6-BCB7-1C8EF3254AD9}" srcOrd="0" destOrd="0" presId="urn:microsoft.com/office/officeart/2005/8/layout/chevron1"/>
    <dgm:cxn modelId="{58DDF8A5-1EE7-4AFC-854A-2C3A0C58524A}" srcId="{196155F6-8295-4483-A559-326A9A5D5068}" destId="{1A492D06-FEA5-48A5-B8BB-24B6068287EB}" srcOrd="1" destOrd="0" parTransId="{59F94E4F-0F9D-4E3D-9AD1-707AAA6A9F92}" sibTransId="{C3451468-C1CB-4CD1-B18B-F2F60250BCBC}"/>
    <dgm:cxn modelId="{D69ED2B3-D869-4F88-BE1E-1712228CF86D}" type="presOf" srcId="{43DC25F8-A588-416C-A579-FEBB63D47FCF}" destId="{BA4A2552-5F2C-4E07-87AB-A581698CB27C}" srcOrd="0" destOrd="0" presId="urn:microsoft.com/office/officeart/2005/8/layout/chevron1"/>
    <dgm:cxn modelId="{E5958EB6-D918-45B9-9586-93D5D330E4FD}" type="presOf" srcId="{45666647-F7B0-4772-A288-74DFAA4DE016}" destId="{2B5E30FE-0C38-4365-8EB3-E804030B0FB9}" srcOrd="0" destOrd="0" presId="urn:microsoft.com/office/officeart/2005/8/layout/chevron1"/>
    <dgm:cxn modelId="{C416AAB6-87BF-42C2-84FC-AC1EE869CA7D}" type="presOf" srcId="{1A492D06-FEA5-48A5-B8BB-24B6068287EB}" destId="{97A2F315-D28B-45A6-BCB7-1C8EF3254AD9}" srcOrd="0" destOrd="1" presId="urn:microsoft.com/office/officeart/2005/8/layout/chevron1"/>
    <dgm:cxn modelId="{0CFBC2CD-A4AE-4A57-B02B-AD7C4D440296}" srcId="{1855C181-C0F3-41AA-AA9B-824650A0893F}" destId="{9846B961-43A4-4AC2-BA85-A0084888C64F}" srcOrd="1" destOrd="0" parTransId="{75E74866-F2A0-4013-8389-5A7EFD3AB30E}" sibTransId="{B091DBC4-CB70-44A3-B658-0BA116C9D16F}"/>
    <dgm:cxn modelId="{78E449D5-C073-4999-BBBA-74F0D936B75C}" type="presOf" srcId="{4945B12D-9333-45D3-9599-39254C55C0F8}" destId="{58C920A0-1F08-4B75-873E-6A2E3496C20B}" srcOrd="0" destOrd="0" presId="urn:microsoft.com/office/officeart/2005/8/layout/chevron1"/>
    <dgm:cxn modelId="{CC7D46E4-A707-4F3F-ADE9-49EC04C2BC4D}" type="presOf" srcId="{9846B961-43A4-4AC2-BA85-A0084888C64F}" destId="{2B5E30FE-0C38-4365-8EB3-E804030B0FB9}" srcOrd="0" destOrd="1" presId="urn:microsoft.com/office/officeart/2005/8/layout/chevron1"/>
    <dgm:cxn modelId="{5FC0BBE7-ABB4-43F6-B133-5FF90051ED4D}" srcId="{1855C181-C0F3-41AA-AA9B-824650A0893F}" destId="{45666647-F7B0-4772-A288-74DFAA4DE016}" srcOrd="0" destOrd="0" parTransId="{50A1E5F8-B578-4F05-8174-7D15560A52FA}" sibTransId="{779AE2DD-B215-420C-860F-F325A4A14761}"/>
    <dgm:cxn modelId="{E8D860F0-3B8D-4DEC-BB10-85ADA52C5DEC}" type="presOf" srcId="{E6F08696-DBAE-45E7-8AC6-CE9B48134E9C}" destId="{2B5E30FE-0C38-4365-8EB3-E804030B0FB9}" srcOrd="0" destOrd="2" presId="urn:microsoft.com/office/officeart/2005/8/layout/chevron1"/>
    <dgm:cxn modelId="{AC1B63F1-1EDC-4E00-902E-575C12B41E19}" srcId="{4945B12D-9333-45D3-9599-39254C55C0F8}" destId="{79E2EA6D-E404-400C-86FB-707EB2E7717B}" srcOrd="0" destOrd="0" parTransId="{F5943365-E7E8-4FC0-9740-FC3BBA61D7A6}" sibTransId="{1D8219A8-68E0-41A7-9119-08A350A067D1}"/>
    <dgm:cxn modelId="{64B0A9FA-070F-4670-A774-97D05EFD0E77}" srcId="{1855C181-C0F3-41AA-AA9B-824650A0893F}" destId="{E6F08696-DBAE-45E7-8AC6-CE9B48134E9C}" srcOrd="2" destOrd="0" parTransId="{DF066FFB-62DE-4AB3-A11E-E1EBA5D042B0}" sibTransId="{BA85D856-119F-43B3-8949-50C884D67514}"/>
    <dgm:cxn modelId="{E87B35BA-49A1-4C35-A529-D0DD330D509B}" type="presParOf" srcId="{BA4A2552-5F2C-4E07-87AB-A581698CB27C}" destId="{4C066ACE-D6DA-4401-A184-2803E11D44A1}" srcOrd="0" destOrd="0" presId="urn:microsoft.com/office/officeart/2005/8/layout/chevron1"/>
    <dgm:cxn modelId="{BA14A058-15AB-465F-BAB0-89A5DC02FD65}" type="presParOf" srcId="{4C066ACE-D6DA-4401-A184-2803E11D44A1}" destId="{44C68C28-60D8-4AA0-AC01-EDEB4C751742}" srcOrd="0" destOrd="0" presId="urn:microsoft.com/office/officeart/2005/8/layout/chevron1"/>
    <dgm:cxn modelId="{89817098-5025-4FAA-B0B1-04C51FE4DE7D}" type="presParOf" srcId="{4C066ACE-D6DA-4401-A184-2803E11D44A1}" destId="{97A2F315-D28B-45A6-BCB7-1C8EF3254AD9}" srcOrd="1" destOrd="0" presId="urn:microsoft.com/office/officeart/2005/8/layout/chevron1"/>
    <dgm:cxn modelId="{A73B7536-C3B8-48B9-BC85-42B282071221}" type="presParOf" srcId="{BA4A2552-5F2C-4E07-87AB-A581698CB27C}" destId="{446C8783-BD7B-4279-97DC-7291588F41A5}" srcOrd="1" destOrd="0" presId="urn:microsoft.com/office/officeart/2005/8/layout/chevron1"/>
    <dgm:cxn modelId="{60D43067-6800-451F-897C-29DA989EC352}" type="presParOf" srcId="{BA4A2552-5F2C-4E07-87AB-A581698CB27C}" destId="{26443F82-ADF8-4A03-BD33-4AD5F565F00A}" srcOrd="2" destOrd="0" presId="urn:microsoft.com/office/officeart/2005/8/layout/chevron1"/>
    <dgm:cxn modelId="{430D836D-40F9-4934-AD62-64B497E2A6CF}" type="presParOf" srcId="{26443F82-ADF8-4A03-BD33-4AD5F565F00A}" destId="{4823152A-CEE8-4B67-AE15-AEFF99E0F779}" srcOrd="0" destOrd="0" presId="urn:microsoft.com/office/officeart/2005/8/layout/chevron1"/>
    <dgm:cxn modelId="{CBC5B9BC-CC06-4D00-899B-47A6FE88249C}" type="presParOf" srcId="{26443F82-ADF8-4A03-BD33-4AD5F565F00A}" destId="{2B5E30FE-0C38-4365-8EB3-E804030B0FB9}" srcOrd="1" destOrd="0" presId="urn:microsoft.com/office/officeart/2005/8/layout/chevron1"/>
    <dgm:cxn modelId="{0D0175CA-42F6-4BFC-89C2-BDE1661BA36B}" type="presParOf" srcId="{BA4A2552-5F2C-4E07-87AB-A581698CB27C}" destId="{94BEB42F-1D3B-419B-9546-8DEF30BF594A}" srcOrd="3" destOrd="0" presId="urn:microsoft.com/office/officeart/2005/8/layout/chevron1"/>
    <dgm:cxn modelId="{2FAE5649-D3DF-4EFB-AA67-B818BC7BAB00}" type="presParOf" srcId="{BA4A2552-5F2C-4E07-87AB-A581698CB27C}" destId="{50B62AFD-2DD8-49CE-89A9-EDCD8FDD98A9}" srcOrd="4" destOrd="0" presId="urn:microsoft.com/office/officeart/2005/8/layout/chevron1"/>
    <dgm:cxn modelId="{46CECF09-C14A-4EBC-AA2F-6565D103C19C}" type="presParOf" srcId="{50B62AFD-2DD8-49CE-89A9-EDCD8FDD98A9}" destId="{58C920A0-1F08-4B75-873E-6A2E3496C20B}" srcOrd="0" destOrd="0" presId="urn:microsoft.com/office/officeart/2005/8/layout/chevron1"/>
    <dgm:cxn modelId="{301E5CDD-88CA-4B11-B7B9-22A926A44C07}" type="presParOf" srcId="{50B62AFD-2DD8-49CE-89A9-EDCD8FDD98A9}" destId="{A796FC82-7D0D-4586-8D16-FC617A3FA114}"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6528DC3-F94C-4B14-A1F1-9600E0AA801A}"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1BEA6B67-A7A6-42CF-B5FF-43058FA42F5E}">
      <dgm:prSet custT="1"/>
      <dgm:spPr/>
      <dgm:t>
        <a:bodyPr/>
        <a:lstStyle/>
        <a:p>
          <a:r>
            <a:rPr lang="en-US" sz="2000" b="0" i="0"/>
            <a:t>Utilize scaffolds to make the task more concrete or more abstract. (chips, counters, Elkonin boxes, multisensory movements, etc.)</a:t>
          </a:r>
          <a:endParaRPr lang="en-US" sz="2000"/>
        </a:p>
      </dgm:t>
    </dgm:pt>
    <dgm:pt modelId="{0DA05A0D-0BF7-4C48-BAD9-5DEA40A1FC1E}" type="parTrans" cxnId="{3008E869-4868-4D2B-87CF-FA2EE1DBE1B3}">
      <dgm:prSet/>
      <dgm:spPr/>
      <dgm:t>
        <a:bodyPr/>
        <a:lstStyle/>
        <a:p>
          <a:endParaRPr lang="en-US"/>
        </a:p>
      </dgm:t>
    </dgm:pt>
    <dgm:pt modelId="{D3334DB7-BC61-4E02-82D9-A4A8B1623BBE}" type="sibTrans" cxnId="{3008E869-4868-4D2B-87CF-FA2EE1DBE1B3}">
      <dgm:prSet/>
      <dgm:spPr/>
      <dgm:t>
        <a:bodyPr/>
        <a:lstStyle/>
        <a:p>
          <a:endParaRPr lang="en-US"/>
        </a:p>
      </dgm:t>
    </dgm:pt>
    <dgm:pt modelId="{355209C5-1A0F-4F41-83A9-8DDF83823A8B}">
      <dgm:prSet custT="1"/>
      <dgm:spPr/>
      <dgm:t>
        <a:bodyPr/>
        <a:lstStyle/>
        <a:p>
          <a:r>
            <a:rPr lang="en-US" sz="2000" b="0" i="0"/>
            <a:t>Incorporate visual supports such as pictures or realia, when possible, to support all students, especially multilingual learners.</a:t>
          </a:r>
          <a:endParaRPr lang="en-US" sz="2000"/>
        </a:p>
      </dgm:t>
    </dgm:pt>
    <dgm:pt modelId="{2E72D909-763F-4220-8673-B0265D219C43}" type="parTrans" cxnId="{06185ED6-7B51-426D-91FE-DE7A056CD545}">
      <dgm:prSet/>
      <dgm:spPr/>
      <dgm:t>
        <a:bodyPr/>
        <a:lstStyle/>
        <a:p>
          <a:endParaRPr lang="en-US"/>
        </a:p>
      </dgm:t>
    </dgm:pt>
    <dgm:pt modelId="{E3170E62-28B4-4AEF-99C1-6DC795B667FC}" type="sibTrans" cxnId="{06185ED6-7B51-426D-91FE-DE7A056CD545}">
      <dgm:prSet/>
      <dgm:spPr/>
      <dgm:t>
        <a:bodyPr/>
        <a:lstStyle/>
        <a:p>
          <a:endParaRPr lang="en-US"/>
        </a:p>
      </dgm:t>
    </dgm:pt>
    <dgm:pt modelId="{2FEDC7BD-6106-4D5D-BFDE-5F7A38B70818}">
      <dgm:prSet/>
      <dgm:spPr/>
      <dgm:t>
        <a:bodyPr/>
        <a:lstStyle/>
        <a:p>
          <a:r>
            <a:rPr lang="en-US" b="0" i="0"/>
            <a:t>Model appropriate phoneme articulation and clipping schwa to support accurate blending and segmenting. </a:t>
          </a:r>
        </a:p>
      </dgm:t>
    </dgm:pt>
    <dgm:pt modelId="{F4D12D9C-FF1D-49A4-80FC-431C0C18DAF1}" type="parTrans" cxnId="{CA16F314-EF1F-41D0-8ABA-8886D93719AB}">
      <dgm:prSet/>
      <dgm:spPr/>
      <dgm:t>
        <a:bodyPr/>
        <a:lstStyle/>
        <a:p>
          <a:endParaRPr lang="en-US"/>
        </a:p>
      </dgm:t>
    </dgm:pt>
    <dgm:pt modelId="{AD86B758-B374-4D6D-817A-BA50EF071A5C}" type="sibTrans" cxnId="{CA16F314-EF1F-41D0-8ABA-8886D93719AB}">
      <dgm:prSet/>
      <dgm:spPr/>
      <dgm:t>
        <a:bodyPr/>
        <a:lstStyle/>
        <a:p>
          <a:endParaRPr lang="en-US"/>
        </a:p>
      </dgm:t>
    </dgm:pt>
    <dgm:pt modelId="{3666B22D-1EC8-4F7E-9B0F-481C53CD65D2}" type="pres">
      <dgm:prSet presAssocID="{B6528DC3-F94C-4B14-A1F1-9600E0AA801A}" presName="Name0" presStyleCnt="0">
        <dgm:presLayoutVars>
          <dgm:dir/>
          <dgm:resizeHandles val="exact"/>
        </dgm:presLayoutVars>
      </dgm:prSet>
      <dgm:spPr/>
    </dgm:pt>
    <dgm:pt modelId="{AF8D8C2C-878E-4EB2-A9CE-BBE9F05341CB}" type="pres">
      <dgm:prSet presAssocID="{1BEA6B67-A7A6-42CF-B5FF-43058FA42F5E}" presName="compNode" presStyleCnt="0"/>
      <dgm:spPr/>
    </dgm:pt>
    <dgm:pt modelId="{B33FEFA8-5893-43CC-80F5-433E7230C1A5}" type="pres">
      <dgm:prSet presAssocID="{1BEA6B67-A7A6-42CF-B5FF-43058FA42F5E}" presName="pict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Girl on floor with children and teacher"/>
        </a:ext>
      </dgm:extLst>
    </dgm:pt>
    <dgm:pt modelId="{967672B9-439B-42AA-B4C6-74ADAF92EC34}" type="pres">
      <dgm:prSet presAssocID="{1BEA6B67-A7A6-42CF-B5FF-43058FA42F5E}" presName="textRect" presStyleLbl="revTx" presStyleIdx="0" presStyleCnt="3">
        <dgm:presLayoutVars>
          <dgm:bulletEnabled val="1"/>
        </dgm:presLayoutVars>
      </dgm:prSet>
      <dgm:spPr/>
    </dgm:pt>
    <dgm:pt modelId="{64BB4214-9CE6-48EF-B540-43A077C8841B}" type="pres">
      <dgm:prSet presAssocID="{D3334DB7-BC61-4E02-82D9-A4A8B1623BBE}" presName="sibTrans" presStyleLbl="sibTrans2D1" presStyleIdx="0" presStyleCnt="0"/>
      <dgm:spPr/>
    </dgm:pt>
    <dgm:pt modelId="{66267568-F576-4863-9F03-0E830E0238B8}" type="pres">
      <dgm:prSet presAssocID="{355209C5-1A0F-4F41-83A9-8DDF83823A8B}" presName="compNode" presStyleCnt="0"/>
      <dgm:spPr/>
    </dgm:pt>
    <dgm:pt modelId="{9CCA823B-E843-4BD3-9BF4-57CE9605B6D8}" type="pres">
      <dgm:prSet presAssocID="{355209C5-1A0F-4F41-83A9-8DDF83823A8B}" presName="pict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a:solidFill>
            <a:schemeClr val="tx1"/>
          </a:solidFill>
        </a:ln>
      </dgm:spPr>
    </dgm:pt>
    <dgm:pt modelId="{2BCF68E6-0247-4305-96C0-ECA5A7239D73}" type="pres">
      <dgm:prSet presAssocID="{355209C5-1A0F-4F41-83A9-8DDF83823A8B}" presName="textRect" presStyleLbl="revTx" presStyleIdx="1" presStyleCnt="3">
        <dgm:presLayoutVars>
          <dgm:bulletEnabled val="1"/>
        </dgm:presLayoutVars>
      </dgm:prSet>
      <dgm:spPr/>
    </dgm:pt>
    <dgm:pt modelId="{F4FBCB56-9E38-48FE-B9CD-F42DF0BAD9E4}" type="pres">
      <dgm:prSet presAssocID="{E3170E62-28B4-4AEF-99C1-6DC795B667FC}" presName="sibTrans" presStyleLbl="sibTrans2D1" presStyleIdx="0" presStyleCnt="0"/>
      <dgm:spPr/>
    </dgm:pt>
    <dgm:pt modelId="{FF60241A-B275-430C-8811-D2AC7EAA7B9F}" type="pres">
      <dgm:prSet presAssocID="{2FEDC7BD-6106-4D5D-BFDE-5F7A38B70818}" presName="compNode" presStyleCnt="0"/>
      <dgm:spPr/>
    </dgm:pt>
    <dgm:pt modelId="{B938669E-6C86-4EE8-B1AB-FB0A067EE1A3}" type="pres">
      <dgm:prSet presAssocID="{2FEDC7BD-6106-4D5D-BFDE-5F7A38B70818}" presName="pictRect" presStyleLbl="node1" presStyleIdx="2" presStyleCnt="3" custScaleY="100874"/>
      <dgm:spPr>
        <a:solidFill>
          <a:schemeClr val="bg1"/>
        </a:solidFill>
        <a:ln>
          <a:solidFill>
            <a:schemeClr val="tx1"/>
          </a:solidFill>
        </a:ln>
      </dgm:spPr>
    </dgm:pt>
    <dgm:pt modelId="{306E44B3-607F-4309-895F-1F51BE910AA7}" type="pres">
      <dgm:prSet presAssocID="{2FEDC7BD-6106-4D5D-BFDE-5F7A38B70818}" presName="textRect" presStyleLbl="revTx" presStyleIdx="2" presStyleCnt="3">
        <dgm:presLayoutVars>
          <dgm:bulletEnabled val="1"/>
        </dgm:presLayoutVars>
      </dgm:prSet>
      <dgm:spPr/>
    </dgm:pt>
  </dgm:ptLst>
  <dgm:cxnLst>
    <dgm:cxn modelId="{1E577A08-6C08-443F-80E1-ACC98C25E6F7}" type="presOf" srcId="{E3170E62-28B4-4AEF-99C1-6DC795B667FC}" destId="{F4FBCB56-9E38-48FE-B9CD-F42DF0BAD9E4}" srcOrd="0" destOrd="0" presId="urn:microsoft.com/office/officeart/2005/8/layout/pList1"/>
    <dgm:cxn modelId="{CA16F314-EF1F-41D0-8ABA-8886D93719AB}" srcId="{B6528DC3-F94C-4B14-A1F1-9600E0AA801A}" destId="{2FEDC7BD-6106-4D5D-BFDE-5F7A38B70818}" srcOrd="2" destOrd="0" parTransId="{F4D12D9C-FF1D-49A4-80FC-431C0C18DAF1}" sibTransId="{AD86B758-B374-4D6D-817A-BA50EF071A5C}"/>
    <dgm:cxn modelId="{0C0D0E19-A27D-46B7-AE5F-80C5AEF4ECD4}" type="presOf" srcId="{1BEA6B67-A7A6-42CF-B5FF-43058FA42F5E}" destId="{967672B9-439B-42AA-B4C6-74ADAF92EC34}" srcOrd="0" destOrd="0" presId="urn:microsoft.com/office/officeart/2005/8/layout/pList1"/>
    <dgm:cxn modelId="{3008E869-4868-4D2B-87CF-FA2EE1DBE1B3}" srcId="{B6528DC3-F94C-4B14-A1F1-9600E0AA801A}" destId="{1BEA6B67-A7A6-42CF-B5FF-43058FA42F5E}" srcOrd="0" destOrd="0" parTransId="{0DA05A0D-0BF7-4C48-BAD9-5DEA40A1FC1E}" sibTransId="{D3334DB7-BC61-4E02-82D9-A4A8B1623BBE}"/>
    <dgm:cxn modelId="{475DC878-BA73-4C1B-B49F-357752F6AE90}" type="presOf" srcId="{B6528DC3-F94C-4B14-A1F1-9600E0AA801A}" destId="{3666B22D-1EC8-4F7E-9B0F-481C53CD65D2}" srcOrd="0" destOrd="0" presId="urn:microsoft.com/office/officeart/2005/8/layout/pList1"/>
    <dgm:cxn modelId="{A509F77B-C50B-4D86-BA0D-E10F3D4D6F26}" type="presOf" srcId="{D3334DB7-BC61-4E02-82D9-A4A8B1623BBE}" destId="{64BB4214-9CE6-48EF-B540-43A077C8841B}" srcOrd="0" destOrd="0" presId="urn:microsoft.com/office/officeart/2005/8/layout/pList1"/>
    <dgm:cxn modelId="{AADBC98F-AC2B-4D8E-B73D-4900806F9687}" type="presOf" srcId="{355209C5-1A0F-4F41-83A9-8DDF83823A8B}" destId="{2BCF68E6-0247-4305-96C0-ECA5A7239D73}" srcOrd="0" destOrd="0" presId="urn:microsoft.com/office/officeart/2005/8/layout/pList1"/>
    <dgm:cxn modelId="{E44C6F98-3162-4FFD-9CFB-68ECC10F319D}" type="presOf" srcId="{2FEDC7BD-6106-4D5D-BFDE-5F7A38B70818}" destId="{306E44B3-607F-4309-895F-1F51BE910AA7}" srcOrd="0" destOrd="0" presId="urn:microsoft.com/office/officeart/2005/8/layout/pList1"/>
    <dgm:cxn modelId="{06185ED6-7B51-426D-91FE-DE7A056CD545}" srcId="{B6528DC3-F94C-4B14-A1F1-9600E0AA801A}" destId="{355209C5-1A0F-4F41-83A9-8DDF83823A8B}" srcOrd="1" destOrd="0" parTransId="{2E72D909-763F-4220-8673-B0265D219C43}" sibTransId="{E3170E62-28B4-4AEF-99C1-6DC795B667FC}"/>
    <dgm:cxn modelId="{439F612D-49EE-4362-B4B8-D873BCC4B2DD}" type="presParOf" srcId="{3666B22D-1EC8-4F7E-9B0F-481C53CD65D2}" destId="{AF8D8C2C-878E-4EB2-A9CE-BBE9F05341CB}" srcOrd="0" destOrd="0" presId="urn:microsoft.com/office/officeart/2005/8/layout/pList1"/>
    <dgm:cxn modelId="{4AF8E3D4-832F-4A6B-82A6-64C1AF30C3F9}" type="presParOf" srcId="{AF8D8C2C-878E-4EB2-A9CE-BBE9F05341CB}" destId="{B33FEFA8-5893-43CC-80F5-433E7230C1A5}" srcOrd="0" destOrd="0" presId="urn:microsoft.com/office/officeart/2005/8/layout/pList1"/>
    <dgm:cxn modelId="{F5CB2714-C39D-4F96-9693-1E24264616AF}" type="presParOf" srcId="{AF8D8C2C-878E-4EB2-A9CE-BBE9F05341CB}" destId="{967672B9-439B-42AA-B4C6-74ADAF92EC34}" srcOrd="1" destOrd="0" presId="urn:microsoft.com/office/officeart/2005/8/layout/pList1"/>
    <dgm:cxn modelId="{2A0749BE-6478-42C4-B363-AF3D86DE5161}" type="presParOf" srcId="{3666B22D-1EC8-4F7E-9B0F-481C53CD65D2}" destId="{64BB4214-9CE6-48EF-B540-43A077C8841B}" srcOrd="1" destOrd="0" presId="urn:microsoft.com/office/officeart/2005/8/layout/pList1"/>
    <dgm:cxn modelId="{60C358EF-CE03-4332-935A-404CE1ADB6F5}" type="presParOf" srcId="{3666B22D-1EC8-4F7E-9B0F-481C53CD65D2}" destId="{66267568-F576-4863-9F03-0E830E0238B8}" srcOrd="2" destOrd="0" presId="urn:microsoft.com/office/officeart/2005/8/layout/pList1"/>
    <dgm:cxn modelId="{8B12AB82-A301-4199-A73E-9FF2AF57A8E7}" type="presParOf" srcId="{66267568-F576-4863-9F03-0E830E0238B8}" destId="{9CCA823B-E843-4BD3-9BF4-57CE9605B6D8}" srcOrd="0" destOrd="0" presId="urn:microsoft.com/office/officeart/2005/8/layout/pList1"/>
    <dgm:cxn modelId="{FC5E224F-9516-418A-B6FF-A818A18C07B6}" type="presParOf" srcId="{66267568-F576-4863-9F03-0E830E0238B8}" destId="{2BCF68E6-0247-4305-96C0-ECA5A7239D73}" srcOrd="1" destOrd="0" presId="urn:microsoft.com/office/officeart/2005/8/layout/pList1"/>
    <dgm:cxn modelId="{0B656C64-1D24-469A-9E6A-D5A409EED6B0}" type="presParOf" srcId="{3666B22D-1EC8-4F7E-9B0F-481C53CD65D2}" destId="{F4FBCB56-9E38-48FE-B9CD-F42DF0BAD9E4}" srcOrd="3" destOrd="0" presId="urn:microsoft.com/office/officeart/2005/8/layout/pList1"/>
    <dgm:cxn modelId="{3D9C9370-9C1D-4D74-9107-8C81485F0BF6}" type="presParOf" srcId="{3666B22D-1EC8-4F7E-9B0F-481C53CD65D2}" destId="{FF60241A-B275-430C-8811-D2AC7EAA7B9F}" srcOrd="4" destOrd="0" presId="urn:microsoft.com/office/officeart/2005/8/layout/pList1"/>
    <dgm:cxn modelId="{5381FB71-0294-4AE3-9BE3-8461B567D0A3}" type="presParOf" srcId="{FF60241A-B275-430C-8811-D2AC7EAA7B9F}" destId="{B938669E-6C86-4EE8-B1AB-FB0A067EE1A3}" srcOrd="0" destOrd="0" presId="urn:microsoft.com/office/officeart/2005/8/layout/pList1"/>
    <dgm:cxn modelId="{B6755C52-F760-43CA-BEB9-C7A311296CFD}" type="presParOf" srcId="{FF60241A-B275-430C-8811-D2AC7EAA7B9F}" destId="{306E44B3-607F-4309-895F-1F51BE910AA7}"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EFA055C-A65E-48F1-997B-6DDBCFA6E23E}"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A9E8E993-DE0A-40B8-8E50-B27DD3B83400}">
      <dgm:prSet custT="1"/>
      <dgm:spPr>
        <a:solidFill>
          <a:schemeClr val="bg2"/>
        </a:solidFill>
      </dgm:spPr>
      <dgm:t>
        <a:bodyPr/>
        <a:lstStyle/>
        <a:p>
          <a:r>
            <a:rPr lang="en-US" sz="1800" baseline="0"/>
            <a:t>Blending</a:t>
          </a:r>
        </a:p>
      </dgm:t>
    </dgm:pt>
    <dgm:pt modelId="{E4202EFD-CA11-4870-B3D8-24FEC3911270}" type="parTrans" cxnId="{3F6F1B96-D602-430F-B6F4-4D3565F4D9F6}">
      <dgm:prSet/>
      <dgm:spPr/>
      <dgm:t>
        <a:bodyPr/>
        <a:lstStyle/>
        <a:p>
          <a:endParaRPr lang="en-US"/>
        </a:p>
      </dgm:t>
    </dgm:pt>
    <dgm:pt modelId="{3205BF1D-694D-4EF2-BB8B-07CA9634BF01}" type="sibTrans" cxnId="{3F6F1B96-D602-430F-B6F4-4D3565F4D9F6}">
      <dgm:prSet/>
      <dgm:spPr/>
      <dgm:t>
        <a:bodyPr/>
        <a:lstStyle/>
        <a:p>
          <a:endParaRPr lang="en-US"/>
        </a:p>
      </dgm:t>
    </dgm:pt>
    <dgm:pt modelId="{3C587BD9-3059-4371-99B2-DE4B2B3DDF1A}">
      <dgm:prSet custT="1"/>
      <dgm:spPr/>
      <dgm:t>
        <a:bodyPr/>
        <a:lstStyle/>
        <a:p>
          <a:r>
            <a:rPr lang="en-US" sz="1600" b="0" i="1">
              <a:latin typeface="Calibri Light" panose="020F0302020204030204" pitchFamily="34" charset="0"/>
              <a:cs typeface="Calibri Light" panose="020F0302020204030204" pitchFamily="34" charset="0"/>
            </a:rPr>
            <a:t>“Now let’s try some together.”</a:t>
          </a:r>
          <a:endParaRPr lang="en-US" sz="1600">
            <a:latin typeface="Calibri Light" panose="020F0302020204030204" pitchFamily="34" charset="0"/>
            <a:cs typeface="Calibri Light" panose="020F0302020204030204" pitchFamily="34" charset="0"/>
          </a:endParaRPr>
        </a:p>
      </dgm:t>
    </dgm:pt>
    <dgm:pt modelId="{AA282E91-5240-4328-BA54-7379FA3F6295}" type="parTrans" cxnId="{F514B929-6AE6-4283-B513-11D39B9E84F7}">
      <dgm:prSet/>
      <dgm:spPr/>
      <dgm:t>
        <a:bodyPr/>
        <a:lstStyle/>
        <a:p>
          <a:endParaRPr lang="en-US"/>
        </a:p>
      </dgm:t>
    </dgm:pt>
    <dgm:pt modelId="{80544A4D-4AA7-4AC9-A169-6D007660C2E3}" type="sibTrans" cxnId="{F514B929-6AE6-4283-B513-11D39B9E84F7}">
      <dgm:prSet/>
      <dgm:spPr/>
      <dgm:t>
        <a:bodyPr/>
        <a:lstStyle/>
        <a:p>
          <a:endParaRPr lang="en-US"/>
        </a:p>
      </dgm:t>
    </dgm:pt>
    <dgm:pt modelId="{3EA4A094-C0B3-44C3-BF56-6DE20D9A6323}">
      <dgm:prSet custT="1"/>
      <dgm:spPr>
        <a:solidFill>
          <a:schemeClr val="bg2"/>
        </a:solidFill>
      </dgm:spPr>
      <dgm:t>
        <a:bodyPr/>
        <a:lstStyle/>
        <a:p>
          <a:r>
            <a:rPr lang="en-US" sz="1800"/>
            <a:t>Segmenting</a:t>
          </a:r>
        </a:p>
      </dgm:t>
    </dgm:pt>
    <dgm:pt modelId="{BF5A2A87-B0C5-48BC-8A4B-4CBAC1A45B68}" type="parTrans" cxnId="{8A1533EF-1FAF-4D57-B315-A559390066EE}">
      <dgm:prSet/>
      <dgm:spPr/>
      <dgm:t>
        <a:bodyPr/>
        <a:lstStyle/>
        <a:p>
          <a:endParaRPr lang="en-US"/>
        </a:p>
      </dgm:t>
    </dgm:pt>
    <dgm:pt modelId="{278DCD43-4B02-4B13-BAA7-2F2D277AADCB}" type="sibTrans" cxnId="{8A1533EF-1FAF-4D57-B315-A559390066EE}">
      <dgm:prSet/>
      <dgm:spPr/>
      <dgm:t>
        <a:bodyPr/>
        <a:lstStyle/>
        <a:p>
          <a:endParaRPr lang="en-US"/>
        </a:p>
      </dgm:t>
    </dgm:pt>
    <dgm:pt modelId="{024E91FD-EB9A-427A-B3EF-DAE21DF519DF}">
      <dgm:prSet custT="1"/>
      <dgm:spPr/>
      <dgm:t>
        <a:bodyPr/>
        <a:lstStyle/>
        <a:p>
          <a:r>
            <a:rPr lang="en-US" sz="1600" i="1">
              <a:latin typeface="Calibri Light" panose="020F0302020204030204" pitchFamily="34" charset="0"/>
              <a:cs typeface="Calibri Light" panose="020F0302020204030204" pitchFamily="34" charset="0"/>
            </a:rPr>
            <a:t>“Now let’s try some together.” </a:t>
          </a:r>
        </a:p>
      </dgm:t>
    </dgm:pt>
    <dgm:pt modelId="{6AA76022-CD09-48F4-9687-150C39A7A9AB}" type="parTrans" cxnId="{A199BA24-A917-4F01-B47E-08E4E9E20D28}">
      <dgm:prSet/>
      <dgm:spPr/>
      <dgm:t>
        <a:bodyPr/>
        <a:lstStyle/>
        <a:p>
          <a:endParaRPr lang="en-US"/>
        </a:p>
      </dgm:t>
    </dgm:pt>
    <dgm:pt modelId="{0284523D-B372-4C45-83BD-D4C5BE3D138B}" type="sibTrans" cxnId="{A199BA24-A917-4F01-B47E-08E4E9E20D28}">
      <dgm:prSet/>
      <dgm:spPr/>
      <dgm:t>
        <a:bodyPr/>
        <a:lstStyle/>
        <a:p>
          <a:endParaRPr lang="en-US"/>
        </a:p>
      </dgm:t>
    </dgm:pt>
    <dgm:pt modelId="{A4528912-B64F-41BC-8008-1C2122F2B7EB}">
      <dgm:prSet custT="1"/>
      <dgm:spPr/>
      <dgm:t>
        <a:bodyPr/>
        <a:lstStyle/>
        <a:p>
          <a:r>
            <a:rPr lang="en-US" sz="1600" i="1">
              <a:latin typeface="Calibri Light" panose="020F0302020204030204" pitchFamily="34" charset="0"/>
              <a:cs typeface="Calibri Light" panose="020F0302020204030204" pitchFamily="34" charset="0"/>
            </a:rPr>
            <a:t>“Listen”: </a:t>
          </a:r>
          <a:r>
            <a:rPr lang="en-US" sz="1600">
              <a:latin typeface="Calibri Light" panose="020F0302020204030204" pitchFamily="34" charset="0"/>
              <a:cs typeface="Calibri Light" panose="020F0302020204030204" pitchFamily="34" charset="0"/>
            </a:rPr>
            <a:t>Teacher says word as students listen. </a:t>
          </a:r>
        </a:p>
      </dgm:t>
    </dgm:pt>
    <dgm:pt modelId="{B31B711E-F043-453A-9B93-2AA90FDB5BB2}" type="parTrans" cxnId="{3E39CA42-7AAC-47D5-A01F-E3B31CC8801E}">
      <dgm:prSet/>
      <dgm:spPr/>
      <dgm:t>
        <a:bodyPr/>
        <a:lstStyle/>
        <a:p>
          <a:endParaRPr lang="en-US"/>
        </a:p>
      </dgm:t>
    </dgm:pt>
    <dgm:pt modelId="{06B08F24-127F-4BC7-B1BC-D721DCC5C970}" type="sibTrans" cxnId="{3E39CA42-7AAC-47D5-A01F-E3B31CC8801E}">
      <dgm:prSet/>
      <dgm:spPr/>
      <dgm:t>
        <a:bodyPr/>
        <a:lstStyle/>
        <a:p>
          <a:endParaRPr lang="en-US"/>
        </a:p>
      </dgm:t>
    </dgm:pt>
    <dgm:pt modelId="{468C7E30-B7B6-4128-B1F7-A811D8A598EE}">
      <dgm:prSet custT="1"/>
      <dgm:spPr/>
      <dgm:t>
        <a:bodyPr/>
        <a:lstStyle/>
        <a:p>
          <a:r>
            <a:rPr lang="en-US" sz="1600" i="1">
              <a:latin typeface="Calibri Light" panose="020F0302020204030204" pitchFamily="34" charset="0"/>
              <a:cs typeface="Calibri Light" panose="020F0302020204030204" pitchFamily="34" charset="0"/>
            </a:rPr>
            <a:t>“Repeat”: </a:t>
          </a:r>
          <a:r>
            <a:rPr lang="en-US" sz="1600">
              <a:latin typeface="Calibri Light" panose="020F0302020204030204" pitchFamily="34" charset="0"/>
              <a:cs typeface="Calibri Light" panose="020F0302020204030204" pitchFamily="34" charset="0"/>
            </a:rPr>
            <a:t>Students repeat the word. </a:t>
          </a:r>
        </a:p>
      </dgm:t>
    </dgm:pt>
    <dgm:pt modelId="{FDE0E7A6-7F87-4F46-A9A5-FB0EACEEBBC1}" type="parTrans" cxnId="{D8638BAE-D30F-4421-8F0E-C4DBECCBA7D4}">
      <dgm:prSet/>
      <dgm:spPr/>
      <dgm:t>
        <a:bodyPr/>
        <a:lstStyle/>
        <a:p>
          <a:endParaRPr lang="en-US"/>
        </a:p>
      </dgm:t>
    </dgm:pt>
    <dgm:pt modelId="{25775AAD-FE10-4E9B-8D5D-91981291F133}" type="sibTrans" cxnId="{D8638BAE-D30F-4421-8F0E-C4DBECCBA7D4}">
      <dgm:prSet/>
      <dgm:spPr/>
      <dgm:t>
        <a:bodyPr/>
        <a:lstStyle/>
        <a:p>
          <a:endParaRPr lang="en-US"/>
        </a:p>
      </dgm:t>
    </dgm:pt>
    <dgm:pt modelId="{F9758B96-F783-41F7-8440-EF3A09FAA4D4}">
      <dgm:prSet custT="1"/>
      <dgm:spPr/>
      <dgm:t>
        <a:bodyPr/>
        <a:lstStyle/>
        <a:p>
          <a:r>
            <a:rPr lang="en-US" sz="1600" i="1">
              <a:latin typeface="Calibri Light" panose="020F0302020204030204" pitchFamily="34" charset="0"/>
              <a:cs typeface="Calibri Light" panose="020F0302020204030204" pitchFamily="34" charset="0"/>
            </a:rPr>
            <a:t>“Sounds”: </a:t>
          </a:r>
          <a:r>
            <a:rPr lang="en-US" sz="1600">
              <a:latin typeface="Calibri Light" panose="020F0302020204030204" pitchFamily="34" charset="0"/>
              <a:cs typeface="Calibri Light" panose="020F0302020204030204" pitchFamily="34" charset="0"/>
            </a:rPr>
            <a:t>Students segment a word into individual sounds.</a:t>
          </a:r>
        </a:p>
      </dgm:t>
    </dgm:pt>
    <dgm:pt modelId="{B6740F98-7ABD-491B-B174-289C304AC3AC}" type="parTrans" cxnId="{7EB7F82B-194C-401E-96E0-21C2A2989D76}">
      <dgm:prSet/>
      <dgm:spPr/>
      <dgm:t>
        <a:bodyPr/>
        <a:lstStyle/>
        <a:p>
          <a:endParaRPr lang="en-US"/>
        </a:p>
      </dgm:t>
    </dgm:pt>
    <dgm:pt modelId="{5FA799F6-04D8-4819-B7DB-FD5A0F6E1EC1}" type="sibTrans" cxnId="{7EB7F82B-194C-401E-96E0-21C2A2989D76}">
      <dgm:prSet/>
      <dgm:spPr/>
      <dgm:t>
        <a:bodyPr/>
        <a:lstStyle/>
        <a:p>
          <a:endParaRPr lang="en-US"/>
        </a:p>
      </dgm:t>
    </dgm:pt>
    <dgm:pt modelId="{4FDD94E6-211A-44AF-87A1-CEDCC2D137BD}">
      <dgm:prSet custT="1"/>
      <dgm:spPr/>
      <dgm:t>
        <a:bodyPr/>
        <a:lstStyle/>
        <a:p>
          <a:r>
            <a:rPr lang="en-US" sz="1600" i="1">
              <a:latin typeface="Calibri Light" panose="020F0302020204030204" pitchFamily="34" charset="0"/>
              <a:cs typeface="Calibri Light" panose="020F0302020204030204" pitchFamily="34" charset="0"/>
            </a:rPr>
            <a:t>“Build” </a:t>
          </a:r>
          <a:r>
            <a:rPr lang="en-US" sz="1600">
              <a:latin typeface="Calibri Light" panose="020F0302020204030204" pitchFamily="34" charset="0"/>
              <a:cs typeface="Calibri Light" panose="020F0302020204030204" pitchFamily="34" charset="0"/>
            </a:rPr>
            <a:t>: Students name and place a letter for each sound to build the word. </a:t>
          </a:r>
        </a:p>
      </dgm:t>
    </dgm:pt>
    <dgm:pt modelId="{DDCD13FD-C353-44EB-90CC-8D2D884477DB}" type="parTrans" cxnId="{03EAD68E-B64D-4BE4-AAA6-158C4EAE56FB}">
      <dgm:prSet/>
      <dgm:spPr/>
      <dgm:t>
        <a:bodyPr/>
        <a:lstStyle/>
        <a:p>
          <a:endParaRPr lang="en-US"/>
        </a:p>
      </dgm:t>
    </dgm:pt>
    <dgm:pt modelId="{AC0A2BE2-B6A1-4518-847D-FD6F0D2CEFAF}" type="sibTrans" cxnId="{03EAD68E-B64D-4BE4-AAA6-158C4EAE56FB}">
      <dgm:prSet/>
      <dgm:spPr/>
      <dgm:t>
        <a:bodyPr/>
        <a:lstStyle/>
        <a:p>
          <a:endParaRPr lang="en-US"/>
        </a:p>
      </dgm:t>
    </dgm:pt>
    <dgm:pt modelId="{3EC00F02-9213-44FA-A850-B8FBFFA6F79F}">
      <dgm:prSet custT="1"/>
      <dgm:spPr/>
      <dgm:t>
        <a:bodyPr/>
        <a:lstStyle/>
        <a:p>
          <a:r>
            <a:rPr lang="en-US" sz="1600" b="0" i="1">
              <a:latin typeface="Calibri Light" panose="020F0302020204030204" pitchFamily="34" charset="0"/>
              <a:cs typeface="Calibri Light" panose="020F0302020204030204" pitchFamily="34" charset="0"/>
            </a:rPr>
            <a:t>“Sounds”: Point to each letter as students say the sounds. </a:t>
          </a:r>
        </a:p>
      </dgm:t>
    </dgm:pt>
    <dgm:pt modelId="{14FE68B2-9A8C-4961-A5FA-ED274CE68A0C}" type="parTrans" cxnId="{7694B998-8845-42B2-A5FB-8C86992A1241}">
      <dgm:prSet/>
      <dgm:spPr/>
      <dgm:t>
        <a:bodyPr/>
        <a:lstStyle/>
        <a:p>
          <a:endParaRPr lang="en-US"/>
        </a:p>
      </dgm:t>
    </dgm:pt>
    <dgm:pt modelId="{1090DDA9-CE94-4A25-B23E-31855A412D9A}" type="sibTrans" cxnId="{7694B998-8845-42B2-A5FB-8C86992A1241}">
      <dgm:prSet/>
      <dgm:spPr/>
      <dgm:t>
        <a:bodyPr/>
        <a:lstStyle/>
        <a:p>
          <a:endParaRPr lang="en-US"/>
        </a:p>
      </dgm:t>
    </dgm:pt>
    <dgm:pt modelId="{8EC5A9F9-5B19-48A1-A53F-28F99F6E5E2E}">
      <dgm:prSet custT="1"/>
      <dgm:spPr/>
      <dgm:t>
        <a:bodyPr/>
        <a:lstStyle/>
        <a:p>
          <a:r>
            <a:rPr lang="en-US" sz="1600" b="0" i="1">
              <a:latin typeface="Calibri Light" panose="020F0302020204030204" pitchFamily="34" charset="0"/>
              <a:cs typeface="Calibri Light" panose="020F0302020204030204" pitchFamily="34" charset="0"/>
            </a:rPr>
            <a:t>“Blend”: Students blend sounds together to make a word. </a:t>
          </a:r>
        </a:p>
      </dgm:t>
    </dgm:pt>
    <dgm:pt modelId="{31DC3841-AA19-4707-859D-D4056412A6AF}" type="parTrans" cxnId="{038148F1-59A9-4456-8CF1-D2A536890E07}">
      <dgm:prSet/>
      <dgm:spPr/>
      <dgm:t>
        <a:bodyPr/>
        <a:lstStyle/>
        <a:p>
          <a:endParaRPr lang="en-US"/>
        </a:p>
      </dgm:t>
    </dgm:pt>
    <dgm:pt modelId="{69CDB9E3-07B6-449C-A3BB-82B3D943F087}" type="sibTrans" cxnId="{038148F1-59A9-4456-8CF1-D2A536890E07}">
      <dgm:prSet/>
      <dgm:spPr/>
      <dgm:t>
        <a:bodyPr/>
        <a:lstStyle/>
        <a:p>
          <a:endParaRPr lang="en-US"/>
        </a:p>
      </dgm:t>
    </dgm:pt>
    <dgm:pt modelId="{7B4525AD-7D8C-4B75-AFE7-24651832356F}">
      <dgm:prSet custT="1"/>
      <dgm:spPr/>
      <dgm:t>
        <a:bodyPr/>
        <a:lstStyle/>
        <a:p>
          <a:r>
            <a:rPr lang="en-US" sz="1600">
              <a:latin typeface="Calibri Light" panose="020F0302020204030204" pitchFamily="34" charset="0"/>
              <a:cs typeface="Calibri Light" panose="020F0302020204030204" pitchFamily="34" charset="0"/>
            </a:rPr>
            <a:t>Display the word. </a:t>
          </a:r>
        </a:p>
      </dgm:t>
    </dgm:pt>
    <dgm:pt modelId="{651AE5F8-E8F4-46FF-A947-3B104C219187}" type="parTrans" cxnId="{EAD0080C-FF50-49DE-89FD-A88E35C2F298}">
      <dgm:prSet/>
      <dgm:spPr/>
      <dgm:t>
        <a:bodyPr/>
        <a:lstStyle/>
        <a:p>
          <a:endParaRPr lang="en-US"/>
        </a:p>
      </dgm:t>
    </dgm:pt>
    <dgm:pt modelId="{11B4674D-2600-4410-908D-EFB1E76080B5}" type="sibTrans" cxnId="{EAD0080C-FF50-49DE-89FD-A88E35C2F298}">
      <dgm:prSet/>
      <dgm:spPr/>
      <dgm:t>
        <a:bodyPr/>
        <a:lstStyle/>
        <a:p>
          <a:endParaRPr lang="en-US"/>
        </a:p>
      </dgm:t>
    </dgm:pt>
    <dgm:pt modelId="{D5BF4D78-3BC0-46B5-8CB2-74F5D784394E}" type="pres">
      <dgm:prSet presAssocID="{AEFA055C-A65E-48F1-997B-6DDBCFA6E23E}" presName="linear" presStyleCnt="0">
        <dgm:presLayoutVars>
          <dgm:dir/>
          <dgm:animLvl val="lvl"/>
          <dgm:resizeHandles val="exact"/>
        </dgm:presLayoutVars>
      </dgm:prSet>
      <dgm:spPr/>
    </dgm:pt>
    <dgm:pt modelId="{F5CE64C7-C974-4F68-9229-64DC0EBB9C95}" type="pres">
      <dgm:prSet presAssocID="{A9E8E993-DE0A-40B8-8E50-B27DD3B83400}" presName="parentLin" presStyleCnt="0"/>
      <dgm:spPr/>
    </dgm:pt>
    <dgm:pt modelId="{23670237-6691-4E6D-B558-2D4867ADEB65}" type="pres">
      <dgm:prSet presAssocID="{A9E8E993-DE0A-40B8-8E50-B27DD3B83400}" presName="parentLeftMargin" presStyleLbl="node1" presStyleIdx="0" presStyleCnt="2"/>
      <dgm:spPr/>
    </dgm:pt>
    <dgm:pt modelId="{4A0E5CD2-37FC-445D-A5D2-228CCB1EF84F}" type="pres">
      <dgm:prSet presAssocID="{A9E8E993-DE0A-40B8-8E50-B27DD3B83400}" presName="parentText" presStyleLbl="node1" presStyleIdx="0" presStyleCnt="2" custScaleX="76360" custScaleY="214652">
        <dgm:presLayoutVars>
          <dgm:chMax val="0"/>
          <dgm:bulletEnabled val="1"/>
        </dgm:presLayoutVars>
      </dgm:prSet>
      <dgm:spPr/>
    </dgm:pt>
    <dgm:pt modelId="{58BC949C-4F61-45E7-923E-04DC1C543D38}" type="pres">
      <dgm:prSet presAssocID="{A9E8E993-DE0A-40B8-8E50-B27DD3B83400}" presName="negativeSpace" presStyleCnt="0"/>
      <dgm:spPr/>
    </dgm:pt>
    <dgm:pt modelId="{C84C45F1-4948-40F6-B155-9CBD1F82A8E1}" type="pres">
      <dgm:prSet presAssocID="{A9E8E993-DE0A-40B8-8E50-B27DD3B83400}" presName="childText" presStyleLbl="conFgAcc1" presStyleIdx="0" presStyleCnt="2">
        <dgm:presLayoutVars>
          <dgm:bulletEnabled val="1"/>
        </dgm:presLayoutVars>
      </dgm:prSet>
      <dgm:spPr/>
    </dgm:pt>
    <dgm:pt modelId="{D27B4729-042D-4421-BFAB-259DD0A61906}" type="pres">
      <dgm:prSet presAssocID="{3205BF1D-694D-4EF2-BB8B-07CA9634BF01}" presName="spaceBetweenRectangles" presStyleCnt="0"/>
      <dgm:spPr/>
    </dgm:pt>
    <dgm:pt modelId="{ED6E97F5-9C58-419C-87D0-DE93643581BF}" type="pres">
      <dgm:prSet presAssocID="{3EA4A094-C0B3-44C3-BF56-6DE20D9A6323}" presName="parentLin" presStyleCnt="0"/>
      <dgm:spPr/>
    </dgm:pt>
    <dgm:pt modelId="{E894B00D-630F-49C3-AC43-98FDB496B96E}" type="pres">
      <dgm:prSet presAssocID="{3EA4A094-C0B3-44C3-BF56-6DE20D9A6323}" presName="parentLeftMargin" presStyleLbl="node1" presStyleIdx="0" presStyleCnt="2"/>
      <dgm:spPr/>
    </dgm:pt>
    <dgm:pt modelId="{C37DE62A-9A88-46B3-A888-A1EB97401A48}" type="pres">
      <dgm:prSet presAssocID="{3EA4A094-C0B3-44C3-BF56-6DE20D9A6323}" presName="parentText" presStyleLbl="node1" presStyleIdx="1" presStyleCnt="2" custScaleX="77870" custScaleY="217189">
        <dgm:presLayoutVars>
          <dgm:chMax val="0"/>
          <dgm:bulletEnabled val="1"/>
        </dgm:presLayoutVars>
      </dgm:prSet>
      <dgm:spPr/>
    </dgm:pt>
    <dgm:pt modelId="{B0F72BB1-8D30-4560-B58C-94FB23381077}" type="pres">
      <dgm:prSet presAssocID="{3EA4A094-C0B3-44C3-BF56-6DE20D9A6323}" presName="negativeSpace" presStyleCnt="0"/>
      <dgm:spPr/>
    </dgm:pt>
    <dgm:pt modelId="{72F2D185-2D48-4FCF-857D-8C061D58548A}" type="pres">
      <dgm:prSet presAssocID="{3EA4A094-C0B3-44C3-BF56-6DE20D9A6323}" presName="childText" presStyleLbl="conFgAcc1" presStyleIdx="1" presStyleCnt="2" custLinFactNeighborY="-5386">
        <dgm:presLayoutVars>
          <dgm:bulletEnabled val="1"/>
        </dgm:presLayoutVars>
      </dgm:prSet>
      <dgm:spPr/>
    </dgm:pt>
  </dgm:ptLst>
  <dgm:cxnLst>
    <dgm:cxn modelId="{EAD0080C-FF50-49DE-89FD-A88E35C2F298}" srcId="{A9E8E993-DE0A-40B8-8E50-B27DD3B83400}" destId="{7B4525AD-7D8C-4B75-AFE7-24651832356F}" srcOrd="1" destOrd="0" parTransId="{651AE5F8-E8F4-46FF-A947-3B104C219187}" sibTransId="{11B4674D-2600-4410-908D-EFB1E76080B5}"/>
    <dgm:cxn modelId="{A199BA24-A917-4F01-B47E-08E4E9E20D28}" srcId="{3EA4A094-C0B3-44C3-BF56-6DE20D9A6323}" destId="{024E91FD-EB9A-427A-B3EF-DAE21DF519DF}" srcOrd="0" destOrd="0" parTransId="{6AA76022-CD09-48F4-9687-150C39A7A9AB}" sibTransId="{0284523D-B372-4C45-83BD-D4C5BE3D138B}"/>
    <dgm:cxn modelId="{F514B929-6AE6-4283-B513-11D39B9E84F7}" srcId="{A9E8E993-DE0A-40B8-8E50-B27DD3B83400}" destId="{3C587BD9-3059-4371-99B2-DE4B2B3DDF1A}" srcOrd="0" destOrd="0" parTransId="{AA282E91-5240-4328-BA54-7379FA3F6295}" sibTransId="{80544A4D-4AA7-4AC9-A169-6D007660C2E3}"/>
    <dgm:cxn modelId="{7EB7F82B-194C-401E-96E0-21C2A2989D76}" srcId="{3EA4A094-C0B3-44C3-BF56-6DE20D9A6323}" destId="{F9758B96-F783-41F7-8440-EF3A09FAA4D4}" srcOrd="3" destOrd="0" parTransId="{B6740F98-7ABD-491B-B174-289C304AC3AC}" sibTransId="{5FA799F6-04D8-4819-B7DB-FD5A0F6E1EC1}"/>
    <dgm:cxn modelId="{B3569840-2D60-417B-A2E0-42D3E3A35434}" type="presOf" srcId="{A9E8E993-DE0A-40B8-8E50-B27DD3B83400}" destId="{4A0E5CD2-37FC-445D-A5D2-228CCB1EF84F}" srcOrd="1" destOrd="0" presId="urn:microsoft.com/office/officeart/2005/8/layout/list1"/>
    <dgm:cxn modelId="{C0BA695C-8CF5-4638-9EAD-72FDA4E4B666}" type="presOf" srcId="{3EA4A094-C0B3-44C3-BF56-6DE20D9A6323}" destId="{E894B00D-630F-49C3-AC43-98FDB496B96E}" srcOrd="0" destOrd="0" presId="urn:microsoft.com/office/officeart/2005/8/layout/list1"/>
    <dgm:cxn modelId="{3E39CA42-7AAC-47D5-A01F-E3B31CC8801E}" srcId="{3EA4A094-C0B3-44C3-BF56-6DE20D9A6323}" destId="{A4528912-B64F-41BC-8008-1C2122F2B7EB}" srcOrd="1" destOrd="0" parTransId="{B31B711E-F043-453A-9B93-2AA90FDB5BB2}" sibTransId="{06B08F24-127F-4BC7-B1BC-D721DCC5C970}"/>
    <dgm:cxn modelId="{AD303664-D7F8-4864-B6A9-74B6EE22FBDF}" type="presOf" srcId="{A9E8E993-DE0A-40B8-8E50-B27DD3B83400}" destId="{23670237-6691-4E6D-B558-2D4867ADEB65}" srcOrd="0" destOrd="0" presId="urn:microsoft.com/office/officeart/2005/8/layout/list1"/>
    <dgm:cxn modelId="{7732964A-A77F-42EB-A292-4E3FCD62E337}" type="presOf" srcId="{8EC5A9F9-5B19-48A1-A53F-28F99F6E5E2E}" destId="{C84C45F1-4948-40F6-B155-9CBD1F82A8E1}" srcOrd="0" destOrd="3" presId="urn:microsoft.com/office/officeart/2005/8/layout/list1"/>
    <dgm:cxn modelId="{EDAF626F-434E-465E-AD56-03E6E5B09B28}" type="presOf" srcId="{3EC00F02-9213-44FA-A850-B8FBFFA6F79F}" destId="{C84C45F1-4948-40F6-B155-9CBD1F82A8E1}" srcOrd="0" destOrd="2" presId="urn:microsoft.com/office/officeart/2005/8/layout/list1"/>
    <dgm:cxn modelId="{03EAD68E-B64D-4BE4-AAA6-158C4EAE56FB}" srcId="{3EA4A094-C0B3-44C3-BF56-6DE20D9A6323}" destId="{4FDD94E6-211A-44AF-87A1-CEDCC2D137BD}" srcOrd="4" destOrd="0" parTransId="{DDCD13FD-C353-44EB-90CC-8D2D884477DB}" sibTransId="{AC0A2BE2-B6A1-4518-847D-FD6F0D2CEFAF}"/>
    <dgm:cxn modelId="{F1DD8A8F-A65B-4286-82EA-A97CC636FDCE}" type="presOf" srcId="{AEFA055C-A65E-48F1-997B-6DDBCFA6E23E}" destId="{D5BF4D78-3BC0-46B5-8CB2-74F5D784394E}" srcOrd="0" destOrd="0" presId="urn:microsoft.com/office/officeart/2005/8/layout/list1"/>
    <dgm:cxn modelId="{294AE492-4219-465E-9F95-DBDE49F107AB}" type="presOf" srcId="{4FDD94E6-211A-44AF-87A1-CEDCC2D137BD}" destId="{72F2D185-2D48-4FCF-857D-8C061D58548A}" srcOrd="0" destOrd="4" presId="urn:microsoft.com/office/officeart/2005/8/layout/list1"/>
    <dgm:cxn modelId="{3F6F1B96-D602-430F-B6F4-4D3565F4D9F6}" srcId="{AEFA055C-A65E-48F1-997B-6DDBCFA6E23E}" destId="{A9E8E993-DE0A-40B8-8E50-B27DD3B83400}" srcOrd="0" destOrd="0" parTransId="{E4202EFD-CA11-4870-B3D8-24FEC3911270}" sibTransId="{3205BF1D-694D-4EF2-BB8B-07CA9634BF01}"/>
    <dgm:cxn modelId="{7694B998-8845-42B2-A5FB-8C86992A1241}" srcId="{A9E8E993-DE0A-40B8-8E50-B27DD3B83400}" destId="{3EC00F02-9213-44FA-A850-B8FBFFA6F79F}" srcOrd="2" destOrd="0" parTransId="{14FE68B2-9A8C-4961-A5FA-ED274CE68A0C}" sibTransId="{1090DDA9-CE94-4A25-B23E-31855A412D9A}"/>
    <dgm:cxn modelId="{64F9A2AD-6CF9-40AC-BE8B-C26C4C2B2879}" type="presOf" srcId="{A4528912-B64F-41BC-8008-1C2122F2B7EB}" destId="{72F2D185-2D48-4FCF-857D-8C061D58548A}" srcOrd="0" destOrd="1" presId="urn:microsoft.com/office/officeart/2005/8/layout/list1"/>
    <dgm:cxn modelId="{D8638BAE-D30F-4421-8F0E-C4DBECCBA7D4}" srcId="{3EA4A094-C0B3-44C3-BF56-6DE20D9A6323}" destId="{468C7E30-B7B6-4128-B1F7-A811D8A598EE}" srcOrd="2" destOrd="0" parTransId="{FDE0E7A6-7F87-4F46-A9A5-FB0EACEEBBC1}" sibTransId="{25775AAD-FE10-4E9B-8D5D-91981291F133}"/>
    <dgm:cxn modelId="{8C3264B1-CF3D-4920-965B-7A742E18DECC}" type="presOf" srcId="{3EA4A094-C0B3-44C3-BF56-6DE20D9A6323}" destId="{C37DE62A-9A88-46B3-A888-A1EB97401A48}" srcOrd="1" destOrd="0" presId="urn:microsoft.com/office/officeart/2005/8/layout/list1"/>
    <dgm:cxn modelId="{E281C3BD-128F-46A0-9FC3-B64789D99522}" type="presOf" srcId="{7B4525AD-7D8C-4B75-AFE7-24651832356F}" destId="{C84C45F1-4948-40F6-B155-9CBD1F82A8E1}" srcOrd="0" destOrd="1" presId="urn:microsoft.com/office/officeart/2005/8/layout/list1"/>
    <dgm:cxn modelId="{051262C3-3777-42CB-831F-2B5ECF266BFF}" type="presOf" srcId="{024E91FD-EB9A-427A-B3EF-DAE21DF519DF}" destId="{72F2D185-2D48-4FCF-857D-8C061D58548A}" srcOrd="0" destOrd="0" presId="urn:microsoft.com/office/officeart/2005/8/layout/list1"/>
    <dgm:cxn modelId="{9F33F4C4-3E2D-41FC-8572-A15F2BC754D5}" type="presOf" srcId="{3C587BD9-3059-4371-99B2-DE4B2B3DDF1A}" destId="{C84C45F1-4948-40F6-B155-9CBD1F82A8E1}" srcOrd="0" destOrd="0" presId="urn:microsoft.com/office/officeart/2005/8/layout/list1"/>
    <dgm:cxn modelId="{C2B3D3D2-098D-4D0E-AE3B-43A2B6040CBE}" type="presOf" srcId="{468C7E30-B7B6-4128-B1F7-A811D8A598EE}" destId="{72F2D185-2D48-4FCF-857D-8C061D58548A}" srcOrd="0" destOrd="2" presId="urn:microsoft.com/office/officeart/2005/8/layout/list1"/>
    <dgm:cxn modelId="{0DBA95D7-65A1-47CA-A4C9-53D5F54E4CA5}" type="presOf" srcId="{F9758B96-F783-41F7-8440-EF3A09FAA4D4}" destId="{72F2D185-2D48-4FCF-857D-8C061D58548A}" srcOrd="0" destOrd="3" presId="urn:microsoft.com/office/officeart/2005/8/layout/list1"/>
    <dgm:cxn modelId="{8A1533EF-1FAF-4D57-B315-A559390066EE}" srcId="{AEFA055C-A65E-48F1-997B-6DDBCFA6E23E}" destId="{3EA4A094-C0B3-44C3-BF56-6DE20D9A6323}" srcOrd="1" destOrd="0" parTransId="{BF5A2A87-B0C5-48BC-8A4B-4CBAC1A45B68}" sibTransId="{278DCD43-4B02-4B13-BAA7-2F2D277AADCB}"/>
    <dgm:cxn modelId="{038148F1-59A9-4456-8CF1-D2A536890E07}" srcId="{A9E8E993-DE0A-40B8-8E50-B27DD3B83400}" destId="{8EC5A9F9-5B19-48A1-A53F-28F99F6E5E2E}" srcOrd="3" destOrd="0" parTransId="{31DC3841-AA19-4707-859D-D4056412A6AF}" sibTransId="{69CDB9E3-07B6-449C-A3BB-82B3D943F087}"/>
    <dgm:cxn modelId="{D5FCB442-E692-4B0F-84BE-9C6517A9E4CC}" type="presParOf" srcId="{D5BF4D78-3BC0-46B5-8CB2-74F5D784394E}" destId="{F5CE64C7-C974-4F68-9229-64DC0EBB9C95}" srcOrd="0" destOrd="0" presId="urn:microsoft.com/office/officeart/2005/8/layout/list1"/>
    <dgm:cxn modelId="{0F9953FF-F32F-4C23-BC53-66A6D37BC743}" type="presParOf" srcId="{F5CE64C7-C974-4F68-9229-64DC0EBB9C95}" destId="{23670237-6691-4E6D-B558-2D4867ADEB65}" srcOrd="0" destOrd="0" presId="urn:microsoft.com/office/officeart/2005/8/layout/list1"/>
    <dgm:cxn modelId="{C8A48528-A1BE-4210-8CC2-F68BAC6B5DBD}" type="presParOf" srcId="{F5CE64C7-C974-4F68-9229-64DC0EBB9C95}" destId="{4A0E5CD2-37FC-445D-A5D2-228CCB1EF84F}" srcOrd="1" destOrd="0" presId="urn:microsoft.com/office/officeart/2005/8/layout/list1"/>
    <dgm:cxn modelId="{60776446-463D-4C91-B8BD-9CDDE2151CA0}" type="presParOf" srcId="{D5BF4D78-3BC0-46B5-8CB2-74F5D784394E}" destId="{58BC949C-4F61-45E7-923E-04DC1C543D38}" srcOrd="1" destOrd="0" presId="urn:microsoft.com/office/officeart/2005/8/layout/list1"/>
    <dgm:cxn modelId="{FB1E263D-3730-4FEC-AA57-C20107B2252D}" type="presParOf" srcId="{D5BF4D78-3BC0-46B5-8CB2-74F5D784394E}" destId="{C84C45F1-4948-40F6-B155-9CBD1F82A8E1}" srcOrd="2" destOrd="0" presId="urn:microsoft.com/office/officeart/2005/8/layout/list1"/>
    <dgm:cxn modelId="{CD886708-D5C1-4D5B-94E8-D1B1889297B4}" type="presParOf" srcId="{D5BF4D78-3BC0-46B5-8CB2-74F5D784394E}" destId="{D27B4729-042D-4421-BFAB-259DD0A61906}" srcOrd="3" destOrd="0" presId="urn:microsoft.com/office/officeart/2005/8/layout/list1"/>
    <dgm:cxn modelId="{6BE21F40-D39A-4F57-BB34-F4AFCF4C749C}" type="presParOf" srcId="{D5BF4D78-3BC0-46B5-8CB2-74F5D784394E}" destId="{ED6E97F5-9C58-419C-87D0-DE93643581BF}" srcOrd="4" destOrd="0" presId="urn:microsoft.com/office/officeart/2005/8/layout/list1"/>
    <dgm:cxn modelId="{127A76BF-413E-4525-9B46-7F2E6637F464}" type="presParOf" srcId="{ED6E97F5-9C58-419C-87D0-DE93643581BF}" destId="{E894B00D-630F-49C3-AC43-98FDB496B96E}" srcOrd="0" destOrd="0" presId="urn:microsoft.com/office/officeart/2005/8/layout/list1"/>
    <dgm:cxn modelId="{03103416-C4F8-4609-9E92-0C38CC40578A}" type="presParOf" srcId="{ED6E97F5-9C58-419C-87D0-DE93643581BF}" destId="{C37DE62A-9A88-46B3-A888-A1EB97401A48}" srcOrd="1" destOrd="0" presId="urn:microsoft.com/office/officeart/2005/8/layout/list1"/>
    <dgm:cxn modelId="{748686B8-E475-4566-AB7C-9CA574EA3046}" type="presParOf" srcId="{D5BF4D78-3BC0-46B5-8CB2-74F5D784394E}" destId="{B0F72BB1-8D30-4560-B58C-94FB23381077}" srcOrd="5" destOrd="0" presId="urn:microsoft.com/office/officeart/2005/8/layout/list1"/>
    <dgm:cxn modelId="{423F7B6C-9D81-4D72-A5E5-E8DBCCAF9EF6}" type="presParOf" srcId="{D5BF4D78-3BC0-46B5-8CB2-74F5D784394E}" destId="{72F2D185-2D48-4FCF-857D-8C061D58548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28686EA-A3B9-4B1B-8402-F9ADEEEF25C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CB8BFAC-66D5-43FE-99EB-C55C9642DBB4}" type="pres">
      <dgm:prSet presAssocID="{C28686EA-A3B9-4B1B-8402-F9ADEEEF25C8}" presName="outerComposite" presStyleCnt="0">
        <dgm:presLayoutVars>
          <dgm:chMax val="5"/>
          <dgm:dir/>
          <dgm:resizeHandles val="exact"/>
        </dgm:presLayoutVars>
      </dgm:prSet>
      <dgm:spPr/>
    </dgm:pt>
    <dgm:pt modelId="{8F41BF59-F189-4BAD-8DDE-25891D940998}" type="pres">
      <dgm:prSet presAssocID="{C28686EA-A3B9-4B1B-8402-F9ADEEEF25C8}" presName="dummyMaxCanvas" presStyleCnt="0">
        <dgm:presLayoutVars/>
      </dgm:prSet>
      <dgm:spPr/>
    </dgm:pt>
  </dgm:ptLst>
  <dgm:cxnLst>
    <dgm:cxn modelId="{78AE64CD-C88B-444F-B3DA-2BAFD83CD47E}" type="presOf" srcId="{C28686EA-A3B9-4B1B-8402-F9ADEEEF25C8}" destId="{9CB8BFAC-66D5-43FE-99EB-C55C9642DBB4}" srcOrd="0" destOrd="0" presId="urn:microsoft.com/office/officeart/2005/8/layout/vProcess5"/>
    <dgm:cxn modelId="{6E6507C7-8502-4F8C-A328-06CE8B6A3269}" type="presParOf" srcId="{9CB8BFAC-66D5-43FE-99EB-C55C9642DBB4}" destId="{8F41BF59-F189-4BAD-8DDE-25891D940998}" srcOrd="0" destOrd="0" presId="urn:microsoft.com/office/officeart/2005/8/layout/v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8FCD4F8-4C04-4E20-A5F0-868566EF2E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B83ADDF-9D5C-449F-BB02-A7CB69004B39}">
      <dgm:prSet phldrT="[Text]" custT="1"/>
      <dgm:spPr/>
      <dgm:t>
        <a:bodyPr/>
        <a:lstStyle/>
        <a:p>
          <a:pPr>
            <a:buSzPts val="1100"/>
            <a:buNone/>
          </a:pPr>
          <a:r>
            <a:rPr lang="en-US" sz="2400"/>
            <a:t>Choose the blending or segmenting routine </a:t>
          </a:r>
        </a:p>
      </dgm:t>
    </dgm:pt>
    <dgm:pt modelId="{575DC33B-9A21-413A-88E5-F1C928AA919F}" type="parTrans" cxnId="{353C44E8-DCEE-4641-B942-8C366EAE0148}">
      <dgm:prSet/>
      <dgm:spPr/>
      <dgm:t>
        <a:bodyPr/>
        <a:lstStyle/>
        <a:p>
          <a:endParaRPr lang="en-US"/>
        </a:p>
      </dgm:t>
    </dgm:pt>
    <dgm:pt modelId="{23920406-2567-4179-B000-4493857118FA}" type="sibTrans" cxnId="{353C44E8-DCEE-4641-B942-8C366EAE0148}">
      <dgm:prSet/>
      <dgm:spPr/>
      <dgm:t>
        <a:bodyPr/>
        <a:lstStyle/>
        <a:p>
          <a:endParaRPr lang="en-US"/>
        </a:p>
      </dgm:t>
    </dgm:pt>
    <dgm:pt modelId="{521755F5-52C2-4602-ADE6-EC017A3A9DF9}">
      <dgm:prSet custT="1"/>
      <dgm:spPr/>
      <dgm:t>
        <a:bodyPr/>
        <a:lstStyle/>
        <a:p>
          <a:r>
            <a:rPr lang="en-US" sz="2400"/>
            <a:t>Plan with your grade level teams or colleagues</a:t>
          </a:r>
        </a:p>
      </dgm:t>
    </dgm:pt>
    <dgm:pt modelId="{FC76CEDC-FF3D-4272-B0C4-C2DDF1E03936}" type="parTrans" cxnId="{3E12E85F-7EE4-4FE5-8B10-8C269B4B9C73}">
      <dgm:prSet/>
      <dgm:spPr/>
      <dgm:t>
        <a:bodyPr/>
        <a:lstStyle/>
        <a:p>
          <a:endParaRPr lang="en-US"/>
        </a:p>
      </dgm:t>
    </dgm:pt>
    <dgm:pt modelId="{C71C609A-B741-4AA0-BD78-51932B544478}" type="sibTrans" cxnId="{3E12E85F-7EE4-4FE5-8B10-8C269B4B9C73}">
      <dgm:prSet/>
      <dgm:spPr/>
      <dgm:t>
        <a:bodyPr/>
        <a:lstStyle/>
        <a:p>
          <a:endParaRPr lang="en-US"/>
        </a:p>
      </dgm:t>
    </dgm:pt>
    <dgm:pt modelId="{97AF742F-63AF-4CD1-9EA8-FDA5CEAFD008}">
      <dgm:prSet/>
      <dgm:spPr/>
      <dgm:t>
        <a:bodyPr/>
        <a:lstStyle/>
        <a:p>
          <a:r>
            <a:rPr lang="en-US"/>
            <a:t>Clear up any misconceptions</a:t>
          </a:r>
        </a:p>
      </dgm:t>
    </dgm:pt>
    <dgm:pt modelId="{F729E2AB-739B-49C5-B5B8-D4802039E03C}" type="parTrans" cxnId="{787AE04B-E5EC-4788-B929-4676D98B4440}">
      <dgm:prSet/>
      <dgm:spPr/>
      <dgm:t>
        <a:bodyPr/>
        <a:lstStyle/>
        <a:p>
          <a:endParaRPr lang="en-US"/>
        </a:p>
      </dgm:t>
    </dgm:pt>
    <dgm:pt modelId="{F6509EDC-5585-428F-AC3B-6B19188B91DD}" type="sibTrans" cxnId="{787AE04B-E5EC-4788-B929-4676D98B4440}">
      <dgm:prSet/>
      <dgm:spPr/>
      <dgm:t>
        <a:bodyPr/>
        <a:lstStyle/>
        <a:p>
          <a:endParaRPr lang="en-US"/>
        </a:p>
      </dgm:t>
    </dgm:pt>
    <dgm:pt modelId="{59B5317F-4906-4129-B832-7D7A6FCAD129}">
      <dgm:prSet/>
      <dgm:spPr/>
      <dgm:t>
        <a:bodyPr/>
        <a:lstStyle/>
        <a:p>
          <a:r>
            <a:rPr lang="en-US"/>
            <a:t>Adjust this routine to fit with your existing programming and upcoming skill focus </a:t>
          </a:r>
        </a:p>
      </dgm:t>
    </dgm:pt>
    <dgm:pt modelId="{44C45B88-FD29-420A-B652-D78AA900F99E}" type="parTrans" cxnId="{3CD909A3-D8D3-4884-A12B-2E82816F71CE}">
      <dgm:prSet/>
      <dgm:spPr/>
      <dgm:t>
        <a:bodyPr/>
        <a:lstStyle/>
        <a:p>
          <a:endParaRPr lang="en-US"/>
        </a:p>
      </dgm:t>
    </dgm:pt>
    <dgm:pt modelId="{3B1DF9D5-8647-4AFD-A392-C1E875A0483F}" type="sibTrans" cxnId="{3CD909A3-D8D3-4884-A12B-2E82816F71CE}">
      <dgm:prSet/>
      <dgm:spPr/>
      <dgm:t>
        <a:bodyPr/>
        <a:lstStyle/>
        <a:p>
          <a:endParaRPr lang="en-US"/>
        </a:p>
      </dgm:t>
    </dgm:pt>
    <dgm:pt modelId="{93BDF77B-0003-46CD-B4BE-77717072A9B2}">
      <dgm:prSet/>
      <dgm:spPr/>
      <dgm:t>
        <a:bodyPr/>
        <a:lstStyle/>
        <a:p>
          <a:r>
            <a:rPr lang="en-US"/>
            <a:t>Share feedback based on materials and programming</a:t>
          </a:r>
        </a:p>
      </dgm:t>
    </dgm:pt>
    <dgm:pt modelId="{FFC6B8AC-F4C5-4B71-B74E-2444A637A4B3}" type="parTrans" cxnId="{C78D9466-4666-4992-BA9C-C00B81381220}">
      <dgm:prSet/>
      <dgm:spPr/>
      <dgm:t>
        <a:bodyPr/>
        <a:lstStyle/>
        <a:p>
          <a:endParaRPr lang="en-US"/>
        </a:p>
      </dgm:t>
    </dgm:pt>
    <dgm:pt modelId="{E4B27DCB-38C7-408E-8735-CED79EDF4B7E}" type="sibTrans" cxnId="{C78D9466-4666-4992-BA9C-C00B81381220}">
      <dgm:prSet/>
      <dgm:spPr/>
      <dgm:t>
        <a:bodyPr/>
        <a:lstStyle/>
        <a:p>
          <a:endParaRPr lang="en-US"/>
        </a:p>
      </dgm:t>
    </dgm:pt>
    <dgm:pt modelId="{1E2820F9-7FF6-4A1F-8D9D-80511CCB7A9C}">
      <dgm:prSet custT="1"/>
      <dgm:spPr/>
      <dgm:t>
        <a:bodyPr/>
        <a:lstStyle/>
        <a:p>
          <a:r>
            <a:rPr lang="en-US" sz="2400"/>
            <a:t>Practice the routine with adjustments for your classroom</a:t>
          </a:r>
        </a:p>
      </dgm:t>
    </dgm:pt>
    <dgm:pt modelId="{86BED94C-8FEE-49CF-8DFF-EA08A924EC58}" type="parTrans" cxnId="{CFB77F2B-05F7-4178-A059-9CDF936A5B94}">
      <dgm:prSet/>
      <dgm:spPr/>
      <dgm:t>
        <a:bodyPr/>
        <a:lstStyle/>
        <a:p>
          <a:endParaRPr lang="en-US"/>
        </a:p>
      </dgm:t>
    </dgm:pt>
    <dgm:pt modelId="{37957616-8DB5-4469-82FF-678F8D6E83E2}" type="sibTrans" cxnId="{CFB77F2B-05F7-4178-A059-9CDF936A5B94}">
      <dgm:prSet/>
      <dgm:spPr/>
      <dgm:t>
        <a:bodyPr/>
        <a:lstStyle/>
        <a:p>
          <a:endParaRPr lang="en-US"/>
        </a:p>
      </dgm:t>
    </dgm:pt>
    <dgm:pt modelId="{C4C663ED-DF64-4F31-BB40-4725583B0259}">
      <dgm:prSet custT="1"/>
      <dgm:spPr/>
      <dgm:t>
        <a:bodyPr/>
        <a:lstStyle/>
        <a:p>
          <a:r>
            <a:rPr lang="en-US" sz="1800"/>
            <a:t>1. Set the Purpose</a:t>
          </a:r>
        </a:p>
      </dgm:t>
    </dgm:pt>
    <dgm:pt modelId="{8DC42C4E-47E0-4891-81C0-A99DD41B8E60}" type="parTrans" cxnId="{5B3305E8-CA20-4A06-899A-6273348560E9}">
      <dgm:prSet/>
      <dgm:spPr/>
      <dgm:t>
        <a:bodyPr/>
        <a:lstStyle/>
        <a:p>
          <a:endParaRPr lang="en-US"/>
        </a:p>
      </dgm:t>
    </dgm:pt>
    <dgm:pt modelId="{28E41CA7-EC87-4777-BBE2-DB7714A48D78}" type="sibTrans" cxnId="{5B3305E8-CA20-4A06-899A-6273348560E9}">
      <dgm:prSet/>
      <dgm:spPr/>
      <dgm:t>
        <a:bodyPr/>
        <a:lstStyle/>
        <a:p>
          <a:endParaRPr lang="en-US"/>
        </a:p>
      </dgm:t>
    </dgm:pt>
    <dgm:pt modelId="{24DAFB90-5BAA-4503-8E01-6F2815EDDC0A}">
      <dgm:prSet custT="1"/>
      <dgm:spPr/>
      <dgm:t>
        <a:bodyPr/>
        <a:lstStyle/>
        <a:p>
          <a:r>
            <a:rPr lang="en-US" sz="1800"/>
            <a:t>2. Select a Multisensory Support</a:t>
          </a:r>
        </a:p>
      </dgm:t>
    </dgm:pt>
    <dgm:pt modelId="{16DC450C-2322-4DEE-B476-4EE7262B36D7}" type="parTrans" cxnId="{82A1E980-C802-4040-8758-1DF2EAAF883D}">
      <dgm:prSet/>
      <dgm:spPr/>
      <dgm:t>
        <a:bodyPr/>
        <a:lstStyle/>
        <a:p>
          <a:endParaRPr lang="en-US"/>
        </a:p>
      </dgm:t>
    </dgm:pt>
    <dgm:pt modelId="{8DCF6C70-A241-41E2-85E2-A11A23458D92}" type="sibTrans" cxnId="{82A1E980-C802-4040-8758-1DF2EAAF883D}">
      <dgm:prSet/>
      <dgm:spPr/>
      <dgm:t>
        <a:bodyPr/>
        <a:lstStyle/>
        <a:p>
          <a:endParaRPr lang="en-US"/>
        </a:p>
      </dgm:t>
    </dgm:pt>
    <dgm:pt modelId="{7F1B9831-ADC2-4A62-9AEB-F06A52A0AAB5}">
      <dgm:prSet custT="1"/>
      <dgm:spPr/>
      <dgm:t>
        <a:bodyPr/>
        <a:lstStyle/>
        <a:p>
          <a:r>
            <a:rPr lang="en-US" sz="1800"/>
            <a:t>3. Provide a Model</a:t>
          </a:r>
        </a:p>
      </dgm:t>
    </dgm:pt>
    <dgm:pt modelId="{EEF13042-C2E5-459E-B2A7-4724C6A62B3A}" type="parTrans" cxnId="{3B25171F-0F7A-4F93-8F50-0F87FFDED30A}">
      <dgm:prSet/>
      <dgm:spPr/>
      <dgm:t>
        <a:bodyPr/>
        <a:lstStyle/>
        <a:p>
          <a:endParaRPr lang="en-US"/>
        </a:p>
      </dgm:t>
    </dgm:pt>
    <dgm:pt modelId="{5ACE47B3-4842-4E28-9056-AED5AE88702D}" type="sibTrans" cxnId="{3B25171F-0F7A-4F93-8F50-0F87FFDED30A}">
      <dgm:prSet/>
      <dgm:spPr/>
      <dgm:t>
        <a:bodyPr/>
        <a:lstStyle/>
        <a:p>
          <a:endParaRPr lang="en-US"/>
        </a:p>
      </dgm:t>
    </dgm:pt>
    <dgm:pt modelId="{19DA0E76-A5A0-44B0-9A32-A48B56C4C290}">
      <dgm:prSet custT="1"/>
      <dgm:spPr/>
      <dgm:t>
        <a:bodyPr/>
        <a:lstStyle/>
        <a:p>
          <a:r>
            <a:rPr lang="en-US" sz="1800"/>
            <a:t>4. Practice</a:t>
          </a:r>
        </a:p>
      </dgm:t>
    </dgm:pt>
    <dgm:pt modelId="{8CE18289-5C1F-4B57-A9C1-E57CF4B41026}" type="parTrans" cxnId="{047C6BEB-596B-42D9-9406-0DEB92A766A5}">
      <dgm:prSet/>
      <dgm:spPr/>
      <dgm:t>
        <a:bodyPr/>
        <a:lstStyle/>
        <a:p>
          <a:endParaRPr lang="en-US"/>
        </a:p>
      </dgm:t>
    </dgm:pt>
    <dgm:pt modelId="{D50BEAB2-1552-4C77-B18B-A2224D371B32}" type="sibTrans" cxnId="{047C6BEB-596B-42D9-9406-0DEB92A766A5}">
      <dgm:prSet/>
      <dgm:spPr/>
      <dgm:t>
        <a:bodyPr/>
        <a:lstStyle/>
        <a:p>
          <a:endParaRPr lang="en-US"/>
        </a:p>
      </dgm:t>
    </dgm:pt>
    <dgm:pt modelId="{23F2B8F2-B964-492D-BF70-FEC57BA7A3BD}" type="pres">
      <dgm:prSet presAssocID="{28FCD4F8-4C04-4E20-A5F0-868566EF2E4E}" presName="linear" presStyleCnt="0">
        <dgm:presLayoutVars>
          <dgm:dir/>
          <dgm:animLvl val="lvl"/>
          <dgm:resizeHandles val="exact"/>
        </dgm:presLayoutVars>
      </dgm:prSet>
      <dgm:spPr/>
    </dgm:pt>
    <dgm:pt modelId="{8F57A06A-6DB5-418A-8959-BBA335DCCADF}" type="pres">
      <dgm:prSet presAssocID="{8B83ADDF-9D5C-449F-BB02-A7CB69004B39}" presName="parentLin" presStyleCnt="0"/>
      <dgm:spPr/>
    </dgm:pt>
    <dgm:pt modelId="{B46F1496-7488-41AD-B7F2-E83CCDECD9F6}" type="pres">
      <dgm:prSet presAssocID="{8B83ADDF-9D5C-449F-BB02-A7CB69004B39}" presName="parentLeftMargin" presStyleLbl="node1" presStyleIdx="0" presStyleCnt="3"/>
      <dgm:spPr/>
    </dgm:pt>
    <dgm:pt modelId="{BD593532-DFA0-4C85-9ACB-C2CCB7DE7EAB}" type="pres">
      <dgm:prSet presAssocID="{8B83ADDF-9D5C-449F-BB02-A7CB69004B39}" presName="parentText" presStyleLbl="node1" presStyleIdx="0" presStyleCnt="3" custScaleX="142857">
        <dgm:presLayoutVars>
          <dgm:chMax val="0"/>
          <dgm:bulletEnabled val="1"/>
        </dgm:presLayoutVars>
      </dgm:prSet>
      <dgm:spPr/>
    </dgm:pt>
    <dgm:pt modelId="{F6FEE314-1EFF-4A32-8E36-DE7F16A7838A}" type="pres">
      <dgm:prSet presAssocID="{8B83ADDF-9D5C-449F-BB02-A7CB69004B39}" presName="negativeSpace" presStyleCnt="0"/>
      <dgm:spPr/>
    </dgm:pt>
    <dgm:pt modelId="{65C013DB-D9E5-4F4E-9F87-58C9F849F240}" type="pres">
      <dgm:prSet presAssocID="{8B83ADDF-9D5C-449F-BB02-A7CB69004B39}" presName="childText" presStyleLbl="conFgAcc1" presStyleIdx="0" presStyleCnt="3">
        <dgm:presLayoutVars>
          <dgm:bulletEnabled val="1"/>
        </dgm:presLayoutVars>
      </dgm:prSet>
      <dgm:spPr/>
    </dgm:pt>
    <dgm:pt modelId="{7D45355F-2E11-47EA-BF43-351975C86B4F}" type="pres">
      <dgm:prSet presAssocID="{23920406-2567-4179-B000-4493857118FA}" presName="spaceBetweenRectangles" presStyleCnt="0"/>
      <dgm:spPr/>
    </dgm:pt>
    <dgm:pt modelId="{853B5202-3D42-43DA-BF5E-6ACCDC86A09A}" type="pres">
      <dgm:prSet presAssocID="{521755F5-52C2-4602-ADE6-EC017A3A9DF9}" presName="parentLin" presStyleCnt="0"/>
      <dgm:spPr/>
    </dgm:pt>
    <dgm:pt modelId="{48F2444A-61F9-4B02-A683-031A25A632F4}" type="pres">
      <dgm:prSet presAssocID="{521755F5-52C2-4602-ADE6-EC017A3A9DF9}" presName="parentLeftMargin" presStyleLbl="node1" presStyleIdx="0" presStyleCnt="3"/>
      <dgm:spPr/>
    </dgm:pt>
    <dgm:pt modelId="{99DFD2F1-1642-42AB-926B-39761DDEF0C7}" type="pres">
      <dgm:prSet presAssocID="{521755F5-52C2-4602-ADE6-EC017A3A9DF9}" presName="parentText" presStyleLbl="node1" presStyleIdx="1" presStyleCnt="3" custScaleX="142857">
        <dgm:presLayoutVars>
          <dgm:chMax val="0"/>
          <dgm:bulletEnabled val="1"/>
        </dgm:presLayoutVars>
      </dgm:prSet>
      <dgm:spPr/>
    </dgm:pt>
    <dgm:pt modelId="{855596B3-4FA4-4999-B937-A4BD857F69FB}" type="pres">
      <dgm:prSet presAssocID="{521755F5-52C2-4602-ADE6-EC017A3A9DF9}" presName="negativeSpace" presStyleCnt="0"/>
      <dgm:spPr/>
    </dgm:pt>
    <dgm:pt modelId="{B1F180BF-D8AF-4704-92CB-06C8BA400E21}" type="pres">
      <dgm:prSet presAssocID="{521755F5-52C2-4602-ADE6-EC017A3A9DF9}" presName="childText" presStyleLbl="conFgAcc1" presStyleIdx="1" presStyleCnt="3">
        <dgm:presLayoutVars>
          <dgm:bulletEnabled val="1"/>
        </dgm:presLayoutVars>
      </dgm:prSet>
      <dgm:spPr/>
    </dgm:pt>
    <dgm:pt modelId="{A256B2FC-873A-46AD-9644-4C0FCD67FB7E}" type="pres">
      <dgm:prSet presAssocID="{C71C609A-B741-4AA0-BD78-51932B544478}" presName="spaceBetweenRectangles" presStyleCnt="0"/>
      <dgm:spPr/>
    </dgm:pt>
    <dgm:pt modelId="{13FCD920-4BBF-4BD5-9C7A-E54BB7E7DC1F}" type="pres">
      <dgm:prSet presAssocID="{1E2820F9-7FF6-4A1F-8D9D-80511CCB7A9C}" presName="parentLin" presStyleCnt="0"/>
      <dgm:spPr/>
    </dgm:pt>
    <dgm:pt modelId="{A700E4E2-7C78-4847-98E2-4AF218642407}" type="pres">
      <dgm:prSet presAssocID="{1E2820F9-7FF6-4A1F-8D9D-80511CCB7A9C}" presName="parentLeftMargin" presStyleLbl="node1" presStyleIdx="1" presStyleCnt="3"/>
      <dgm:spPr/>
    </dgm:pt>
    <dgm:pt modelId="{6C101C51-A7F0-4D3B-82A9-31F6628214BF}" type="pres">
      <dgm:prSet presAssocID="{1E2820F9-7FF6-4A1F-8D9D-80511CCB7A9C}" presName="parentText" presStyleLbl="node1" presStyleIdx="2" presStyleCnt="3" custScaleX="142857" custScaleY="131018">
        <dgm:presLayoutVars>
          <dgm:chMax val="0"/>
          <dgm:bulletEnabled val="1"/>
        </dgm:presLayoutVars>
      </dgm:prSet>
      <dgm:spPr/>
    </dgm:pt>
    <dgm:pt modelId="{28BED371-3CE5-4C69-804F-20DCF3E2EF52}" type="pres">
      <dgm:prSet presAssocID="{1E2820F9-7FF6-4A1F-8D9D-80511CCB7A9C}" presName="negativeSpace" presStyleCnt="0"/>
      <dgm:spPr/>
    </dgm:pt>
    <dgm:pt modelId="{1AF75737-2447-43D7-B633-4593F150BD8A}" type="pres">
      <dgm:prSet presAssocID="{1E2820F9-7FF6-4A1F-8D9D-80511CCB7A9C}" presName="childText" presStyleLbl="conFgAcc1" presStyleIdx="2" presStyleCnt="3">
        <dgm:presLayoutVars>
          <dgm:bulletEnabled val="1"/>
        </dgm:presLayoutVars>
      </dgm:prSet>
      <dgm:spPr/>
    </dgm:pt>
  </dgm:ptLst>
  <dgm:cxnLst>
    <dgm:cxn modelId="{3B25171F-0F7A-4F93-8F50-0F87FFDED30A}" srcId="{1E2820F9-7FF6-4A1F-8D9D-80511CCB7A9C}" destId="{7F1B9831-ADC2-4A62-9AEB-F06A52A0AAB5}" srcOrd="2" destOrd="0" parTransId="{EEF13042-C2E5-459E-B2A7-4724C6A62B3A}" sibTransId="{5ACE47B3-4842-4E28-9056-AED5AE88702D}"/>
    <dgm:cxn modelId="{CFB77F2B-05F7-4178-A059-9CDF936A5B94}" srcId="{28FCD4F8-4C04-4E20-A5F0-868566EF2E4E}" destId="{1E2820F9-7FF6-4A1F-8D9D-80511CCB7A9C}" srcOrd="2" destOrd="0" parTransId="{86BED94C-8FEE-49CF-8DFF-EA08A924EC58}" sibTransId="{37957616-8DB5-4469-82FF-678F8D6E83E2}"/>
    <dgm:cxn modelId="{F5ED4E3F-C8A8-4CA4-8A38-09A9988CA0BA}" type="presOf" srcId="{8B83ADDF-9D5C-449F-BB02-A7CB69004B39}" destId="{B46F1496-7488-41AD-B7F2-E83CCDECD9F6}" srcOrd="0" destOrd="0" presId="urn:microsoft.com/office/officeart/2005/8/layout/list1"/>
    <dgm:cxn modelId="{3E12E85F-7EE4-4FE5-8B10-8C269B4B9C73}" srcId="{28FCD4F8-4C04-4E20-A5F0-868566EF2E4E}" destId="{521755F5-52C2-4602-ADE6-EC017A3A9DF9}" srcOrd="1" destOrd="0" parTransId="{FC76CEDC-FF3D-4272-B0C4-C2DDF1E03936}" sibTransId="{C71C609A-B741-4AA0-BD78-51932B544478}"/>
    <dgm:cxn modelId="{A1E1EE61-472F-4CBC-A53D-8B4088D1765E}" type="presOf" srcId="{28FCD4F8-4C04-4E20-A5F0-868566EF2E4E}" destId="{23F2B8F2-B964-492D-BF70-FEC57BA7A3BD}" srcOrd="0" destOrd="0" presId="urn:microsoft.com/office/officeart/2005/8/layout/list1"/>
    <dgm:cxn modelId="{C78D9466-4666-4992-BA9C-C00B81381220}" srcId="{521755F5-52C2-4602-ADE6-EC017A3A9DF9}" destId="{93BDF77B-0003-46CD-B4BE-77717072A9B2}" srcOrd="2" destOrd="0" parTransId="{FFC6B8AC-F4C5-4B71-B74E-2444A637A4B3}" sibTransId="{E4B27DCB-38C7-408E-8735-CED79EDF4B7E}"/>
    <dgm:cxn modelId="{787AE04B-E5EC-4788-B929-4676D98B4440}" srcId="{521755F5-52C2-4602-ADE6-EC017A3A9DF9}" destId="{97AF742F-63AF-4CD1-9EA8-FDA5CEAFD008}" srcOrd="0" destOrd="0" parTransId="{F729E2AB-739B-49C5-B5B8-D4802039E03C}" sibTransId="{F6509EDC-5585-428F-AC3B-6B19188B91DD}"/>
    <dgm:cxn modelId="{98970051-58CB-45A4-998E-8702769DD814}" type="presOf" srcId="{93BDF77B-0003-46CD-B4BE-77717072A9B2}" destId="{B1F180BF-D8AF-4704-92CB-06C8BA400E21}" srcOrd="0" destOrd="2" presId="urn:microsoft.com/office/officeart/2005/8/layout/list1"/>
    <dgm:cxn modelId="{63D39058-9A3B-4C8D-ACBD-AED8A16BB6DC}" type="presOf" srcId="{7F1B9831-ADC2-4A62-9AEB-F06A52A0AAB5}" destId="{1AF75737-2447-43D7-B633-4593F150BD8A}" srcOrd="0" destOrd="2" presId="urn:microsoft.com/office/officeart/2005/8/layout/list1"/>
    <dgm:cxn modelId="{82A1E980-C802-4040-8758-1DF2EAAF883D}" srcId="{1E2820F9-7FF6-4A1F-8D9D-80511CCB7A9C}" destId="{24DAFB90-5BAA-4503-8E01-6F2815EDDC0A}" srcOrd="1" destOrd="0" parTransId="{16DC450C-2322-4DEE-B476-4EE7262B36D7}" sibTransId="{8DCF6C70-A241-41E2-85E2-A11A23458D92}"/>
    <dgm:cxn modelId="{0539C294-1303-458C-9C41-A0175DB7FF76}" type="presOf" srcId="{521755F5-52C2-4602-ADE6-EC017A3A9DF9}" destId="{99DFD2F1-1642-42AB-926B-39761DDEF0C7}" srcOrd="1" destOrd="0" presId="urn:microsoft.com/office/officeart/2005/8/layout/list1"/>
    <dgm:cxn modelId="{A947E598-F644-4FDD-9DDA-F2A36FCDBB91}" type="presOf" srcId="{59B5317F-4906-4129-B832-7D7A6FCAD129}" destId="{B1F180BF-D8AF-4704-92CB-06C8BA400E21}" srcOrd="0" destOrd="1" presId="urn:microsoft.com/office/officeart/2005/8/layout/list1"/>
    <dgm:cxn modelId="{05D50E9C-FF16-4B3F-8A4D-922AF1E4CE3A}" type="presOf" srcId="{97AF742F-63AF-4CD1-9EA8-FDA5CEAFD008}" destId="{B1F180BF-D8AF-4704-92CB-06C8BA400E21}" srcOrd="0" destOrd="0" presId="urn:microsoft.com/office/officeart/2005/8/layout/list1"/>
    <dgm:cxn modelId="{38C0809C-8434-4C5B-B61D-3397F1675049}" type="presOf" srcId="{1E2820F9-7FF6-4A1F-8D9D-80511CCB7A9C}" destId="{6C101C51-A7F0-4D3B-82A9-31F6628214BF}" srcOrd="1" destOrd="0" presId="urn:microsoft.com/office/officeart/2005/8/layout/list1"/>
    <dgm:cxn modelId="{3CD909A3-D8D3-4884-A12B-2E82816F71CE}" srcId="{521755F5-52C2-4602-ADE6-EC017A3A9DF9}" destId="{59B5317F-4906-4129-B832-7D7A6FCAD129}" srcOrd="1" destOrd="0" parTransId="{44C45B88-FD29-420A-B652-D78AA900F99E}" sibTransId="{3B1DF9D5-8647-4AFD-A392-C1E875A0483F}"/>
    <dgm:cxn modelId="{DD0D64A4-6EA4-4B51-AE7F-312C0EBF239A}" type="presOf" srcId="{1E2820F9-7FF6-4A1F-8D9D-80511CCB7A9C}" destId="{A700E4E2-7C78-4847-98E2-4AF218642407}" srcOrd="0" destOrd="0" presId="urn:microsoft.com/office/officeart/2005/8/layout/list1"/>
    <dgm:cxn modelId="{DCE3EBA4-3963-45F7-ADA1-2979228639D9}" type="presOf" srcId="{C4C663ED-DF64-4F31-BB40-4725583B0259}" destId="{1AF75737-2447-43D7-B633-4593F150BD8A}" srcOrd="0" destOrd="0" presId="urn:microsoft.com/office/officeart/2005/8/layout/list1"/>
    <dgm:cxn modelId="{7EDA70B6-E72D-4284-B9EF-9019F5B3BE55}" type="presOf" srcId="{24DAFB90-5BAA-4503-8E01-6F2815EDDC0A}" destId="{1AF75737-2447-43D7-B633-4593F150BD8A}" srcOrd="0" destOrd="1" presId="urn:microsoft.com/office/officeart/2005/8/layout/list1"/>
    <dgm:cxn modelId="{65BF35D7-08AF-44EC-8EC2-7824EB16400D}" type="presOf" srcId="{521755F5-52C2-4602-ADE6-EC017A3A9DF9}" destId="{48F2444A-61F9-4B02-A683-031A25A632F4}" srcOrd="0" destOrd="0" presId="urn:microsoft.com/office/officeart/2005/8/layout/list1"/>
    <dgm:cxn modelId="{9BF228E7-2D6A-4551-9E22-9F92C824A843}" type="presOf" srcId="{8B83ADDF-9D5C-449F-BB02-A7CB69004B39}" destId="{BD593532-DFA0-4C85-9ACB-C2CCB7DE7EAB}" srcOrd="1" destOrd="0" presId="urn:microsoft.com/office/officeart/2005/8/layout/list1"/>
    <dgm:cxn modelId="{5B3305E8-CA20-4A06-899A-6273348560E9}" srcId="{1E2820F9-7FF6-4A1F-8D9D-80511CCB7A9C}" destId="{C4C663ED-DF64-4F31-BB40-4725583B0259}" srcOrd="0" destOrd="0" parTransId="{8DC42C4E-47E0-4891-81C0-A99DD41B8E60}" sibTransId="{28E41CA7-EC87-4777-BBE2-DB7714A48D78}"/>
    <dgm:cxn modelId="{353C44E8-DCEE-4641-B942-8C366EAE0148}" srcId="{28FCD4F8-4C04-4E20-A5F0-868566EF2E4E}" destId="{8B83ADDF-9D5C-449F-BB02-A7CB69004B39}" srcOrd="0" destOrd="0" parTransId="{575DC33B-9A21-413A-88E5-F1C928AA919F}" sibTransId="{23920406-2567-4179-B000-4493857118FA}"/>
    <dgm:cxn modelId="{047C6BEB-596B-42D9-9406-0DEB92A766A5}" srcId="{1E2820F9-7FF6-4A1F-8D9D-80511CCB7A9C}" destId="{19DA0E76-A5A0-44B0-9A32-A48B56C4C290}" srcOrd="3" destOrd="0" parTransId="{8CE18289-5C1F-4B57-A9C1-E57CF4B41026}" sibTransId="{D50BEAB2-1552-4C77-B18B-A2224D371B32}"/>
    <dgm:cxn modelId="{352997EE-0147-4E0A-9C6A-2399A1C706E5}" type="presOf" srcId="{19DA0E76-A5A0-44B0-9A32-A48B56C4C290}" destId="{1AF75737-2447-43D7-B633-4593F150BD8A}" srcOrd="0" destOrd="3" presId="urn:microsoft.com/office/officeart/2005/8/layout/list1"/>
    <dgm:cxn modelId="{D1402890-C1AC-41C6-A38B-156B965801B6}" type="presParOf" srcId="{23F2B8F2-B964-492D-BF70-FEC57BA7A3BD}" destId="{8F57A06A-6DB5-418A-8959-BBA335DCCADF}" srcOrd="0" destOrd="0" presId="urn:microsoft.com/office/officeart/2005/8/layout/list1"/>
    <dgm:cxn modelId="{CEDE6F12-B412-465B-9C57-34D1AA04B4FB}" type="presParOf" srcId="{8F57A06A-6DB5-418A-8959-BBA335DCCADF}" destId="{B46F1496-7488-41AD-B7F2-E83CCDECD9F6}" srcOrd="0" destOrd="0" presId="urn:microsoft.com/office/officeart/2005/8/layout/list1"/>
    <dgm:cxn modelId="{1635C71F-625C-4569-8853-25C522A95CB4}" type="presParOf" srcId="{8F57A06A-6DB5-418A-8959-BBA335DCCADF}" destId="{BD593532-DFA0-4C85-9ACB-C2CCB7DE7EAB}" srcOrd="1" destOrd="0" presId="urn:microsoft.com/office/officeart/2005/8/layout/list1"/>
    <dgm:cxn modelId="{81DD85B5-9062-47C4-90B4-C7DD6CD650A0}" type="presParOf" srcId="{23F2B8F2-B964-492D-BF70-FEC57BA7A3BD}" destId="{F6FEE314-1EFF-4A32-8E36-DE7F16A7838A}" srcOrd="1" destOrd="0" presId="urn:microsoft.com/office/officeart/2005/8/layout/list1"/>
    <dgm:cxn modelId="{D940610A-65D7-4C26-B12E-AD3744CF3DFB}" type="presParOf" srcId="{23F2B8F2-B964-492D-BF70-FEC57BA7A3BD}" destId="{65C013DB-D9E5-4F4E-9F87-58C9F849F240}" srcOrd="2" destOrd="0" presId="urn:microsoft.com/office/officeart/2005/8/layout/list1"/>
    <dgm:cxn modelId="{0620B973-7A2D-48D1-9059-FD0D964B071E}" type="presParOf" srcId="{23F2B8F2-B964-492D-BF70-FEC57BA7A3BD}" destId="{7D45355F-2E11-47EA-BF43-351975C86B4F}" srcOrd="3" destOrd="0" presId="urn:microsoft.com/office/officeart/2005/8/layout/list1"/>
    <dgm:cxn modelId="{30A028BB-505E-4599-91BC-B3209A04C50D}" type="presParOf" srcId="{23F2B8F2-B964-492D-BF70-FEC57BA7A3BD}" destId="{853B5202-3D42-43DA-BF5E-6ACCDC86A09A}" srcOrd="4" destOrd="0" presId="urn:microsoft.com/office/officeart/2005/8/layout/list1"/>
    <dgm:cxn modelId="{EECCC4A9-8F25-410A-9EB8-9917F5474AA5}" type="presParOf" srcId="{853B5202-3D42-43DA-BF5E-6ACCDC86A09A}" destId="{48F2444A-61F9-4B02-A683-031A25A632F4}" srcOrd="0" destOrd="0" presId="urn:microsoft.com/office/officeart/2005/8/layout/list1"/>
    <dgm:cxn modelId="{F5A49E1C-4506-4BB2-B087-B63C4B4F65F8}" type="presParOf" srcId="{853B5202-3D42-43DA-BF5E-6ACCDC86A09A}" destId="{99DFD2F1-1642-42AB-926B-39761DDEF0C7}" srcOrd="1" destOrd="0" presId="urn:microsoft.com/office/officeart/2005/8/layout/list1"/>
    <dgm:cxn modelId="{A9903E97-671B-4AD6-AD18-9830FAB9AE60}" type="presParOf" srcId="{23F2B8F2-B964-492D-BF70-FEC57BA7A3BD}" destId="{855596B3-4FA4-4999-B937-A4BD857F69FB}" srcOrd="5" destOrd="0" presId="urn:microsoft.com/office/officeart/2005/8/layout/list1"/>
    <dgm:cxn modelId="{32E08041-7259-4504-89FC-4F8296507CC5}" type="presParOf" srcId="{23F2B8F2-B964-492D-BF70-FEC57BA7A3BD}" destId="{B1F180BF-D8AF-4704-92CB-06C8BA400E21}" srcOrd="6" destOrd="0" presId="urn:microsoft.com/office/officeart/2005/8/layout/list1"/>
    <dgm:cxn modelId="{380E1DDC-C116-4E60-BD3B-BA43BCE66BE4}" type="presParOf" srcId="{23F2B8F2-B964-492D-BF70-FEC57BA7A3BD}" destId="{A256B2FC-873A-46AD-9644-4C0FCD67FB7E}" srcOrd="7" destOrd="0" presId="urn:microsoft.com/office/officeart/2005/8/layout/list1"/>
    <dgm:cxn modelId="{495F15BF-4B74-4F6A-954C-2F9437FC6648}" type="presParOf" srcId="{23F2B8F2-B964-492D-BF70-FEC57BA7A3BD}" destId="{13FCD920-4BBF-4BD5-9C7A-E54BB7E7DC1F}" srcOrd="8" destOrd="0" presId="urn:microsoft.com/office/officeart/2005/8/layout/list1"/>
    <dgm:cxn modelId="{D32FFA7A-D6E5-4247-A513-1E74E00988B5}" type="presParOf" srcId="{13FCD920-4BBF-4BD5-9C7A-E54BB7E7DC1F}" destId="{A700E4E2-7C78-4847-98E2-4AF218642407}" srcOrd="0" destOrd="0" presId="urn:microsoft.com/office/officeart/2005/8/layout/list1"/>
    <dgm:cxn modelId="{FE5634E4-9BDC-4CFD-8A92-53CA3EEB536E}" type="presParOf" srcId="{13FCD920-4BBF-4BD5-9C7A-E54BB7E7DC1F}" destId="{6C101C51-A7F0-4D3B-82A9-31F6628214BF}" srcOrd="1" destOrd="0" presId="urn:microsoft.com/office/officeart/2005/8/layout/list1"/>
    <dgm:cxn modelId="{2498457F-B948-460B-B3C5-A550A1BC5B04}" type="presParOf" srcId="{23F2B8F2-B964-492D-BF70-FEC57BA7A3BD}" destId="{28BED371-3CE5-4C69-804F-20DCF3E2EF52}" srcOrd="9" destOrd="0" presId="urn:microsoft.com/office/officeart/2005/8/layout/list1"/>
    <dgm:cxn modelId="{DFAA1D27-3979-4A01-B4AE-6CFC68034CAB}" type="presParOf" srcId="{23F2B8F2-B964-492D-BF70-FEC57BA7A3BD}" destId="{1AF75737-2447-43D7-B633-4593F150BD8A}" srcOrd="10" destOrd="0" presId="urn:microsoft.com/office/officeart/2005/8/layout/list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048DC-3A0C-4724-AB82-160CDD2C74A3}">
      <dsp:nvSpPr>
        <dsp:cNvPr id="0" name=""/>
        <dsp:cNvSpPr/>
      </dsp:nvSpPr>
      <dsp:spPr>
        <a:xfrm>
          <a:off x="0" y="3698"/>
          <a:ext cx="6208187" cy="787759"/>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DD4F29A-97A9-468F-825C-EEE657B6A3C9}">
      <dsp:nvSpPr>
        <dsp:cNvPr id="0" name=""/>
        <dsp:cNvSpPr/>
      </dsp:nvSpPr>
      <dsp:spPr>
        <a:xfrm>
          <a:off x="238297" y="180944"/>
          <a:ext cx="433267" cy="4332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935BDB-71CA-48AD-BDE1-CD1219676668}">
      <dsp:nvSpPr>
        <dsp:cNvPr id="0" name=""/>
        <dsp:cNvSpPr/>
      </dsp:nvSpPr>
      <dsp:spPr>
        <a:xfrm>
          <a:off x="909862" y="3698"/>
          <a:ext cx="5298324" cy="787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371" tIns="83371" rIns="83371" bIns="83371" numCol="1" spcCol="1270" anchor="ctr" anchorCtr="0">
          <a:noAutofit/>
        </a:bodyPr>
        <a:lstStyle/>
        <a:p>
          <a:pPr marL="0" lvl="0" indent="0" algn="l" defTabSz="889000">
            <a:lnSpc>
              <a:spcPct val="100000"/>
            </a:lnSpc>
            <a:spcBef>
              <a:spcPct val="0"/>
            </a:spcBef>
            <a:spcAft>
              <a:spcPct val="35000"/>
            </a:spcAft>
            <a:buNone/>
          </a:pPr>
          <a:r>
            <a:rPr lang="en-US" sz="2000" kern="1200"/>
            <a:t>Understand the foundational knowledge for blending and segmenting </a:t>
          </a:r>
        </a:p>
      </dsp:txBody>
      <dsp:txXfrm>
        <a:off x="909862" y="3698"/>
        <a:ext cx="5298324" cy="787759"/>
      </dsp:txXfrm>
    </dsp:sp>
    <dsp:sp modelId="{8A2544E7-975A-4E09-BF66-9A8EFEB70397}">
      <dsp:nvSpPr>
        <dsp:cNvPr id="0" name=""/>
        <dsp:cNvSpPr/>
      </dsp:nvSpPr>
      <dsp:spPr>
        <a:xfrm>
          <a:off x="0" y="988398"/>
          <a:ext cx="6208187" cy="787759"/>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749E03D4-A2A9-4B2E-89D2-9C08A4582332}">
      <dsp:nvSpPr>
        <dsp:cNvPr id="0" name=""/>
        <dsp:cNvSpPr/>
      </dsp:nvSpPr>
      <dsp:spPr>
        <a:xfrm>
          <a:off x="238297" y="1165643"/>
          <a:ext cx="433267" cy="4332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EBC76-96C8-4CCD-B1D1-9C81E95C878D}">
      <dsp:nvSpPr>
        <dsp:cNvPr id="0" name=""/>
        <dsp:cNvSpPr/>
      </dsp:nvSpPr>
      <dsp:spPr>
        <a:xfrm>
          <a:off x="909862" y="988398"/>
          <a:ext cx="5298324" cy="787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371" tIns="83371" rIns="83371" bIns="83371" numCol="1" spcCol="1270" anchor="ctr" anchorCtr="0">
          <a:noAutofit/>
        </a:bodyPr>
        <a:lstStyle/>
        <a:p>
          <a:pPr marL="0" lvl="0" indent="0" algn="l" defTabSz="889000">
            <a:lnSpc>
              <a:spcPct val="100000"/>
            </a:lnSpc>
            <a:spcBef>
              <a:spcPct val="0"/>
            </a:spcBef>
            <a:spcAft>
              <a:spcPct val="35000"/>
            </a:spcAft>
            <a:buNone/>
          </a:pPr>
          <a:r>
            <a:rPr lang="en-US" sz="2000" kern="1200"/>
            <a:t>Engage in academic discourse on evidence-based instructional considerations</a:t>
          </a:r>
        </a:p>
      </dsp:txBody>
      <dsp:txXfrm>
        <a:off x="909862" y="988398"/>
        <a:ext cx="5298324" cy="787759"/>
      </dsp:txXfrm>
    </dsp:sp>
    <dsp:sp modelId="{10EBE445-40BA-40E8-9D8A-113605F9A0B0}">
      <dsp:nvSpPr>
        <dsp:cNvPr id="0" name=""/>
        <dsp:cNvSpPr/>
      </dsp:nvSpPr>
      <dsp:spPr>
        <a:xfrm>
          <a:off x="0" y="1973097"/>
          <a:ext cx="6208187" cy="787759"/>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212E3882-AABA-49C9-A83C-F92E1C8F1036}">
      <dsp:nvSpPr>
        <dsp:cNvPr id="0" name=""/>
        <dsp:cNvSpPr/>
      </dsp:nvSpPr>
      <dsp:spPr>
        <a:xfrm>
          <a:off x="238297" y="2150343"/>
          <a:ext cx="433267" cy="4332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9B6DB4-9CBE-43A6-A18B-D50A3625A027}">
      <dsp:nvSpPr>
        <dsp:cNvPr id="0" name=""/>
        <dsp:cNvSpPr/>
      </dsp:nvSpPr>
      <dsp:spPr>
        <a:xfrm>
          <a:off x="909862" y="1973097"/>
          <a:ext cx="5298324" cy="787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371" tIns="83371" rIns="83371" bIns="83371" numCol="1" spcCol="1270" anchor="ctr" anchorCtr="0">
          <a:noAutofit/>
        </a:bodyPr>
        <a:lstStyle/>
        <a:p>
          <a:pPr marL="0" lvl="0" indent="0" algn="l" defTabSz="889000">
            <a:lnSpc>
              <a:spcPct val="100000"/>
            </a:lnSpc>
            <a:spcBef>
              <a:spcPct val="0"/>
            </a:spcBef>
            <a:spcAft>
              <a:spcPct val="35000"/>
            </a:spcAft>
            <a:buNone/>
          </a:pPr>
          <a:r>
            <a:rPr lang="en-US" sz="2000" kern="1200"/>
            <a:t>Incorporate blending and segmenting phonics routines through modeling and practice </a:t>
          </a:r>
        </a:p>
      </dsp:txBody>
      <dsp:txXfrm>
        <a:off x="909862" y="1973097"/>
        <a:ext cx="5298324" cy="787759"/>
      </dsp:txXfrm>
    </dsp:sp>
    <dsp:sp modelId="{F98566AE-7B3A-495B-9750-FB613D8697E4}">
      <dsp:nvSpPr>
        <dsp:cNvPr id="0" name=""/>
        <dsp:cNvSpPr/>
      </dsp:nvSpPr>
      <dsp:spPr>
        <a:xfrm>
          <a:off x="0" y="2957797"/>
          <a:ext cx="6208187" cy="787759"/>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C41E79AB-FE91-44B6-9F44-8C108CB21055}">
      <dsp:nvSpPr>
        <dsp:cNvPr id="0" name=""/>
        <dsp:cNvSpPr/>
      </dsp:nvSpPr>
      <dsp:spPr>
        <a:xfrm>
          <a:off x="238297" y="3135043"/>
          <a:ext cx="433267" cy="4332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86F85D-56C6-4D07-B0DF-8FE80AA7E244}">
      <dsp:nvSpPr>
        <dsp:cNvPr id="0" name=""/>
        <dsp:cNvSpPr/>
      </dsp:nvSpPr>
      <dsp:spPr>
        <a:xfrm>
          <a:off x="909862" y="2957797"/>
          <a:ext cx="5298324" cy="787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371" tIns="83371" rIns="83371" bIns="83371" numCol="1" spcCol="1270" anchor="ctr" anchorCtr="0">
          <a:noAutofit/>
        </a:bodyPr>
        <a:lstStyle/>
        <a:p>
          <a:pPr marL="0" lvl="0" indent="0" algn="l" defTabSz="889000">
            <a:lnSpc>
              <a:spcPct val="100000"/>
            </a:lnSpc>
            <a:spcBef>
              <a:spcPct val="0"/>
            </a:spcBef>
            <a:spcAft>
              <a:spcPct val="35000"/>
            </a:spcAft>
            <a:buNone/>
          </a:pPr>
          <a:r>
            <a:rPr lang="en-US" sz="2000" kern="1200"/>
            <a:t>Develop a plan to assess and progress monitor</a:t>
          </a:r>
        </a:p>
      </dsp:txBody>
      <dsp:txXfrm>
        <a:off x="909862" y="2957797"/>
        <a:ext cx="5298324" cy="787759"/>
      </dsp:txXfrm>
    </dsp:sp>
    <dsp:sp modelId="{AACC3483-4FEA-418A-88E6-75837B3CB9B3}">
      <dsp:nvSpPr>
        <dsp:cNvPr id="0" name=""/>
        <dsp:cNvSpPr/>
      </dsp:nvSpPr>
      <dsp:spPr>
        <a:xfrm>
          <a:off x="0" y="3942496"/>
          <a:ext cx="6208187" cy="787759"/>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5C338307-9B04-4243-B26B-E58D81BB187E}">
      <dsp:nvSpPr>
        <dsp:cNvPr id="0" name=""/>
        <dsp:cNvSpPr/>
      </dsp:nvSpPr>
      <dsp:spPr>
        <a:xfrm>
          <a:off x="238297" y="4119742"/>
          <a:ext cx="433267" cy="43326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E5CEA6-3950-4E4C-9196-CA5A44007B0B}">
      <dsp:nvSpPr>
        <dsp:cNvPr id="0" name=""/>
        <dsp:cNvSpPr/>
      </dsp:nvSpPr>
      <dsp:spPr>
        <a:xfrm>
          <a:off x="909862" y="3942496"/>
          <a:ext cx="5298324" cy="787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371" tIns="83371" rIns="83371" bIns="83371" numCol="1" spcCol="1270" anchor="ctr" anchorCtr="0">
          <a:noAutofit/>
        </a:bodyPr>
        <a:lstStyle/>
        <a:p>
          <a:pPr marL="0" lvl="0" indent="0" algn="l" defTabSz="889000">
            <a:lnSpc>
              <a:spcPct val="100000"/>
            </a:lnSpc>
            <a:spcBef>
              <a:spcPct val="0"/>
            </a:spcBef>
            <a:spcAft>
              <a:spcPct val="35000"/>
            </a:spcAft>
            <a:buNone/>
          </a:pPr>
          <a:r>
            <a:rPr lang="en-US" sz="2000" kern="1200"/>
            <a:t>Determine personalized next steps for implementation  </a:t>
          </a:r>
        </a:p>
      </dsp:txBody>
      <dsp:txXfrm>
        <a:off x="909862" y="3942496"/>
        <a:ext cx="5298324" cy="787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2E1CD-F620-4A66-AF35-22E6510D5E40}">
      <dsp:nvSpPr>
        <dsp:cNvPr id="0" name=""/>
        <dsp:cNvSpPr/>
      </dsp:nvSpPr>
      <dsp:spPr>
        <a:xfrm>
          <a:off x="0" y="0"/>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546391-707A-4927-91A0-8599D0713A88}">
      <dsp:nvSpPr>
        <dsp:cNvPr id="0" name=""/>
        <dsp:cNvSpPr/>
      </dsp:nvSpPr>
      <dsp:spPr>
        <a:xfrm>
          <a:off x="0" y="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Explicit</a:t>
          </a:r>
          <a:r>
            <a:rPr lang="en-US" sz="2200" kern="1200"/>
            <a:t> – clear explanations, teacher modeling, student practice </a:t>
          </a:r>
        </a:p>
      </dsp:txBody>
      <dsp:txXfrm>
        <a:off x="0" y="0"/>
        <a:ext cx="6891188" cy="1098495"/>
      </dsp:txXfrm>
    </dsp:sp>
    <dsp:sp modelId="{641BFAA0-0C18-4900-BED9-B8CC438F045F}">
      <dsp:nvSpPr>
        <dsp:cNvPr id="0" name=""/>
        <dsp:cNvSpPr/>
      </dsp:nvSpPr>
      <dsp:spPr>
        <a:xfrm>
          <a:off x="0" y="1098495"/>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E9F35D-D443-43F9-9B3A-3FC0F0D377C2}">
      <dsp:nvSpPr>
        <dsp:cNvPr id="0" name=""/>
        <dsp:cNvSpPr/>
      </dsp:nvSpPr>
      <dsp:spPr>
        <a:xfrm>
          <a:off x="0" y="1098495"/>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Systematic</a:t>
          </a:r>
          <a:r>
            <a:rPr lang="en-US" sz="2200" kern="1200"/>
            <a:t> – focus on 1 or 2 skills at a time moving from simpler to more complex progression  </a:t>
          </a:r>
        </a:p>
      </dsp:txBody>
      <dsp:txXfrm>
        <a:off x="0" y="1098495"/>
        <a:ext cx="6891188" cy="1098495"/>
      </dsp:txXfrm>
    </dsp:sp>
    <dsp:sp modelId="{1E82AFED-81A2-4F5E-891C-0D96594788CA}">
      <dsp:nvSpPr>
        <dsp:cNvPr id="0" name=""/>
        <dsp:cNvSpPr/>
      </dsp:nvSpPr>
      <dsp:spPr>
        <a:xfrm>
          <a:off x="0" y="2196991"/>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3EE610-8122-471F-97A6-E1F392895411}">
      <dsp:nvSpPr>
        <dsp:cNvPr id="0" name=""/>
        <dsp:cNvSpPr/>
      </dsp:nvSpPr>
      <dsp:spPr>
        <a:xfrm>
          <a:off x="0" y="219699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Engaging</a:t>
          </a:r>
          <a:r>
            <a:rPr lang="en-US" sz="2200" kern="1200"/>
            <a:t> – motivating, multisensory, and snappy pace to keep interest</a:t>
          </a:r>
        </a:p>
      </dsp:txBody>
      <dsp:txXfrm>
        <a:off x="0" y="2196990"/>
        <a:ext cx="6891188" cy="1098495"/>
      </dsp:txXfrm>
    </dsp:sp>
    <dsp:sp modelId="{D962C79D-DC24-4E8F-8FEC-D1C621C80DFB}">
      <dsp:nvSpPr>
        <dsp:cNvPr id="0" name=""/>
        <dsp:cNvSpPr/>
      </dsp:nvSpPr>
      <dsp:spPr>
        <a:xfrm>
          <a:off x="0" y="3295486"/>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A1B37C-13D4-4104-B65A-8FCD5D615E87}">
      <dsp:nvSpPr>
        <dsp:cNvPr id="0" name=""/>
        <dsp:cNvSpPr/>
      </dsp:nvSpPr>
      <dsp:spPr>
        <a:xfrm>
          <a:off x="0" y="3295486"/>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Duration</a:t>
          </a:r>
          <a:r>
            <a:rPr lang="en-US" sz="2200" kern="1200"/>
            <a:t> – most students benefit from just a few minutes of blending and segmenting practice within the full phonics lesson</a:t>
          </a:r>
        </a:p>
      </dsp:txBody>
      <dsp:txXfrm>
        <a:off x="0" y="3295486"/>
        <a:ext cx="6891188" cy="10984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6B16E-BAD9-477E-935A-8E46E4C4EBC1}">
      <dsp:nvSpPr>
        <dsp:cNvPr id="0" name=""/>
        <dsp:cNvSpPr/>
      </dsp:nvSpPr>
      <dsp:spPr>
        <a:xfrm>
          <a:off x="48" y="286209"/>
          <a:ext cx="4605647" cy="7488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a:t>Blending</a:t>
          </a:r>
        </a:p>
      </dsp:txBody>
      <dsp:txXfrm>
        <a:off x="48" y="286209"/>
        <a:ext cx="4605647" cy="748800"/>
      </dsp:txXfrm>
    </dsp:sp>
    <dsp:sp modelId="{5EC69ED9-1CE9-4F1C-92F5-F7047E0C4DA8}">
      <dsp:nvSpPr>
        <dsp:cNvPr id="0" name=""/>
        <dsp:cNvSpPr/>
      </dsp:nvSpPr>
      <dsp:spPr>
        <a:xfrm>
          <a:off x="48" y="1035009"/>
          <a:ext cx="4605647" cy="342576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a:t>When presented with a word in print, the students’ task is to apply their knowledge of letter sound correspondences to blend sounds together.</a:t>
          </a:r>
        </a:p>
        <a:p>
          <a:pPr marL="228600" lvl="1" indent="-228600" algn="l" defTabSz="1155700">
            <a:lnSpc>
              <a:spcPct val="90000"/>
            </a:lnSpc>
            <a:spcBef>
              <a:spcPct val="0"/>
            </a:spcBef>
            <a:spcAft>
              <a:spcPct val="15000"/>
            </a:spcAft>
            <a:buChar char="•"/>
          </a:pPr>
          <a:r>
            <a:rPr lang="en-US" sz="2600" kern="1200"/>
            <a:t>This is what we refer to as </a:t>
          </a:r>
          <a:r>
            <a:rPr lang="en-US" sz="2600" u="sng" kern="1200"/>
            <a:t>decoding</a:t>
          </a:r>
          <a:r>
            <a:rPr lang="en-US" sz="2600" kern="1200"/>
            <a:t>. </a:t>
          </a:r>
        </a:p>
        <a:p>
          <a:pPr marL="228600" lvl="1" indent="-228600" algn="l" defTabSz="1155700">
            <a:lnSpc>
              <a:spcPct val="90000"/>
            </a:lnSpc>
            <a:spcBef>
              <a:spcPct val="0"/>
            </a:spcBef>
            <a:spcAft>
              <a:spcPct val="15000"/>
            </a:spcAft>
            <a:buChar char="•"/>
          </a:pPr>
          <a:r>
            <a:rPr lang="en-US" sz="2600" kern="1200"/>
            <a:t>Easier of the two tasks</a:t>
          </a:r>
        </a:p>
      </dsp:txBody>
      <dsp:txXfrm>
        <a:off x="48" y="1035009"/>
        <a:ext cx="4605647" cy="3425760"/>
      </dsp:txXfrm>
    </dsp:sp>
    <dsp:sp modelId="{E1EC6FB3-BEDA-4270-ADA0-F29BC7F6B67A}">
      <dsp:nvSpPr>
        <dsp:cNvPr id="0" name=""/>
        <dsp:cNvSpPr/>
      </dsp:nvSpPr>
      <dsp:spPr>
        <a:xfrm>
          <a:off x="5250486" y="286209"/>
          <a:ext cx="4605647" cy="7488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a:t>Segmenting</a:t>
          </a:r>
        </a:p>
      </dsp:txBody>
      <dsp:txXfrm>
        <a:off x="5250486" y="286209"/>
        <a:ext cx="4605647" cy="748800"/>
      </dsp:txXfrm>
    </dsp:sp>
    <dsp:sp modelId="{1C8D390A-0836-449C-8BEF-084757F6F37C}">
      <dsp:nvSpPr>
        <dsp:cNvPr id="0" name=""/>
        <dsp:cNvSpPr/>
      </dsp:nvSpPr>
      <dsp:spPr>
        <a:xfrm>
          <a:off x="5250486" y="1035009"/>
          <a:ext cx="4605647" cy="342576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a:t>When presented with a whole word orally, the students’ task is to identify individual phonemes and connect the corresponding graphemes.</a:t>
          </a:r>
        </a:p>
        <a:p>
          <a:pPr marL="228600" lvl="1" indent="-228600" algn="l" defTabSz="1155700">
            <a:lnSpc>
              <a:spcPct val="90000"/>
            </a:lnSpc>
            <a:spcBef>
              <a:spcPct val="0"/>
            </a:spcBef>
            <a:spcAft>
              <a:spcPct val="15000"/>
            </a:spcAft>
            <a:buChar char="•"/>
          </a:pPr>
          <a:r>
            <a:rPr lang="en-US" sz="2600" kern="1200"/>
            <a:t>This is what we refer to as </a:t>
          </a:r>
          <a:r>
            <a:rPr lang="en-US" sz="2600" u="sng" kern="1200"/>
            <a:t>encoding</a:t>
          </a:r>
          <a:r>
            <a:rPr lang="en-US" sz="2600" kern="1200"/>
            <a:t>.</a:t>
          </a:r>
        </a:p>
        <a:p>
          <a:pPr marL="228600" lvl="1" indent="-228600" algn="l" defTabSz="1155700">
            <a:lnSpc>
              <a:spcPct val="90000"/>
            </a:lnSpc>
            <a:spcBef>
              <a:spcPct val="0"/>
            </a:spcBef>
            <a:spcAft>
              <a:spcPct val="15000"/>
            </a:spcAft>
            <a:buChar char="•"/>
          </a:pPr>
          <a:r>
            <a:rPr lang="en-US" sz="2600" kern="1200"/>
            <a:t>More difficult of the two tasks</a:t>
          </a:r>
        </a:p>
      </dsp:txBody>
      <dsp:txXfrm>
        <a:off x="5250486" y="1035009"/>
        <a:ext cx="4605647" cy="34257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CC3E0-E511-433C-B665-5487A5BAAAA2}">
      <dsp:nvSpPr>
        <dsp:cNvPr id="0" name=""/>
        <dsp:cNvSpPr/>
      </dsp:nvSpPr>
      <dsp:spPr>
        <a:xfrm>
          <a:off x="0" y="0"/>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8C896C24-B356-43E0-A3F4-C1F6027FA42B}">
      <dsp:nvSpPr>
        <dsp:cNvPr id="0" name=""/>
        <dsp:cNvSpPr/>
      </dsp:nvSpPr>
      <dsp:spPr>
        <a:xfrm>
          <a:off x="317196" y="238000"/>
          <a:ext cx="576721" cy="5767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FE5884-4F02-45CF-9470-41F864490800}">
      <dsp:nvSpPr>
        <dsp:cNvPr id="0" name=""/>
        <dsp:cNvSpPr/>
      </dsp:nvSpPr>
      <dsp:spPr>
        <a:xfrm>
          <a:off x="1211115" y="2068"/>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bg1"/>
              </a:solidFill>
            </a:rPr>
            <a:t>1. Set the purpose</a:t>
          </a:r>
        </a:p>
      </dsp:txBody>
      <dsp:txXfrm>
        <a:off x="1211115" y="2068"/>
        <a:ext cx="4652606" cy="1048584"/>
      </dsp:txXfrm>
    </dsp:sp>
    <dsp:sp modelId="{17EE1481-8023-4AB2-8E67-6F81099FE2E8}">
      <dsp:nvSpPr>
        <dsp:cNvPr id="0" name=""/>
        <dsp:cNvSpPr/>
      </dsp:nvSpPr>
      <dsp:spPr>
        <a:xfrm>
          <a:off x="0" y="1312799"/>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944962D0-86D5-4536-8D19-B44B3BDE23E1}">
      <dsp:nvSpPr>
        <dsp:cNvPr id="0" name=""/>
        <dsp:cNvSpPr/>
      </dsp:nvSpPr>
      <dsp:spPr>
        <a:xfrm>
          <a:off x="317196" y="1548731"/>
          <a:ext cx="576721" cy="5767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2ABE13-75BA-4FFF-AD08-DFE98CBA0547}">
      <dsp:nvSpPr>
        <dsp:cNvPr id="0" name=""/>
        <dsp:cNvSpPr/>
      </dsp:nvSpPr>
      <dsp:spPr>
        <a:xfrm>
          <a:off x="1211115" y="1312799"/>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bg1"/>
              </a:solidFill>
            </a:rPr>
            <a:t>2. Select multisensory supports </a:t>
          </a:r>
          <a:endParaRPr lang="en-US" sz="2200" kern="1200">
            <a:solidFill>
              <a:schemeClr val="bg1"/>
            </a:solidFill>
          </a:endParaRPr>
        </a:p>
      </dsp:txBody>
      <dsp:txXfrm>
        <a:off x="1211115" y="1312799"/>
        <a:ext cx="4652606" cy="1048584"/>
      </dsp:txXfrm>
    </dsp:sp>
    <dsp:sp modelId="{0121BF33-D3A0-4FD0-8DB2-F5C438CDC80A}">
      <dsp:nvSpPr>
        <dsp:cNvPr id="0" name=""/>
        <dsp:cNvSpPr/>
      </dsp:nvSpPr>
      <dsp:spPr>
        <a:xfrm>
          <a:off x="0" y="2623530"/>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808574FD-D3F5-469E-AF43-38867EA84101}">
      <dsp:nvSpPr>
        <dsp:cNvPr id="0" name=""/>
        <dsp:cNvSpPr/>
      </dsp:nvSpPr>
      <dsp:spPr>
        <a:xfrm>
          <a:off x="317196" y="2859462"/>
          <a:ext cx="576721" cy="5767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81F20-D5B5-44B1-AF47-3454F7851161}">
      <dsp:nvSpPr>
        <dsp:cNvPr id="0" name=""/>
        <dsp:cNvSpPr/>
      </dsp:nvSpPr>
      <dsp:spPr>
        <a:xfrm>
          <a:off x="1211115" y="2623530"/>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bg1"/>
              </a:solidFill>
            </a:rPr>
            <a:t>3. Provide a model</a:t>
          </a:r>
          <a:endParaRPr lang="en-US" sz="2200" kern="1200">
            <a:solidFill>
              <a:schemeClr val="bg1"/>
            </a:solidFill>
          </a:endParaRPr>
        </a:p>
      </dsp:txBody>
      <dsp:txXfrm>
        <a:off x="1211115" y="2623530"/>
        <a:ext cx="4652606" cy="1048584"/>
      </dsp:txXfrm>
    </dsp:sp>
    <dsp:sp modelId="{39F63E94-4A8B-4F38-8AE5-CEF328DCDCB8}">
      <dsp:nvSpPr>
        <dsp:cNvPr id="0" name=""/>
        <dsp:cNvSpPr/>
      </dsp:nvSpPr>
      <dsp:spPr>
        <a:xfrm>
          <a:off x="0" y="3934261"/>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4E08726-0BE7-4AA2-AEBE-69E07EFA76DA}">
      <dsp:nvSpPr>
        <dsp:cNvPr id="0" name=""/>
        <dsp:cNvSpPr/>
      </dsp:nvSpPr>
      <dsp:spPr>
        <a:xfrm>
          <a:off x="317196" y="4170192"/>
          <a:ext cx="576721" cy="5767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48627B-26B8-4EBF-A8A8-181822780B11}">
      <dsp:nvSpPr>
        <dsp:cNvPr id="0" name=""/>
        <dsp:cNvSpPr/>
      </dsp:nvSpPr>
      <dsp:spPr>
        <a:xfrm>
          <a:off x="1211115" y="3934261"/>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bg1"/>
              </a:solidFill>
            </a:rPr>
            <a:t>4. Practice</a:t>
          </a:r>
          <a:endParaRPr lang="en-US" sz="2200" kern="1200">
            <a:solidFill>
              <a:schemeClr val="bg1"/>
            </a:solidFill>
          </a:endParaRPr>
        </a:p>
      </dsp:txBody>
      <dsp:txXfrm>
        <a:off x="1211115" y="3934261"/>
        <a:ext cx="4652606" cy="10485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68C28-60D8-4AA0-AC01-EDEB4C751742}">
      <dsp:nvSpPr>
        <dsp:cNvPr id="0" name=""/>
        <dsp:cNvSpPr/>
      </dsp:nvSpPr>
      <dsp:spPr>
        <a:xfrm>
          <a:off x="4689" y="34877"/>
          <a:ext cx="4093054" cy="102600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t>Multisensory Stage</a:t>
          </a:r>
        </a:p>
      </dsp:txBody>
      <dsp:txXfrm>
        <a:off x="517689" y="34877"/>
        <a:ext cx="3067054" cy="1026000"/>
      </dsp:txXfrm>
    </dsp:sp>
    <dsp:sp modelId="{97A2F315-D28B-45A6-BCB7-1C8EF3254AD9}">
      <dsp:nvSpPr>
        <dsp:cNvPr id="0" name=""/>
        <dsp:cNvSpPr/>
      </dsp:nvSpPr>
      <dsp:spPr>
        <a:xfrm>
          <a:off x="4689" y="1189127"/>
          <a:ext cx="3274443" cy="20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0" i="0" u="none" kern="1200"/>
            <a:t>Student is just learning the task and needs the supports of external prompts</a:t>
          </a:r>
          <a:endParaRPr lang="en-US" sz="2000" kern="1200"/>
        </a:p>
        <a:p>
          <a:pPr marL="228600" lvl="1" indent="-228600" algn="l" defTabSz="889000">
            <a:lnSpc>
              <a:spcPct val="90000"/>
            </a:lnSpc>
            <a:spcBef>
              <a:spcPct val="0"/>
            </a:spcBef>
            <a:spcAft>
              <a:spcPct val="15000"/>
            </a:spcAft>
            <a:buFont typeface="Arial" panose="020B0604020202020204" pitchFamily="34" charset="0"/>
            <a:buChar char="•"/>
          </a:pPr>
          <a:r>
            <a:rPr lang="en-US" sz="2000" b="0" i="0" u="none" kern="1200"/>
            <a:t>Student may still be making many mistakes</a:t>
          </a:r>
        </a:p>
        <a:p>
          <a:pPr marL="228600" lvl="1" indent="-228600" algn="l" defTabSz="889000">
            <a:lnSpc>
              <a:spcPct val="90000"/>
            </a:lnSpc>
            <a:spcBef>
              <a:spcPct val="0"/>
            </a:spcBef>
            <a:spcAft>
              <a:spcPct val="15000"/>
            </a:spcAft>
            <a:buFont typeface="Arial" panose="020B0604020202020204" pitchFamily="34" charset="0"/>
            <a:buChar char="•"/>
          </a:pPr>
          <a:r>
            <a:rPr lang="en-US" sz="2000" b="0" i="0" u="none" kern="1200"/>
            <a:t>May need many “we dos” to practice</a:t>
          </a:r>
        </a:p>
      </dsp:txBody>
      <dsp:txXfrm>
        <a:off x="4689" y="1189127"/>
        <a:ext cx="3274443" cy="2052000"/>
      </dsp:txXfrm>
    </dsp:sp>
    <dsp:sp modelId="{4823152A-CEE8-4B67-AE15-AEFF99E0F779}">
      <dsp:nvSpPr>
        <dsp:cNvPr id="0" name=""/>
        <dsp:cNvSpPr/>
      </dsp:nvSpPr>
      <dsp:spPr>
        <a:xfrm>
          <a:off x="3881743" y="34877"/>
          <a:ext cx="4093054" cy="102600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t>Knowledge Stage</a:t>
          </a:r>
        </a:p>
      </dsp:txBody>
      <dsp:txXfrm>
        <a:off x="4394743" y="34877"/>
        <a:ext cx="3067054" cy="1026000"/>
      </dsp:txXfrm>
    </dsp:sp>
    <dsp:sp modelId="{2B5E30FE-0C38-4365-8EB3-E804030B0FB9}">
      <dsp:nvSpPr>
        <dsp:cNvPr id="0" name=""/>
        <dsp:cNvSpPr/>
      </dsp:nvSpPr>
      <dsp:spPr>
        <a:xfrm>
          <a:off x="3881743" y="1189127"/>
          <a:ext cx="3274443" cy="20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b="0" i="0" u="none" kern="1200"/>
            <a:t>Student does not need external prompts</a:t>
          </a:r>
          <a:endParaRPr lang="en-US" sz="2000" kern="1200"/>
        </a:p>
        <a:p>
          <a:pPr marL="228600" lvl="1" indent="-228600" algn="l" defTabSz="889000">
            <a:lnSpc>
              <a:spcPct val="90000"/>
            </a:lnSpc>
            <a:spcBef>
              <a:spcPct val="0"/>
            </a:spcBef>
            <a:spcAft>
              <a:spcPct val="15000"/>
            </a:spcAft>
            <a:buChar char="•"/>
          </a:pPr>
          <a:r>
            <a:rPr lang="en-US" sz="2000" b="0" i="0" u="none" kern="1200"/>
            <a:t>Can do the task mentally but not quickly</a:t>
          </a:r>
          <a:endParaRPr lang="en-US" sz="2000" kern="1200"/>
        </a:p>
        <a:p>
          <a:pPr marL="228600" lvl="1" indent="-228600" algn="l" defTabSz="889000">
            <a:lnSpc>
              <a:spcPct val="90000"/>
            </a:lnSpc>
            <a:spcBef>
              <a:spcPct val="0"/>
            </a:spcBef>
            <a:spcAft>
              <a:spcPct val="15000"/>
            </a:spcAft>
            <a:buChar char="•"/>
          </a:pPr>
          <a:r>
            <a:rPr lang="en-US" sz="2000" b="0" i="0" u="none" kern="1200"/>
            <a:t>May still make some mistakes</a:t>
          </a:r>
          <a:endParaRPr lang="en-US" sz="2000" kern="1200"/>
        </a:p>
      </dsp:txBody>
      <dsp:txXfrm>
        <a:off x="3881743" y="1189127"/>
        <a:ext cx="3274443" cy="2052000"/>
      </dsp:txXfrm>
    </dsp:sp>
    <dsp:sp modelId="{58C920A0-1F08-4B75-873E-6A2E3496C20B}">
      <dsp:nvSpPr>
        <dsp:cNvPr id="0" name=""/>
        <dsp:cNvSpPr/>
      </dsp:nvSpPr>
      <dsp:spPr>
        <a:xfrm>
          <a:off x="7758798" y="34877"/>
          <a:ext cx="4093054" cy="102600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t>Automatic Stage</a:t>
          </a:r>
        </a:p>
      </dsp:txBody>
      <dsp:txXfrm>
        <a:off x="8271798" y="34877"/>
        <a:ext cx="3067054" cy="1026000"/>
      </dsp:txXfrm>
    </dsp:sp>
    <dsp:sp modelId="{A796FC82-7D0D-4586-8D16-FC617A3FA114}">
      <dsp:nvSpPr>
        <dsp:cNvPr id="0" name=""/>
        <dsp:cNvSpPr/>
      </dsp:nvSpPr>
      <dsp:spPr>
        <a:xfrm>
          <a:off x="7758798" y="1189127"/>
          <a:ext cx="3274443" cy="20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b="0" i="0" u="none" kern="1200"/>
            <a:t>Student is quick and automatic with the task</a:t>
          </a:r>
          <a:endParaRPr lang="en-US" sz="2000" kern="1200"/>
        </a:p>
        <a:p>
          <a:pPr marL="228600" lvl="1" indent="-228600" algn="l" defTabSz="889000">
            <a:lnSpc>
              <a:spcPct val="90000"/>
            </a:lnSpc>
            <a:spcBef>
              <a:spcPct val="0"/>
            </a:spcBef>
            <a:spcAft>
              <a:spcPct val="15000"/>
            </a:spcAft>
            <a:buFont typeface="Arial" panose="020B0604020202020204" pitchFamily="34" charset="0"/>
            <a:buChar char="•"/>
          </a:pPr>
          <a:r>
            <a:rPr lang="en-US" sz="2000" b="0" i="0" u="none" kern="1200"/>
            <a:t>Rarely makes mistakes</a:t>
          </a:r>
        </a:p>
      </dsp:txBody>
      <dsp:txXfrm>
        <a:off x="7758798" y="1189127"/>
        <a:ext cx="3274443" cy="2052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FEFA8-5893-43CC-80F5-433E7230C1A5}">
      <dsp:nvSpPr>
        <dsp:cNvPr id="0" name=""/>
        <dsp:cNvSpPr/>
      </dsp:nvSpPr>
      <dsp:spPr>
        <a:xfrm>
          <a:off x="2157" y="547101"/>
          <a:ext cx="3423536" cy="2358816"/>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7672B9-439B-42AA-B4C6-74ADAF92EC34}">
      <dsp:nvSpPr>
        <dsp:cNvPr id="0" name=""/>
        <dsp:cNvSpPr/>
      </dsp:nvSpPr>
      <dsp:spPr>
        <a:xfrm>
          <a:off x="2157" y="2905918"/>
          <a:ext cx="3423536" cy="1270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0" i="0" kern="1200"/>
            <a:t>Utilize scaffolds to make the task more concrete or more abstract. (chips, counters, Elkonin boxes, multisensory movements, etc.)</a:t>
          </a:r>
          <a:endParaRPr lang="en-US" sz="2000" kern="1200"/>
        </a:p>
      </dsp:txBody>
      <dsp:txXfrm>
        <a:off x="2157" y="2905918"/>
        <a:ext cx="3423536" cy="1270132"/>
      </dsp:txXfrm>
    </dsp:sp>
    <dsp:sp modelId="{9CCA823B-E843-4BD3-9BF4-57CE9605B6D8}">
      <dsp:nvSpPr>
        <dsp:cNvPr id="0" name=""/>
        <dsp:cNvSpPr/>
      </dsp:nvSpPr>
      <dsp:spPr>
        <a:xfrm>
          <a:off x="3768192" y="547101"/>
          <a:ext cx="3423536" cy="2358816"/>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CF68E6-0247-4305-96C0-ECA5A7239D73}">
      <dsp:nvSpPr>
        <dsp:cNvPr id="0" name=""/>
        <dsp:cNvSpPr/>
      </dsp:nvSpPr>
      <dsp:spPr>
        <a:xfrm>
          <a:off x="3768192" y="2905918"/>
          <a:ext cx="3423536" cy="1270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0" i="0" kern="1200"/>
            <a:t>Incorporate visual supports such as pictures or realia, when possible, to support all students, especially multilingual learners.</a:t>
          </a:r>
          <a:endParaRPr lang="en-US" sz="2000" kern="1200"/>
        </a:p>
      </dsp:txBody>
      <dsp:txXfrm>
        <a:off x="3768192" y="2905918"/>
        <a:ext cx="3423536" cy="1270132"/>
      </dsp:txXfrm>
    </dsp:sp>
    <dsp:sp modelId="{B938669E-6C86-4EE8-B1AB-FB0A067EE1A3}">
      <dsp:nvSpPr>
        <dsp:cNvPr id="0" name=""/>
        <dsp:cNvSpPr/>
      </dsp:nvSpPr>
      <dsp:spPr>
        <a:xfrm>
          <a:off x="7534226" y="541947"/>
          <a:ext cx="3423536" cy="2379432"/>
        </a:xfrm>
        <a:prstGeom prst="roundRect">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6E44B3-607F-4309-895F-1F51BE910AA7}">
      <dsp:nvSpPr>
        <dsp:cNvPr id="0" name=""/>
        <dsp:cNvSpPr/>
      </dsp:nvSpPr>
      <dsp:spPr>
        <a:xfrm>
          <a:off x="7534226" y="2911072"/>
          <a:ext cx="3423536" cy="1270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0" i="0" kern="1200"/>
            <a:t>Model appropriate phoneme articulation and clipping schwa to support accurate blending and segmenting. </a:t>
          </a:r>
        </a:p>
      </dsp:txBody>
      <dsp:txXfrm>
        <a:off x="7534226" y="2911072"/>
        <a:ext cx="3423536" cy="12701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C45F1-4948-40F6-B155-9CBD1F82A8E1}">
      <dsp:nvSpPr>
        <dsp:cNvPr id="0" name=""/>
        <dsp:cNvSpPr/>
      </dsp:nvSpPr>
      <dsp:spPr>
        <a:xfrm>
          <a:off x="0" y="455168"/>
          <a:ext cx="4496843" cy="17577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49005" tIns="187452" rIns="349005" bIns="113792" numCol="1" spcCol="1270" anchor="t" anchorCtr="0">
          <a:noAutofit/>
        </a:bodyPr>
        <a:lstStyle/>
        <a:p>
          <a:pPr marL="171450" lvl="1" indent="-171450" algn="l" defTabSz="711200">
            <a:lnSpc>
              <a:spcPct val="90000"/>
            </a:lnSpc>
            <a:spcBef>
              <a:spcPct val="0"/>
            </a:spcBef>
            <a:spcAft>
              <a:spcPct val="15000"/>
            </a:spcAft>
            <a:buChar char="•"/>
          </a:pPr>
          <a:r>
            <a:rPr lang="en-US" sz="1600" b="0" i="1" kern="1200">
              <a:latin typeface="Calibri Light" panose="020F0302020204030204" pitchFamily="34" charset="0"/>
              <a:cs typeface="Calibri Light" panose="020F0302020204030204" pitchFamily="34" charset="0"/>
            </a:rPr>
            <a:t>“Now let’s try some together.”</a:t>
          </a:r>
          <a:endParaRPr lang="en-US" sz="1600" kern="1200">
            <a:latin typeface="Calibri Light" panose="020F0302020204030204" pitchFamily="34" charset="0"/>
            <a:cs typeface="Calibri Light" panose="020F0302020204030204" pitchFamily="34" charset="0"/>
          </a:endParaRPr>
        </a:p>
        <a:p>
          <a:pPr marL="171450" lvl="1" indent="-171450" algn="l" defTabSz="711200">
            <a:lnSpc>
              <a:spcPct val="90000"/>
            </a:lnSpc>
            <a:spcBef>
              <a:spcPct val="0"/>
            </a:spcBef>
            <a:spcAft>
              <a:spcPct val="15000"/>
            </a:spcAft>
            <a:buChar char="•"/>
          </a:pPr>
          <a:r>
            <a:rPr lang="en-US" sz="1600" kern="1200">
              <a:latin typeface="Calibri Light" panose="020F0302020204030204" pitchFamily="34" charset="0"/>
              <a:cs typeface="Calibri Light" panose="020F0302020204030204" pitchFamily="34" charset="0"/>
            </a:rPr>
            <a:t>Display the word. </a:t>
          </a:r>
        </a:p>
        <a:p>
          <a:pPr marL="171450" lvl="1" indent="-171450" algn="l" defTabSz="711200">
            <a:lnSpc>
              <a:spcPct val="90000"/>
            </a:lnSpc>
            <a:spcBef>
              <a:spcPct val="0"/>
            </a:spcBef>
            <a:spcAft>
              <a:spcPct val="15000"/>
            </a:spcAft>
            <a:buChar char="•"/>
          </a:pPr>
          <a:r>
            <a:rPr lang="en-US" sz="1600" b="0" i="1" kern="1200">
              <a:latin typeface="Calibri Light" panose="020F0302020204030204" pitchFamily="34" charset="0"/>
              <a:cs typeface="Calibri Light" panose="020F0302020204030204" pitchFamily="34" charset="0"/>
            </a:rPr>
            <a:t>“Sounds”: Point to each letter as students say the sounds. </a:t>
          </a:r>
        </a:p>
        <a:p>
          <a:pPr marL="171450" lvl="1" indent="-171450" algn="l" defTabSz="711200">
            <a:lnSpc>
              <a:spcPct val="90000"/>
            </a:lnSpc>
            <a:spcBef>
              <a:spcPct val="0"/>
            </a:spcBef>
            <a:spcAft>
              <a:spcPct val="15000"/>
            </a:spcAft>
            <a:buChar char="•"/>
          </a:pPr>
          <a:r>
            <a:rPr lang="en-US" sz="1600" b="0" i="1" kern="1200">
              <a:latin typeface="Calibri Light" panose="020F0302020204030204" pitchFamily="34" charset="0"/>
              <a:cs typeface="Calibri Light" panose="020F0302020204030204" pitchFamily="34" charset="0"/>
            </a:rPr>
            <a:t>“Blend”: Students blend sounds together to make a word. </a:t>
          </a:r>
        </a:p>
      </dsp:txBody>
      <dsp:txXfrm>
        <a:off x="0" y="455168"/>
        <a:ext cx="4496843" cy="1757700"/>
      </dsp:txXfrm>
    </dsp:sp>
    <dsp:sp modelId="{4A0E5CD2-37FC-445D-A5D2-228CCB1EF84F}">
      <dsp:nvSpPr>
        <dsp:cNvPr id="0" name=""/>
        <dsp:cNvSpPr/>
      </dsp:nvSpPr>
      <dsp:spPr>
        <a:xfrm>
          <a:off x="224842" y="17720"/>
          <a:ext cx="2403652" cy="570287"/>
        </a:xfrm>
        <a:prstGeom prst="roundRect">
          <a:avLst/>
        </a:prstGeom>
        <a:solidFill>
          <a:schemeClr val="bg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979" tIns="0" rIns="118979" bIns="0" numCol="1" spcCol="1270" anchor="ctr" anchorCtr="0">
          <a:noAutofit/>
        </a:bodyPr>
        <a:lstStyle/>
        <a:p>
          <a:pPr marL="0" lvl="0" indent="0" algn="l" defTabSz="800100">
            <a:lnSpc>
              <a:spcPct val="90000"/>
            </a:lnSpc>
            <a:spcBef>
              <a:spcPct val="0"/>
            </a:spcBef>
            <a:spcAft>
              <a:spcPct val="35000"/>
            </a:spcAft>
            <a:buNone/>
          </a:pPr>
          <a:r>
            <a:rPr lang="en-US" sz="1800" kern="1200" baseline="0"/>
            <a:t>Blending</a:t>
          </a:r>
        </a:p>
      </dsp:txBody>
      <dsp:txXfrm>
        <a:off x="252681" y="45559"/>
        <a:ext cx="2347974" cy="514609"/>
      </dsp:txXfrm>
    </dsp:sp>
    <dsp:sp modelId="{72F2D185-2D48-4FCF-857D-8C061D58548A}">
      <dsp:nvSpPr>
        <dsp:cNvPr id="0" name=""/>
        <dsp:cNvSpPr/>
      </dsp:nvSpPr>
      <dsp:spPr>
        <a:xfrm>
          <a:off x="0" y="2698501"/>
          <a:ext cx="4496843" cy="2268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49005" tIns="187452" rIns="349005" bIns="113792" numCol="1" spcCol="1270" anchor="t" anchorCtr="0">
          <a:noAutofit/>
        </a:bodyPr>
        <a:lstStyle/>
        <a:p>
          <a:pPr marL="171450" lvl="1" indent="-171450" algn="l" defTabSz="711200">
            <a:lnSpc>
              <a:spcPct val="90000"/>
            </a:lnSpc>
            <a:spcBef>
              <a:spcPct val="0"/>
            </a:spcBef>
            <a:spcAft>
              <a:spcPct val="15000"/>
            </a:spcAft>
            <a:buChar char="•"/>
          </a:pPr>
          <a:r>
            <a:rPr lang="en-US" sz="1600" i="1" kern="1200">
              <a:latin typeface="Calibri Light" panose="020F0302020204030204" pitchFamily="34" charset="0"/>
              <a:cs typeface="Calibri Light" panose="020F0302020204030204" pitchFamily="34" charset="0"/>
            </a:rPr>
            <a:t>“Now let’s try some together.” </a:t>
          </a:r>
        </a:p>
        <a:p>
          <a:pPr marL="171450" lvl="1" indent="-171450" algn="l" defTabSz="711200">
            <a:lnSpc>
              <a:spcPct val="90000"/>
            </a:lnSpc>
            <a:spcBef>
              <a:spcPct val="0"/>
            </a:spcBef>
            <a:spcAft>
              <a:spcPct val="15000"/>
            </a:spcAft>
            <a:buChar char="•"/>
          </a:pPr>
          <a:r>
            <a:rPr lang="en-US" sz="1600" i="1" kern="1200">
              <a:latin typeface="Calibri Light" panose="020F0302020204030204" pitchFamily="34" charset="0"/>
              <a:cs typeface="Calibri Light" panose="020F0302020204030204" pitchFamily="34" charset="0"/>
            </a:rPr>
            <a:t>“Listen”: </a:t>
          </a:r>
          <a:r>
            <a:rPr lang="en-US" sz="1600" kern="1200">
              <a:latin typeface="Calibri Light" panose="020F0302020204030204" pitchFamily="34" charset="0"/>
              <a:cs typeface="Calibri Light" panose="020F0302020204030204" pitchFamily="34" charset="0"/>
            </a:rPr>
            <a:t>Teacher says word as students listen. </a:t>
          </a:r>
        </a:p>
        <a:p>
          <a:pPr marL="171450" lvl="1" indent="-171450" algn="l" defTabSz="711200">
            <a:lnSpc>
              <a:spcPct val="90000"/>
            </a:lnSpc>
            <a:spcBef>
              <a:spcPct val="0"/>
            </a:spcBef>
            <a:spcAft>
              <a:spcPct val="15000"/>
            </a:spcAft>
            <a:buChar char="•"/>
          </a:pPr>
          <a:r>
            <a:rPr lang="en-US" sz="1600" i="1" kern="1200">
              <a:latin typeface="Calibri Light" panose="020F0302020204030204" pitchFamily="34" charset="0"/>
              <a:cs typeface="Calibri Light" panose="020F0302020204030204" pitchFamily="34" charset="0"/>
            </a:rPr>
            <a:t>“Repeat”: </a:t>
          </a:r>
          <a:r>
            <a:rPr lang="en-US" sz="1600" kern="1200">
              <a:latin typeface="Calibri Light" panose="020F0302020204030204" pitchFamily="34" charset="0"/>
              <a:cs typeface="Calibri Light" panose="020F0302020204030204" pitchFamily="34" charset="0"/>
            </a:rPr>
            <a:t>Students repeat the word. </a:t>
          </a:r>
        </a:p>
        <a:p>
          <a:pPr marL="171450" lvl="1" indent="-171450" algn="l" defTabSz="711200">
            <a:lnSpc>
              <a:spcPct val="90000"/>
            </a:lnSpc>
            <a:spcBef>
              <a:spcPct val="0"/>
            </a:spcBef>
            <a:spcAft>
              <a:spcPct val="15000"/>
            </a:spcAft>
            <a:buChar char="•"/>
          </a:pPr>
          <a:r>
            <a:rPr lang="en-US" sz="1600" i="1" kern="1200">
              <a:latin typeface="Calibri Light" panose="020F0302020204030204" pitchFamily="34" charset="0"/>
              <a:cs typeface="Calibri Light" panose="020F0302020204030204" pitchFamily="34" charset="0"/>
            </a:rPr>
            <a:t>“Sounds”: </a:t>
          </a:r>
          <a:r>
            <a:rPr lang="en-US" sz="1600" kern="1200">
              <a:latin typeface="Calibri Light" panose="020F0302020204030204" pitchFamily="34" charset="0"/>
              <a:cs typeface="Calibri Light" panose="020F0302020204030204" pitchFamily="34" charset="0"/>
            </a:rPr>
            <a:t>Students segment a word into individual sounds.</a:t>
          </a:r>
        </a:p>
        <a:p>
          <a:pPr marL="171450" lvl="1" indent="-171450" algn="l" defTabSz="711200">
            <a:lnSpc>
              <a:spcPct val="90000"/>
            </a:lnSpc>
            <a:spcBef>
              <a:spcPct val="0"/>
            </a:spcBef>
            <a:spcAft>
              <a:spcPct val="15000"/>
            </a:spcAft>
            <a:buChar char="•"/>
          </a:pPr>
          <a:r>
            <a:rPr lang="en-US" sz="1600" i="1" kern="1200">
              <a:latin typeface="Calibri Light" panose="020F0302020204030204" pitchFamily="34" charset="0"/>
              <a:cs typeface="Calibri Light" panose="020F0302020204030204" pitchFamily="34" charset="0"/>
            </a:rPr>
            <a:t>“Build” </a:t>
          </a:r>
          <a:r>
            <a:rPr lang="en-US" sz="1600" kern="1200">
              <a:latin typeface="Calibri Light" panose="020F0302020204030204" pitchFamily="34" charset="0"/>
              <a:cs typeface="Calibri Light" panose="020F0302020204030204" pitchFamily="34" charset="0"/>
            </a:rPr>
            <a:t>: Students name and place a letter for each sound to build the word. </a:t>
          </a:r>
        </a:p>
      </dsp:txBody>
      <dsp:txXfrm>
        <a:off x="0" y="2698501"/>
        <a:ext cx="4496843" cy="2268000"/>
      </dsp:txXfrm>
    </dsp:sp>
    <dsp:sp modelId="{C37DE62A-9A88-46B3-A888-A1EB97401A48}">
      <dsp:nvSpPr>
        <dsp:cNvPr id="0" name=""/>
        <dsp:cNvSpPr/>
      </dsp:nvSpPr>
      <dsp:spPr>
        <a:xfrm>
          <a:off x="224842" y="2261468"/>
          <a:ext cx="2451184" cy="577027"/>
        </a:xfrm>
        <a:prstGeom prst="roundRect">
          <a:avLst/>
        </a:prstGeom>
        <a:solidFill>
          <a:schemeClr val="bg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979" tIns="0" rIns="118979" bIns="0" numCol="1" spcCol="1270" anchor="ctr" anchorCtr="0">
          <a:noAutofit/>
        </a:bodyPr>
        <a:lstStyle/>
        <a:p>
          <a:pPr marL="0" lvl="0" indent="0" algn="l" defTabSz="800100">
            <a:lnSpc>
              <a:spcPct val="90000"/>
            </a:lnSpc>
            <a:spcBef>
              <a:spcPct val="0"/>
            </a:spcBef>
            <a:spcAft>
              <a:spcPct val="35000"/>
            </a:spcAft>
            <a:buNone/>
          </a:pPr>
          <a:r>
            <a:rPr lang="en-US" sz="1800" kern="1200"/>
            <a:t>Segmenting</a:t>
          </a:r>
        </a:p>
      </dsp:txBody>
      <dsp:txXfrm>
        <a:off x="253010" y="2289636"/>
        <a:ext cx="2394848" cy="5206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013DB-D9E5-4F4E-9F87-58C9F849F240}">
      <dsp:nvSpPr>
        <dsp:cNvPr id="0" name=""/>
        <dsp:cNvSpPr/>
      </dsp:nvSpPr>
      <dsp:spPr>
        <a:xfrm>
          <a:off x="0" y="367493"/>
          <a:ext cx="6972946"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593532-DFA0-4C85-9ACB-C2CCB7DE7EAB}">
      <dsp:nvSpPr>
        <dsp:cNvPr id="0" name=""/>
        <dsp:cNvSpPr/>
      </dsp:nvSpPr>
      <dsp:spPr>
        <a:xfrm>
          <a:off x="331963" y="72293"/>
          <a:ext cx="6639272"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SzPts val="1100"/>
            <a:buNone/>
          </a:pPr>
          <a:r>
            <a:rPr lang="en-US" sz="2400" kern="1200"/>
            <a:t>Choose the blending or segmenting routine </a:t>
          </a:r>
        </a:p>
      </dsp:txBody>
      <dsp:txXfrm>
        <a:off x="360784" y="101114"/>
        <a:ext cx="6581630" cy="532758"/>
      </dsp:txXfrm>
    </dsp:sp>
    <dsp:sp modelId="{B1F180BF-D8AF-4704-92CB-06C8BA400E21}">
      <dsp:nvSpPr>
        <dsp:cNvPr id="0" name=""/>
        <dsp:cNvSpPr/>
      </dsp:nvSpPr>
      <dsp:spPr>
        <a:xfrm>
          <a:off x="0" y="1274693"/>
          <a:ext cx="6972946" cy="1795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1178" tIns="416560" rIns="54117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Clear up any misconceptions</a:t>
          </a:r>
        </a:p>
        <a:p>
          <a:pPr marL="228600" lvl="1" indent="-228600" algn="l" defTabSz="889000">
            <a:lnSpc>
              <a:spcPct val="90000"/>
            </a:lnSpc>
            <a:spcBef>
              <a:spcPct val="0"/>
            </a:spcBef>
            <a:spcAft>
              <a:spcPct val="15000"/>
            </a:spcAft>
            <a:buChar char="•"/>
          </a:pPr>
          <a:r>
            <a:rPr lang="en-US" sz="2000" kern="1200"/>
            <a:t>Adjust this routine to fit with your existing programming and upcoming skill focus </a:t>
          </a:r>
        </a:p>
        <a:p>
          <a:pPr marL="228600" lvl="1" indent="-228600" algn="l" defTabSz="889000">
            <a:lnSpc>
              <a:spcPct val="90000"/>
            </a:lnSpc>
            <a:spcBef>
              <a:spcPct val="0"/>
            </a:spcBef>
            <a:spcAft>
              <a:spcPct val="15000"/>
            </a:spcAft>
            <a:buChar char="•"/>
          </a:pPr>
          <a:r>
            <a:rPr lang="en-US" sz="2000" kern="1200"/>
            <a:t>Share feedback based on materials and programming</a:t>
          </a:r>
        </a:p>
      </dsp:txBody>
      <dsp:txXfrm>
        <a:off x="0" y="1274693"/>
        <a:ext cx="6972946" cy="1795500"/>
      </dsp:txXfrm>
    </dsp:sp>
    <dsp:sp modelId="{99DFD2F1-1642-42AB-926B-39761DDEF0C7}">
      <dsp:nvSpPr>
        <dsp:cNvPr id="0" name=""/>
        <dsp:cNvSpPr/>
      </dsp:nvSpPr>
      <dsp:spPr>
        <a:xfrm>
          <a:off x="331963" y="979493"/>
          <a:ext cx="6639272"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None/>
          </a:pPr>
          <a:r>
            <a:rPr lang="en-US" sz="2400" kern="1200"/>
            <a:t>Plan with your grade level teams or colleagues</a:t>
          </a:r>
        </a:p>
      </dsp:txBody>
      <dsp:txXfrm>
        <a:off x="360784" y="1008314"/>
        <a:ext cx="6581630" cy="532758"/>
      </dsp:txXfrm>
    </dsp:sp>
    <dsp:sp modelId="{1AF75737-2447-43D7-B633-4593F150BD8A}">
      <dsp:nvSpPr>
        <dsp:cNvPr id="0" name=""/>
        <dsp:cNvSpPr/>
      </dsp:nvSpPr>
      <dsp:spPr>
        <a:xfrm>
          <a:off x="0" y="3656524"/>
          <a:ext cx="6972946" cy="1701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1178" tIns="416560" rIns="54117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1. Set the Purpose</a:t>
          </a:r>
        </a:p>
        <a:p>
          <a:pPr marL="171450" lvl="1" indent="-171450" algn="l" defTabSz="800100">
            <a:lnSpc>
              <a:spcPct val="90000"/>
            </a:lnSpc>
            <a:spcBef>
              <a:spcPct val="0"/>
            </a:spcBef>
            <a:spcAft>
              <a:spcPct val="15000"/>
            </a:spcAft>
            <a:buChar char="•"/>
          </a:pPr>
          <a:r>
            <a:rPr lang="en-US" sz="1800" kern="1200"/>
            <a:t>2. Select a Multisensory Support</a:t>
          </a:r>
        </a:p>
        <a:p>
          <a:pPr marL="171450" lvl="1" indent="-171450" algn="l" defTabSz="800100">
            <a:lnSpc>
              <a:spcPct val="90000"/>
            </a:lnSpc>
            <a:spcBef>
              <a:spcPct val="0"/>
            </a:spcBef>
            <a:spcAft>
              <a:spcPct val="15000"/>
            </a:spcAft>
            <a:buChar char="•"/>
          </a:pPr>
          <a:r>
            <a:rPr lang="en-US" sz="1800" kern="1200"/>
            <a:t>3. Provide a Model</a:t>
          </a:r>
        </a:p>
        <a:p>
          <a:pPr marL="171450" lvl="1" indent="-171450" algn="l" defTabSz="800100">
            <a:lnSpc>
              <a:spcPct val="90000"/>
            </a:lnSpc>
            <a:spcBef>
              <a:spcPct val="0"/>
            </a:spcBef>
            <a:spcAft>
              <a:spcPct val="15000"/>
            </a:spcAft>
            <a:buChar char="•"/>
          </a:pPr>
          <a:r>
            <a:rPr lang="en-US" sz="1800" kern="1200"/>
            <a:t>4. Practice</a:t>
          </a:r>
        </a:p>
      </dsp:txBody>
      <dsp:txXfrm>
        <a:off x="0" y="3656524"/>
        <a:ext cx="6972946" cy="1701000"/>
      </dsp:txXfrm>
    </dsp:sp>
    <dsp:sp modelId="{6C101C51-A7F0-4D3B-82A9-31F6628214BF}">
      <dsp:nvSpPr>
        <dsp:cNvPr id="0" name=""/>
        <dsp:cNvSpPr/>
      </dsp:nvSpPr>
      <dsp:spPr>
        <a:xfrm>
          <a:off x="331963" y="3178193"/>
          <a:ext cx="6639272" cy="7735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None/>
          </a:pPr>
          <a:r>
            <a:rPr lang="en-US" sz="2400" kern="1200"/>
            <a:t>Practice the routine with adjustments for your classroom</a:t>
          </a:r>
        </a:p>
      </dsp:txBody>
      <dsp:txXfrm>
        <a:off x="369724" y="3215954"/>
        <a:ext cx="6563750" cy="69800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E4F394-8656-4FEE-9E5F-BB55C64614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0683301-E70A-4EBD-8BEF-58D94B6812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3D8160-955C-41F7-A6CA-3853FC86EB4B}" type="datetimeFigureOut">
              <a:rPr lang="en-US" smtClean="0"/>
              <a:t>10/11/2023</a:t>
            </a:fld>
            <a:endParaRPr lang="en-US"/>
          </a:p>
        </p:txBody>
      </p:sp>
      <p:sp>
        <p:nvSpPr>
          <p:cNvPr id="4" name="Footer Placeholder 3">
            <a:extLst>
              <a:ext uri="{FF2B5EF4-FFF2-40B4-BE49-F238E27FC236}">
                <a16:creationId xmlns:a16="http://schemas.microsoft.com/office/drawing/2014/main" id="{F469CB80-F25C-4492-8E09-8BF7A43678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62888A-A141-4A34-8A7E-B22CAB9E8F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636A94-4078-4729-99BE-FAB350EBD343}" type="slidenum">
              <a:rPr lang="en-US" smtClean="0"/>
              <a:t>‹#›</a:t>
            </a:fld>
            <a:endParaRPr lang="en-US"/>
          </a:p>
        </p:txBody>
      </p:sp>
    </p:spTree>
    <p:extLst>
      <p:ext uri="{BB962C8B-B14F-4D97-AF65-F5344CB8AC3E}">
        <p14:creationId xmlns:p14="http://schemas.microsoft.com/office/powerpoint/2010/main" val="2529177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8837D-55DE-4E4E-BCE5-78EA0BB9D035}" type="datetimeFigureOut">
              <a:rPr lang="en-US" smtClean="0"/>
              <a:t>10/11/2023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1861C-16E8-4DC1-A9DC-F9D5DBFC0DC8}" type="slidenum">
              <a:rPr lang="en-US" smtClean="0"/>
              <a:t>‹#›</a:t>
            </a:fld>
            <a:endParaRPr lang="en-US"/>
          </a:p>
        </p:txBody>
      </p:sp>
    </p:spTree>
    <p:extLst>
      <p:ext uri="{BB962C8B-B14F-4D97-AF65-F5344CB8AC3E}">
        <p14:creationId xmlns:p14="http://schemas.microsoft.com/office/powerpoint/2010/main" val="835148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Welcome to the Science of Reading professional development series brought to you by the Colorado Department of Education Elementary Literacy and School Readiness office. This lab session is focusing on building a blending and segmenting routine for phonics instruction. </a:t>
            </a:r>
          </a:p>
          <a:p>
            <a:endParaRPr lang="en-US"/>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a:t>
            </a:fld>
            <a:endParaRPr lang="en-US"/>
          </a:p>
        </p:txBody>
      </p:sp>
    </p:spTree>
    <p:extLst>
      <p:ext uri="{BB962C8B-B14F-4D97-AF65-F5344CB8AC3E}">
        <p14:creationId xmlns:p14="http://schemas.microsoft.com/office/powerpoint/2010/main" val="1790256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Blending and segmenting phonemes in CVC words is an important precursor to phonics. When students can pull apart the individual phonemes in a word, they can then attach corresponding graphemes to begin early decoding and encoding of words in print.</a:t>
            </a:r>
          </a:p>
        </p:txBody>
      </p:sp>
      <p:sp>
        <p:nvSpPr>
          <p:cNvPr id="4" name="Slide Number Placeholder 3"/>
          <p:cNvSpPr>
            <a:spLocks noGrp="1"/>
          </p:cNvSpPr>
          <p:nvPr>
            <p:ph type="sldNum" sz="quarter" idx="5"/>
          </p:nvPr>
        </p:nvSpPr>
        <p:spPr/>
        <p:txBody>
          <a:bodyPr/>
          <a:lstStyle/>
          <a:p>
            <a:fld id="{8BB1861C-16E8-4DC1-A9DC-F9D5DBFC0DC8}" type="slidenum">
              <a:rPr lang="en-US" smtClean="0"/>
              <a:t>10</a:t>
            </a:fld>
            <a:endParaRPr lang="en-US"/>
          </a:p>
        </p:txBody>
      </p:sp>
    </p:spTree>
    <p:extLst>
      <p:ext uri="{BB962C8B-B14F-4D97-AF65-F5344CB8AC3E}">
        <p14:creationId xmlns:p14="http://schemas.microsoft.com/office/powerpoint/2010/main" val="3103073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a:t>Tolman’s hourglass pictured here illustrates the relationship between the phases of phonological skill development and word reading skill development through phonics instruction. </a:t>
            </a:r>
          </a:p>
          <a:p>
            <a:pPr marL="0" lvl="0" indent="0" algn="l" rtl="0">
              <a:lnSpc>
                <a:spcPct val="100000"/>
              </a:lnSpc>
              <a:spcBef>
                <a:spcPts val="0"/>
              </a:spcBef>
              <a:spcAft>
                <a:spcPts val="0"/>
              </a:spcAft>
              <a:buSzPts val="1100"/>
              <a:buNone/>
            </a:pPr>
            <a:endParaRPr lang="en-US" b="0" i="0">
              <a:solidFill>
                <a:srgbClr val="444444"/>
              </a:solidFill>
              <a:effectLst/>
              <a:latin typeface="proxima_nova_regular"/>
            </a:endParaRPr>
          </a:p>
          <a:p>
            <a:pPr marL="0" lvl="0" indent="0" algn="l" rtl="0">
              <a:lnSpc>
                <a:spcPct val="100000"/>
              </a:lnSpc>
              <a:spcBef>
                <a:spcPts val="0"/>
              </a:spcBef>
              <a:spcAft>
                <a:spcPts val="0"/>
              </a:spcAft>
              <a:buSzPts val="1100"/>
              <a:buNone/>
            </a:pPr>
            <a:r>
              <a:rPr lang="en-US" b="0" i="0">
                <a:solidFill>
                  <a:srgbClr val="444444"/>
                </a:solidFill>
                <a:effectLst/>
                <a:latin typeface="proxima_nova_regular"/>
              </a:rPr>
              <a:t>The hourglass depicts the progression of skills that need to be taught within the phonological awareness continuum and how they are connected to print in the orthographic or written code skill continuum. When teaching phonological awareness, we start working with larger units and move to smaller units. Early skills include identifying, isolating, and manipulating syllables, onsets, and rimes. It’s not a strict stage-by-stage progression. Students don’t need to master syllables before they can understand rhyming or alliteration. The skills do need to progress to working at the phoneme level which is most important in learning to read. Basic phoneme level skills are phoneme blending and segmenting and move to advanced phonemic awareness skills which can be demonstrated through the ability to complete phoneme deletion, substitution, and reversal tasks.</a:t>
            </a:r>
          </a:p>
          <a:p>
            <a:pPr marL="0" lvl="0" indent="0" algn="l" rtl="0">
              <a:lnSpc>
                <a:spcPct val="100000"/>
              </a:lnSpc>
              <a:spcBef>
                <a:spcPts val="0"/>
              </a:spcBef>
              <a:spcAft>
                <a:spcPts val="0"/>
              </a:spcAft>
              <a:buSzPts val="1100"/>
              <a:buNone/>
            </a:pPr>
            <a:endParaRPr lang="en-US" b="0" i="0">
              <a:solidFill>
                <a:srgbClr val="444444"/>
              </a:solidFill>
              <a:effectLst/>
              <a:latin typeface="proxima_nova_regular"/>
            </a:endParaRPr>
          </a:p>
          <a:p>
            <a:pPr marL="0" lvl="0" indent="0" algn="l" rtl="0">
              <a:lnSpc>
                <a:spcPct val="100000"/>
              </a:lnSpc>
              <a:spcBef>
                <a:spcPts val="0"/>
              </a:spcBef>
              <a:spcAft>
                <a:spcPts val="0"/>
              </a:spcAft>
              <a:buSzPts val="1100"/>
              <a:buNone/>
            </a:pPr>
            <a:r>
              <a:rPr lang="en-US" b="0" i="0">
                <a:solidFill>
                  <a:srgbClr val="444444"/>
                </a:solidFill>
                <a:effectLst/>
                <a:latin typeface="proxima_nova_regular"/>
              </a:rPr>
              <a:t>The skills in the phonological awareness continuum are connected to print as students learn phonics or orthographic skills starting with individual letters moving to more complex graphemes and larger orthographic units. This begins with learning phoneme grapheme correspondences: single letters representing a phoneme, then digraphs, trigraphs, vowel teams, then larger units including blends, word families, syllables, then word study through morphemes and etymology.  </a:t>
            </a:r>
            <a:endParaRPr lang="en-US"/>
          </a:p>
        </p:txBody>
      </p:sp>
    </p:spTree>
    <p:extLst>
      <p:ext uri="{BB962C8B-B14F-4D97-AF65-F5344CB8AC3E}">
        <p14:creationId xmlns:p14="http://schemas.microsoft.com/office/powerpoint/2010/main" val="4205757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When students acquire the alphabetic principle, they understand that letters represent the sounds in words. There are 26 letters in the English alphabet that combine in many ways to spell the 44 sounds in the English language. The letters and letter combinations used to represent sounds are called graphemes, and the individual sounds in our language are called phonemes. </a:t>
            </a:r>
            <a:r>
              <a:rPr lang="en-US" b="0" i="0">
                <a:solidFill>
                  <a:srgbClr val="666666"/>
                </a:solidFill>
                <a:effectLst/>
                <a:latin typeface="Open Sans" panose="020B0606030504020204" pitchFamily="34" charset="0"/>
              </a:rPr>
              <a:t>Graphophonemic awareness connects phonemes with graphemes and is commonly called either letter-sound correspondence or phoneme-grapheme correspondence or mapping.</a:t>
            </a:r>
            <a:endParaRPr lang="en-US"/>
          </a:p>
        </p:txBody>
      </p:sp>
    </p:spTree>
    <p:extLst>
      <p:ext uri="{BB962C8B-B14F-4D97-AF65-F5344CB8AC3E}">
        <p14:creationId xmlns:p14="http://schemas.microsoft.com/office/powerpoint/2010/main" val="1308855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Students need to be able to able to understand phonemes and instantly recognize letters before they are ready for sound-symbol correspondences.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When introducing letters, students link the look of the letter with its sound and its form or feel of the letter through writing, engaging the visual, auditory, and kinesthetic sensory pathways.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Out of the four properties of a letter: the name, shape, sound, and feel; the name is the only one that is stable and never changes. Letter names provide the foundational “hook” to which students can attach new learning to, including the property of letter sound. Automaticity of letter naming and recognition frees working memory, or short-term memory, for the cognitive load of decoding in early readers (Birsh &amp; Carreker, 2018).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Similar to phonemic awareness, not all letter-sound correspondences must be mastered before beginning to blend and segment using graphemes (letters). However, the sound-symbol correspondences being used should be explicitly and systematically taught prior to incorporating into a blending and segmenting routine.  As more sound-symbol correspondences are learned, blending and segmenting routines should increase in complexity to reinforce new learning and build decoding skills. </a:t>
            </a:r>
          </a:p>
        </p:txBody>
      </p:sp>
      <p:sp>
        <p:nvSpPr>
          <p:cNvPr id="4" name="Slide Number Placeholder 3"/>
          <p:cNvSpPr>
            <a:spLocks noGrp="1"/>
          </p:cNvSpPr>
          <p:nvPr>
            <p:ph type="sldNum" sz="quarter" idx="5"/>
          </p:nvPr>
        </p:nvSpPr>
        <p:spPr/>
        <p:txBody>
          <a:bodyPr/>
          <a:lstStyle/>
          <a:p>
            <a:fld id="{8BB1861C-16E8-4DC1-A9DC-F9D5DBFC0DC8}" type="slidenum">
              <a:rPr lang="en-US" smtClean="0"/>
              <a:t>13</a:t>
            </a:fld>
            <a:endParaRPr lang="en-US"/>
          </a:p>
        </p:txBody>
      </p:sp>
    </p:spTree>
    <p:extLst>
      <p:ext uri="{BB962C8B-B14F-4D97-AF65-F5344CB8AC3E}">
        <p14:creationId xmlns:p14="http://schemas.microsoft.com/office/powerpoint/2010/main" val="86186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It is important to remember that the position of letters which might be confusing for students. This is why it is typical for students to get b/p/q/d backwards, particularly in encoding. It is not a sign of dyslexia when young students are just learning how to read and write.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Children learn from a very young age that a change in orientation of an object’s shape does not change what it is. For example, a cupcake is the same object regardless of its position. However, with letters, this is not the case.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In addition to the visual orientation for letters such as W/M and b/d/p/q, there may also be sound confusion in the letter names that are similar in pronunciation (e.g., b, c, d, p).</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14</a:t>
            </a:fld>
            <a:endParaRPr lang="en-US"/>
          </a:p>
        </p:txBody>
      </p:sp>
    </p:spTree>
    <p:extLst>
      <p:ext uri="{BB962C8B-B14F-4D97-AF65-F5344CB8AC3E}">
        <p14:creationId xmlns:p14="http://schemas.microsoft.com/office/powerpoint/2010/main" val="2697200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dirty="0"/>
              <a:t>Once a student can blend and segment three phonemes, they are ready for decoding words with known sound/symbol correspondences. A student who can segment five-phoneme words is considered to have phonemic proficiency.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As students develop blending and segmenting skills, teachers should select words that align with students’ level of proficiency and integrate explicitly taught phoneme/grapheme correspondences in the phonics skill progression. </a:t>
            </a:r>
            <a:r>
              <a:rPr lang="en-US" b="1" dirty="0"/>
              <a:t>This slide demonstrates the increasing level of difficulty as it relates to types of words. This is also helpful in determining appropriate word choice for scaffolding and differentiation.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The simplest type of word for practicing segmenting and blending is a two or three phoneme closed syllable (VC, CVC)with one-to-one phoneme grapheme correspondences like </a:t>
            </a:r>
            <a:r>
              <a:rPr lang="en-US" i="1" dirty="0"/>
              <a:t>at, in, map </a:t>
            </a:r>
            <a:r>
              <a:rPr lang="en-US" i="0" dirty="0"/>
              <a:t>and </a:t>
            </a:r>
            <a:r>
              <a:rPr lang="en-US" i="1" dirty="0"/>
              <a:t>bed</a:t>
            </a:r>
            <a:r>
              <a:rPr lang="en-US" dirty="0"/>
              <a:t>. Initially, it can be helpful to select words that contain initial continuant sounds. As students demonstrate proficiency with these words, teachers can practice segmenting and blending with four and five-phoneme words containing phoneme/grapheme correspondences students have been taught, including digraphs and trigraphs and consonant blends.  It is important that students become proficient at segmenting and blending phonemes so they can readily attend to new and more complex orthographic patterns that arise in their phonics instruction. </a:t>
            </a:r>
          </a:p>
          <a:p>
            <a:pPr marL="0" lvl="0" indent="0" algn="l" rtl="0">
              <a:lnSpc>
                <a:spcPct val="100000"/>
              </a:lnSpc>
              <a:spcBef>
                <a:spcPts val="0"/>
              </a:spcBef>
              <a:spcAft>
                <a:spcPts val="0"/>
              </a:spcAft>
              <a:buSzPts val="1100"/>
              <a:buNone/>
            </a:pPr>
            <a:endParaRPr lang="en-US" b="1" dirty="0"/>
          </a:p>
          <a:p>
            <a:pPr marL="0" lvl="0" indent="0" algn="l" rtl="0">
              <a:lnSpc>
                <a:spcPct val="100000"/>
              </a:lnSpc>
              <a:spcBef>
                <a:spcPts val="0"/>
              </a:spcBef>
              <a:spcAft>
                <a:spcPts val="0"/>
              </a:spcAft>
              <a:buSzPts val="1100"/>
              <a:buNone/>
            </a:pPr>
            <a:r>
              <a:rPr lang="en-US" b="1" i="1" dirty="0"/>
              <a:t>*Note that this progression is an example of how blending and segmenting skills might progress through a typical phonics scope and sequence in the primary grades; it is not inclusive of all skills. </a:t>
            </a:r>
          </a:p>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2468253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In this section, we will break down the components of the blending and segmenting routines and provide tips for preparation and implementation. </a:t>
            </a:r>
          </a:p>
        </p:txBody>
      </p:sp>
      <p:sp>
        <p:nvSpPr>
          <p:cNvPr id="4" name="Slide Number Placeholder 3"/>
          <p:cNvSpPr>
            <a:spLocks noGrp="1"/>
          </p:cNvSpPr>
          <p:nvPr>
            <p:ph type="sldNum" sz="quarter" idx="5"/>
          </p:nvPr>
        </p:nvSpPr>
        <p:spPr/>
        <p:txBody>
          <a:bodyPr/>
          <a:lstStyle/>
          <a:p>
            <a:fld id="{8BB1861C-16E8-4DC1-A9DC-F9D5DBFC0DC8}" type="slidenum">
              <a:rPr lang="en-US" smtClean="0"/>
              <a:t>16</a:t>
            </a:fld>
            <a:endParaRPr lang="en-US"/>
          </a:p>
        </p:txBody>
      </p:sp>
    </p:spTree>
    <p:extLst>
      <p:ext uri="{BB962C8B-B14F-4D97-AF65-F5344CB8AC3E}">
        <p14:creationId xmlns:p14="http://schemas.microsoft.com/office/powerpoint/2010/main" val="3482064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a:t>Here are the features of effective instruction as it relates to phonics.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a:t>Instruction should be explicit with clear </a:t>
            </a:r>
            <a:r>
              <a:rPr lang="en-US"/>
              <a:t>explanations, teacher modeling, and ample opportunities for student practice.</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Instruction should be systematic, focusing on 1 or 2 skills at a time, and moving from simpler to more complex progression. </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a:t>Instruction should be engaging, motivating the students with multisensory supports, and snappy pace to keep interest.</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a:t>M</a:t>
            </a:r>
            <a:r>
              <a:rPr lang="en-US"/>
              <a:t>ost students benefit from just a few minutes of blending and segmenting practice within the full phonics lesson</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3064117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For this session, we are providing you with a routine for blending and segmenting with the use of letters. Before we break down this routine, let’s review the difference between blending and segmenting phonemes. </a:t>
            </a:r>
          </a:p>
          <a:p>
            <a:endParaRPr lang="en-US"/>
          </a:p>
          <a:p>
            <a:r>
              <a:rPr lang="en-US"/>
              <a:t>For blending using letters, the students’ task is to apply their knowledge of letter sound correspondences to blend the sounds together to read a whole word. This is what we refer to as decoding. </a:t>
            </a:r>
          </a:p>
          <a:p>
            <a:r>
              <a:rPr lang="en-US"/>
              <a:t>For example, when presented with a word in print, students will orally blend the phonemes /k/ /a/ /t/ to read the word “cat”. This is considered the easier of the two tasks. </a:t>
            </a:r>
          </a:p>
          <a:p>
            <a:endParaRPr lang="en-US"/>
          </a:p>
          <a:p>
            <a:r>
              <a:rPr lang="en-US"/>
              <a:t>For segmenting, the teacher provides the whole word orally, and the students’ task is to break the word into individual phonemes and connect to the corresponding graphemes. This is what we refer to as encoding. </a:t>
            </a:r>
          </a:p>
          <a:p>
            <a:r>
              <a:rPr lang="en-US"/>
              <a:t>For example, in the word “sit”, the phonemes are /s/ /</a:t>
            </a:r>
            <a:r>
              <a:rPr lang="en-US" err="1"/>
              <a:t>i</a:t>
            </a:r>
            <a:r>
              <a:rPr lang="en-US"/>
              <a:t>/ /t/. This task is more difficult than blending. </a:t>
            </a:r>
          </a:p>
        </p:txBody>
      </p:sp>
      <p:sp>
        <p:nvSpPr>
          <p:cNvPr id="4" name="Slide Number Placeholder 3"/>
          <p:cNvSpPr>
            <a:spLocks noGrp="1"/>
          </p:cNvSpPr>
          <p:nvPr>
            <p:ph type="sldNum" sz="quarter" idx="5"/>
          </p:nvPr>
        </p:nvSpPr>
        <p:spPr/>
        <p:txBody>
          <a:bodyPr/>
          <a:lstStyle/>
          <a:p>
            <a:fld id="{8BB1861C-16E8-4DC1-A9DC-F9D5DBFC0DC8}" type="slidenum">
              <a:rPr lang="en-US" smtClean="0"/>
              <a:t>18</a:t>
            </a:fld>
            <a:endParaRPr lang="en-US"/>
          </a:p>
        </p:txBody>
      </p:sp>
    </p:spTree>
    <p:extLst>
      <p:ext uri="{BB962C8B-B14F-4D97-AF65-F5344CB8AC3E}">
        <p14:creationId xmlns:p14="http://schemas.microsoft.com/office/powerpoint/2010/main" val="3500656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This routine is broken up into 4 main parts.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1: Set the purpose  </a:t>
            </a:r>
          </a:p>
          <a:p>
            <a:pPr marL="0" lvl="0" indent="0" algn="l" rtl="0">
              <a:lnSpc>
                <a:spcPct val="100000"/>
              </a:lnSpc>
              <a:spcBef>
                <a:spcPts val="0"/>
              </a:spcBef>
              <a:spcAft>
                <a:spcPts val="0"/>
              </a:spcAft>
              <a:buSzPts val="1100"/>
              <a:buNone/>
            </a:pPr>
            <a:r>
              <a:rPr lang="en-US"/>
              <a:t>This is where we tell students the learning objective and why it is important. The purpose sets the tone for the routine and reminds students to focus on the task at hand.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2: Select multisensory supports </a:t>
            </a:r>
          </a:p>
          <a:p>
            <a:pPr marL="0" lvl="0" indent="0" algn="l" rtl="0">
              <a:lnSpc>
                <a:spcPct val="100000"/>
              </a:lnSpc>
              <a:spcBef>
                <a:spcPts val="0"/>
              </a:spcBef>
              <a:spcAft>
                <a:spcPts val="0"/>
              </a:spcAft>
              <a:buSzPts val="1100"/>
              <a:buNone/>
            </a:pPr>
            <a:r>
              <a:rPr lang="en-US"/>
              <a:t>For each routine, it is important to include a consistent multisensory support with letters to help with engagement and memory.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3: Provide a model  </a:t>
            </a:r>
          </a:p>
          <a:p>
            <a:pPr marL="0" lvl="0" indent="0" algn="l" rtl="0">
              <a:lnSpc>
                <a:spcPct val="100000"/>
              </a:lnSpc>
              <a:spcBef>
                <a:spcPts val="0"/>
              </a:spcBef>
              <a:spcAft>
                <a:spcPts val="0"/>
              </a:spcAft>
              <a:buSzPts val="1100"/>
              <a:buNone/>
            </a:pPr>
            <a:r>
              <a:rPr lang="en-US"/>
              <a:t>Effective instruction should be explicit with clear, concise directions and teacher modeling so students know exactly what to do each time they are provided the sounds or the word.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4: Practice </a:t>
            </a:r>
          </a:p>
          <a:p>
            <a:pPr marL="0" lvl="0" indent="0" algn="l" rtl="0">
              <a:lnSpc>
                <a:spcPct val="100000"/>
              </a:lnSpc>
              <a:spcBef>
                <a:spcPts val="0"/>
              </a:spcBef>
              <a:spcAft>
                <a:spcPts val="0"/>
              </a:spcAft>
              <a:buSzPts val="1100"/>
              <a:buNone/>
            </a:pPr>
            <a:r>
              <a:rPr lang="en-US"/>
              <a:t>At this point, students know the task and should be able to move through various words/sounds with your minimal cues and multisensory supports. Providing ample practice and corrective feedback helps students to develop accuracy and automaticity with the skill. </a:t>
            </a:r>
          </a:p>
        </p:txBody>
      </p:sp>
    </p:spTree>
    <p:extLst>
      <p:ext uri="{BB962C8B-B14F-4D97-AF65-F5344CB8AC3E}">
        <p14:creationId xmlns:p14="http://schemas.microsoft.com/office/powerpoint/2010/main" val="667117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8018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When planning to implement a segmenting or blending routine, we want to intentionally set the purpose with students, so they are clear about what they are being asked to do and what the purpose is for learning and practicing.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Consider which task students will be asked to perform. What do you want them to know about the task? What do you want them to do?</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Decide which terms you are going to use in your classroom to refer to speech sounds and the representation of those sounds. It is perfectly fine to simply say sounds and letters, but students are completely capable of handling the more academic terms phoneme and grapheme as well. Whatever you choose, do so consistently and intentionally.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Finally, state the purpose or objective explicitly, clearly and in student-friendly terms.   Here are some examples of setting the purpose for blending and segmenting.</a:t>
            </a:r>
          </a:p>
          <a:p>
            <a:pPr marL="0" lvl="0" indent="0" algn="l" rtl="0">
              <a:lnSpc>
                <a:spcPct val="100000"/>
              </a:lnSpc>
              <a:spcBef>
                <a:spcPts val="0"/>
              </a:spcBef>
              <a:spcAft>
                <a:spcPts val="0"/>
              </a:spcAft>
              <a:buSzPts val="1100"/>
              <a:buNone/>
            </a:pPr>
            <a:r>
              <a:rPr lang="en-US"/>
              <a:t> </a:t>
            </a:r>
          </a:p>
        </p:txBody>
      </p:sp>
    </p:spTree>
    <p:extLst>
      <p:ext uri="{BB962C8B-B14F-4D97-AF65-F5344CB8AC3E}">
        <p14:creationId xmlns:p14="http://schemas.microsoft.com/office/powerpoint/2010/main" val="4150126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step in the blending and segmenting routines is to select a multisensory support. Multisensory supports should be used following the gradual release of responsibility with the teacher first modeling their use, then practicing with students, and finally, providing students with an opportunity to practice on their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use of multisensory supports should be added, removed, or adjusted in response to student needs and developmental stages. The developmental stages on this slide help provide a framework for understanding students’ level of proficiency and how multisensory supports can best be used to support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multisensory stage, students are learning the task and require explicit modeling and prompts in using multisensory supports. Students may still make many mistakes, and many “we dos” are needed during practice. In the knowledge stage, students have become familiar with the task, routine, and use of multisensory support. Less modeling from the teacher is required, and students do not need external prompts. Students may be able to do the task mentally but not quickly and may still make some mistakes. Finally, in the automatic stage, students have developed automaticity with the task. At this point, multisensory supports can typically be removed, and students make few mistakes.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21</a:t>
            </a:fld>
            <a:endParaRPr lang="en-US"/>
          </a:p>
        </p:txBody>
      </p:sp>
    </p:spTree>
    <p:extLst>
      <p:ext uri="{BB962C8B-B14F-4D97-AF65-F5344CB8AC3E}">
        <p14:creationId xmlns:p14="http://schemas.microsoft.com/office/powerpoint/2010/main" val="1293690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90000"/>
              </a:lnSpc>
              <a:spcAft>
                <a:spcPts val="600"/>
              </a:spcAft>
              <a:buFont typeface="Arial" panose="020B0604020202020204" pitchFamily="34" charset="0"/>
              <a:buNone/>
            </a:pPr>
            <a:r>
              <a:rPr lang="en-US" sz="1200" dirty="0">
                <a:solidFill>
                  <a:schemeClr val="tx1">
                    <a:alpha val="60000"/>
                  </a:schemeClr>
                </a:solidFill>
              </a:rPr>
              <a:t>When selecting multisensory supports, it is important to be intentional about what tools and materials will allow students to focus on the task at hand in an engaging way without overpowering the routine. Before introducing these supports, consider your classroom setup and student expectations for using manipulatives.</a:t>
            </a:r>
          </a:p>
          <a:p>
            <a:pPr marL="0" indent="0">
              <a:lnSpc>
                <a:spcPct val="90000"/>
              </a:lnSpc>
              <a:spcAft>
                <a:spcPts val="600"/>
              </a:spcAft>
              <a:buFont typeface="Arial" panose="020B0604020202020204" pitchFamily="34" charset="0"/>
              <a:buNone/>
            </a:pPr>
            <a:endParaRPr lang="en-US" sz="1200" dirty="0">
              <a:solidFill>
                <a:schemeClr val="tx1">
                  <a:alpha val="60000"/>
                </a:schemeClr>
              </a:solidFill>
            </a:endParaRP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US" dirty="0"/>
              <a:t>For letter manipulatives, it is important to include lowercase letters as they will reinforce letter formation in writing.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Multisensory supports include hand and body movements. These can vary based on your district’s choice of instructional programming. Consistency with hand movements between grade levels and interventions is important to limit confusion for students.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Examples include chopping each phoneme holding your hands together, tapping your arm from shoulder to wrist, and counting on your fingers.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Elkonin boxes can be used in whole group instruction with teacher modeling and small group instruction with individual sets of materials. Adding pictures can support background knowledge and build stronger connections for language and text.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Any small objects can be used for students to count out the phonemes in a word such as coins, cubes, or counters.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Students can also count the phonemes by tapping each box with their finger or using a hand movement during whole group instruction while the teacher models on the board or screen.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2001953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When providing a model, key instructional considerations include using scaffolds to make the task more concrete or more abstract based on individual student needs and the stages of development.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Incorporating visual supports such as pictures or realia whenever possible will enrich students’ background knowledge and build stronger connections to support all students, especially multilingual learners.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Modeling appropriate phoneme articulation and clipping the schwa supports accurate blending and segmenting. </a:t>
            </a:r>
          </a:p>
        </p:txBody>
      </p:sp>
    </p:spTree>
    <p:extLst>
      <p:ext uri="{BB962C8B-B14F-4D97-AF65-F5344CB8AC3E}">
        <p14:creationId xmlns:p14="http://schemas.microsoft.com/office/powerpoint/2010/main" val="2491628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planning for instruction, be mindful of the importance of modeling left to right directionality so that students have consistent models for how they will eventually decode words in print.  This can be tricky when we are modeling facing students, as directionality for the teacher is reversed.  </a:t>
            </a:r>
          </a:p>
          <a:p>
            <a:endParaRPr lang="en-US"/>
          </a:p>
          <a:p>
            <a:r>
              <a:rPr lang="en-US"/>
              <a:t>When deciding what multisensory supports to use (whether clapping, chopping, tapping fingers, using Elkonin boxes, letters,  etc.), practice how you will model this to students so that you are consistently modeling blending or segmenting from left to right.  </a:t>
            </a:r>
          </a:p>
        </p:txBody>
      </p:sp>
      <p:sp>
        <p:nvSpPr>
          <p:cNvPr id="4" name="Slide Number Placeholder 3"/>
          <p:cNvSpPr>
            <a:spLocks noGrp="1"/>
          </p:cNvSpPr>
          <p:nvPr>
            <p:ph type="sldNum" sz="quarter" idx="5"/>
          </p:nvPr>
        </p:nvSpPr>
        <p:spPr/>
        <p:txBody>
          <a:bodyPr/>
          <a:lstStyle/>
          <a:p>
            <a:fld id="{8BB1861C-16E8-4DC1-A9DC-F9D5DBFC0DC8}" type="slidenum">
              <a:rPr lang="en-US" smtClean="0"/>
              <a:t>24</a:t>
            </a:fld>
            <a:endParaRPr lang="en-US"/>
          </a:p>
        </p:txBody>
      </p:sp>
    </p:spTree>
    <p:extLst>
      <p:ext uri="{BB962C8B-B14F-4D97-AF65-F5344CB8AC3E}">
        <p14:creationId xmlns:p14="http://schemas.microsoft.com/office/powerpoint/2010/main" val="1736813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When you are ready for students to practice the skill you have modeled, effective planning includes having a prepared list of words and a predictable process for practicing the skill at a snappy pace.</a:t>
            </a:r>
          </a:p>
          <a:p>
            <a:endParaRPr lang="en-US" b="0"/>
          </a:p>
          <a:p>
            <a:r>
              <a:rPr lang="en-US" b="0"/>
              <a:t>Consider how you will prompt students and what students are expected to say and do in return.</a:t>
            </a:r>
          </a:p>
          <a:p>
            <a:endParaRPr lang="en-US" b="0"/>
          </a:p>
          <a:p>
            <a:r>
              <a:rPr lang="en-US" b="0"/>
              <a:t>Plan the words that you will use to practice the skill. Some curriculums will have a list readily available; other times, you will be responsible for developing a list of words to work with.  When developing or reviewing a word list, be mindful of any graphemes that students have and have not yet received explicit instruction on. This is especially important in kindergarten.</a:t>
            </a:r>
          </a:p>
          <a:p>
            <a:endParaRPr lang="en-US"/>
          </a:p>
          <a:p>
            <a:r>
              <a:rPr lang="en-US"/>
              <a:t>Consider the number of phonemes there are in the words you are using for practice, and ensure they are appropriate for the needs of your students. Also, be aware of any “tricky” vowel or consonant sounds that may require you to provide corrective feedback. For example, diphthongs like /</a:t>
            </a:r>
            <a:r>
              <a:rPr lang="en-US" err="1"/>
              <a:t>ou</a:t>
            </a:r>
            <a:r>
              <a:rPr lang="en-US"/>
              <a:t>/ and /oi/ can sometimes confuse students, as can r-controlled vowels, if these sounds occur in segmenting tasks before students have learned and practiced the corresponding graphemes in isolation. Students must be aware that consonant blends should be separated orally when segmenting.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25</a:t>
            </a:fld>
            <a:endParaRPr lang="en-US"/>
          </a:p>
        </p:txBody>
      </p:sp>
    </p:spTree>
    <p:extLst>
      <p:ext uri="{BB962C8B-B14F-4D97-AF65-F5344CB8AC3E}">
        <p14:creationId xmlns:p14="http://schemas.microsoft.com/office/powerpoint/2010/main" val="1965135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In this section, we will model each component of the blending routine and provide support for scaffolding and differentiation. </a:t>
            </a:r>
          </a:p>
        </p:txBody>
      </p:sp>
      <p:sp>
        <p:nvSpPr>
          <p:cNvPr id="4" name="Slide Number Placeholder 3"/>
          <p:cNvSpPr>
            <a:spLocks noGrp="1"/>
          </p:cNvSpPr>
          <p:nvPr>
            <p:ph type="sldNum" sz="quarter" idx="5"/>
          </p:nvPr>
        </p:nvSpPr>
        <p:spPr/>
        <p:txBody>
          <a:bodyPr/>
          <a:lstStyle/>
          <a:p>
            <a:fld id="{8BB1861C-16E8-4DC1-A9DC-F9D5DBFC0DC8}" type="slidenum">
              <a:rPr lang="en-US" smtClean="0"/>
              <a:t>26</a:t>
            </a:fld>
            <a:endParaRPr lang="en-US"/>
          </a:p>
        </p:txBody>
      </p:sp>
    </p:spTree>
    <p:extLst>
      <p:ext uri="{BB962C8B-B14F-4D97-AF65-F5344CB8AC3E}">
        <p14:creationId xmlns:p14="http://schemas.microsoft.com/office/powerpoint/2010/main" val="3083532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To model, we are going to use the segmenting routine. Step 1 of the routine is to set the purpose. The sample routine and lesson provide this scripting: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1" i="1">
              <a:latin typeface="Calibri Light" panose="020F0302020204030204" pitchFamily="34" charset="0"/>
              <a:cs typeface="Calibri Light" panose="020F0302020204030204" pitchFamily="34" charset="0"/>
            </a:endParaRPr>
          </a:p>
          <a:p>
            <a:r>
              <a:rPr lang="en-US" sz="1200" b="0" i="1" u="none" strike="noStrike">
                <a:solidFill>
                  <a:srgbClr val="000000"/>
                </a:solidFill>
                <a:effectLst/>
              </a:rPr>
              <a:t>“When we blend, we put sounds together to make a word. This is important because readers look at letters (graphemes) and blend the sounds (phonemes) of those letters together to read words. </a:t>
            </a:r>
          </a:p>
          <a:p>
            <a:endParaRPr lang="en-US" sz="1200" b="0" i="1" u="none" strike="noStrike">
              <a:solidFill>
                <a:srgbClr val="000000"/>
              </a:solidFill>
              <a:effectLst/>
            </a:endParaRPr>
          </a:p>
          <a:p>
            <a:r>
              <a:rPr lang="en-US" sz="1200" b="1" i="1" u="none" strike="noStrike">
                <a:solidFill>
                  <a:srgbClr val="000000"/>
                </a:solidFill>
                <a:effectLst/>
              </a:rPr>
              <a:t>“Today, we are going to practice listening to sounds, looking at letters, and blending the sounds of those letters together to read words.”</a:t>
            </a:r>
            <a:endParaRPr lang="en-US"/>
          </a:p>
        </p:txBody>
      </p:sp>
    </p:spTree>
    <p:extLst>
      <p:ext uri="{BB962C8B-B14F-4D97-AF65-F5344CB8AC3E}">
        <p14:creationId xmlns:p14="http://schemas.microsoft.com/office/powerpoint/2010/main" val="3681464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r>
              <a:rPr lang="en-US" b="0"/>
              <a:t>For the purpose of this lesson, we are going to model using Elkonin boxes. This is a scaffold for early introduction to blending that supports students understanding of 1 to 1 sound symbol correspondences. Note that as students progress, this scaffold is removed so that only the word would be displayed. </a:t>
            </a:r>
            <a:endParaRPr lang="en-US" b="0">
              <a:cs typeface="Calibri"/>
            </a:endParaRPr>
          </a:p>
          <a:p>
            <a:pPr marL="0" lvl="0" indent="0" algn="l" rtl="0">
              <a:lnSpc>
                <a:spcPct val="100000"/>
              </a:lnSpc>
              <a:spcBef>
                <a:spcPts val="0"/>
              </a:spcBef>
              <a:spcAft>
                <a:spcPts val="0"/>
              </a:spcAft>
              <a:buSzPts val="1100"/>
              <a:buNone/>
            </a:pPr>
            <a:endParaRPr lang="en-US" b="0"/>
          </a:p>
          <a:p>
            <a:pPr>
              <a:buSzPts val="1100"/>
            </a:pPr>
            <a:r>
              <a:rPr lang="en-US" b="0"/>
              <a:t>On your copy of this lesson, you will find more general directions that can be edited based on which multisensory support you use. </a:t>
            </a:r>
            <a:endParaRPr lang="en-US" b="0">
              <a:cs typeface="Calibri"/>
            </a:endParaRPr>
          </a:p>
          <a:p>
            <a:pPr marL="0" lvl="0" indent="0" algn="l" rtl="0">
              <a:lnSpc>
                <a:spcPct val="100000"/>
              </a:lnSpc>
              <a:spcBef>
                <a:spcPts val="0"/>
              </a:spcBef>
              <a:spcAft>
                <a:spcPts val="0"/>
              </a:spcAft>
              <a:buSzPts val="1100"/>
              <a:buNone/>
            </a:pPr>
            <a:endParaRPr lang="en-US" b="0"/>
          </a:p>
          <a:p>
            <a:pPr>
              <a:buSzPts val="1100"/>
            </a:pPr>
            <a:r>
              <a:rPr lang="en-US" b="0"/>
              <a:t>For the example, “cat”, we will point to each letter as we say the sounds. (</a:t>
            </a:r>
            <a:r>
              <a:rPr lang="en-US" b="0" i="1"/>
              <a:t>Click to display a dot under each letter as you say /c/, /ă/, /t/, then CLICK to display an arrow to blend the word: “CAT”</a:t>
            </a:r>
            <a:endParaRPr lang="en-US" b="0" i="1">
              <a:cs typeface="Calibri"/>
            </a:endParaRPr>
          </a:p>
        </p:txBody>
      </p:sp>
    </p:spTree>
    <p:extLst>
      <p:ext uri="{BB962C8B-B14F-4D97-AF65-F5344CB8AC3E}">
        <p14:creationId xmlns:p14="http://schemas.microsoft.com/office/powerpoint/2010/main" val="1133253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Facilitator Notes: Lead the participants through this activity by reading the words quoted on this slide. </a:t>
            </a:r>
          </a:p>
          <a:p>
            <a:pPr rtl="0">
              <a:spcBef>
                <a:spcPts val="0"/>
              </a:spcBef>
              <a:spcAft>
                <a:spcPts val="0"/>
              </a:spcAft>
            </a:pPr>
            <a:endParaRPr lang="en-US" sz="1200" b="0" dirty="0">
              <a:effectLst/>
            </a:endParaRPr>
          </a:p>
          <a:p>
            <a:pPr rtl="0">
              <a:spcBef>
                <a:spcPts val="0"/>
              </a:spcBef>
              <a:spcAft>
                <a:spcPts val="0"/>
              </a:spcAft>
            </a:pPr>
            <a:r>
              <a:rPr lang="en-US" sz="1200" b="1" i="0" u="none" strike="noStrike" dirty="0">
                <a:solidFill>
                  <a:srgbClr val="000000"/>
                </a:solidFill>
                <a:effectLst/>
                <a:latin typeface="Arial" panose="020B0604020202020204" pitchFamily="34" charset="0"/>
              </a:rPr>
              <a:t>“</a:t>
            </a:r>
            <a:r>
              <a:rPr lang="en-US" sz="1200" b="0" i="1" u="none" strike="noStrike" dirty="0">
                <a:solidFill>
                  <a:srgbClr val="000000"/>
                </a:solidFill>
                <a:effectLst/>
                <a:latin typeface="Arial" panose="020B0604020202020204" pitchFamily="34" charset="0"/>
              </a:rPr>
              <a:t>Watch me do the first word.</a:t>
            </a:r>
            <a:r>
              <a:rPr lang="en-US" sz="1200" b="0" i="0" u="none" strike="noStrike" dirty="0">
                <a:solidFill>
                  <a:srgbClr val="000000"/>
                </a:solidFill>
                <a:effectLst/>
                <a:latin typeface="Arial" panose="020B0604020202020204" pitchFamily="34" charset="0"/>
              </a:rPr>
              <a:t>” </a:t>
            </a:r>
            <a:endParaRPr lang="en-US" sz="1200" b="0" dirty="0">
              <a:effectLst/>
            </a:endParaRPr>
          </a:p>
          <a:p>
            <a:pPr marL="457200"/>
            <a:r>
              <a:rPr lang="en-US" sz="1200" b="0" i="1" u="none" strike="noStrike" dirty="0">
                <a:solidFill>
                  <a:srgbClr val="000000"/>
                </a:solidFill>
                <a:effectLst/>
                <a:latin typeface="Arial" panose="020B0604020202020204" pitchFamily="34" charset="0"/>
              </a:rPr>
              <a:t>“Listen”: </a:t>
            </a:r>
            <a:r>
              <a:rPr lang="en-US" sz="1200" b="0" i="0" u="none" strike="noStrike" dirty="0">
                <a:solidFill>
                  <a:srgbClr val="000000"/>
                </a:solidFill>
                <a:effectLst/>
                <a:latin typeface="Arial" panose="020B0604020202020204" pitchFamily="34" charset="0"/>
              </a:rPr>
              <a:t>/ă/-/t/</a:t>
            </a:r>
            <a:endParaRPr lang="en-US" sz="1200" dirty="0"/>
          </a:p>
          <a:p>
            <a:pPr marL="457200"/>
            <a:r>
              <a:rPr lang="en-US" sz="1200" b="0" i="1" u="none" strike="noStrike" dirty="0">
                <a:solidFill>
                  <a:srgbClr val="000000"/>
                </a:solidFill>
                <a:effectLst/>
                <a:latin typeface="Arial" panose="020B0604020202020204" pitchFamily="34" charset="0"/>
              </a:rPr>
              <a:t>“Sounds?”:</a:t>
            </a:r>
            <a:r>
              <a:rPr lang="en-US" sz="1200" b="0" i="0" u="none" strike="noStrike" dirty="0">
                <a:solidFill>
                  <a:srgbClr val="000000"/>
                </a:solidFill>
                <a:effectLst/>
                <a:latin typeface="Arial" panose="020B0604020202020204" pitchFamily="34" charset="0"/>
              </a:rPr>
              <a:t> /ă/-/t/ </a:t>
            </a:r>
            <a:r>
              <a:rPr lang="en-US" sz="1200" b="0" i="1" u="none" strike="noStrike" dirty="0">
                <a:solidFill>
                  <a:srgbClr val="000000"/>
                </a:solidFill>
                <a:effectLst/>
                <a:latin typeface="Arial" panose="020B0604020202020204" pitchFamily="34" charset="0"/>
              </a:rPr>
              <a:t>(</a:t>
            </a:r>
            <a:r>
              <a:rPr lang="en-US" sz="1200" b="1" i="1" u="none" strike="noStrike" dirty="0">
                <a:solidFill>
                  <a:srgbClr val="000000"/>
                </a:solidFill>
                <a:effectLst/>
                <a:latin typeface="Arial" panose="020B0604020202020204" pitchFamily="34" charset="0"/>
              </a:rPr>
              <a:t>Click</a:t>
            </a:r>
            <a:r>
              <a:rPr lang="en-US" sz="1200" b="0" i="1" u="none" strike="noStrike" dirty="0">
                <a:solidFill>
                  <a:srgbClr val="000000"/>
                </a:solidFill>
                <a:effectLst/>
                <a:latin typeface="Arial" panose="020B0604020202020204" pitchFamily="34" charset="0"/>
              </a:rPr>
              <a:t> to animate as you say /ă/-/t/) </a:t>
            </a:r>
            <a:endParaRPr lang="en-US" sz="1200" i="1" dirty="0"/>
          </a:p>
          <a:p>
            <a:pPr marL="45720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dirty="0">
                <a:solidFill>
                  <a:srgbClr val="000000"/>
                </a:solidFill>
                <a:effectLst/>
                <a:latin typeface="Arial" panose="020B0604020202020204" pitchFamily="34" charset="0"/>
              </a:rPr>
              <a:t>“Blend”: at (</a:t>
            </a:r>
            <a:r>
              <a:rPr lang="en-US" sz="1200" b="1" i="1" u="none" strike="noStrike" dirty="0">
                <a:solidFill>
                  <a:srgbClr val="000000"/>
                </a:solidFill>
                <a:effectLst/>
                <a:latin typeface="Arial" panose="020B0604020202020204" pitchFamily="34" charset="0"/>
              </a:rPr>
              <a:t>Click</a:t>
            </a:r>
            <a:r>
              <a:rPr lang="en-US" sz="1200" b="0" i="1" u="none" strike="noStrike" dirty="0">
                <a:solidFill>
                  <a:srgbClr val="000000"/>
                </a:solidFill>
                <a:effectLst/>
                <a:latin typeface="Arial" panose="020B0604020202020204" pitchFamily="34" charset="0"/>
              </a:rPr>
              <a:t> to animate the arrow)</a:t>
            </a:r>
          </a:p>
          <a:p>
            <a:pPr marL="457200" rtl="0">
              <a:spcBef>
                <a:spcPts val="0"/>
              </a:spcBef>
              <a:spcAft>
                <a:spcPts val="0"/>
              </a:spcAft>
            </a:pPr>
            <a:endParaRPr lang="en-US" sz="1200" b="0" i="1" u="none" strike="noStrike" dirty="0">
              <a:solidFill>
                <a:srgbClr val="000000"/>
              </a:solidFill>
              <a:effectLst/>
              <a:latin typeface="Arial" panose="020B0604020202020204" pitchFamily="34" charset="0"/>
            </a:endParaRPr>
          </a:p>
          <a:p>
            <a:pPr marL="457200" rtl="0">
              <a:spcBef>
                <a:spcPts val="0"/>
              </a:spcBef>
              <a:spcAft>
                <a:spcPts val="0"/>
              </a:spcAft>
            </a:pPr>
            <a:endParaRPr lang="en-US" sz="1200" b="0" i="0" u="none" strike="noStrike" dirty="0">
              <a:solidFill>
                <a:srgbClr val="000000"/>
              </a:solidFill>
              <a:effectLst/>
              <a:latin typeface="Arial" panose="020B0604020202020204" pitchFamily="34" charset="0"/>
            </a:endParaRPr>
          </a:p>
          <a:p>
            <a:pPr marL="457200" rtl="0">
              <a:spcBef>
                <a:spcPts val="0"/>
              </a:spcBef>
              <a:spcAft>
                <a:spcPts val="0"/>
              </a:spcAft>
            </a:pPr>
            <a:r>
              <a:rPr lang="en-US" sz="1200" b="0" i="0" u="none" strike="noStrike" dirty="0">
                <a:solidFill>
                  <a:srgbClr val="000000"/>
                </a:solidFill>
                <a:effectLst/>
                <a:latin typeface="Arial" panose="020B0604020202020204" pitchFamily="34" charset="0"/>
              </a:rPr>
              <a:t>“Here is another example.”</a:t>
            </a:r>
            <a:endParaRPr lang="en-US" sz="1200" b="0" dirty="0">
              <a:effectLst/>
            </a:endParaRPr>
          </a:p>
          <a:p>
            <a:pPr marL="457200" rtl="0">
              <a:spcBef>
                <a:spcPts val="0"/>
              </a:spcBef>
              <a:spcAft>
                <a:spcPts val="0"/>
              </a:spcAft>
            </a:pPr>
            <a:r>
              <a:rPr lang="en-US" sz="1200" b="0" i="1" u="none" strike="noStrike" dirty="0">
                <a:solidFill>
                  <a:srgbClr val="000000"/>
                </a:solidFill>
                <a:effectLst/>
                <a:latin typeface="Arial" panose="020B0604020202020204" pitchFamily="34" charset="0"/>
              </a:rPr>
              <a:t>“Listen”:</a:t>
            </a:r>
            <a:r>
              <a:rPr lang="en-US" sz="1200" b="0" i="0" u="none" strike="noStrike" dirty="0">
                <a:solidFill>
                  <a:srgbClr val="000000"/>
                </a:solidFill>
                <a:effectLst/>
                <a:latin typeface="Arial" panose="020B0604020202020204" pitchFamily="34" charset="0"/>
              </a:rPr>
              <a:t> /k/-/ŭ/-/p/</a:t>
            </a:r>
            <a:endParaRPr lang="en-US" sz="1200" b="0" dirty="0">
              <a:effectLst/>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dirty="0">
                <a:solidFill>
                  <a:srgbClr val="000000"/>
                </a:solidFill>
                <a:effectLst/>
                <a:latin typeface="Arial" panose="020B0604020202020204" pitchFamily="34" charset="0"/>
              </a:rPr>
              <a:t>“Sounds?”</a:t>
            </a:r>
            <a:r>
              <a:rPr lang="en-US" sz="1200" b="0" i="0" u="none" strike="noStrike" dirty="0">
                <a:solidFill>
                  <a:srgbClr val="000000"/>
                </a:solidFill>
                <a:effectLst/>
                <a:latin typeface="Arial" panose="020B0604020202020204" pitchFamily="34" charset="0"/>
              </a:rPr>
              <a:t>: /k/-/ŭ/-/p/</a:t>
            </a:r>
            <a:r>
              <a:rPr lang="en-US" sz="1200" b="0" i="1" u="none" strike="noStrike" dirty="0">
                <a:solidFill>
                  <a:srgbClr val="000000"/>
                </a:solidFill>
                <a:effectLst/>
                <a:latin typeface="Arial" panose="020B0604020202020204" pitchFamily="34" charset="0"/>
              </a:rPr>
              <a:t>(</a:t>
            </a:r>
            <a:r>
              <a:rPr lang="en-US" sz="1200" b="1" i="1" u="none" strike="noStrike" dirty="0">
                <a:solidFill>
                  <a:srgbClr val="000000"/>
                </a:solidFill>
                <a:effectLst/>
                <a:latin typeface="Arial" panose="020B0604020202020204" pitchFamily="34" charset="0"/>
              </a:rPr>
              <a:t>Click</a:t>
            </a:r>
            <a:r>
              <a:rPr lang="en-US" sz="1200" b="0" i="1" u="none" strike="noStrike" dirty="0">
                <a:solidFill>
                  <a:srgbClr val="000000"/>
                </a:solidFill>
                <a:effectLst/>
                <a:latin typeface="Arial" panose="020B0604020202020204" pitchFamily="34" charset="0"/>
              </a:rPr>
              <a:t> to animate as you say /c/-/ŭ/-/p/) </a:t>
            </a:r>
            <a:endParaRPr lang="en-US" sz="1200" b="0" dirty="0">
              <a:effectLst/>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dirty="0">
                <a:solidFill>
                  <a:srgbClr val="000000"/>
                </a:solidFill>
                <a:effectLst/>
                <a:latin typeface="Arial" panose="020B0604020202020204" pitchFamily="34" charset="0"/>
              </a:rPr>
              <a:t>“Blend”: cup (</a:t>
            </a:r>
            <a:r>
              <a:rPr lang="en-US" sz="1200" b="1" i="1" u="none" strike="noStrike" dirty="0">
                <a:solidFill>
                  <a:srgbClr val="000000"/>
                </a:solidFill>
                <a:effectLst/>
                <a:latin typeface="Arial" panose="020B0604020202020204" pitchFamily="34" charset="0"/>
              </a:rPr>
              <a:t>Click</a:t>
            </a:r>
            <a:r>
              <a:rPr lang="en-US" sz="1200" b="0" i="1" u="none" strike="noStrike" dirty="0">
                <a:solidFill>
                  <a:srgbClr val="000000"/>
                </a:solidFill>
                <a:effectLst/>
                <a:latin typeface="Arial" panose="020B0604020202020204" pitchFamily="34" charset="0"/>
              </a:rPr>
              <a:t> to animate the arrow)</a:t>
            </a:r>
          </a:p>
          <a:p>
            <a:pPr marL="457200" rtl="0">
              <a:spcBef>
                <a:spcPts val="0"/>
              </a:spcBef>
              <a:spcAft>
                <a:spcPts val="0"/>
              </a:spcAft>
            </a:pPr>
            <a:endParaRPr lang="en-US" sz="1200" b="0" i="1" u="none" strike="noStrike" dirty="0">
              <a:solidFill>
                <a:srgbClr val="000000"/>
              </a:solidFill>
              <a:effectLst/>
              <a:latin typeface="Arial" panose="020B0604020202020204" pitchFamily="34" charset="0"/>
            </a:endParaRPr>
          </a:p>
          <a:p>
            <a:pPr marL="457200" rtl="0">
              <a:spcBef>
                <a:spcPts val="0"/>
              </a:spcBef>
              <a:spcAft>
                <a:spcPts val="0"/>
              </a:spcAft>
            </a:pPr>
            <a:br>
              <a:rPr lang="en-US" sz="1200" b="0" dirty="0">
                <a:effectLst/>
              </a:rPr>
            </a:br>
            <a:r>
              <a:rPr lang="en-US" sz="1200" b="0" i="0" u="none" strike="noStrike" dirty="0">
                <a:solidFill>
                  <a:srgbClr val="000000"/>
                </a:solidFill>
                <a:effectLst/>
                <a:latin typeface="Arial" panose="020B0604020202020204" pitchFamily="34" charset="0"/>
              </a:rPr>
              <a:t>*Note: Say the phonemes (sounds), not the letter names.</a:t>
            </a:r>
          </a:p>
          <a:p>
            <a:pPr marL="457200" rtl="0">
              <a:spcBef>
                <a:spcPts val="0"/>
              </a:spcBef>
              <a:spcAft>
                <a:spcPts val="0"/>
              </a:spcAft>
            </a:pPr>
            <a:endParaRPr lang="en-US" sz="1200" b="0" i="0" u="none" strike="noStrike" dirty="0">
              <a:solidFill>
                <a:srgbClr val="000000"/>
              </a:solidFill>
              <a:effectLst/>
              <a:latin typeface="Arial" panose="020B0604020202020204" pitchFamily="34" charset="0"/>
            </a:endParaRPr>
          </a:p>
          <a:p>
            <a:pPr marL="457200" rtl="0">
              <a:spcBef>
                <a:spcPts val="0"/>
              </a:spcBef>
              <a:spcAft>
                <a:spcPts val="0"/>
              </a:spcAft>
            </a:pPr>
            <a:r>
              <a:rPr lang="en-US" sz="1200" b="0" i="0" u="none" strike="noStrike" dirty="0">
                <a:solidFill>
                  <a:srgbClr val="000000"/>
                </a:solidFill>
                <a:effectLst/>
                <a:latin typeface="Arial" panose="020B0604020202020204" pitchFamily="34" charset="0"/>
              </a:rPr>
              <a:t>The teacher should provide enough models to ensure students understand the task before moving to the practice stage. This may mean some groups need more than a few words modeled while others will only need one or two.</a:t>
            </a:r>
            <a:endParaRPr lang="en-US" sz="1200" b="0" dirty="0">
              <a:effectLst/>
            </a:endParaRP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sz="1200" b="0" i="0" u="none" strike="noStrike" dirty="0">
                <a:solidFill>
                  <a:srgbClr val="000000"/>
                </a:solidFill>
                <a:effectLst/>
              </a:rPr>
              <a:t> After the routine is established, teachers can reduce the number of words for modeling and “we do”, and shift to more student practice.</a:t>
            </a:r>
            <a:endParaRPr lang="en-US" dirty="0"/>
          </a:p>
        </p:txBody>
      </p:sp>
    </p:spTree>
    <p:extLst>
      <p:ext uri="{BB962C8B-B14F-4D97-AF65-F5344CB8AC3E}">
        <p14:creationId xmlns:p14="http://schemas.microsoft.com/office/powerpoint/2010/main" val="3538545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This lab session is designed to provide teachers and administrators with foundational knowledge in implementing a phonics blending and segmenting routine. This session is designed as a turnkey presentation that a teacher leader or administrator can present to staff and then follow up with the implementation progress in subsequent observations and meetings. </a:t>
            </a:r>
          </a:p>
        </p:txBody>
      </p:sp>
      <p:sp>
        <p:nvSpPr>
          <p:cNvPr id="4" name="Slide Number Placeholder 3"/>
          <p:cNvSpPr>
            <a:spLocks noGrp="1"/>
          </p:cNvSpPr>
          <p:nvPr>
            <p:ph type="sldNum" sz="quarter" idx="5"/>
          </p:nvPr>
        </p:nvSpPr>
        <p:spPr/>
        <p:txBody>
          <a:bodyPr/>
          <a:lstStyle/>
          <a:p>
            <a:fld id="{8BB1861C-16E8-4DC1-A9DC-F9D5DBFC0DC8}" type="slidenum">
              <a:rPr lang="en-US" smtClean="0"/>
              <a:t>3</a:t>
            </a:fld>
            <a:endParaRPr lang="en-US"/>
          </a:p>
        </p:txBody>
      </p:sp>
    </p:spTree>
    <p:extLst>
      <p:ext uri="{BB962C8B-B14F-4D97-AF65-F5344CB8AC3E}">
        <p14:creationId xmlns:p14="http://schemas.microsoft.com/office/powerpoint/2010/main" val="2228851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rtl="0">
              <a:spcBef>
                <a:spcPts val="0"/>
              </a:spcBef>
              <a:spcAft>
                <a:spcPts val="0"/>
              </a:spcAft>
            </a:pPr>
            <a:r>
              <a:rPr lang="en-US" sz="1200" b="0" i="1" u="none" strike="noStrike" dirty="0">
                <a:solidFill>
                  <a:srgbClr val="000000"/>
                </a:solidFill>
                <a:effectLst/>
                <a:latin typeface="Calibri Light" panose="020F0302020204030204" pitchFamily="34" charset="0"/>
                <a:cs typeface="Calibri Light" panose="020F0302020204030204" pitchFamily="34" charset="0"/>
              </a:rPr>
              <a:t>“Now let’s try some together. I will point to each letter as we say the sounds. Then we will blend the word together</a:t>
            </a:r>
            <a:r>
              <a:rPr lang="en-US" sz="1200" i="1" dirty="0">
                <a:solidFill>
                  <a:srgbClr val="000000"/>
                </a:solidFill>
                <a:latin typeface="Calibri Light" panose="020F0302020204030204" pitchFamily="34" charset="0"/>
                <a:cs typeface="Calibri Light" panose="020F0302020204030204" pitchFamily="34" charset="0"/>
              </a:rPr>
              <a:t>.”</a:t>
            </a:r>
          </a:p>
          <a:p>
            <a:pPr marL="457200" rtl="0">
              <a:spcBef>
                <a:spcPts val="0"/>
              </a:spcBef>
              <a:spcAft>
                <a:spcPts val="0"/>
              </a:spcAft>
            </a:pPr>
            <a:endParaRPr lang="en-US" sz="1200" b="0" i="1" dirty="0">
              <a:solidFill>
                <a:srgbClr val="000000"/>
              </a:solidFill>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1200" b="1" i="1" dirty="0">
                <a:solidFill>
                  <a:srgbClr val="000000"/>
                </a:solidFill>
                <a:effectLst/>
                <a:latin typeface="Calibri Light" panose="020F0302020204030204" pitchFamily="34" charset="0"/>
                <a:cs typeface="Calibri Light" panose="020F0302020204030204" pitchFamily="34" charset="0"/>
              </a:rPr>
              <a:t>Click</a:t>
            </a:r>
            <a:r>
              <a:rPr lang="en-US" sz="1200" b="0" i="1" dirty="0">
                <a:solidFill>
                  <a:srgbClr val="000000"/>
                </a:solidFill>
                <a:effectLst/>
                <a:latin typeface="Calibri Light" panose="020F0302020204030204" pitchFamily="34" charset="0"/>
                <a:cs typeface="Calibri Light" panose="020F0302020204030204" pitchFamily="34" charset="0"/>
              </a:rPr>
              <a:t> to display a dot under each letter as participants say the sounds in unison: </a:t>
            </a:r>
          </a:p>
          <a:p>
            <a:pPr marL="457200" rtl="0">
              <a:spcBef>
                <a:spcPts val="0"/>
              </a:spcBef>
              <a:spcAft>
                <a:spcPts val="0"/>
              </a:spcAft>
            </a:pPr>
            <a:endParaRPr lang="en-US" sz="1200" b="0" i="1" dirty="0">
              <a:solidFill>
                <a:srgbClr val="000000"/>
              </a:solidFill>
              <a:effectLst/>
              <a:latin typeface="Calibri Light" panose="020F0302020204030204" pitchFamily="34" charset="0"/>
              <a:cs typeface="Calibri Light" panose="020F030202020403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Light" panose="020F0302020204030204" pitchFamily="34" charset="0"/>
                <a:cs typeface="Calibri Light" panose="020F0302020204030204" pitchFamily="34" charset="0"/>
              </a:rPr>
              <a:t>“Sounds”:  /</a:t>
            </a:r>
            <a:r>
              <a:rPr lang="en-US" sz="1200" b="0" i="0" dirty="0" err="1">
                <a:solidFill>
                  <a:srgbClr val="000000"/>
                </a:solidFill>
                <a:effectLst/>
                <a:latin typeface="Calibri Light" panose="020F0302020204030204" pitchFamily="34" charset="0"/>
                <a:cs typeface="Calibri Light" panose="020F0302020204030204" pitchFamily="34" charset="0"/>
              </a:rPr>
              <a:t>i</a:t>
            </a:r>
            <a:r>
              <a:rPr lang="en-US" sz="1200" b="0" i="0" dirty="0">
                <a:solidFill>
                  <a:srgbClr val="000000"/>
                </a:solidFill>
                <a:effectLst/>
                <a:latin typeface="Calibri Light" panose="020F0302020204030204" pitchFamily="34" charset="0"/>
                <a:cs typeface="Calibri Light" panose="020F0302020204030204" pitchFamily="34" charset="0"/>
              </a:rPr>
              <a:t>/)  /f/       “Blend:”    if  </a:t>
            </a:r>
            <a:r>
              <a:rPr lang="en-US" sz="1200" b="0" i="1" u="none" strike="noStrike" dirty="0">
                <a:solidFill>
                  <a:srgbClr val="000000"/>
                </a:solidFill>
                <a:effectLst/>
                <a:latin typeface="Arial" panose="020B0604020202020204" pitchFamily="34" charset="0"/>
              </a:rPr>
              <a:t>(</a:t>
            </a:r>
            <a:r>
              <a:rPr lang="en-US" sz="1200" b="1" i="1" u="none" strike="noStrike" dirty="0">
                <a:solidFill>
                  <a:srgbClr val="000000"/>
                </a:solidFill>
                <a:effectLst/>
                <a:latin typeface="Arial" panose="020B0604020202020204" pitchFamily="34" charset="0"/>
              </a:rPr>
              <a:t>Click</a:t>
            </a:r>
            <a:r>
              <a:rPr lang="en-US" sz="1200" b="0" i="1" u="none" strike="noStrike" dirty="0">
                <a:solidFill>
                  <a:srgbClr val="000000"/>
                </a:solidFill>
                <a:effectLst/>
                <a:latin typeface="Arial" panose="020B0604020202020204" pitchFamily="34" charset="0"/>
              </a:rPr>
              <a:t> to animate the arrow)</a:t>
            </a:r>
          </a:p>
          <a:p>
            <a:pPr marL="457200" rtl="0">
              <a:spcBef>
                <a:spcPts val="0"/>
              </a:spcBef>
              <a:spcAft>
                <a:spcPts val="0"/>
              </a:spcAft>
            </a:pPr>
            <a:endParaRPr lang="en-US" sz="1200" b="0" i="0" dirty="0">
              <a:solidFill>
                <a:srgbClr val="000000"/>
              </a:solidFill>
              <a:effectLst/>
              <a:latin typeface="Calibri Light" panose="020F0302020204030204" pitchFamily="34" charset="0"/>
              <a:cs typeface="Calibri Light" panose="020F0302020204030204" pitchFamily="34" charset="0"/>
            </a:endParaRPr>
          </a:p>
          <a:p>
            <a:pPr marL="457200" rtl="0">
              <a:spcBef>
                <a:spcPts val="0"/>
              </a:spcBef>
              <a:spcAft>
                <a:spcPts val="0"/>
              </a:spcAft>
            </a:pPr>
            <a:endParaRPr lang="en-US" sz="1200" b="0" i="0" dirty="0">
              <a:solidFill>
                <a:srgbClr val="000000"/>
              </a:solidFill>
              <a:effectLst/>
              <a:latin typeface="Calibri Light" panose="020F0302020204030204" pitchFamily="34" charset="0"/>
              <a:cs typeface="Calibri Light" panose="020F030202020403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Light" panose="020F0302020204030204" pitchFamily="34" charset="0"/>
                <a:cs typeface="Calibri Light" panose="020F0302020204030204" pitchFamily="34" charset="0"/>
              </a:rPr>
              <a:t>“Sounds”:  /l/ /</a:t>
            </a:r>
            <a:r>
              <a:rPr lang="en-US" sz="1200" b="0" i="0" dirty="0" err="1">
                <a:solidFill>
                  <a:srgbClr val="000000"/>
                </a:solidFill>
                <a:effectLst/>
                <a:latin typeface="Calibri Light" panose="020F0302020204030204" pitchFamily="34" charset="0"/>
                <a:cs typeface="Calibri Light" panose="020F0302020204030204" pitchFamily="34" charset="0"/>
              </a:rPr>
              <a:t>i</a:t>
            </a:r>
            <a:r>
              <a:rPr lang="en-US" sz="1200" b="0" i="0" dirty="0">
                <a:solidFill>
                  <a:srgbClr val="000000"/>
                </a:solidFill>
                <a:effectLst/>
                <a:latin typeface="Calibri Light" panose="020F0302020204030204" pitchFamily="34" charset="0"/>
                <a:cs typeface="Calibri Light" panose="020F0302020204030204" pitchFamily="34" charset="0"/>
              </a:rPr>
              <a:t>/ /d/    “Blend”:  lid </a:t>
            </a:r>
            <a:r>
              <a:rPr lang="en-US" sz="1200" b="0" i="1" u="none" strike="noStrike" dirty="0">
                <a:solidFill>
                  <a:srgbClr val="000000"/>
                </a:solidFill>
                <a:effectLst/>
                <a:latin typeface="Arial" panose="020B0604020202020204" pitchFamily="34" charset="0"/>
              </a:rPr>
              <a:t>(</a:t>
            </a:r>
            <a:r>
              <a:rPr lang="en-US" sz="1200" b="1" i="1" u="none" strike="noStrike" dirty="0">
                <a:solidFill>
                  <a:srgbClr val="000000"/>
                </a:solidFill>
                <a:effectLst/>
                <a:latin typeface="Arial" panose="020B0604020202020204" pitchFamily="34" charset="0"/>
              </a:rPr>
              <a:t>Click</a:t>
            </a:r>
            <a:r>
              <a:rPr lang="en-US" sz="1200" b="0" i="1" u="none" strike="noStrike" dirty="0">
                <a:solidFill>
                  <a:srgbClr val="000000"/>
                </a:solidFill>
                <a:effectLst/>
                <a:latin typeface="Arial" panose="020B0604020202020204" pitchFamily="34" charset="0"/>
              </a:rPr>
              <a:t> to animate the arrow)</a:t>
            </a:r>
          </a:p>
          <a:p>
            <a:pPr marL="457200" rtl="0">
              <a:spcBef>
                <a:spcPts val="0"/>
              </a:spcBef>
              <a:spcAft>
                <a:spcPts val="0"/>
              </a:spcAft>
            </a:pPr>
            <a:endParaRPr lang="en-US" sz="1200" b="0" i="0" dirty="0">
              <a:solidFill>
                <a:srgbClr val="000000"/>
              </a:solidFill>
              <a:effectLst/>
              <a:latin typeface="Calibri Light" panose="020F0302020204030204" pitchFamily="34" charset="0"/>
              <a:cs typeface="Calibri Light" panose="020F0302020204030204" pitchFamily="34" charset="0"/>
            </a:endParaRPr>
          </a:p>
          <a:p>
            <a:pPr marL="457200" rtl="0">
              <a:spcBef>
                <a:spcPts val="0"/>
              </a:spcBef>
              <a:spcAft>
                <a:spcPts val="0"/>
              </a:spcAft>
            </a:pPr>
            <a:endParaRPr lang="en-US" sz="1200" b="0" i="0" dirty="0">
              <a:solidFill>
                <a:srgbClr val="000000"/>
              </a:solidFill>
              <a:effectLst/>
              <a:latin typeface="Calibri Light" panose="020F0302020204030204" pitchFamily="34" charset="0"/>
              <a:cs typeface="Calibri Light" panose="020F030202020403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Light" panose="020F0302020204030204" pitchFamily="34" charset="0"/>
                <a:cs typeface="Calibri Light" panose="020F0302020204030204" pitchFamily="34" charset="0"/>
              </a:rPr>
              <a:t>“Sounds”: /l/ /o/ /s/ /t/   “Blend”:  lost </a:t>
            </a:r>
            <a:r>
              <a:rPr lang="en-US" sz="1200" b="0" i="1" u="none" strike="noStrike" dirty="0">
                <a:solidFill>
                  <a:srgbClr val="000000"/>
                </a:solidFill>
                <a:effectLst/>
                <a:latin typeface="Arial" panose="020B0604020202020204" pitchFamily="34" charset="0"/>
              </a:rPr>
              <a:t>(</a:t>
            </a:r>
            <a:r>
              <a:rPr lang="en-US" sz="1200" b="1" i="1" u="none" strike="noStrike" dirty="0">
                <a:solidFill>
                  <a:srgbClr val="000000"/>
                </a:solidFill>
                <a:effectLst/>
                <a:latin typeface="Arial" panose="020B0604020202020204" pitchFamily="34" charset="0"/>
              </a:rPr>
              <a:t>Click</a:t>
            </a:r>
            <a:r>
              <a:rPr lang="en-US" sz="1200" b="0" i="1" u="none" strike="noStrike" dirty="0">
                <a:solidFill>
                  <a:srgbClr val="000000"/>
                </a:solidFill>
                <a:effectLst/>
                <a:latin typeface="Arial" panose="020B0604020202020204" pitchFamily="34" charset="0"/>
              </a:rPr>
              <a:t> to animate the arrow)</a:t>
            </a:r>
          </a:p>
          <a:p>
            <a:pPr marL="45720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Calibri Light" panose="020F0302020204030204" pitchFamily="34" charset="0"/>
              <a:cs typeface="Calibri Light" panose="020F0302020204030204" pitchFamily="34" charset="0"/>
            </a:endParaRPr>
          </a:p>
          <a:p>
            <a:pPr marL="457200" rtl="0">
              <a:spcBef>
                <a:spcPts val="0"/>
              </a:spcBef>
              <a:spcAft>
                <a:spcPts val="0"/>
              </a:spcAft>
            </a:pPr>
            <a:endParaRPr lang="en-US" sz="1200" b="0" i="0" dirty="0">
              <a:solidFill>
                <a:srgbClr val="000000"/>
              </a:solidFill>
              <a:effectLst/>
              <a:latin typeface="Calibri Light" panose="020F0302020204030204" pitchFamily="34" charset="0"/>
              <a:cs typeface="Calibri Light" panose="020F030202020403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Light" panose="020F0302020204030204" pitchFamily="34" charset="0"/>
                <a:cs typeface="Calibri Light" panose="020F0302020204030204" pitchFamily="34" charset="0"/>
              </a:rPr>
              <a:t>“Sounds”:  /s/ /l/ /e/ /d/  “Blend”:  sled </a:t>
            </a:r>
            <a:r>
              <a:rPr lang="en-US" sz="1200" b="0" i="1" u="none" strike="noStrike" dirty="0">
                <a:solidFill>
                  <a:srgbClr val="000000"/>
                </a:solidFill>
                <a:effectLst/>
                <a:latin typeface="Arial" panose="020B0604020202020204" pitchFamily="34" charset="0"/>
              </a:rPr>
              <a:t>(</a:t>
            </a:r>
            <a:r>
              <a:rPr lang="en-US" sz="1200" b="1" i="1" u="none" strike="noStrike" dirty="0">
                <a:solidFill>
                  <a:srgbClr val="000000"/>
                </a:solidFill>
                <a:effectLst/>
                <a:latin typeface="Arial" panose="020B0604020202020204" pitchFamily="34" charset="0"/>
              </a:rPr>
              <a:t>Click</a:t>
            </a:r>
            <a:r>
              <a:rPr lang="en-US" sz="1200" b="0" i="1" u="none" strike="noStrike" dirty="0">
                <a:solidFill>
                  <a:srgbClr val="000000"/>
                </a:solidFill>
                <a:effectLst/>
                <a:latin typeface="Arial" panose="020B0604020202020204" pitchFamily="34" charset="0"/>
              </a:rPr>
              <a:t> to animate the arrow)</a:t>
            </a:r>
          </a:p>
          <a:p>
            <a:pPr marL="457200" rtl="0">
              <a:spcBef>
                <a:spcPts val="0"/>
              </a:spcBef>
              <a:spcAft>
                <a:spcPts val="0"/>
              </a:spcAft>
            </a:pPr>
            <a:endParaRPr lang="en-US" sz="1200" b="0" i="0" dirty="0">
              <a:solidFill>
                <a:srgbClr val="000000"/>
              </a:solidFill>
              <a:effectLst/>
              <a:latin typeface="Calibri Light" panose="020F0302020204030204" pitchFamily="34" charset="0"/>
              <a:cs typeface="Calibri Light" panose="020F0302020204030204" pitchFamily="34" charset="0"/>
            </a:endParaRPr>
          </a:p>
          <a:p>
            <a:pPr marL="457200" rtl="0">
              <a:spcBef>
                <a:spcPts val="0"/>
              </a:spcBef>
              <a:spcAft>
                <a:spcPts val="0"/>
              </a:spcAft>
            </a:pPr>
            <a:endParaRPr lang="en-US" sz="1200" b="0" i="0" dirty="0">
              <a:solidFill>
                <a:srgbClr val="000000"/>
              </a:solidFill>
              <a:effectLst/>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u="none" strike="noStrike" dirty="0">
              <a:solidFill>
                <a:srgbClr val="000000"/>
              </a:solidFill>
              <a:effectLst/>
              <a:latin typeface="Arial" panose="020B0604020202020204" pitchFamily="34" charset="0"/>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	</a:t>
            </a:r>
            <a:endParaRPr lang="en-US"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540764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Segmenting and blending tasks should follow a snappy pace and engage students in developing efficient decoding and encoding skills.</a:t>
            </a:r>
          </a:p>
          <a:p>
            <a:pPr marL="0" lvl="0" indent="0" algn="l" rtl="0">
              <a:lnSpc>
                <a:spcPct val="100000"/>
              </a:lnSpc>
              <a:spcBef>
                <a:spcPts val="0"/>
              </a:spcBef>
              <a:spcAft>
                <a:spcPts val="0"/>
              </a:spcAft>
              <a:buSzPts val="1100"/>
              <a:buNone/>
            </a:pPr>
            <a:endParaRPr lang="en-US" b="1" dirty="0"/>
          </a:p>
          <a:p>
            <a:pPr marL="0" lvl="0" indent="0" algn="l" rtl="0">
              <a:lnSpc>
                <a:spcPct val="100000"/>
              </a:lnSpc>
              <a:spcBef>
                <a:spcPts val="0"/>
              </a:spcBef>
              <a:spcAft>
                <a:spcPts val="0"/>
              </a:spcAft>
              <a:buSzPts val="1100"/>
              <a:buNone/>
            </a:pPr>
            <a:r>
              <a:rPr lang="en-US" b="0" dirty="0"/>
              <a:t>When students are having difficulty, there are a few easy adjustments that can be made to scaffold the process and get them on track.</a:t>
            </a:r>
          </a:p>
          <a:p>
            <a:pPr marL="0" lvl="0" indent="0" algn="l" rtl="0">
              <a:lnSpc>
                <a:spcPct val="100000"/>
              </a:lnSpc>
              <a:spcBef>
                <a:spcPts val="0"/>
              </a:spcBef>
              <a:spcAft>
                <a:spcPts val="0"/>
              </a:spcAft>
              <a:buSzPts val="1100"/>
              <a:buNone/>
            </a:pPr>
            <a:endParaRPr lang="en-US" b="0" dirty="0"/>
          </a:p>
          <a:p>
            <a:pPr marL="0" lvl="0" indent="0" algn="l" rtl="0">
              <a:lnSpc>
                <a:spcPct val="100000"/>
              </a:lnSpc>
              <a:spcBef>
                <a:spcPts val="0"/>
              </a:spcBef>
              <a:spcAft>
                <a:spcPts val="0"/>
              </a:spcAft>
              <a:buSzPts val="1100"/>
              <a:buNone/>
            </a:pPr>
            <a:r>
              <a:rPr lang="en-US" b="0" dirty="0"/>
              <a:t>When a group of students is responding slowly or out of unison and it slows the pace, engagement can suffer. In this case, providing a single word directive for each step of the blending process can improve pacing and encourage students to respond in unison.</a:t>
            </a:r>
          </a:p>
          <a:p>
            <a:pPr marL="0" lvl="0" indent="0" algn="l" rtl="0">
              <a:lnSpc>
                <a:spcPct val="100000"/>
              </a:lnSpc>
              <a:spcBef>
                <a:spcPts val="0"/>
              </a:spcBef>
              <a:spcAft>
                <a:spcPts val="0"/>
              </a:spcAft>
              <a:buSzPts val="1100"/>
              <a:buNone/>
            </a:pPr>
            <a:endParaRPr lang="en-US" b="0" dirty="0"/>
          </a:p>
          <a:p>
            <a:pPr marL="0" lvl="0" indent="0" algn="l" rtl="0">
              <a:lnSpc>
                <a:spcPct val="100000"/>
              </a:lnSpc>
              <a:spcBef>
                <a:spcPts val="0"/>
              </a:spcBef>
              <a:spcAft>
                <a:spcPts val="0"/>
              </a:spcAft>
              <a:buSzPts val="1100"/>
              <a:buNone/>
            </a:pPr>
            <a:r>
              <a:rPr lang="en-US" b="0" dirty="0"/>
              <a:t>When an individual student or group of students can name each sound but struggles to blend the word afterward, scaffolding strategies such as continuous blending or “Blend as You Go” can help them to blend more accurately.</a:t>
            </a:r>
          </a:p>
        </p:txBody>
      </p:sp>
    </p:spTree>
    <p:extLst>
      <p:ext uri="{BB962C8B-B14F-4D97-AF65-F5344CB8AC3E}">
        <p14:creationId xmlns:p14="http://schemas.microsoft.com/office/powerpoint/2010/main" val="3866082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In this section, we will provide time for you to practice the blending or segmenting routine with a partner or small group. </a:t>
            </a:r>
          </a:p>
        </p:txBody>
      </p:sp>
      <p:sp>
        <p:nvSpPr>
          <p:cNvPr id="4" name="Slide Number Placeholder 3"/>
          <p:cNvSpPr>
            <a:spLocks noGrp="1"/>
          </p:cNvSpPr>
          <p:nvPr>
            <p:ph type="sldNum" sz="quarter" idx="5"/>
          </p:nvPr>
        </p:nvSpPr>
        <p:spPr/>
        <p:txBody>
          <a:bodyPr/>
          <a:lstStyle/>
          <a:p>
            <a:fld id="{8BB1861C-16E8-4DC1-A9DC-F9D5DBFC0DC8}" type="slidenum">
              <a:rPr lang="en-US" smtClean="0"/>
              <a:t>32</a:t>
            </a:fld>
            <a:endParaRPr lang="en-US"/>
          </a:p>
        </p:txBody>
      </p:sp>
    </p:spTree>
    <p:extLst>
      <p:ext uri="{BB962C8B-B14F-4D97-AF65-F5344CB8AC3E}">
        <p14:creationId xmlns:p14="http://schemas.microsoft.com/office/powerpoint/2010/main" val="305724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a:t>Here is a checklist to keep in mind when providing or observing phonics instruction. This list can be used to guide grade level meetings to track implementation progress. This list can also be used to support coaching conversations and corrective feedback after administrator walkthroughs. </a:t>
            </a:r>
            <a:br>
              <a:rPr lang="en-US">
                <a:cs typeface="+mn-lt"/>
              </a:rPr>
            </a:br>
            <a:endParaRPr lang="en-US"/>
          </a:p>
          <a:p>
            <a:r>
              <a:rPr lang="en-US"/>
              <a:t>Facilitator Notes: </a:t>
            </a:r>
          </a:p>
          <a:p>
            <a:r>
              <a:rPr lang="en-US"/>
              <a:t>Provide this checklist as a reminder before participants break up into groups to plan and practice the routines. This can also serve as a walkthrough form after providing teachers with this training and setting this routine implementation as a focus for your evaluations and subsequent meetings. </a:t>
            </a:r>
            <a:endParaRPr lang="en-US">
              <a:cs typeface="Calibri"/>
            </a:endParaRPr>
          </a:p>
        </p:txBody>
      </p:sp>
    </p:spTree>
    <p:extLst>
      <p:ext uri="{BB962C8B-B14F-4D97-AF65-F5344CB8AC3E}">
        <p14:creationId xmlns:p14="http://schemas.microsoft.com/office/powerpoint/2010/main" val="1726589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Facilitator Notes: </a:t>
            </a:r>
          </a:p>
          <a:p>
            <a:pPr marL="0" lvl="0" indent="0" algn="l" rtl="0">
              <a:lnSpc>
                <a:spcPct val="100000"/>
              </a:lnSpc>
              <a:spcBef>
                <a:spcPts val="0"/>
              </a:spcBef>
              <a:spcAft>
                <a:spcPts val="0"/>
              </a:spcAft>
              <a:buSzPts val="1100"/>
              <a:buNone/>
            </a:pPr>
            <a:r>
              <a:rPr lang="en-US" dirty="0"/>
              <a:t>This is your opportunity to facilitate the practice with your participants.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Depending on whether you are presenting this session in person or virtually, it is important to provide time to practice.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Participants will need a printed or digital copy of the Sample Blending and Segmenting Lesson.</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a:t>This lesson includes words that cover the sequence of complexity, but participants may choose words from their existing curriculum or lesson plan as well.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If presenting with multiple grade levels and interventionists, it is beneficial to decide on a schoolwide hand movement for blending and segmenting phonemes to limit confusion for students.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Additional considerations for in person session, include print outs of Elkonin boxes and chips or counters as well as letter manipulatives. For the virtual session, a virtual Elkonin box activity or shared google slide will also work. </a:t>
            </a:r>
          </a:p>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18509541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t>Let’s take a few minutes to discuss how you will implement these routines in your classroom.</a:t>
            </a:r>
          </a:p>
          <a:p>
            <a:endParaRPr lang="en-US" sz="1200"/>
          </a:p>
          <a:p>
            <a:r>
              <a:rPr lang="en-US" sz="1200"/>
              <a:t>Consider: </a:t>
            </a:r>
          </a:p>
          <a:p>
            <a:pPr marL="342900" indent="-342900">
              <a:buFontTx/>
              <a:buChar char="-"/>
            </a:pPr>
            <a:endParaRPr lang="en-US" sz="1200"/>
          </a:p>
          <a:p>
            <a:pPr marL="342900" indent="-342900">
              <a:buFontTx/>
              <a:buChar char="-"/>
            </a:pPr>
            <a:r>
              <a:rPr lang="en-US" sz="1200"/>
              <a:t>Existing phonics instruction</a:t>
            </a:r>
          </a:p>
          <a:p>
            <a:pPr marL="342900" indent="-342900">
              <a:buFontTx/>
              <a:buChar char="-"/>
            </a:pPr>
            <a:r>
              <a:rPr lang="en-US" sz="1200"/>
              <a:t>Physical classroom set up during lesson and organization of materials</a:t>
            </a:r>
          </a:p>
          <a:p>
            <a:pPr marL="342900" indent="-342900">
              <a:buFontTx/>
              <a:buChar char="-"/>
            </a:pPr>
            <a:r>
              <a:rPr lang="en-US" sz="1200"/>
              <a:t>Logistics of whole group/small groups</a:t>
            </a:r>
          </a:p>
          <a:p>
            <a:pPr marL="342900" indent="-342900">
              <a:buFontTx/>
              <a:buChar char="-"/>
            </a:pPr>
            <a:r>
              <a:rPr lang="en-US" sz="1200"/>
              <a:t>Adjusting the gradual release to keep pace with students’ level of skill mastery</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Facilitator Notes: </a:t>
            </a:r>
          </a:p>
          <a:p>
            <a:pPr marL="0" lvl="0" indent="0" algn="l" rtl="0">
              <a:lnSpc>
                <a:spcPct val="100000"/>
              </a:lnSpc>
              <a:spcBef>
                <a:spcPts val="0"/>
              </a:spcBef>
              <a:spcAft>
                <a:spcPts val="0"/>
              </a:spcAft>
              <a:buSzPts val="1100"/>
              <a:buNone/>
            </a:pPr>
            <a:r>
              <a:rPr lang="en-US"/>
              <a:t>This is the time to review expectations and discuss any roadblocks or plans for implementation. As a READ lead or administrator, you will want to tailor this discussion to include what is expected during walkthroughs and on lesson plans. </a:t>
            </a:r>
          </a:p>
        </p:txBody>
      </p:sp>
    </p:spTree>
    <p:extLst>
      <p:ext uri="{BB962C8B-B14F-4D97-AF65-F5344CB8AC3E}">
        <p14:creationId xmlns:p14="http://schemas.microsoft.com/office/powerpoint/2010/main" val="41310549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solidFill>
                  <a:schemeClr val="tx1"/>
                </a:solidFill>
              </a:rPr>
              <a:t>After practicing these routines, what questions do you still have?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7815174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37</a:t>
            </a:fld>
            <a:endParaRPr lang="en-US"/>
          </a:p>
        </p:txBody>
      </p:sp>
    </p:spTree>
    <p:extLst>
      <p:ext uri="{BB962C8B-B14F-4D97-AF65-F5344CB8AC3E}">
        <p14:creationId xmlns:p14="http://schemas.microsoft.com/office/powerpoint/2010/main" val="1362526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1000"/>
              </a:spcBef>
              <a:spcAft>
                <a:spcPts val="0"/>
              </a:spcAft>
            </a:pPr>
            <a:r>
              <a:rPr lang="en-US" sz="2400" b="0" i="0" u="none" strike="noStrike">
                <a:solidFill>
                  <a:srgbClr val="000000"/>
                </a:solidFill>
                <a:effectLst/>
              </a:rPr>
              <a:t>Take a minute and think about all that you learned during this session.</a:t>
            </a:r>
          </a:p>
          <a:p>
            <a:pPr rtl="0" fontAlgn="base">
              <a:spcBef>
                <a:spcPts val="1000"/>
              </a:spcBef>
              <a:spcAft>
                <a:spcPts val="0"/>
              </a:spcAft>
            </a:pPr>
            <a:endParaRPr lang="en-US" sz="2400" b="0" i="0" u="none" strike="noStrike">
              <a:solidFill>
                <a:srgbClr val="000000"/>
              </a:solidFill>
              <a:effectLst/>
            </a:endParaRPr>
          </a:p>
          <a:p>
            <a:pPr rtl="0" fontAlgn="base">
              <a:spcBef>
                <a:spcPts val="1000"/>
              </a:spcBef>
              <a:spcAft>
                <a:spcPts val="0"/>
              </a:spcAft>
            </a:pPr>
            <a:r>
              <a:rPr lang="en-US" sz="2400" b="0" i="0" u="none" strike="noStrike">
                <a:solidFill>
                  <a:srgbClr val="000000"/>
                </a:solidFill>
                <a:effectLst/>
              </a:rPr>
              <a:t>Write down what you plan to do with the information you learned today during this session and how it will impact your students learning.</a:t>
            </a:r>
          </a:p>
          <a:p>
            <a:pPr rtl="0" fontAlgn="base">
              <a:spcBef>
                <a:spcPts val="1000"/>
              </a:spcBef>
              <a:spcAft>
                <a:spcPts val="0"/>
              </a:spcAft>
            </a:pPr>
            <a:endParaRPr lang="en-US" sz="2400" b="0" i="0" u="none" strike="noStrike">
              <a:solidFill>
                <a:srgbClr val="000000"/>
              </a:solidFill>
              <a:effectLst/>
            </a:endParaRPr>
          </a:p>
          <a:p>
            <a:pPr marL="742950" lvl="1" indent="-285750" rtl="0" fontAlgn="base">
              <a:spcBef>
                <a:spcPts val="1000"/>
              </a:spcBef>
              <a:spcAft>
                <a:spcPts val="0"/>
              </a:spcAft>
              <a:buFont typeface="+mj-lt"/>
              <a:buAutoNum type="arabicPeriod"/>
            </a:pPr>
            <a:r>
              <a:rPr lang="en-US" sz="2000" b="0" i="0" u="none" strike="noStrike">
                <a:solidFill>
                  <a:srgbClr val="000000"/>
                </a:solidFill>
                <a:effectLst/>
              </a:rPr>
              <a:t>How will you refine or improve your phonics blending and segmenting routines?  </a:t>
            </a:r>
          </a:p>
          <a:p>
            <a:pPr marL="742950" lvl="1" indent="-285750" rtl="0" fontAlgn="base">
              <a:spcBef>
                <a:spcPts val="1000"/>
              </a:spcBef>
              <a:spcAft>
                <a:spcPts val="0"/>
              </a:spcAft>
              <a:buFont typeface="+mj-lt"/>
              <a:buAutoNum type="arabicPeriod"/>
            </a:pPr>
            <a:endParaRPr lang="en-US" sz="2000" b="0" i="0" u="none" strike="noStrike">
              <a:solidFill>
                <a:srgbClr val="000000"/>
              </a:solidFill>
              <a:effectLst/>
            </a:endParaRPr>
          </a:p>
          <a:p>
            <a:pPr marL="742950" lvl="1" indent="-285750" rtl="0" fontAlgn="base">
              <a:spcBef>
                <a:spcPts val="1000"/>
              </a:spcBef>
              <a:spcAft>
                <a:spcPts val="1000"/>
              </a:spcAft>
              <a:buFont typeface="+mj-lt"/>
              <a:buAutoNum type="arabicPeriod"/>
            </a:pPr>
            <a:r>
              <a:rPr lang="en-US" sz="2000" b="0" i="0" u="none" strike="noStrike">
                <a:solidFill>
                  <a:srgbClr val="000000"/>
                </a:solidFill>
                <a:effectLst/>
              </a:rPr>
              <a:t>What part of your phonics instruction would you like to continue developing or receive feedback on?  </a:t>
            </a:r>
          </a:p>
          <a:p>
            <a:pPr marL="457200" lvl="1" indent="0" rtl="0" fontAlgn="base">
              <a:spcBef>
                <a:spcPts val="1000"/>
              </a:spcBef>
              <a:spcAft>
                <a:spcPts val="1000"/>
              </a:spcAft>
              <a:buFont typeface="+mj-lt"/>
              <a:buNone/>
            </a:pPr>
            <a:endParaRPr lang="en-US" sz="2000" b="0" i="0" u="none" strike="noStrike">
              <a:solidFill>
                <a:srgbClr val="000000"/>
              </a:solidFill>
              <a:effectLst/>
            </a:endParaRPr>
          </a:p>
          <a:p>
            <a:pPr marL="457200" lvl="1" indent="0" rtl="0" fontAlgn="base">
              <a:spcBef>
                <a:spcPts val="1000"/>
              </a:spcBef>
              <a:spcAft>
                <a:spcPts val="1000"/>
              </a:spcAft>
              <a:buFont typeface="+mj-lt"/>
              <a:buNone/>
            </a:pPr>
            <a:endParaRPr lang="en-US" sz="2000" b="0" i="0" u="none" strike="noStrike">
              <a:solidFill>
                <a:srgbClr val="000000"/>
              </a:solidFill>
              <a:effectLst/>
            </a:endParaRPr>
          </a:p>
          <a:p>
            <a:pPr marL="457200" lvl="1" indent="0" rtl="0" fontAlgn="base">
              <a:spcBef>
                <a:spcPts val="1000"/>
              </a:spcBef>
              <a:spcAft>
                <a:spcPts val="1000"/>
              </a:spcAft>
              <a:buFont typeface="+mj-lt"/>
              <a:buNone/>
            </a:pPr>
            <a:endParaRPr lang="en-US" sz="2000" b="0" i="0" u="none" strike="noStrike">
              <a:solidFill>
                <a:srgbClr val="000000"/>
              </a:solidFill>
              <a:effectLst/>
            </a:endParaRPr>
          </a:p>
          <a:p>
            <a:pPr marL="0" lvl="0" indent="0" rtl="0" fontAlgn="base">
              <a:spcBef>
                <a:spcPts val="1000"/>
              </a:spcBef>
              <a:spcAft>
                <a:spcPts val="1000"/>
              </a:spcAft>
              <a:buFont typeface="+mj-lt"/>
              <a:buNone/>
            </a:pPr>
            <a:r>
              <a:rPr lang="en-US" sz="2000" b="0" i="0" u="none" strike="noStrike">
                <a:solidFill>
                  <a:srgbClr val="000000"/>
                </a:solidFill>
                <a:effectLst/>
              </a:rPr>
              <a:t>Facilitator Notes: You can follow up with this reflection later when meeting with teachers to guide PLCs, etc. </a:t>
            </a:r>
          </a:p>
        </p:txBody>
      </p:sp>
      <p:sp>
        <p:nvSpPr>
          <p:cNvPr id="4" name="Slide Number Placeholder 3"/>
          <p:cNvSpPr>
            <a:spLocks noGrp="1"/>
          </p:cNvSpPr>
          <p:nvPr>
            <p:ph type="sldNum" sz="quarter" idx="5"/>
          </p:nvPr>
        </p:nvSpPr>
        <p:spPr/>
        <p:txBody>
          <a:bodyPr/>
          <a:lstStyle/>
          <a:p>
            <a:fld id="{8BB1861C-16E8-4DC1-A9DC-F9D5DBFC0DC8}" type="slidenum">
              <a:rPr lang="en-US" smtClean="0"/>
              <a:t>38</a:t>
            </a:fld>
            <a:endParaRPr lang="en-US"/>
          </a:p>
        </p:txBody>
      </p:sp>
    </p:spTree>
    <p:extLst>
      <p:ext uri="{BB962C8B-B14F-4D97-AF65-F5344CB8AC3E}">
        <p14:creationId xmlns:p14="http://schemas.microsoft.com/office/powerpoint/2010/main" val="1623898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marL="0" indent="0"/>
            <a:r>
              <a:rPr lang="en-US"/>
              <a:t>Remember, lasting positive change happens when we have carefully planned for all of the components.</a:t>
            </a:r>
          </a:p>
          <a:p>
            <a:pPr marL="0" indent="0"/>
            <a:endParaRPr lang="en-US"/>
          </a:p>
          <a:p>
            <a:pPr marL="0" indent="0"/>
            <a:r>
              <a:rPr lang="en-US"/>
              <a:t>Planning, practicing, and implementing high quality explicit phonics instruction provides a vision for what instruction should look like, gives both teachers and students the skills for success, and informs a plan of action in the classroom, but all pieces are necessary to ensure success.</a:t>
            </a:r>
          </a:p>
          <a:p>
            <a:pPr marL="0" indent="0"/>
            <a:endParaRPr lang="en-US"/>
          </a:p>
          <a:p>
            <a:pPr marL="0" indent="0"/>
            <a:r>
              <a:rPr lang="en-US"/>
              <a:t>As a staff, consider:</a:t>
            </a:r>
          </a:p>
          <a:p>
            <a:pPr marL="0" indent="0"/>
            <a:endParaRPr lang="en-US"/>
          </a:p>
          <a:p>
            <a:pPr marL="0" indent="0"/>
            <a:r>
              <a:rPr lang="en-US"/>
              <a:t>What components of the change model are in place in your school/district that support improving phonics instruction? </a:t>
            </a:r>
          </a:p>
          <a:p>
            <a:pPr marL="0" indent="0"/>
            <a:r>
              <a:rPr lang="en-US"/>
              <a:t>What could be improved upon to ensure success?</a:t>
            </a:r>
          </a:p>
          <a:p>
            <a:pPr marL="0" indent="0"/>
            <a:endParaRPr/>
          </a:p>
        </p:txBody>
      </p:sp>
      <p:sp>
        <p:nvSpPr>
          <p:cNvPr id="651" name="Google Shape;651;g86d80a4c9c_0_76: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lgn="r"/>
            <a:fld id="{00000000-1234-1234-1234-123412341234}" type="slidenum">
              <a:rPr lang="en-US"/>
              <a:pPr algn="r"/>
              <a:t>39</a:t>
            </a:fld>
            <a:endParaRPr/>
          </a:p>
        </p:txBody>
      </p:sp>
    </p:spTree>
    <p:extLst>
      <p:ext uri="{BB962C8B-B14F-4D97-AF65-F5344CB8AC3E}">
        <p14:creationId xmlns:p14="http://schemas.microsoft.com/office/powerpoint/2010/main" val="1852999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this session, participants will:</a:t>
            </a:r>
          </a:p>
          <a:p>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Understand the foundational knowledge for blending and segmenting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Engage in academic discourse on evidence-based instructional considerations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Incorporate blending and segmenting phonics routines through modeling and practice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Develop a plan to assess and progress monitor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Determine personalized next steps for implementation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4</a:t>
            </a:fld>
            <a:endParaRPr lang="en-US"/>
          </a:p>
        </p:txBody>
      </p:sp>
    </p:spTree>
    <p:extLst>
      <p:ext uri="{BB962C8B-B14F-4D97-AF65-F5344CB8AC3E}">
        <p14:creationId xmlns:p14="http://schemas.microsoft.com/office/powerpoint/2010/main" val="744304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40</a:t>
            </a:fld>
            <a:endParaRPr lang="en-US"/>
          </a:p>
        </p:txBody>
      </p:sp>
    </p:spTree>
    <p:extLst>
      <p:ext uri="{BB962C8B-B14F-4D97-AF65-F5344CB8AC3E}">
        <p14:creationId xmlns:p14="http://schemas.microsoft.com/office/powerpoint/2010/main" val="36145195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extLst>
      <p:ext uri="{BB962C8B-B14F-4D97-AF65-F5344CB8AC3E}">
        <p14:creationId xmlns:p14="http://schemas.microsoft.com/office/powerpoint/2010/main" val="39210800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0">
                <a:solidFill>
                  <a:srgbClr val="414042"/>
                </a:solidFill>
                <a:effectLst/>
                <a:latin typeface="Work Sans"/>
              </a:rPr>
              <a:t> </a:t>
            </a: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extLst>
      <p:ext uri="{BB962C8B-B14F-4D97-AF65-F5344CB8AC3E}">
        <p14:creationId xmlns:p14="http://schemas.microsoft.com/office/powerpoint/2010/main" val="1084860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will briefly review some of the key terminology associated with phonics:</a:t>
            </a:r>
          </a:p>
          <a:p>
            <a:endParaRPr lang="en-US"/>
          </a:p>
          <a:p>
            <a:r>
              <a:rPr lang="en-US" sz="1200" b="1">
                <a:solidFill>
                  <a:srgbClr val="000000"/>
                </a:solidFill>
                <a:effectLst/>
                <a:latin typeface="Calibri" panose="020F0502020204030204" pitchFamily="34" charset="0"/>
                <a:ea typeface="Times New Roman" panose="02020603050405020304" pitchFamily="18" charset="0"/>
              </a:rPr>
              <a:t>Phonics:</a:t>
            </a:r>
            <a:r>
              <a:rPr lang="en-US" sz="1200">
                <a:solidFill>
                  <a:srgbClr val="000000"/>
                </a:solidFill>
                <a:effectLst/>
                <a:latin typeface="Calibri" panose="020F0502020204030204" pitchFamily="34" charset="0"/>
                <a:ea typeface="Times New Roman" panose="02020603050405020304" pitchFamily="18" charset="0"/>
              </a:rPr>
              <a:t> A method of teaching reading and writing by developing learners’ phonemic awareness, that is, the ability to hear, identify, and manipulate the sounds (phonemes) in order to teach the correspondence between these sounds and the spelling patterns (graphemes) that represent them. </a:t>
            </a:r>
            <a:endParaRPr lang="en-US" sz="1200">
              <a:effectLst/>
              <a:latin typeface="Times New Roman" panose="02020603050405020304" pitchFamily="18" charset="0"/>
              <a:ea typeface="Times New Roman" panose="02020603050405020304" pitchFamily="18" charset="0"/>
            </a:endParaRPr>
          </a:p>
          <a:p>
            <a:endParaRPr lang="en-US"/>
          </a:p>
          <a:p>
            <a:r>
              <a:rPr lang="en-US" sz="1200" b="1">
                <a:solidFill>
                  <a:srgbClr val="000000"/>
                </a:solidFill>
                <a:effectLst/>
                <a:latin typeface="Calibri" panose="020F0502020204030204" pitchFamily="34" charset="0"/>
                <a:ea typeface="Times New Roman" panose="02020603050405020304" pitchFamily="18" charset="0"/>
              </a:rPr>
              <a:t>Alphabetic principle</a:t>
            </a:r>
            <a:r>
              <a:rPr lang="en-US" sz="1200">
                <a:solidFill>
                  <a:srgbClr val="000000"/>
                </a:solidFill>
                <a:effectLst/>
                <a:latin typeface="Calibri" panose="020F0502020204030204" pitchFamily="34" charset="0"/>
                <a:ea typeface="Times New Roman" panose="02020603050405020304" pitchFamily="18" charset="0"/>
              </a:rPr>
              <a:t>: The idea that letters and letter patterns represent the sounds of spoken language. </a:t>
            </a:r>
            <a:endParaRPr lang="en-US" sz="1200">
              <a:effectLst/>
              <a:latin typeface="Times New Roman" panose="02020603050405020304" pitchFamily="18" charset="0"/>
              <a:ea typeface="Times New Roman" panose="02020603050405020304" pitchFamily="18" charset="0"/>
            </a:endParaRPr>
          </a:p>
          <a:p>
            <a:endParaRPr lang="en-US"/>
          </a:p>
          <a:p>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Phoneme: </a:t>
            </a:r>
            <a:r>
              <a:rPr lang="en-US" sz="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 single speech sound; words are formed by combining phonemes.</a:t>
            </a:r>
            <a:endParaRPr lang="en-US" sz="1200">
              <a:effectLst/>
              <a:latin typeface="Times New Roman" panose="02020603050405020304" pitchFamily="18" charset="0"/>
              <a:ea typeface="Times New Roman" panose="02020603050405020304" pitchFamily="18" charset="0"/>
            </a:endParaRPr>
          </a:p>
          <a:p>
            <a:endParaRPr lang="en-US"/>
          </a:p>
          <a:p>
            <a:r>
              <a:rPr lang="en-US" sz="1200" b="1">
                <a:solidFill>
                  <a:srgbClr val="000000"/>
                </a:solidFill>
                <a:effectLst/>
                <a:latin typeface="Calibri" panose="020F0502020204030204" pitchFamily="34" charset="0"/>
                <a:ea typeface="Times New Roman" panose="02020603050405020304" pitchFamily="18" charset="0"/>
              </a:rPr>
              <a:t>Grapheme: </a:t>
            </a:r>
            <a:r>
              <a:rPr lang="en-US" sz="1200">
                <a:solidFill>
                  <a:srgbClr val="000000"/>
                </a:solidFill>
                <a:effectLst/>
                <a:latin typeface="Calibri" panose="020F0502020204030204" pitchFamily="34" charset="0"/>
                <a:ea typeface="Times New Roman" panose="02020603050405020304" pitchFamily="18" charset="0"/>
              </a:rPr>
              <a:t>A grapheme is a written letter or letters that represents a single speech sound. </a:t>
            </a:r>
            <a:endParaRPr lang="en-US" sz="1200">
              <a:effectLst/>
              <a:latin typeface="Times New Roman" panose="02020603050405020304" pitchFamily="18" charset="0"/>
              <a:ea typeface="Times New Roman" panose="02020603050405020304" pitchFamily="18" charset="0"/>
            </a:endParaRPr>
          </a:p>
          <a:p>
            <a:endParaRPr lang="en-US"/>
          </a:p>
          <a:p>
            <a:r>
              <a:rPr lang="en-US" b="1">
                <a:solidFill>
                  <a:srgbClr val="000000"/>
                </a:solidFill>
                <a:latin typeface="Calibri"/>
                <a:ea typeface="Times New Roman" panose="02020603050405020304" pitchFamily="18" charset="0"/>
                <a:cs typeface="Calibri"/>
              </a:rPr>
              <a:t>Decoding:</a:t>
            </a:r>
            <a:r>
              <a:rPr lang="en-US" sz="1200">
                <a:solidFill>
                  <a:srgbClr val="000000"/>
                </a:solidFill>
                <a:effectLst/>
                <a:latin typeface="Calibri"/>
                <a:ea typeface="Times New Roman" panose="02020603050405020304" pitchFamily="18" charset="0"/>
                <a:cs typeface="Calibri"/>
              </a:rPr>
              <a:t> When students decode a word, they translate how a word is spelled into the represented speech sounds. Decoding involves reading.</a:t>
            </a:r>
            <a:endParaRPr lang="en-US" sz="1200">
              <a:effectLst/>
              <a:latin typeface="Calibri"/>
              <a:ea typeface="Times New Roman" panose="02020603050405020304" pitchFamily="18" charset="0"/>
              <a:cs typeface="Calibri"/>
            </a:endParaRPr>
          </a:p>
          <a:p>
            <a:endParaRPr lang="en-US"/>
          </a:p>
          <a:p>
            <a:r>
              <a:rPr lang="en-US" sz="1200" b="1">
                <a:solidFill>
                  <a:srgbClr val="000000"/>
                </a:solidFill>
                <a:effectLst/>
                <a:latin typeface="Calibri" panose="020F0502020204030204" pitchFamily="34" charset="0"/>
                <a:ea typeface="Times New Roman" panose="02020603050405020304" pitchFamily="18" charset="0"/>
              </a:rPr>
              <a:t>Encoding:</a:t>
            </a:r>
            <a:r>
              <a:rPr lang="en-US" sz="1200">
                <a:solidFill>
                  <a:srgbClr val="000000"/>
                </a:solidFill>
                <a:effectLst/>
                <a:latin typeface="Calibri" panose="020F0502020204030204" pitchFamily="34" charset="0"/>
                <a:ea typeface="Times New Roman" panose="02020603050405020304" pitchFamily="18" charset="0"/>
              </a:rPr>
              <a:t> When students translate the sounds of a word into the corresponding sequence of letters. Encoding is another term for spelling.</a:t>
            </a:r>
            <a:endParaRPr lang="en-US" sz="12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5</a:t>
            </a:fld>
            <a:endParaRPr lang="en-US"/>
          </a:p>
        </p:txBody>
      </p:sp>
    </p:spTree>
    <p:extLst>
      <p:ext uri="{BB962C8B-B14F-4D97-AF65-F5344CB8AC3E}">
        <p14:creationId xmlns:p14="http://schemas.microsoft.com/office/powerpoint/2010/main" val="3490582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649afc5aa0_0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lang="en-US" b="0" i="0">
              <a:solidFill>
                <a:srgbClr val="333333"/>
              </a:solidFill>
              <a:effectLst/>
              <a:latin typeface="SourceSansPr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Scarborough’s </a:t>
            </a:r>
            <a:r>
              <a:rPr lang="en-US" b="0" i="1">
                <a:solidFill>
                  <a:srgbClr val="333333"/>
                </a:solidFill>
                <a:effectLst/>
                <a:latin typeface="Calibri" panose="020F0502020204030204" pitchFamily="34" charset="0"/>
                <a:ea typeface="Calibri" panose="020F0502020204030204" pitchFamily="34" charset="0"/>
                <a:cs typeface="Calibri" panose="020F0502020204030204" pitchFamily="34" charset="0"/>
              </a:rPr>
              <a:t>Reading Rope</a:t>
            </a: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 (2001) demonstrates how the subskills that comprise </a:t>
            </a:r>
            <a:r>
              <a:rPr lang="en-US" b="1" i="0">
                <a:solidFill>
                  <a:srgbClr val="333333"/>
                </a:solidFill>
                <a:effectLst/>
                <a:latin typeface="Calibri" panose="020F0502020204030204" pitchFamily="34" charset="0"/>
                <a:ea typeface="Calibri" panose="020F0502020204030204" pitchFamily="34" charset="0"/>
                <a:cs typeface="Calibri" panose="020F0502020204030204" pitchFamily="34" charset="0"/>
              </a:rPr>
              <a:t>word recognition</a:t>
            </a: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 and </a:t>
            </a:r>
            <a:r>
              <a:rPr lang="en-US" b="1" i="0">
                <a:solidFill>
                  <a:srgbClr val="333333"/>
                </a:solidFill>
                <a:effectLst/>
                <a:latin typeface="Calibri" panose="020F0502020204030204" pitchFamily="34" charset="0"/>
                <a:ea typeface="Calibri" panose="020F0502020204030204" pitchFamily="34" charset="0"/>
                <a:cs typeface="Calibri" panose="020F0502020204030204" pitchFamily="34" charset="0"/>
              </a:rPr>
              <a:t>language comprehension</a:t>
            </a: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 work in tandem and allow students to read fluently and coordinate automatic word recognition with text comprehension. This infographic continues to inform the design and delivery of effective reading instruction.</a:t>
            </a:r>
          </a:p>
          <a:p>
            <a:pPr algn="l"/>
            <a:endParaRPr lang="en-US" b="0" i="0">
              <a:solidFill>
                <a:srgbClr val="000000"/>
              </a:solidFill>
              <a:effectLst/>
              <a:latin typeface="Times New Roman" panose="02020603050405020304" pitchFamily="18" charset="0"/>
            </a:endParaRPr>
          </a:p>
          <a:p>
            <a:pPr algn="l"/>
            <a:r>
              <a:rPr lang="en-US" b="1" i="1">
                <a:solidFill>
                  <a:srgbClr val="000000"/>
                </a:solidFill>
                <a:effectLst/>
                <a:latin typeface="Times New Roman" panose="02020603050405020304" pitchFamily="18" charset="0"/>
              </a:rPr>
              <a:t>(Click) </a:t>
            </a:r>
            <a:r>
              <a:rPr lang="en-US" b="0" i="0">
                <a:solidFill>
                  <a:srgbClr val="000000"/>
                </a:solidFill>
                <a:effectLst/>
                <a:latin typeface="Times New Roman" panose="02020603050405020304" pitchFamily="18" charset="0"/>
              </a:rPr>
              <a:t>The top portion of the rope details the skills needed in the language comprehension category shown here in green. These skills are: background knowledge, vocabulary, language structures, verbal reasoning, and literacy knowledge. </a:t>
            </a:r>
          </a:p>
          <a:p>
            <a:pPr algn="l"/>
            <a:r>
              <a:rPr lang="en-US" b="1" i="1">
                <a:solidFill>
                  <a:srgbClr val="000000"/>
                </a:solidFill>
                <a:effectLst/>
                <a:latin typeface="Times New Roman" panose="02020603050405020304" pitchFamily="18" charset="0"/>
              </a:rPr>
              <a:t>(Click) </a:t>
            </a:r>
            <a:r>
              <a:rPr lang="en-US" b="0" i="0">
                <a:solidFill>
                  <a:srgbClr val="000000"/>
                </a:solidFill>
                <a:effectLst/>
                <a:latin typeface="Times New Roman" panose="02020603050405020304" pitchFamily="18" charset="0"/>
              </a:rPr>
              <a:t>The word recognition, or word reading skills, are phonological awareness, decoding, and sight recognition. </a:t>
            </a:r>
            <a:r>
              <a:rPr lang="en-US" b="1" i="1">
                <a:solidFill>
                  <a:srgbClr val="000000"/>
                </a:solidFill>
                <a:effectLst/>
                <a:latin typeface="Times New Roman" panose="02020603050405020304" pitchFamily="18" charset="0"/>
              </a:rPr>
              <a:t>(Click) </a:t>
            </a:r>
            <a:r>
              <a:rPr lang="en-US" b="0" i="0">
                <a:solidFill>
                  <a:srgbClr val="000000"/>
                </a:solidFill>
                <a:effectLst/>
                <a:latin typeface="Times New Roman" panose="02020603050405020304" pitchFamily="18" charset="0"/>
              </a:rPr>
              <a:t>Phonics skills fall within this bottom portion of the rope. </a:t>
            </a:r>
          </a:p>
          <a:p>
            <a:pPr algn="l"/>
            <a:endParaRPr lang="en-US" b="0" i="0">
              <a:solidFill>
                <a:srgbClr val="000000"/>
              </a:solidFill>
              <a:effectLst/>
              <a:latin typeface="Times New Roman" panose="02020603050405020304" pitchFamily="18" charset="0"/>
            </a:endParaRPr>
          </a:p>
          <a:p>
            <a:pPr algn="l"/>
            <a:r>
              <a:rPr lang="en-US" b="1" i="1" strike="noStrike" baseline="0">
                <a:solidFill>
                  <a:srgbClr val="000000"/>
                </a:solidFill>
                <a:effectLst/>
                <a:latin typeface="Times New Roman" panose="02020603050405020304" pitchFamily="18" charset="0"/>
              </a:rPr>
              <a:t>(Click) </a:t>
            </a:r>
            <a:r>
              <a:rPr lang="en-US" b="0" i="0" strike="noStrike" baseline="0">
                <a:solidFill>
                  <a:srgbClr val="000000"/>
                </a:solidFill>
                <a:effectLst/>
                <a:latin typeface="Times New Roman" panose="02020603050405020304" pitchFamily="18" charset="0"/>
              </a:rPr>
              <a:t>As the language comprehension skills become strategic and word recognition skills become automatic, a student becomes a skilled reader. This means their reading is fluent and their language skills are adequate so that the reader isn’t having to focus their mental energy on either the language comprehension pieces, or the word recognition pieces and they are able to focus on understanding what they are reading</a:t>
            </a:r>
            <a:r>
              <a:rPr lang="en-US" b="0" i="0" strike="noStrike">
                <a:solidFill>
                  <a:srgbClr val="000000"/>
                </a:solidFill>
                <a:effectLst/>
                <a:latin typeface="Times New Roman" panose="02020603050405020304" pitchFamily="18" charset="0"/>
              </a:rPr>
              <a:t>.</a:t>
            </a:r>
          </a:p>
          <a:p>
            <a:pPr algn="l"/>
            <a:endParaRPr lang="en-US" b="0" i="0">
              <a:solidFill>
                <a:srgbClr val="000000"/>
              </a:solidFill>
              <a:effectLst/>
              <a:latin typeface="Times New Roman" panose="02020603050405020304" pitchFamily="18" charset="0"/>
            </a:endParaRPr>
          </a:p>
          <a:p>
            <a:pPr algn="l"/>
            <a:r>
              <a:rPr lang="en-US" b="1" i="0">
                <a:solidFill>
                  <a:srgbClr val="000000"/>
                </a:solidFill>
                <a:effectLst/>
                <a:latin typeface="Times New Roman" panose="02020603050405020304" pitchFamily="18" charset="0"/>
              </a:rPr>
              <a:t>Students need to develop all of these skills to become successful, proficient readers. Explicit and direct blending and segmenting instruction helps to develop skills and automaticity with word recognition. </a:t>
            </a:r>
            <a:endParaRPr lang="en-US" b="1"/>
          </a:p>
        </p:txBody>
      </p:sp>
      <p:sp>
        <p:nvSpPr>
          <p:cNvPr id="651" name="Google Shape;651;g649afc5aa0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18908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 Have participants choral read each row aloud.</a:t>
            </a:r>
          </a:p>
          <a:p>
            <a:endParaRPr lang="en-US"/>
          </a:p>
          <a:p>
            <a:r>
              <a:rPr lang="en-US"/>
              <a:t>Discussion question:  </a:t>
            </a:r>
          </a:p>
          <a:p>
            <a:endParaRPr lang="en-US"/>
          </a:p>
          <a:p>
            <a:r>
              <a:rPr lang="en-US"/>
              <a:t>What did you have to know in order to blend these words accurately and automatically?</a:t>
            </a:r>
          </a:p>
          <a:p>
            <a:r>
              <a:rPr lang="en-US"/>
              <a:t>(</a:t>
            </a:r>
            <a:r>
              <a:rPr lang="en-US" i="1"/>
              <a:t>possible responses: letter/sound correspondences (alphabetic principle), an understanding that a grapheme can be comprised of multiple letters,  allowable orthographic patterns in English, how vowel sounds are influenced by spelling patterns, the ability to quickly blend sounds together to make words, etc.</a:t>
            </a:r>
            <a:endParaRPr lang="en-US"/>
          </a:p>
          <a:p>
            <a:endParaRPr lang="en-US"/>
          </a:p>
          <a:p>
            <a:r>
              <a:rPr lang="en-US"/>
              <a:t>If you had difficulty automatically reading any of the words, what strategy would you need to utilize to read the word correctly?</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7</a:t>
            </a:fld>
            <a:endParaRPr lang="en-US"/>
          </a:p>
        </p:txBody>
      </p:sp>
    </p:spTree>
    <p:extLst>
      <p:ext uri="{BB962C8B-B14F-4D97-AF65-F5344CB8AC3E}">
        <p14:creationId xmlns:p14="http://schemas.microsoft.com/office/powerpoint/2010/main" val="2761340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This is a review of the essential elements of a blending and segmenting routine for phonics instruction. </a:t>
            </a:r>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8</a:t>
            </a:fld>
            <a:endParaRPr lang="en-US"/>
          </a:p>
        </p:txBody>
      </p:sp>
    </p:spTree>
    <p:extLst>
      <p:ext uri="{BB962C8B-B14F-4D97-AF65-F5344CB8AC3E}">
        <p14:creationId xmlns:p14="http://schemas.microsoft.com/office/powerpoint/2010/main" val="927356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a:ea typeface="Calibri"/>
                <a:cs typeface="Calibri"/>
              </a:rPr>
              <a:t>The English language has approximately 44 sounds, 26 letters, and over 200 ways to arrange the letters to spell the 44 sounds. </a:t>
            </a:r>
          </a:p>
          <a:p>
            <a:endParaRPr lang="en-US" b="0" i="0" u="none" strike="noStrike">
              <a:solidFill>
                <a:srgbClr val="000000"/>
              </a:solidFill>
              <a:effectLst/>
              <a:latin typeface="Calibri" panose="020F0502020204030204" pitchFamily="34" charset="0"/>
            </a:endParaRPr>
          </a:p>
          <a:p>
            <a:r>
              <a:rPr lang="en-US"/>
              <a:t>There are 25 consonant sounds and 19 vowel sounds, included the unaccented schwa vowel.</a:t>
            </a:r>
          </a:p>
          <a:p>
            <a:r>
              <a:rPr lang="en-US"/>
              <a:t>The diacritical marks above some of the vowel sounds are added to denote if the vowel is “long” (macron) or ‘short” (breve). </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9</a:t>
            </a:fld>
            <a:endParaRPr lang="en-US"/>
          </a:p>
        </p:txBody>
      </p:sp>
    </p:spTree>
    <p:extLst>
      <p:ext uri="{BB962C8B-B14F-4D97-AF65-F5344CB8AC3E}">
        <p14:creationId xmlns:p14="http://schemas.microsoft.com/office/powerpoint/2010/main" val="24963666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The Colorado Read Act</a:t>
            </a:r>
          </a:p>
        </p:txBody>
      </p:sp>
      <p:sp>
        <p:nvSpPr>
          <p:cNvPr id="3" name="Subtitle 2"/>
          <p:cNvSpPr>
            <a:spLocks noGrp="1"/>
          </p:cNvSpPr>
          <p:nvPr>
            <p:ph type="subTitle" idx="1" hasCustomPrompt="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80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and Content" preserve="1" userDrawn="1">
  <p:cSld name="4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EEED3E41-67BB-4ECA-BC44-FBD68A09C66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30479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and Content" preserve="1" userDrawn="1">
  <p:cSld name="8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F033AED3-4D37-4AAC-9234-3323163658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D205415-7355-48B6-AA98-7EA402E322BA}"/>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123963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277"/>
        <p:cNvGrpSpPr/>
        <p:nvPr/>
      </p:nvGrpSpPr>
      <p:grpSpPr>
        <a:xfrm>
          <a:off x="0" y="0"/>
          <a:ext cx="0" cy="0"/>
          <a:chOff x="0" y="0"/>
          <a:chExt cx="0" cy="0"/>
        </a:xfrm>
      </p:grpSpPr>
      <p:pic>
        <p:nvPicPr>
          <p:cNvPr id="278" name="Google Shape;278;g610ef0e5f8_7_8"/>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D9E60124-5E5E-4B24-BB39-692D2DD1968C}"/>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9EEA9122-61C9-450D-9498-AB0EB6BC8C3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53107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ustom Layout" preserve="1" userDrawn="1">
  <p:cSld name="3_Custom Layout">
    <p:spTree>
      <p:nvGrpSpPr>
        <p:cNvPr id="1" name="Shape 282"/>
        <p:cNvGrpSpPr/>
        <p:nvPr/>
      </p:nvGrpSpPr>
      <p:grpSpPr>
        <a:xfrm>
          <a:off x="0" y="0"/>
          <a:ext cx="0" cy="0"/>
          <a:chOff x="0" y="0"/>
          <a:chExt cx="0" cy="0"/>
        </a:xfrm>
      </p:grpSpPr>
      <p:pic>
        <p:nvPicPr>
          <p:cNvPr id="283" name="Google Shape;283;g610ef0e5f8_7_19"/>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B65280C0-F653-49D3-A3B4-42B1EF81C564}"/>
              </a:ext>
            </a:extLst>
          </p:cNvPr>
          <p:cNvPicPr preferRelativeResize="0"/>
          <p:nvPr userDrawn="1"/>
        </p:nvPicPr>
        <p:blipFill rotWithShape="1">
          <a:blip r:embed="rId3">
            <a:alphaModFix/>
          </a:blip>
          <a:srcRect/>
          <a:stretch/>
        </p:blipFill>
        <p:spPr>
          <a:xfrm>
            <a:off x="10792046" y="6039891"/>
            <a:ext cx="1272848" cy="703480"/>
          </a:xfrm>
          <a:prstGeom prst="rect">
            <a:avLst/>
          </a:prstGeom>
          <a:noFill/>
          <a:ln>
            <a:noFill/>
          </a:ln>
        </p:spPr>
      </p:pic>
      <p:sp>
        <p:nvSpPr>
          <p:cNvPr id="8" name="Google Shape;334;g610ef0e5f8_7_74">
            <a:extLst>
              <a:ext uri="{FF2B5EF4-FFF2-40B4-BE49-F238E27FC236}">
                <a16:creationId xmlns:a16="http://schemas.microsoft.com/office/drawing/2014/main" id="{86E3104F-298B-440D-8915-44ACC0A27AE3}"/>
              </a:ext>
            </a:extLst>
          </p:cNvPr>
          <p:cNvSpPr txBox="1">
            <a:spLocks noGrp="1"/>
          </p:cNvSpPr>
          <p:nvPr>
            <p:ph type="title" hasCustomPrompt="1"/>
          </p:nvPr>
        </p:nvSpPr>
        <p:spPr>
          <a:xfrm>
            <a:off x="0" y="2541180"/>
            <a:ext cx="12192000" cy="1339703"/>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580721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7" name="Google Shape;341;g610ef0e5f8_7_79">
            <a:extLst>
              <a:ext uri="{FF2B5EF4-FFF2-40B4-BE49-F238E27FC236}">
                <a16:creationId xmlns:a16="http://schemas.microsoft.com/office/drawing/2014/main" id="{5FCA3DDD-8B9B-4505-89D7-BADFC35A63E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738274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8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5CD3058E-99E4-41BB-AF4C-EF69C2C5F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0715DA77-D429-42AF-82B4-DD363255397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325765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reserve="1" userDrawn="1">
  <p:cSld name="2_Custom Layout">
    <p:spTree>
      <p:nvGrpSpPr>
        <p:cNvPr id="1" name="Shape 287"/>
        <p:cNvGrpSpPr/>
        <p:nvPr/>
      </p:nvGrpSpPr>
      <p:grpSpPr>
        <a:xfrm>
          <a:off x="0" y="0"/>
          <a:ext cx="0" cy="0"/>
          <a:chOff x="0" y="0"/>
          <a:chExt cx="0" cy="0"/>
        </a:xfrm>
      </p:grpSpPr>
      <p:pic>
        <p:nvPicPr>
          <p:cNvPr id="288" name="Google Shape;288;g610ef0e5f8_7_3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1E53B37D-7991-4EF9-A90F-54D6DE4AD110}"/>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62A13A4-5458-45A8-8EED-E5461254BE2B}"/>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382979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DF4F4460-F679-4B01-ADA4-FAB73E1E04B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4255467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8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17EDA2FA-27FE-4347-8F39-CE3412D7D0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609CDA9-C316-45B9-BCC0-658A93C6C6F6}"/>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806132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Custom Layout" preserve="1" userDrawn="1">
  <p:cSld name="8_Custom Layout">
    <p:spTree>
      <p:nvGrpSpPr>
        <p:cNvPr id="1" name="Shape 353"/>
        <p:cNvGrpSpPr/>
        <p:nvPr/>
      </p:nvGrpSpPr>
      <p:grpSpPr>
        <a:xfrm>
          <a:off x="0" y="0"/>
          <a:ext cx="0" cy="0"/>
          <a:chOff x="0" y="0"/>
          <a:chExt cx="0" cy="0"/>
        </a:xfrm>
      </p:grpSpPr>
      <p:pic>
        <p:nvPicPr>
          <p:cNvPr id="354" name="Google Shape;354;g610ef0e5f8_7_9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D28C530E-D30E-4B52-A75C-BC82B236C818}"/>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8068D4B-CDE3-424F-938D-E2B5ABA08201}"/>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11913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061006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_Custom Layout" preserve="1" userDrawn="1">
  <p:cSld name="9_Custom Layout">
    <p:spTree>
      <p:nvGrpSpPr>
        <p:cNvPr id="1" name="Shape 342"/>
        <p:cNvGrpSpPr/>
        <p:nvPr/>
      </p:nvGrpSpPr>
      <p:grpSpPr>
        <a:xfrm>
          <a:off x="0" y="0"/>
          <a:ext cx="0" cy="0"/>
          <a:chOff x="0" y="0"/>
          <a:chExt cx="0" cy="0"/>
        </a:xfrm>
      </p:grpSpPr>
      <p:pic>
        <p:nvPicPr>
          <p:cNvPr id="343" name="Google Shape;343;g610ef0e5f8_7_85"/>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2E07BFED-04F0-4971-BD5A-BBF165FF22A6}"/>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8" name="Google Shape;324;g610ef0e5f8_7_63">
            <a:extLst>
              <a:ext uri="{FF2B5EF4-FFF2-40B4-BE49-F238E27FC236}">
                <a16:creationId xmlns:a16="http://schemas.microsoft.com/office/drawing/2014/main" id="{302F9F82-F6F2-42F6-8CBE-63463A9AE86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472284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_Title and Content" preserve="1" userDrawn="1">
  <p:cSld name="7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1" name="Google Shape;341;g610ef0e5f8_7_79">
            <a:extLst>
              <a:ext uri="{FF2B5EF4-FFF2-40B4-BE49-F238E27FC236}">
                <a16:creationId xmlns:a16="http://schemas.microsoft.com/office/drawing/2014/main" id="{276964A5-8453-4AF8-837E-7D7CAB6FD040}"/>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51498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8598A5E9-0461-4D07-8277-B8779A031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7F43A841-8372-409A-93AD-92A16B15E4F1}"/>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431657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7998"/>
          </a:xfrm>
          <a:prstGeom prst="rect">
            <a:avLst/>
          </a:prstGeom>
        </p:spPr>
      </p:pic>
      <p:sp>
        <p:nvSpPr>
          <p:cNvPr id="5" name="Google Shape;334;g610ef0e5f8_7_74">
            <a:extLst>
              <a:ext uri="{FF2B5EF4-FFF2-40B4-BE49-F238E27FC236}">
                <a16:creationId xmlns:a16="http://schemas.microsoft.com/office/drawing/2014/main" id="{60F07D70-9BD5-4D36-A57D-90D21B5DB2DD}"/>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6010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and Content" preserve="1" userDrawn="1">
  <p:cSld name="3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7" name="Google Shape;338;g610ef0e5f8_7_79">
            <a:extLst>
              <a:ext uri="{FF2B5EF4-FFF2-40B4-BE49-F238E27FC236}">
                <a16:creationId xmlns:a16="http://schemas.microsoft.com/office/drawing/2014/main" id="{9C88F7C3-C5F4-4647-A229-84DDA8915537}"/>
              </a:ext>
            </a:extLst>
          </p:cNvPr>
          <p:cNvSpPr txBox="1">
            <a:spLocks/>
          </p:cNvSpPr>
          <p:nvPr userDrawn="1"/>
        </p:nvSpPr>
        <p:spPr>
          <a:xfrm>
            <a:off x="297425" y="844498"/>
            <a:ext cx="8934400" cy="527100"/>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800"/>
              <a:t>Subheading Here</a:t>
            </a:r>
          </a:p>
        </p:txBody>
      </p:sp>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232D3E74-F73B-466E-8BEE-2DE7169C24FD}"/>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8722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and Content" preserve="1" userDrawn="1">
  <p:cSld name="8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2" name="Google Shape;341;g610ef0e5f8_7_79">
            <a:extLst>
              <a:ext uri="{FF2B5EF4-FFF2-40B4-BE49-F238E27FC236}">
                <a16:creationId xmlns:a16="http://schemas.microsoft.com/office/drawing/2014/main" id="{2A1C76DC-ADEF-4D78-9F0F-33A22E5D38EF}"/>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921823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4" name="Google Shape;334;g610ef0e5f8_7_74">
            <a:extLst>
              <a:ext uri="{FF2B5EF4-FFF2-40B4-BE49-F238E27FC236}">
                <a16:creationId xmlns:a16="http://schemas.microsoft.com/office/drawing/2014/main" id="{37A91D95-6392-40F9-B2B8-5E412B53B793}"/>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9414463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_Title and Content">
  <p:cSld name="9_Title and Content">
    <p:spTree>
      <p:nvGrpSpPr>
        <p:cNvPr id="1" name="Shape 393"/>
        <p:cNvGrpSpPr/>
        <p:nvPr/>
      </p:nvGrpSpPr>
      <p:grpSpPr>
        <a:xfrm>
          <a:off x="0" y="0"/>
          <a:ext cx="0" cy="0"/>
          <a:chOff x="0" y="0"/>
          <a:chExt cx="0" cy="0"/>
        </a:xfrm>
      </p:grpSpPr>
      <p:pic>
        <p:nvPicPr>
          <p:cNvPr id="394" name="Google Shape;394;g70a28f5c60_2_254"/>
          <p:cNvPicPr preferRelativeResize="0"/>
          <p:nvPr/>
        </p:nvPicPr>
        <p:blipFill rotWithShape="1">
          <a:blip r:embed="rId2">
            <a:alphaModFix/>
          </a:blip>
          <a:srcRect/>
          <a:stretch/>
        </p:blipFill>
        <p:spPr>
          <a:xfrm>
            <a:off x="15" y="0"/>
            <a:ext cx="12191967" cy="1371596"/>
          </a:xfrm>
          <a:prstGeom prst="rect">
            <a:avLst/>
          </a:prstGeom>
          <a:noFill/>
          <a:ln>
            <a:noFill/>
          </a:ln>
        </p:spPr>
      </p:pic>
      <p:sp>
        <p:nvSpPr>
          <p:cNvPr id="395" name="Google Shape;395;g70a28f5c60_2_254"/>
          <p:cNvSpPr txBox="1">
            <a:spLocks noGrp="1"/>
          </p:cNvSpPr>
          <p:nvPr>
            <p:ph type="title"/>
          </p:nvPr>
        </p:nvSpPr>
        <p:spPr>
          <a:xfrm>
            <a:off x="297425" y="320883"/>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g70a28f5c60_2_254"/>
          <p:cNvSpPr txBox="1">
            <a:spLocks noGrp="1"/>
          </p:cNvSpPr>
          <p:nvPr>
            <p:ph type="body" idx="1"/>
          </p:nvPr>
        </p:nvSpPr>
        <p:spPr>
          <a:xfrm>
            <a:off x="838200" y="1825625"/>
            <a:ext cx="10515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g70a28f5c60_2_25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98" name="Google Shape;398;g70a28f5c60_2_254"/>
          <p:cNvPicPr preferRelativeResize="0"/>
          <p:nvPr/>
        </p:nvPicPr>
        <p:blipFill rotWithShape="1">
          <a:blip r:embed="rId3">
            <a:alphaModFix/>
          </a:blip>
          <a:srcRect/>
          <a:stretch/>
        </p:blipFill>
        <p:spPr>
          <a:xfrm>
            <a:off x="9231971" y="884445"/>
            <a:ext cx="2675408" cy="337336"/>
          </a:xfrm>
          <a:prstGeom prst="rect">
            <a:avLst/>
          </a:prstGeom>
          <a:noFill/>
          <a:ln>
            <a:noFill/>
          </a:ln>
        </p:spPr>
      </p:pic>
    </p:spTree>
    <p:extLst>
      <p:ext uri="{BB962C8B-B14F-4D97-AF65-F5344CB8AC3E}">
        <p14:creationId xmlns:p14="http://schemas.microsoft.com/office/powerpoint/2010/main" val="3557859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8-blank with page number and logo">
  <p:cSld name="08-blank with page number and logo">
    <p:spTree>
      <p:nvGrpSpPr>
        <p:cNvPr id="1" name="Shape 272"/>
        <p:cNvGrpSpPr/>
        <p:nvPr/>
      </p:nvGrpSpPr>
      <p:grpSpPr>
        <a:xfrm>
          <a:off x="0" y="0"/>
          <a:ext cx="0" cy="0"/>
          <a:chOff x="0" y="0"/>
          <a:chExt cx="0" cy="0"/>
        </a:xfrm>
      </p:grpSpPr>
      <p:sp>
        <p:nvSpPr>
          <p:cNvPr id="273" name="Google Shape;273;g610ef0e5f8_7_129"/>
          <p:cNvSpPr txBox="1">
            <a:spLocks noGrp="1"/>
          </p:cNvSpPr>
          <p:nvPr>
            <p:ph type="sldNum" idx="12"/>
          </p:nvPr>
        </p:nvSpPr>
        <p:spPr>
          <a:xfrm>
            <a:off x="0" y="6356352"/>
            <a:ext cx="12192000" cy="365125"/>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9pPr>
          </a:lstStyle>
          <a:p>
            <a:fld id="{00000000-1234-1234-1234-123412341234}" type="slidenum">
              <a:rPr lang="en-US" smtClean="0"/>
              <a:pPr/>
              <a:t>‹#›</a:t>
            </a:fld>
            <a:endParaRPr lang="en-US"/>
          </a:p>
        </p:txBody>
      </p:sp>
      <p:pic>
        <p:nvPicPr>
          <p:cNvPr id="274" name="Google Shape;274;g610ef0e5f8_7_129"/>
          <p:cNvPicPr preferRelativeResize="0"/>
          <p:nvPr/>
        </p:nvPicPr>
        <p:blipFill rotWithShape="1">
          <a:blip r:embed="rId2">
            <a:alphaModFix/>
          </a:blip>
          <a:srcRect/>
          <a:stretch/>
        </p:blipFill>
        <p:spPr>
          <a:xfrm>
            <a:off x="10611219" y="6319482"/>
            <a:ext cx="1288519" cy="421697"/>
          </a:xfrm>
          <a:prstGeom prst="rect">
            <a:avLst/>
          </a:prstGeom>
          <a:noFill/>
          <a:ln>
            <a:noFill/>
          </a:ln>
        </p:spPr>
      </p:pic>
    </p:spTree>
    <p:extLst>
      <p:ext uri="{BB962C8B-B14F-4D97-AF65-F5344CB8AC3E}">
        <p14:creationId xmlns:p14="http://schemas.microsoft.com/office/powerpoint/2010/main" val="4022721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5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Custom Layout" preserve="1" userDrawn="1">
  <p:cSld name="9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4646428" y="2496106"/>
            <a:ext cx="7545572"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
        <p:nvSpPr>
          <p:cNvPr id="4" name="Rectangle 3">
            <a:extLst>
              <a:ext uri="{FF2B5EF4-FFF2-40B4-BE49-F238E27FC236}">
                <a16:creationId xmlns:a16="http://schemas.microsoft.com/office/drawing/2014/main" id="{646F434A-7049-49A2-BD73-33ECD8AAF52D}"/>
              </a:ext>
            </a:extLst>
          </p:cNvPr>
          <p:cNvSpPr/>
          <p:nvPr userDrawn="1"/>
        </p:nvSpPr>
        <p:spPr>
          <a:xfrm>
            <a:off x="0" y="0"/>
            <a:ext cx="4646428"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981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77"/>
        <p:cNvGrpSpPr/>
        <p:nvPr/>
      </p:nvGrpSpPr>
      <p:grpSpPr>
        <a:xfrm>
          <a:off x="0" y="0"/>
          <a:ext cx="0" cy="0"/>
          <a:chOff x="0" y="0"/>
          <a:chExt cx="0" cy="0"/>
        </a:xfrm>
      </p:grpSpPr>
      <p:sp>
        <p:nvSpPr>
          <p:cNvPr id="178" name="Google Shape;178;p3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81727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81356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le and Content" preserve="1" userDrawn="1">
  <p:cSld name="8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Picture 8">
            <a:extLst>
              <a:ext uri="{FF2B5EF4-FFF2-40B4-BE49-F238E27FC236}">
                <a16:creationId xmlns:a16="http://schemas.microsoft.com/office/drawing/2014/main" id="{D18557BA-441F-43E6-A86E-149C337E8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8" name="Google Shape;341;g610ef0e5f8_7_79">
            <a:extLst>
              <a:ext uri="{FF2B5EF4-FFF2-40B4-BE49-F238E27FC236}">
                <a16:creationId xmlns:a16="http://schemas.microsoft.com/office/drawing/2014/main" id="{F75115E1-6BA4-4568-A4D4-18D3186AA8F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91829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10664456" y="6029259"/>
            <a:ext cx="1272848" cy="70348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951999"/>
            <a:ext cx="12192000" cy="70348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360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43048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and Content" preserve="1" userDrawn="1">
  <p:cSld name="8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Picture 9">
            <a:extLst>
              <a:ext uri="{FF2B5EF4-FFF2-40B4-BE49-F238E27FC236}">
                <a16:creationId xmlns:a16="http://schemas.microsoft.com/office/drawing/2014/main" id="{BA0DB279-D903-46D0-B2F0-6B1104B39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7" name="Google Shape;341;g610ef0e5f8_7_79">
            <a:extLst>
              <a:ext uri="{FF2B5EF4-FFF2-40B4-BE49-F238E27FC236}">
                <a16:creationId xmlns:a16="http://schemas.microsoft.com/office/drawing/2014/main" id="{33734E34-94E0-465B-8FE4-E8599916CC0E}"/>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57644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Custom Layout" preserve="1" userDrawn="1">
  <p:cSld name="4_Custom Layout">
    <p:spTree>
      <p:nvGrpSpPr>
        <p:cNvPr id="1" name="Shape 309"/>
        <p:cNvGrpSpPr/>
        <p:nvPr/>
      </p:nvGrpSpPr>
      <p:grpSpPr>
        <a:xfrm>
          <a:off x="0" y="0"/>
          <a:ext cx="0" cy="0"/>
          <a:chOff x="0" y="0"/>
          <a:chExt cx="0" cy="0"/>
        </a:xfrm>
      </p:grpSpPr>
      <p:pic>
        <p:nvPicPr>
          <p:cNvPr id="310" name="Google Shape;310;g610ef0e5f8_7_5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324;g610ef0e5f8_7_63">
            <a:extLst>
              <a:ext uri="{FF2B5EF4-FFF2-40B4-BE49-F238E27FC236}">
                <a16:creationId xmlns:a16="http://schemas.microsoft.com/office/drawing/2014/main" id="{F30997B0-F83F-4081-8660-C118A45FCD8F}"/>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10" name="Google Shape;334;g610ef0e5f8_7_74">
            <a:extLst>
              <a:ext uri="{FF2B5EF4-FFF2-40B4-BE49-F238E27FC236}">
                <a16:creationId xmlns:a16="http://schemas.microsoft.com/office/drawing/2014/main" id="{4476241F-4EA3-431B-BA59-E6886B47CE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114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675" r:id="rId1"/>
    <p:sldLayoutId id="2147483660" r:id="rId2"/>
    <p:sldLayoutId id="2147483685" r:id="rId3"/>
    <p:sldLayoutId id="2147483665" r:id="rId4"/>
    <p:sldLayoutId id="2147483678" r:id="rId5"/>
    <p:sldLayoutId id="2147483661" r:id="rId6"/>
    <p:sldLayoutId id="2147483664" r:id="rId7"/>
    <p:sldLayoutId id="2147483679" r:id="rId8"/>
    <p:sldLayoutId id="2147483662" r:id="rId9"/>
    <p:sldLayoutId id="2147483663" r:id="rId10"/>
    <p:sldLayoutId id="2147483680" r:id="rId11"/>
    <p:sldLayoutId id="2147483669" r:id="rId12"/>
    <p:sldLayoutId id="2147483770" r:id="rId13"/>
    <p:sldLayoutId id="2147483674" r:id="rId14"/>
    <p:sldLayoutId id="2147483681" r:id="rId15"/>
    <p:sldLayoutId id="2147483671" r:id="rId16"/>
    <p:sldLayoutId id="2147483672" r:id="rId17"/>
    <p:sldLayoutId id="2147483682" r:id="rId18"/>
    <p:sldLayoutId id="2147483668" r:id="rId19"/>
    <p:sldLayoutId id="2147483772" r:id="rId20"/>
    <p:sldLayoutId id="2147483667" r:id="rId21"/>
    <p:sldLayoutId id="2147483683" r:id="rId22"/>
    <p:sldLayoutId id="2147483677" r:id="rId23"/>
    <p:sldLayoutId id="2147483673" r:id="rId24"/>
    <p:sldLayoutId id="2147483684" r:id="rId25"/>
    <p:sldLayoutId id="2147483676" r:id="rId26"/>
    <p:sldLayoutId id="2147483840" r:id="rId27"/>
    <p:sldLayoutId id="2147483841" r:id="rId28"/>
    <p:sldLayoutId id="2147483844" r:id="rId29"/>
    <p:sldLayoutId id="2147483845" r:id="rId30"/>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5.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6.jpeg"/><Relationship Id="rId7" Type="http://schemas.openxmlformats.org/officeDocument/2006/relationships/diagramColors" Target="../diagrams/colors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7.jpeg"/><Relationship Id="rId7" Type="http://schemas.openxmlformats.org/officeDocument/2006/relationships/diagramColors" Target="../diagrams/colors4.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8" Type="http://schemas.openxmlformats.org/officeDocument/2006/relationships/hyperlink" Target="http://www.cde.state.co.us/coloradoliteracy/leaderlookfors" TargetMode="External"/><Relationship Id="rId3" Type="http://schemas.openxmlformats.org/officeDocument/2006/relationships/hyperlink" Target="https://cdecolorado.sharepoint.com/:p:/r/sites/LiteracyTeam/Shared%20Documents/General/Professional%20Development/4.%20CDE%20Science%20of%20Reading%20Literacy%20Series/Overview%20Decks/Phonological%20Awareness%20Overview.pptx?d=w1412b3b538ee42719296d66ca83e85df&amp;csf=1&amp;web=1&amp;e=snSeia" TargetMode="External"/><Relationship Id="rId7" Type="http://schemas.openxmlformats.org/officeDocument/2006/relationships/hyperlink" Target="http://www.cde.state.co.us/readfacilitatorguide/module3-activities"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cde.state.co.us/coloradoliteracy/phonicsblendingsegmentinglabhandout" TargetMode="External"/><Relationship Id="rId5" Type="http://schemas.openxmlformats.org/officeDocument/2006/relationships/hyperlink" Target="http://www.cde.state.co.us/coloradoliteracy/paoverview" TargetMode="External"/><Relationship Id="rId10" Type="http://schemas.openxmlformats.org/officeDocument/2006/relationships/hyperlink" Target="http://www.cde.state.co.us/coloradoliteracy/effectiveinstructionchecklist" TargetMode="External"/><Relationship Id="rId4" Type="http://schemas.openxmlformats.org/officeDocument/2006/relationships/hyperlink" Target="http://www.cde.state.co.us/coloradoliteracy/sorliteracyseries" TargetMode="External"/><Relationship Id="rId9" Type="http://schemas.openxmlformats.org/officeDocument/2006/relationships/hyperlink" Target="http://www.cde.state.co.us/coloradoliteracy/leaderlookforspanish"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image" Target="../media/image67.png"/><Relationship Id="rId5" Type="http://schemas.openxmlformats.org/officeDocument/2006/relationships/diagramQuickStyle" Target="../diagrams/quickStyle6.xml"/><Relationship Id="rId10" Type="http://schemas.openxmlformats.org/officeDocument/2006/relationships/image" Target="../media/image66.png"/><Relationship Id="rId4" Type="http://schemas.openxmlformats.org/officeDocument/2006/relationships/diagramLayout" Target="../diagrams/layout6.xml"/><Relationship Id="rId9"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diagramQuickStyle" Target="../diagrams/quickStyle8.xml"/><Relationship Id="rId13" Type="http://schemas.openxmlformats.org/officeDocument/2006/relationships/diagramQuickStyle" Target="../diagrams/quickStyle9.xml"/><Relationship Id="rId3" Type="http://schemas.openxmlformats.org/officeDocument/2006/relationships/image" Target="../media/image79.jpeg"/><Relationship Id="rId7" Type="http://schemas.openxmlformats.org/officeDocument/2006/relationships/diagramLayout" Target="../diagrams/layout8.xml"/><Relationship Id="rId12" Type="http://schemas.openxmlformats.org/officeDocument/2006/relationships/diagramLayout" Target="../diagrams/layout9.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Data" Target="../diagrams/data8.xml"/><Relationship Id="rId11" Type="http://schemas.openxmlformats.org/officeDocument/2006/relationships/diagramData" Target="../diagrams/data9.xml"/><Relationship Id="rId5" Type="http://schemas.openxmlformats.org/officeDocument/2006/relationships/hyperlink" Target="http://www.cde.state.co.us/coloradoliteracy/phonicsblendingsegmentinglabhandout" TargetMode="External"/><Relationship Id="rId15" Type="http://schemas.microsoft.com/office/2007/relationships/diagramDrawing" Target="../diagrams/drawing9.xml"/><Relationship Id="rId10" Type="http://schemas.microsoft.com/office/2007/relationships/diagramDrawing" Target="../diagrams/drawing8.xml"/><Relationship Id="rId4" Type="http://schemas.openxmlformats.org/officeDocument/2006/relationships/hyperlink" Target="https://www.cde.state.co.us/coloradoliteracy/phonicsblendingsegmentinglabhandout" TargetMode="External"/><Relationship Id="rId9" Type="http://schemas.openxmlformats.org/officeDocument/2006/relationships/diagramColors" Target="../diagrams/colors8.xml"/><Relationship Id="rId14" Type="http://schemas.openxmlformats.org/officeDocument/2006/relationships/diagramColors" Target="../diagrams/colors9.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3" Type="http://schemas.openxmlformats.org/officeDocument/2006/relationships/hyperlink" Target="https://www.cde.state.co.us/coloradoliteracy/generalinfo-parents" TargetMode="External"/><Relationship Id="rId18" Type="http://schemas.openxmlformats.org/officeDocument/2006/relationships/image" Target="../media/image85.png"/><Relationship Id="rId26" Type="http://schemas.openxmlformats.org/officeDocument/2006/relationships/hyperlink" Target="http://www.cde.state.co.us/coloradoliteracy/readandel" TargetMode="External"/><Relationship Id="rId39" Type="http://schemas.openxmlformats.org/officeDocument/2006/relationships/image" Target="../media/image92.svg"/><Relationship Id="rId21" Type="http://schemas.openxmlformats.org/officeDocument/2006/relationships/hyperlink" Target="https://www.cde.state.co.us/coloradoliteracy/readact/resourcebank" TargetMode="External"/><Relationship Id="rId34" Type="http://schemas.openxmlformats.org/officeDocument/2006/relationships/hyperlink" Target="https://www.cde.state.co.us/coloradoliteracy/readdatapipeline" TargetMode="External"/><Relationship Id="rId7" Type="http://schemas.openxmlformats.org/officeDocument/2006/relationships/hyperlink" Target="https://www.cde.state.co.us/coloradoliteracy/readandhb15-1323-0" TargetMode="External"/><Relationship Id="rId12" Type="http://schemas.openxmlformats.org/officeDocument/2006/relationships/hyperlink" Target="https://readwithme.today/" TargetMode="External"/><Relationship Id="rId17" Type="http://schemas.openxmlformats.org/officeDocument/2006/relationships/hyperlink" Target="https://youtu.be/rR2i_p3me1k" TargetMode="External"/><Relationship Id="rId25" Type="http://schemas.openxmlformats.org/officeDocument/2006/relationships/hyperlink" Target="https://cool.randasolutions.com/Account/Login" TargetMode="External"/><Relationship Id="rId33" Type="http://schemas.openxmlformats.org/officeDocument/2006/relationships/hyperlink" Target="https://www.cde.state.co.us/coloradoliteracy/read-budget-submissions" TargetMode="External"/><Relationship Id="rId38" Type="http://schemas.openxmlformats.org/officeDocument/2006/relationships/image" Target="../media/image91.png"/><Relationship Id="rId2" Type="http://schemas.openxmlformats.org/officeDocument/2006/relationships/notesSlide" Target="../notesSlides/notesSlide41.xml"/><Relationship Id="rId16" Type="http://schemas.openxmlformats.org/officeDocument/2006/relationships/hyperlink" Target="https://youtu.be/iXH4Z7yEPxM" TargetMode="External"/><Relationship Id="rId20" Type="http://schemas.openxmlformats.org/officeDocument/2006/relationships/hyperlink" Target="https://www.cde.state.co.us/communications/20171219readhighlights" TargetMode="External"/><Relationship Id="rId29" Type="http://schemas.openxmlformats.org/officeDocument/2006/relationships/image" Target="../media/image88.svg"/><Relationship Id="rId1" Type="http://schemas.openxmlformats.org/officeDocument/2006/relationships/slideLayout" Target="../slideLayouts/slideLayout29.xml"/><Relationship Id="rId6" Type="http://schemas.openxmlformats.org/officeDocument/2006/relationships/hyperlink" Target="https://www.cde.state.co.us/coloradoliteracy/1-ccr-301-92_clean-final" TargetMode="External"/><Relationship Id="rId11" Type="http://schemas.openxmlformats.org/officeDocument/2006/relationships/hyperlink" Target="https://www.cde.state.co.us/coloradoliteracy/readactreport2021?fbclid=IwAR249DINPwb-YPAm2zJZ5YOjNmhZNTvmAdGCJmdFi0JtBrIZ8JctqDhA0RE" TargetMode="External"/><Relationship Id="rId24" Type="http://schemas.openxmlformats.org/officeDocument/2006/relationships/hyperlink" Target="https://www.cde.state.co.us/coloradoliteracy/scienceofreadingresources" TargetMode="External"/><Relationship Id="rId32" Type="http://schemas.openxmlformats.org/officeDocument/2006/relationships/hyperlink" Target="https://www.cde.state.co.us/coloradoliteracy/literacycurriculumtransparency" TargetMode="External"/><Relationship Id="rId37" Type="http://schemas.openxmlformats.org/officeDocument/2006/relationships/hyperlink" Target="https://www.cde.state.co.us/communications/tools-teacher-training" TargetMode="External"/><Relationship Id="rId5" Type="http://schemas.openxmlformats.org/officeDocument/2006/relationships/hyperlink" Target="https://www.cde.state.co.us/coloradoliteracy/crsreadact2019" TargetMode="External"/><Relationship Id="rId15" Type="http://schemas.openxmlformats.org/officeDocument/2006/relationships/hyperlink" Target="https://www.cde.state.co.us/communications/2018515readactparents" TargetMode="External"/><Relationship Id="rId23" Type="http://schemas.openxmlformats.org/officeDocument/2006/relationships/hyperlink" Target="https://www.cde.state.co.us/coloradoliteracy/teacher-training" TargetMode="External"/><Relationship Id="rId28" Type="http://schemas.openxmlformats.org/officeDocument/2006/relationships/image" Target="../media/image87.png"/><Relationship Id="rId36" Type="http://schemas.openxmlformats.org/officeDocument/2006/relationships/hyperlink" Target="https://www.cde.state.co.us/coloradoliteracy/districtresponsibilitiesreadtraining" TargetMode="External"/><Relationship Id="rId10" Type="http://schemas.openxmlformats.org/officeDocument/2006/relationships/hyperlink" Target="http://www.cde.state.co.us/cdecomm/cdeperformanceplan" TargetMode="External"/><Relationship Id="rId19" Type="http://schemas.openxmlformats.org/officeDocument/2006/relationships/image" Target="../media/image86.svg"/><Relationship Id="rId31"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hyperlink" Target="https://leg.colorado.gov/sites/default/files/2021a_151_signed.pdf" TargetMode="External"/><Relationship Id="rId14" Type="http://schemas.openxmlformats.org/officeDocument/2006/relationships/hyperlink" Target="https://www.cde.state.co.us/coloradoliteracy/parent_resources" TargetMode="External"/><Relationship Id="rId22" Type="http://schemas.openxmlformats.org/officeDocument/2006/relationships/hyperlink" Target="https://www.cde.state.co.us/coloradoliteracy/readact/programming" TargetMode="External"/><Relationship Id="rId27" Type="http://schemas.openxmlformats.org/officeDocument/2006/relationships/hyperlink" Target="http://www.cde.state.co.us/coloradoliteracy/elguidancedoc" TargetMode="External"/><Relationship Id="rId30" Type="http://schemas.openxmlformats.org/officeDocument/2006/relationships/image" Target="../media/image89.png"/><Relationship Id="rId35" Type="http://schemas.openxmlformats.org/officeDocument/2006/relationships/hyperlink" Target="https://www.cde.state.co.us/coloradoliteracy/readact/grant" TargetMode="External"/><Relationship Id="rId8" Type="http://schemas.openxmlformats.org/officeDocument/2006/relationships/hyperlink" Target="https://www.cde.state.co.us/coloradoliteracy/sb19199coloradoreadactpdf" TargetMode="External"/><Relationship Id="rId3"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hyperlink" Target="https://doi.org/https:/www.aft.org/sites/default/files/reading_rocketscience_2004.pdf" TargetMode="External"/><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4">
            <a:extLst>
              <a:ext uri="{FF2B5EF4-FFF2-40B4-BE49-F238E27FC236}">
                <a16:creationId xmlns:a16="http://schemas.microsoft.com/office/drawing/2014/main" id="{CBA02708-E3F0-7442-AC74-F3BA16FA6A39}"/>
              </a:ext>
            </a:extLst>
          </p:cNvPr>
          <p:cNvSpPr>
            <a:spLocks noChangeArrowheads="1"/>
          </p:cNvSpPr>
          <p:nvPr/>
        </p:nvSpPr>
        <p:spPr bwMode="auto">
          <a:xfrm>
            <a:off x="10467448" y="11255360"/>
            <a:ext cx="362868" cy="447986"/>
          </a:xfrm>
          <a:custGeom>
            <a:avLst/>
            <a:gdLst>
              <a:gd name="T0" fmla="*/ 174 w 358"/>
              <a:gd name="T1" fmla="*/ 0 h 442"/>
              <a:gd name="T2" fmla="*/ 357 w 358"/>
              <a:gd name="T3" fmla="*/ 441 h 442"/>
              <a:gd name="T4" fmla="*/ 174 w 358"/>
              <a:gd name="T5" fmla="*/ 341 h 442"/>
              <a:gd name="T6" fmla="*/ 0 w 358"/>
              <a:gd name="T7" fmla="*/ 441 h 442"/>
              <a:gd name="T8" fmla="*/ 174 w 358"/>
              <a:gd name="T9" fmla="*/ 0 h 442"/>
            </a:gdLst>
            <a:ahLst/>
            <a:cxnLst>
              <a:cxn ang="0">
                <a:pos x="T0" y="T1"/>
              </a:cxn>
              <a:cxn ang="0">
                <a:pos x="T2" y="T3"/>
              </a:cxn>
              <a:cxn ang="0">
                <a:pos x="T4" y="T5"/>
              </a:cxn>
              <a:cxn ang="0">
                <a:pos x="T6" y="T7"/>
              </a:cxn>
              <a:cxn ang="0">
                <a:pos x="T8" y="T9"/>
              </a:cxn>
            </a:cxnLst>
            <a:rect l="0" t="0" r="r" b="b"/>
            <a:pathLst>
              <a:path w="358" h="442">
                <a:moveTo>
                  <a:pt x="174" y="0"/>
                </a:moveTo>
                <a:lnTo>
                  <a:pt x="357" y="441"/>
                </a:lnTo>
                <a:lnTo>
                  <a:pt x="174" y="341"/>
                </a:lnTo>
                <a:lnTo>
                  <a:pt x="0" y="441"/>
                </a:lnTo>
                <a:lnTo>
                  <a:pt x="174" y="0"/>
                </a:lnTo>
              </a:path>
            </a:pathLst>
          </a:custGeom>
          <a:solidFill>
            <a:schemeClr val="tx1">
              <a:lumMod val="20000"/>
              <a:lumOff val="80000"/>
            </a:schemeClr>
          </a:solidFill>
          <a:ln>
            <a:noFill/>
          </a:ln>
          <a:effectLst/>
        </p:spPr>
        <p:txBody>
          <a:bodyPr wrap="none" anchor="ctr"/>
          <a:lstStyle/>
          <a:p>
            <a:endParaRPr lang="en-US" sz="900"/>
          </a:p>
        </p:txBody>
      </p:sp>
      <p:sp>
        <p:nvSpPr>
          <p:cNvPr id="3" name="TextBox 2">
            <a:extLst>
              <a:ext uri="{FF2B5EF4-FFF2-40B4-BE49-F238E27FC236}">
                <a16:creationId xmlns:a16="http://schemas.microsoft.com/office/drawing/2014/main" id="{FBE07A6D-C141-4A37-AB9C-6B97858487DF}"/>
              </a:ext>
            </a:extLst>
          </p:cNvPr>
          <p:cNvSpPr txBox="1"/>
          <p:nvPr/>
        </p:nvSpPr>
        <p:spPr>
          <a:xfrm>
            <a:off x="848750" y="2844225"/>
            <a:ext cx="10494499" cy="584775"/>
          </a:xfrm>
          <a:prstGeom prst="rect">
            <a:avLst/>
          </a:prstGeom>
          <a:noFill/>
        </p:spPr>
        <p:txBody>
          <a:bodyPr wrap="square" rtlCol="0">
            <a:spAutoFit/>
          </a:bodyPr>
          <a:lstStyle/>
          <a:p>
            <a:pPr algn="ctr"/>
            <a:r>
              <a:rPr lang="en-US" sz="3200">
                <a:solidFill>
                  <a:schemeClr val="bg2"/>
                </a:solidFill>
                <a:latin typeface="+mj-lt"/>
              </a:rPr>
              <a:t>Teaching and Assessing</a:t>
            </a:r>
          </a:p>
        </p:txBody>
      </p:sp>
      <p:sp>
        <p:nvSpPr>
          <p:cNvPr id="7" name="TextBox 6">
            <a:extLst>
              <a:ext uri="{FF2B5EF4-FFF2-40B4-BE49-F238E27FC236}">
                <a16:creationId xmlns:a16="http://schemas.microsoft.com/office/drawing/2014/main" id="{10B2D7B1-7873-4A7B-83D8-940CAAE12BBB}"/>
              </a:ext>
            </a:extLst>
          </p:cNvPr>
          <p:cNvSpPr txBox="1"/>
          <p:nvPr/>
        </p:nvSpPr>
        <p:spPr>
          <a:xfrm>
            <a:off x="848749" y="3429000"/>
            <a:ext cx="10494499" cy="1323439"/>
          </a:xfrm>
          <a:prstGeom prst="rect">
            <a:avLst/>
          </a:prstGeom>
          <a:noFill/>
        </p:spPr>
        <p:txBody>
          <a:bodyPr wrap="square" lIns="91440" tIns="45720" rIns="91440" bIns="45720" rtlCol="0" anchor="t">
            <a:spAutoFit/>
          </a:bodyPr>
          <a:lstStyle/>
          <a:p>
            <a:pPr algn="ctr"/>
            <a:r>
              <a:rPr lang="en-US" sz="4800">
                <a:solidFill>
                  <a:schemeClr val="bg2"/>
                </a:solidFill>
                <a:latin typeface="+mj-lt"/>
              </a:rPr>
              <a:t>Phonics </a:t>
            </a:r>
          </a:p>
          <a:p>
            <a:pPr algn="ctr"/>
            <a:r>
              <a:rPr lang="en-US" sz="3200">
                <a:solidFill>
                  <a:schemeClr val="bg2"/>
                </a:solidFill>
                <a:latin typeface="+mj-lt"/>
              </a:rPr>
              <a:t>Blending and Segmenting</a:t>
            </a:r>
          </a:p>
        </p:txBody>
      </p:sp>
    </p:spTree>
    <p:extLst>
      <p:ext uri="{BB962C8B-B14F-4D97-AF65-F5344CB8AC3E}">
        <p14:creationId xmlns:p14="http://schemas.microsoft.com/office/powerpoint/2010/main" val="356856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EA6D7-3784-99B7-B4C9-21A011E436D0}"/>
              </a:ext>
            </a:extLst>
          </p:cNvPr>
          <p:cNvSpPr>
            <a:spLocks noGrp="1"/>
          </p:cNvSpPr>
          <p:nvPr>
            <p:ph type="title"/>
          </p:nvPr>
        </p:nvSpPr>
        <p:spPr/>
        <p:txBody>
          <a:bodyPr/>
          <a:lstStyle/>
          <a:p>
            <a:r>
              <a:rPr lang="en-US" sz="4000" b="0" i="0" u="none" strike="noStrike">
                <a:solidFill>
                  <a:schemeClr val="bg1"/>
                </a:solidFill>
                <a:effectLst/>
                <a:latin typeface="Calibri" panose="020F0502020204030204" pitchFamily="34" charset="0"/>
              </a:rPr>
              <a:t>Connection Between </a:t>
            </a:r>
            <a:r>
              <a:rPr lang="en-US" sz="4000">
                <a:solidFill>
                  <a:schemeClr val="bg1"/>
                </a:solidFill>
                <a:latin typeface="Calibri" panose="020F0502020204030204" pitchFamily="34" charset="0"/>
              </a:rPr>
              <a:t>I</a:t>
            </a:r>
            <a:r>
              <a:rPr lang="en-US" sz="4000" b="0" i="0" u="none" strike="noStrike">
                <a:solidFill>
                  <a:schemeClr val="bg1"/>
                </a:solidFill>
                <a:effectLst/>
                <a:latin typeface="Calibri" panose="020F0502020204030204" pitchFamily="34" charset="0"/>
              </a:rPr>
              <a:t>solating </a:t>
            </a:r>
            <a:r>
              <a:rPr lang="en-US" sz="4000">
                <a:solidFill>
                  <a:schemeClr val="bg1"/>
                </a:solidFill>
                <a:latin typeface="Calibri" panose="020F0502020204030204" pitchFamily="34" charset="0"/>
              </a:rPr>
              <a:t>P</a:t>
            </a:r>
            <a:r>
              <a:rPr lang="en-US" sz="4000" b="0" i="0" u="none" strike="noStrike">
                <a:solidFill>
                  <a:schemeClr val="bg1"/>
                </a:solidFill>
                <a:effectLst/>
                <a:latin typeface="Calibri" panose="020F0502020204030204" pitchFamily="34" charset="0"/>
              </a:rPr>
              <a:t>honemes in CVC Words and Readiness for Decoding</a:t>
            </a:r>
            <a:endParaRPr lang="en-US" sz="4000">
              <a:solidFill>
                <a:schemeClr val="bg1"/>
              </a:solidFill>
            </a:endParaRPr>
          </a:p>
        </p:txBody>
      </p:sp>
      <p:graphicFrame>
        <p:nvGraphicFramePr>
          <p:cNvPr id="3" name="Table 3">
            <a:extLst>
              <a:ext uri="{FF2B5EF4-FFF2-40B4-BE49-F238E27FC236}">
                <a16:creationId xmlns:a16="http://schemas.microsoft.com/office/drawing/2014/main" id="{03276F7E-37EF-638C-849F-76AC5A9B215B}"/>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306510236"/>
              </p:ext>
            </p:extLst>
          </p:nvPr>
        </p:nvGraphicFramePr>
        <p:xfrm>
          <a:off x="1123096" y="4107767"/>
          <a:ext cx="3641529" cy="1093763"/>
        </p:xfrm>
        <a:graphic>
          <a:graphicData uri="http://schemas.openxmlformats.org/drawingml/2006/table">
            <a:tbl>
              <a:tblPr firstRow="1" bandRow="1">
                <a:tableStyleId>{93296810-A885-4BE3-A3E7-6D5BEEA58F35}</a:tableStyleId>
              </a:tblPr>
              <a:tblGrid>
                <a:gridCol w="1213843">
                  <a:extLst>
                    <a:ext uri="{9D8B030D-6E8A-4147-A177-3AD203B41FA5}">
                      <a16:colId xmlns:a16="http://schemas.microsoft.com/office/drawing/2014/main" val="383831142"/>
                    </a:ext>
                  </a:extLst>
                </a:gridCol>
                <a:gridCol w="1213843">
                  <a:extLst>
                    <a:ext uri="{9D8B030D-6E8A-4147-A177-3AD203B41FA5}">
                      <a16:colId xmlns:a16="http://schemas.microsoft.com/office/drawing/2014/main" val="2943109311"/>
                    </a:ext>
                  </a:extLst>
                </a:gridCol>
                <a:gridCol w="1213843">
                  <a:extLst>
                    <a:ext uri="{9D8B030D-6E8A-4147-A177-3AD203B41FA5}">
                      <a16:colId xmlns:a16="http://schemas.microsoft.com/office/drawing/2014/main" val="702830538"/>
                    </a:ext>
                  </a:extLst>
                </a:gridCol>
              </a:tblGrid>
              <a:tr h="109376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906871492"/>
                  </a:ext>
                </a:extLst>
              </a:tr>
            </a:tbl>
          </a:graphicData>
        </a:graphic>
      </p:graphicFrame>
      <p:graphicFrame>
        <p:nvGraphicFramePr>
          <p:cNvPr id="6" name="Table 5">
            <a:extLst>
              <a:ext uri="{FF2B5EF4-FFF2-40B4-BE49-F238E27FC236}">
                <a16:creationId xmlns:a16="http://schemas.microsoft.com/office/drawing/2014/main" id="{DBCA9D3D-10B5-9DA9-E6BB-FADD795F3A05}"/>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725198794"/>
              </p:ext>
            </p:extLst>
          </p:nvPr>
        </p:nvGraphicFramePr>
        <p:xfrm>
          <a:off x="7056121" y="4103242"/>
          <a:ext cx="3641529" cy="1093763"/>
        </p:xfrm>
        <a:graphic>
          <a:graphicData uri="http://schemas.openxmlformats.org/drawingml/2006/table">
            <a:tbl>
              <a:tblPr firstRow="1" bandRow="1">
                <a:tableStyleId>{93296810-A885-4BE3-A3E7-6D5BEEA58F35}</a:tableStyleId>
              </a:tblPr>
              <a:tblGrid>
                <a:gridCol w="1213843">
                  <a:extLst>
                    <a:ext uri="{9D8B030D-6E8A-4147-A177-3AD203B41FA5}">
                      <a16:colId xmlns:a16="http://schemas.microsoft.com/office/drawing/2014/main" val="1573183179"/>
                    </a:ext>
                  </a:extLst>
                </a:gridCol>
                <a:gridCol w="1213843">
                  <a:extLst>
                    <a:ext uri="{9D8B030D-6E8A-4147-A177-3AD203B41FA5}">
                      <a16:colId xmlns:a16="http://schemas.microsoft.com/office/drawing/2014/main" val="4111175779"/>
                    </a:ext>
                  </a:extLst>
                </a:gridCol>
                <a:gridCol w="1213843">
                  <a:extLst>
                    <a:ext uri="{9D8B030D-6E8A-4147-A177-3AD203B41FA5}">
                      <a16:colId xmlns:a16="http://schemas.microsoft.com/office/drawing/2014/main" val="17609966"/>
                    </a:ext>
                  </a:extLst>
                </a:gridCol>
              </a:tblGrid>
              <a:tr h="109376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863932144"/>
                  </a:ext>
                </a:extLst>
              </a:tr>
            </a:tbl>
          </a:graphicData>
        </a:graphic>
      </p:graphicFrame>
      <p:sp>
        <p:nvSpPr>
          <p:cNvPr id="7" name="Flowchart: Connector 6">
            <a:extLst>
              <a:ext uri="{FF2B5EF4-FFF2-40B4-BE49-F238E27FC236}">
                <a16:creationId xmlns:a16="http://schemas.microsoft.com/office/drawing/2014/main" id="{168E1B14-1C72-5712-7E66-40A2F037206F}"/>
              </a:ext>
              <a:ext uri="{C183D7F6-B498-43B3-948B-1728B52AA6E4}">
                <adec:decorative xmlns:adec="http://schemas.microsoft.com/office/drawing/2017/decorative" val="1"/>
              </a:ext>
            </a:extLst>
          </p:cNvPr>
          <p:cNvSpPr/>
          <p:nvPr/>
        </p:nvSpPr>
        <p:spPr>
          <a:xfrm>
            <a:off x="1494351" y="4311748"/>
            <a:ext cx="686141" cy="685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9FB67CA-71F3-21F6-F7D4-01D905DBA7F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93309" y="4311748"/>
            <a:ext cx="701101" cy="701101"/>
          </a:xfrm>
          <a:prstGeom prst="rect">
            <a:avLst/>
          </a:prstGeom>
        </p:spPr>
      </p:pic>
      <p:pic>
        <p:nvPicPr>
          <p:cNvPr id="9" name="Picture 8">
            <a:extLst>
              <a:ext uri="{FF2B5EF4-FFF2-40B4-BE49-F238E27FC236}">
                <a16:creationId xmlns:a16="http://schemas.microsoft.com/office/drawing/2014/main" id="{B27470B5-D3CF-5568-B611-9EFD00B17D5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07227" y="4311748"/>
            <a:ext cx="701101" cy="701101"/>
          </a:xfrm>
          <a:prstGeom prst="rect">
            <a:avLst/>
          </a:prstGeom>
        </p:spPr>
      </p:pic>
      <p:sp>
        <p:nvSpPr>
          <p:cNvPr id="10" name="Rectangle 9">
            <a:extLst>
              <a:ext uri="{FF2B5EF4-FFF2-40B4-BE49-F238E27FC236}">
                <a16:creationId xmlns:a16="http://schemas.microsoft.com/office/drawing/2014/main" id="{3DD64507-4FDA-63AC-6000-E69366B20C5F}"/>
              </a:ext>
            </a:extLst>
          </p:cNvPr>
          <p:cNvSpPr/>
          <p:nvPr/>
        </p:nvSpPr>
        <p:spPr>
          <a:xfrm>
            <a:off x="7126097" y="4104863"/>
            <a:ext cx="1173479" cy="923330"/>
          </a:xfrm>
          <a:prstGeom prst="rect">
            <a:avLst/>
          </a:prstGeom>
          <a:noFill/>
        </p:spPr>
        <p:txBody>
          <a:bodyPr wrap="squar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sp>
        <p:nvSpPr>
          <p:cNvPr id="11" name="Rectangle 10">
            <a:extLst>
              <a:ext uri="{FF2B5EF4-FFF2-40B4-BE49-F238E27FC236}">
                <a16:creationId xmlns:a16="http://schemas.microsoft.com/office/drawing/2014/main" id="{6CDDB262-907B-1FE8-EFE3-78ABBE6CEF68}"/>
              </a:ext>
            </a:extLst>
          </p:cNvPr>
          <p:cNvSpPr/>
          <p:nvPr/>
        </p:nvSpPr>
        <p:spPr>
          <a:xfrm>
            <a:off x="8618641" y="4104863"/>
            <a:ext cx="51648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a</a:t>
            </a:r>
          </a:p>
        </p:txBody>
      </p:sp>
      <p:sp>
        <p:nvSpPr>
          <p:cNvPr id="12" name="Rectangle 11">
            <a:extLst>
              <a:ext uri="{FF2B5EF4-FFF2-40B4-BE49-F238E27FC236}">
                <a16:creationId xmlns:a16="http://schemas.microsoft.com/office/drawing/2014/main" id="{A80714F1-9137-BAD8-9A04-3A52BE049935}"/>
              </a:ext>
            </a:extLst>
          </p:cNvPr>
          <p:cNvSpPr/>
          <p:nvPr/>
        </p:nvSpPr>
        <p:spPr>
          <a:xfrm>
            <a:off x="9812335" y="4104863"/>
            <a:ext cx="417102"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t</a:t>
            </a:r>
          </a:p>
        </p:txBody>
      </p:sp>
      <p:sp>
        <p:nvSpPr>
          <p:cNvPr id="13" name="TextBox 12">
            <a:extLst>
              <a:ext uri="{FF2B5EF4-FFF2-40B4-BE49-F238E27FC236}">
                <a16:creationId xmlns:a16="http://schemas.microsoft.com/office/drawing/2014/main" id="{DB2CEFE4-E681-C7F4-4124-099D7F82EAD4}"/>
              </a:ext>
            </a:extLst>
          </p:cNvPr>
          <p:cNvSpPr txBox="1"/>
          <p:nvPr/>
        </p:nvSpPr>
        <p:spPr>
          <a:xfrm>
            <a:off x="1123094" y="3319975"/>
            <a:ext cx="3641529" cy="707886"/>
          </a:xfrm>
          <a:prstGeom prst="rect">
            <a:avLst/>
          </a:prstGeom>
          <a:noFill/>
        </p:spPr>
        <p:txBody>
          <a:bodyPr wrap="square" rtlCol="0">
            <a:spAutoFit/>
          </a:bodyPr>
          <a:lstStyle/>
          <a:p>
            <a:r>
              <a:rPr lang="en-US" sz="4000"/>
              <a:t>/k/	    /a/      /t/</a:t>
            </a:r>
          </a:p>
        </p:txBody>
      </p:sp>
      <p:pic>
        <p:nvPicPr>
          <p:cNvPr id="14" name="Picture 13">
            <a:extLst>
              <a:ext uri="{FF2B5EF4-FFF2-40B4-BE49-F238E27FC236}">
                <a16:creationId xmlns:a16="http://schemas.microsoft.com/office/drawing/2014/main" id="{859DD59C-EC75-45C8-F06D-1153301D07A0}"/>
              </a:ext>
            </a:extLst>
          </p:cNvPr>
          <p:cNvPicPr>
            <a:picLocks noChangeAspect="1"/>
          </p:cNvPicPr>
          <p:nvPr/>
        </p:nvPicPr>
        <p:blipFill>
          <a:blip r:embed="rId4"/>
          <a:stretch>
            <a:fillRect/>
          </a:stretch>
        </p:blipFill>
        <p:spPr>
          <a:xfrm>
            <a:off x="6947333" y="3137423"/>
            <a:ext cx="3859102" cy="1072989"/>
          </a:xfrm>
          <a:prstGeom prst="rect">
            <a:avLst/>
          </a:prstGeom>
        </p:spPr>
      </p:pic>
      <p:sp>
        <p:nvSpPr>
          <p:cNvPr id="15" name="Arrow: Right 14">
            <a:extLst>
              <a:ext uri="{FF2B5EF4-FFF2-40B4-BE49-F238E27FC236}">
                <a16:creationId xmlns:a16="http://schemas.microsoft.com/office/drawing/2014/main" id="{90AE71F5-F0D0-E602-70A4-1A4EF702C1AB}"/>
              </a:ext>
              <a:ext uri="{C183D7F6-B498-43B3-948B-1728B52AA6E4}">
                <adec:decorative xmlns:adec="http://schemas.microsoft.com/office/drawing/2017/decorative" val="1"/>
              </a:ext>
            </a:extLst>
          </p:cNvPr>
          <p:cNvSpPr/>
          <p:nvPr/>
        </p:nvSpPr>
        <p:spPr>
          <a:xfrm>
            <a:off x="5162843" y="4459458"/>
            <a:ext cx="1536981"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16" name="Picture 15">
            <a:extLst>
              <a:ext uri="{FF2B5EF4-FFF2-40B4-BE49-F238E27FC236}">
                <a16:creationId xmlns:a16="http://schemas.microsoft.com/office/drawing/2014/main" id="{BC69474F-DFC2-6A3A-B5FB-338DEF34301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19253" y="1701347"/>
            <a:ext cx="1880571" cy="1727653"/>
          </a:xfrm>
          <a:prstGeom prst="rect">
            <a:avLst/>
          </a:prstGeom>
        </p:spPr>
      </p:pic>
    </p:spTree>
    <p:extLst>
      <p:ext uri="{BB962C8B-B14F-4D97-AF65-F5344CB8AC3E}">
        <p14:creationId xmlns:p14="http://schemas.microsoft.com/office/powerpoint/2010/main" val="3511269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3" name="Right Triangle 2">
            <a:extLst>
              <a:ext uri="{FF2B5EF4-FFF2-40B4-BE49-F238E27FC236}">
                <a16:creationId xmlns:a16="http://schemas.microsoft.com/office/drawing/2014/main" id="{50DA0787-EF81-AA9B-8209-480F0F86017E}"/>
              </a:ext>
            </a:extLst>
          </p:cNvPr>
          <p:cNvSpPr/>
          <p:nvPr/>
        </p:nvSpPr>
        <p:spPr>
          <a:xfrm>
            <a:off x="0" y="3118021"/>
            <a:ext cx="4407243" cy="3739979"/>
          </a:xfrm>
          <a:prstGeom prst="r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326000" y="350602"/>
            <a:ext cx="8934400" cy="527100"/>
          </a:xfrm>
        </p:spPr>
        <p:txBody>
          <a:bodyPr/>
          <a:lstStyle/>
          <a:p>
            <a:r>
              <a:rPr lang="en-US" sz="4000">
                <a:solidFill>
                  <a:schemeClr val="bg1"/>
                </a:solidFill>
              </a:rPr>
              <a:t>Tolman’s Hourglass</a:t>
            </a:r>
          </a:p>
        </p:txBody>
      </p:sp>
      <p:sp>
        <p:nvSpPr>
          <p:cNvPr id="2" name="Text Placeholder 2">
            <a:extLst>
              <a:ext uri="{FF2B5EF4-FFF2-40B4-BE49-F238E27FC236}">
                <a16:creationId xmlns:a16="http://schemas.microsoft.com/office/drawing/2014/main" id="{C34B2518-B8A9-A6A0-89A8-6D9FD1A264FA}"/>
              </a:ext>
            </a:extLst>
          </p:cNvPr>
          <p:cNvSpPr txBox="1">
            <a:spLocks/>
          </p:cNvSpPr>
          <p:nvPr/>
        </p:nvSpPr>
        <p:spPr>
          <a:xfrm>
            <a:off x="838199" y="1741587"/>
            <a:ext cx="5597769" cy="4641078"/>
          </a:xfrm>
          <a:prstGeom prst="snip2SameRect">
            <a:avLst/>
          </a:prstGeom>
          <a:ln w="38100"/>
        </p:spPr>
        <p:style>
          <a:lnRef idx="2">
            <a:schemeClr val="accent4"/>
          </a:lnRef>
          <a:fillRef idx="1">
            <a:schemeClr val="lt1"/>
          </a:fillRef>
          <a:effectRef idx="0">
            <a:schemeClr val="accent4"/>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endParaRPr lang="en-US"/>
          </a:p>
        </p:txBody>
      </p:sp>
      <p:sp>
        <p:nvSpPr>
          <p:cNvPr id="5" name="TextBox 4">
            <a:extLst>
              <a:ext uri="{FF2B5EF4-FFF2-40B4-BE49-F238E27FC236}">
                <a16:creationId xmlns:a16="http://schemas.microsoft.com/office/drawing/2014/main" id="{0332E4C5-AACC-E6BD-B3AD-357E3CF43B81}"/>
              </a:ext>
            </a:extLst>
          </p:cNvPr>
          <p:cNvSpPr txBox="1"/>
          <p:nvPr/>
        </p:nvSpPr>
        <p:spPr>
          <a:xfrm>
            <a:off x="1127448" y="2538632"/>
            <a:ext cx="5019271" cy="3046988"/>
          </a:xfrm>
          <a:prstGeom prst="rect">
            <a:avLst/>
          </a:prstGeom>
          <a:noFill/>
        </p:spPr>
        <p:txBody>
          <a:bodyPr wrap="square">
            <a:spAutoFit/>
          </a:bodyPr>
          <a:lstStyle/>
          <a:p>
            <a:r>
              <a:rPr lang="en-US" sz="3200"/>
              <a:t>The hourglass illustrates the relationship between the phases of phonological skill development and word reading skill development through phonics instruction. </a:t>
            </a:r>
          </a:p>
        </p:txBody>
      </p:sp>
      <p:pic>
        <p:nvPicPr>
          <p:cNvPr id="6" name="Picture 5" descr="Tolman's Hourglass">
            <a:extLst>
              <a:ext uri="{FF2B5EF4-FFF2-40B4-BE49-F238E27FC236}">
                <a16:creationId xmlns:a16="http://schemas.microsoft.com/office/drawing/2014/main" id="{8423DD51-D180-4AAE-10FF-15AEB0A04541}"/>
              </a:ext>
            </a:extLst>
          </p:cNvPr>
          <p:cNvPicPr>
            <a:picLocks noChangeAspect="1"/>
          </p:cNvPicPr>
          <p:nvPr/>
        </p:nvPicPr>
        <p:blipFill rotWithShape="1">
          <a:blip r:embed="rId3"/>
          <a:srcRect r="15267"/>
          <a:stretch/>
        </p:blipFill>
        <p:spPr>
          <a:xfrm>
            <a:off x="7274167" y="1539774"/>
            <a:ext cx="4407243" cy="4887007"/>
          </a:xfrm>
          <a:prstGeom prst="rect">
            <a:avLst/>
          </a:prstGeom>
          <a:ln>
            <a:solidFill>
              <a:schemeClr val="accent3"/>
            </a:solidFill>
          </a:ln>
        </p:spPr>
      </p:pic>
    </p:spTree>
    <p:extLst>
      <p:ext uri="{BB962C8B-B14F-4D97-AF65-F5344CB8AC3E}">
        <p14:creationId xmlns:p14="http://schemas.microsoft.com/office/powerpoint/2010/main" val="1446096110"/>
      </p:ext>
    </p:extLst>
  </p:cSld>
  <p:clrMapOvr>
    <a:masterClrMapping/>
  </p:clrMapOvr>
  <mc:AlternateContent xmlns:mc="http://schemas.openxmlformats.org/markup-compatibility/2006">
    <mc:Choice xmlns:p14="http://schemas.microsoft.com/office/powerpoint/2010/main" Requires="p14">
      <p:transition spd="slow" p14:dur="2000" advClick="0" advTm="85000"/>
    </mc:Choice>
    <mc:Fallback>
      <p:transition spd="slow" advClick="0" advTm="8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37909" y="432486"/>
            <a:ext cx="8934400" cy="527100"/>
          </a:xfrm>
        </p:spPr>
        <p:txBody>
          <a:bodyPr/>
          <a:lstStyle/>
          <a:p>
            <a:r>
              <a:rPr lang="en-US" sz="4000">
                <a:solidFill>
                  <a:schemeClr val="bg1"/>
                </a:solidFill>
              </a:rPr>
              <a:t>The Alphabetic Principle</a:t>
            </a:r>
          </a:p>
        </p:txBody>
      </p:sp>
      <p:pic>
        <p:nvPicPr>
          <p:cNvPr id="7" name="Picture 6">
            <a:extLst>
              <a:ext uri="{FF2B5EF4-FFF2-40B4-BE49-F238E27FC236}">
                <a16:creationId xmlns:a16="http://schemas.microsoft.com/office/drawing/2014/main" id="{ACDB0B48-40EC-C036-04FE-5A30512F3188}"/>
              </a:ext>
              <a:ext uri="{C183D7F6-B498-43B3-948B-1728B52AA6E4}">
                <adec:decorative xmlns:adec="http://schemas.microsoft.com/office/drawing/2017/decorative" val="1"/>
              </a:ext>
            </a:extLst>
          </p:cNvPr>
          <p:cNvPicPr>
            <a:picLocks noChangeAspect="1"/>
          </p:cNvPicPr>
          <p:nvPr/>
        </p:nvPicPr>
        <p:blipFill rotWithShape="1">
          <a:blip r:embed="rId3"/>
          <a:srcRect l="1424" r="21393" b="7171"/>
          <a:stretch/>
        </p:blipFill>
        <p:spPr>
          <a:xfrm>
            <a:off x="0" y="1388961"/>
            <a:ext cx="9410218" cy="5469039"/>
          </a:xfrm>
          <a:prstGeom prst="rect">
            <a:avLst/>
          </a:prstGeom>
        </p:spPr>
      </p:pic>
      <p:sp>
        <p:nvSpPr>
          <p:cNvPr id="2" name="Text Placeholder 2">
            <a:extLst>
              <a:ext uri="{FF2B5EF4-FFF2-40B4-BE49-F238E27FC236}">
                <a16:creationId xmlns:a16="http://schemas.microsoft.com/office/drawing/2014/main" id="{C34B2518-B8A9-A6A0-89A8-6D9FD1A264FA}"/>
              </a:ext>
            </a:extLst>
          </p:cNvPr>
          <p:cNvSpPr txBox="1">
            <a:spLocks/>
          </p:cNvSpPr>
          <p:nvPr/>
        </p:nvSpPr>
        <p:spPr>
          <a:xfrm>
            <a:off x="1018573" y="1784436"/>
            <a:ext cx="9872166" cy="4641078"/>
          </a:xfrm>
          <a:prstGeom prst="rect">
            <a:avLst/>
          </a:prstGeom>
          <a:ln>
            <a:noFill/>
          </a:ln>
        </p:spPr>
        <p:style>
          <a:lnRef idx="2">
            <a:schemeClr val="accent2"/>
          </a:lnRef>
          <a:fillRef idx="1">
            <a:schemeClr val="lt1"/>
          </a:fillRef>
          <a:effectRef idx="0">
            <a:schemeClr val="accent2"/>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457200"/>
            <a:endParaRPr lang="en-US" kern="1200">
              <a:solidFill>
                <a:srgbClr val="000000"/>
              </a:solidFill>
              <a:effectLst/>
              <a:latin typeface="Calibri" panose="020F0502020204030204" pitchFamily="34" charset="0"/>
              <a:ea typeface="MS PGothic" panose="020B0600070205080204" pitchFamily="34" charset="-128"/>
            </a:endParaRPr>
          </a:p>
          <a:p>
            <a:pPr marL="571500" indent="-457200">
              <a:spcAft>
                <a:spcPts val="1200"/>
              </a:spcAft>
            </a:pPr>
            <a:r>
              <a:rPr lang="en-US" kern="1200">
                <a:solidFill>
                  <a:srgbClr val="000000"/>
                </a:solidFill>
                <a:effectLst/>
                <a:latin typeface="Calibri" panose="020F0502020204030204" pitchFamily="34" charset="0"/>
                <a:ea typeface="MS PGothic" panose="020B0600070205080204" pitchFamily="34" charset="-128"/>
              </a:rPr>
              <a:t>The concept that letters and letter patterns represent the sounds of a spoken language</a:t>
            </a:r>
          </a:p>
          <a:p>
            <a:pPr marL="571500" indent="-457200">
              <a:spcAft>
                <a:spcPts val="1200"/>
              </a:spcAft>
            </a:pPr>
            <a:r>
              <a:rPr lang="en-US" kern="1200">
                <a:solidFill>
                  <a:srgbClr val="000000"/>
                </a:solidFill>
                <a:effectLst/>
                <a:latin typeface="Calibri" panose="020F0502020204030204" pitchFamily="34" charset="0"/>
                <a:ea typeface="MS PGothic" panose="020B0600070205080204" pitchFamily="34" charset="-128"/>
              </a:rPr>
              <a:t>26 letters in the English alphabet combine in many ways (graphemes) to spell the 44 spoken sounds (phonemes) in the English language </a:t>
            </a:r>
          </a:p>
          <a:p>
            <a:pPr marL="571500" indent="-457200"/>
            <a:r>
              <a:rPr lang="en-US" sz="2800">
                <a:solidFill>
                  <a:srgbClr val="000000"/>
                </a:solidFill>
                <a:latin typeface="Calibri" panose="020F0502020204030204" pitchFamily="34" charset="0"/>
                <a:ea typeface="MS PGothic" panose="020B0600070205080204" pitchFamily="34" charset="-128"/>
              </a:rPr>
              <a:t>G</a:t>
            </a:r>
            <a:r>
              <a:rPr lang="en-US" sz="2800" kern="1200">
                <a:solidFill>
                  <a:srgbClr val="000000"/>
                </a:solidFill>
                <a:effectLst/>
                <a:latin typeface="Calibri" panose="020F0502020204030204" pitchFamily="34" charset="0"/>
                <a:ea typeface="MS PGothic" panose="020B0600070205080204" pitchFamily="34" charset="-128"/>
              </a:rPr>
              <a:t>raphophonemic awareness allows students to </a:t>
            </a:r>
          </a:p>
          <a:p>
            <a:pPr marL="114300" indent="0">
              <a:spcBef>
                <a:spcPts val="0"/>
              </a:spcBef>
              <a:buNone/>
            </a:pPr>
            <a:r>
              <a:rPr lang="en-US" sz="2800" kern="1200">
                <a:solidFill>
                  <a:srgbClr val="000000"/>
                </a:solidFill>
                <a:effectLst/>
                <a:latin typeface="Calibri" panose="020F0502020204030204" pitchFamily="34" charset="0"/>
                <a:ea typeface="MS PGothic" panose="020B0600070205080204" pitchFamily="34" charset="-128"/>
              </a:rPr>
              <a:t>      connect phonemes to graphemes</a:t>
            </a:r>
            <a:endParaRPr lang="en-US" sz="2800">
              <a:solidFill>
                <a:srgbClr val="000000"/>
              </a:solidFill>
              <a:latin typeface="Calibri" panose="020F0502020204030204" pitchFamily="34" charset="0"/>
              <a:ea typeface="MS PGothic" panose="020B0600070205080204" pitchFamily="34" charset="-128"/>
            </a:endParaRPr>
          </a:p>
          <a:p>
            <a:pPr marL="571500" indent="-457200"/>
            <a:endParaRPr lang="en-US"/>
          </a:p>
        </p:txBody>
      </p:sp>
      <p:pic>
        <p:nvPicPr>
          <p:cNvPr id="9" name="Picture 8">
            <a:extLst>
              <a:ext uri="{FF2B5EF4-FFF2-40B4-BE49-F238E27FC236}">
                <a16:creationId xmlns:a16="http://schemas.microsoft.com/office/drawing/2014/main" id="{DD2A67CB-54BD-55A0-AA31-7FCC95A68AEE}"/>
              </a:ext>
              <a:ext uri="{C183D7F6-B498-43B3-948B-1728B52AA6E4}">
                <adec:decorative xmlns:adec="http://schemas.microsoft.com/office/drawing/2017/decorative" val="1"/>
              </a:ext>
            </a:extLst>
          </p:cNvPr>
          <p:cNvPicPr>
            <a:picLocks noChangeAspect="1"/>
          </p:cNvPicPr>
          <p:nvPr/>
        </p:nvPicPr>
        <p:blipFill rotWithShape="1">
          <a:blip r:embed="rId4">
            <a:clrChange>
              <a:clrFrom>
                <a:srgbClr val="FFFFFF"/>
              </a:clrFrom>
              <a:clrTo>
                <a:srgbClr val="FFFFFF">
                  <a:alpha val="0"/>
                </a:srgbClr>
              </a:clrTo>
            </a:clrChange>
          </a:blip>
          <a:srcRect l="37785" t="28017" r="37722" b="28607"/>
          <a:stretch/>
        </p:blipFill>
        <p:spPr>
          <a:xfrm>
            <a:off x="9417022" y="4228397"/>
            <a:ext cx="2774978" cy="2764224"/>
          </a:xfrm>
          <a:prstGeom prst="rect">
            <a:avLst/>
          </a:prstGeom>
          <a:ln>
            <a:noFill/>
          </a:ln>
        </p:spPr>
      </p:pic>
    </p:spTree>
    <p:extLst>
      <p:ext uri="{BB962C8B-B14F-4D97-AF65-F5344CB8AC3E}">
        <p14:creationId xmlns:p14="http://schemas.microsoft.com/office/powerpoint/2010/main" val="4037585245"/>
      </p:ext>
    </p:extLst>
  </p:cSld>
  <p:clrMapOvr>
    <a:masterClrMapping/>
  </p:clrMapOvr>
  <mc:AlternateContent xmlns:mc="http://schemas.openxmlformats.org/markup-compatibility/2006">
    <mc:Choice xmlns:p14="http://schemas.microsoft.com/office/powerpoint/2010/main" Requires="p14">
      <p:transition spd="slow" p14:dur="2000" advClick="0" advTm="27750"/>
    </mc:Choice>
    <mc:Fallback>
      <p:transition spd="slow" advClick="0" advTm="2775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uadroTexto 350">
            <a:extLst>
              <a:ext uri="{FF2B5EF4-FFF2-40B4-BE49-F238E27FC236}">
                <a16:creationId xmlns:a16="http://schemas.microsoft.com/office/drawing/2014/main" id="{4EAA6544-71A4-6B46-AB33-ED5E684128CC}"/>
              </a:ext>
            </a:extLst>
          </p:cNvPr>
          <p:cNvSpPr txBox="1"/>
          <p:nvPr/>
        </p:nvSpPr>
        <p:spPr>
          <a:xfrm>
            <a:off x="331563" y="461143"/>
            <a:ext cx="6881026" cy="1322887"/>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600" b="1" kern="1200">
              <a:solidFill>
                <a:schemeClr val="bg2"/>
              </a:solidFill>
              <a:latin typeface="Museo Slab 500" panose="02000000000000000000" pitchFamily="50" charset="0"/>
              <a:ea typeface="+mj-ea"/>
              <a:cs typeface="+mj-cs"/>
            </a:endParaRPr>
          </a:p>
        </p:txBody>
      </p:sp>
      <p:sp>
        <p:nvSpPr>
          <p:cNvPr id="2" name="TextBox 1">
            <a:extLst>
              <a:ext uri="{FF2B5EF4-FFF2-40B4-BE49-F238E27FC236}">
                <a16:creationId xmlns:a16="http://schemas.microsoft.com/office/drawing/2014/main" id="{6E3A94FD-A792-919E-AC5F-F2974D22C8B1}"/>
              </a:ext>
            </a:extLst>
          </p:cNvPr>
          <p:cNvSpPr txBox="1"/>
          <p:nvPr/>
        </p:nvSpPr>
        <p:spPr>
          <a:xfrm>
            <a:off x="297425" y="1728997"/>
            <a:ext cx="6573951" cy="4612827"/>
          </a:xfrm>
          <a:prstGeom prst="rect">
            <a:avLst/>
          </a:prstGeom>
        </p:spPr>
        <p:txBody>
          <a:bodyPr vert="horz" lIns="91440" tIns="45720" rIns="91440" bIns="45720" rtlCol="0">
            <a:normAutofit fontScale="92500" lnSpcReduction="10000"/>
          </a:bodyPr>
          <a:lstStyle/>
          <a:p>
            <a:pPr marL="57150">
              <a:lnSpc>
                <a:spcPct val="90000"/>
              </a:lnSpc>
              <a:spcAft>
                <a:spcPts val="600"/>
              </a:spcAft>
            </a:pPr>
            <a:endParaRPr lang="en-US" sz="2600" b="1"/>
          </a:p>
          <a:p>
            <a:pPr marL="285750" indent="-228600">
              <a:lnSpc>
                <a:spcPct val="90000"/>
              </a:lnSpc>
              <a:spcAft>
                <a:spcPts val="600"/>
              </a:spcAft>
              <a:buFont typeface="Arial" panose="020B0604020202020204" pitchFamily="34" charset="0"/>
              <a:buChar char="•"/>
            </a:pPr>
            <a:r>
              <a:rPr lang="en-US" sz="2400"/>
              <a:t>The name is the only stable property of a letter</a:t>
            </a:r>
          </a:p>
          <a:p>
            <a:pPr marL="285750" indent="-228600">
              <a:lnSpc>
                <a:spcPct val="90000"/>
              </a:lnSpc>
              <a:spcAft>
                <a:spcPts val="600"/>
              </a:spcAft>
              <a:buFont typeface="Arial" panose="020B0604020202020204" pitchFamily="34" charset="0"/>
              <a:buChar char="•"/>
            </a:pPr>
            <a:endParaRPr lang="en-US" sz="2400"/>
          </a:p>
          <a:p>
            <a:pPr marL="285750" indent="-228600">
              <a:lnSpc>
                <a:spcPct val="90000"/>
              </a:lnSpc>
              <a:spcAft>
                <a:spcPts val="600"/>
              </a:spcAft>
              <a:buFont typeface="Arial" panose="020B0604020202020204" pitchFamily="34" charset="0"/>
              <a:buChar char="•"/>
            </a:pPr>
            <a:r>
              <a:rPr lang="en-US" sz="2400"/>
              <a:t>Automaticity of letter names supports decoding</a:t>
            </a:r>
          </a:p>
          <a:p>
            <a:pPr marL="285750" indent="-228600">
              <a:lnSpc>
                <a:spcPct val="90000"/>
              </a:lnSpc>
              <a:spcAft>
                <a:spcPts val="600"/>
              </a:spcAft>
              <a:buFont typeface="Arial" panose="020B0604020202020204" pitchFamily="34" charset="0"/>
              <a:buChar char="•"/>
            </a:pPr>
            <a:endParaRPr lang="en-US" sz="2400"/>
          </a:p>
          <a:p>
            <a:pPr marL="285750" indent="-228600">
              <a:lnSpc>
                <a:spcPct val="90000"/>
              </a:lnSpc>
              <a:spcAft>
                <a:spcPts val="600"/>
              </a:spcAft>
              <a:buFont typeface="Arial" panose="020B0604020202020204" pitchFamily="34" charset="0"/>
              <a:buChar char="•"/>
            </a:pPr>
            <a:r>
              <a:rPr lang="en-US" sz="2400"/>
              <a:t>Properties of letters should be taught explicitly and systematically prior to using in blending and segmenting:</a:t>
            </a:r>
          </a:p>
          <a:p>
            <a:pPr marL="285750" indent="-228600">
              <a:lnSpc>
                <a:spcPct val="90000"/>
              </a:lnSpc>
              <a:spcAft>
                <a:spcPts val="600"/>
              </a:spcAft>
              <a:buFont typeface="Arial" panose="020B0604020202020204" pitchFamily="34" charset="0"/>
              <a:buChar char="•"/>
            </a:pPr>
            <a:endParaRPr lang="en-US" sz="2400"/>
          </a:p>
          <a:p>
            <a:pPr marL="742950" lvl="1" indent="-228600">
              <a:lnSpc>
                <a:spcPct val="90000"/>
              </a:lnSpc>
              <a:spcAft>
                <a:spcPts val="600"/>
              </a:spcAft>
              <a:buFont typeface="Arial" panose="020B0604020202020204" pitchFamily="34" charset="0"/>
              <a:buChar char="•"/>
            </a:pPr>
            <a:r>
              <a:rPr lang="en-US" sz="2400"/>
              <a:t>Name (Auditory)</a:t>
            </a:r>
          </a:p>
          <a:p>
            <a:pPr marL="742950" lvl="1" indent="-228600">
              <a:lnSpc>
                <a:spcPct val="90000"/>
              </a:lnSpc>
              <a:spcAft>
                <a:spcPts val="600"/>
              </a:spcAft>
              <a:buFont typeface="Arial" panose="020B0604020202020204" pitchFamily="34" charset="0"/>
              <a:buChar char="•"/>
            </a:pPr>
            <a:r>
              <a:rPr lang="en-US" sz="2400"/>
              <a:t>Shape (Visual)</a:t>
            </a:r>
          </a:p>
          <a:p>
            <a:pPr marL="742950" lvl="1" indent="-228600">
              <a:lnSpc>
                <a:spcPct val="90000"/>
              </a:lnSpc>
              <a:spcAft>
                <a:spcPts val="600"/>
              </a:spcAft>
              <a:buFont typeface="Arial" panose="020B0604020202020204" pitchFamily="34" charset="0"/>
              <a:buChar char="•"/>
            </a:pPr>
            <a:r>
              <a:rPr lang="en-US" sz="2400"/>
              <a:t>Sound (Auditory)</a:t>
            </a:r>
          </a:p>
          <a:p>
            <a:pPr marL="742950" lvl="1" indent="-228600">
              <a:lnSpc>
                <a:spcPct val="90000"/>
              </a:lnSpc>
              <a:spcAft>
                <a:spcPts val="600"/>
              </a:spcAft>
              <a:buFont typeface="Arial" panose="020B0604020202020204" pitchFamily="34" charset="0"/>
              <a:buChar char="•"/>
            </a:pPr>
            <a:r>
              <a:rPr lang="en-US" sz="2400"/>
              <a:t>Form/Feel (Kinesthetic)</a:t>
            </a:r>
          </a:p>
        </p:txBody>
      </p:sp>
      <p:pic>
        <p:nvPicPr>
          <p:cNvPr id="9" name="Picture 8">
            <a:extLst>
              <a:ext uri="{FF2B5EF4-FFF2-40B4-BE49-F238E27FC236}">
                <a16:creationId xmlns:a16="http://schemas.microsoft.com/office/drawing/2014/main" id="{0CA6044A-22E9-68A1-11C6-44262A0932F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41666" b="7576"/>
          <a:stretch/>
        </p:blipFill>
        <p:spPr>
          <a:xfrm>
            <a:off x="6871376" y="2448087"/>
            <a:ext cx="4831623" cy="31746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itle 2">
            <a:extLst>
              <a:ext uri="{FF2B5EF4-FFF2-40B4-BE49-F238E27FC236}">
                <a16:creationId xmlns:a16="http://schemas.microsoft.com/office/drawing/2014/main" id="{75FCD4E6-5BDA-F394-D5BD-39B89221CA03}"/>
              </a:ext>
            </a:extLst>
          </p:cNvPr>
          <p:cNvSpPr>
            <a:spLocks noGrp="1"/>
          </p:cNvSpPr>
          <p:nvPr>
            <p:ph type="title"/>
          </p:nvPr>
        </p:nvSpPr>
        <p:spPr>
          <a:xfrm>
            <a:off x="297425" y="427067"/>
            <a:ext cx="8934400" cy="527100"/>
          </a:xfrm>
        </p:spPr>
        <p:txBody>
          <a:bodyPr/>
          <a:lstStyle/>
          <a:p>
            <a:r>
              <a:rPr lang="en-US" sz="4000"/>
              <a:t>Automatic Letter Recognition</a:t>
            </a:r>
          </a:p>
        </p:txBody>
      </p:sp>
    </p:spTree>
    <p:extLst>
      <p:ext uri="{BB962C8B-B14F-4D97-AF65-F5344CB8AC3E}">
        <p14:creationId xmlns:p14="http://schemas.microsoft.com/office/powerpoint/2010/main" val="3142610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4219-8BF9-30A0-A63D-335000031AA7}"/>
              </a:ext>
            </a:extLst>
          </p:cNvPr>
          <p:cNvSpPr>
            <a:spLocks noGrp="1"/>
          </p:cNvSpPr>
          <p:nvPr>
            <p:ph type="title"/>
          </p:nvPr>
        </p:nvSpPr>
        <p:spPr>
          <a:xfrm>
            <a:off x="328956" y="350695"/>
            <a:ext cx="8934400" cy="527100"/>
          </a:xfrm>
        </p:spPr>
        <p:txBody>
          <a:bodyPr/>
          <a:lstStyle/>
          <a:p>
            <a:r>
              <a:rPr lang="en-US" sz="4000"/>
              <a:t>Letter Orientation </a:t>
            </a:r>
          </a:p>
        </p:txBody>
      </p:sp>
      <p:sp>
        <p:nvSpPr>
          <p:cNvPr id="3" name="Rectangle 2">
            <a:extLst>
              <a:ext uri="{FF2B5EF4-FFF2-40B4-BE49-F238E27FC236}">
                <a16:creationId xmlns:a16="http://schemas.microsoft.com/office/drawing/2014/main" id="{EF7DCAA3-61C3-8F38-2754-88AE89558CE8}"/>
              </a:ext>
            </a:extLst>
          </p:cNvPr>
          <p:cNvSpPr/>
          <p:nvPr/>
        </p:nvSpPr>
        <p:spPr>
          <a:xfrm>
            <a:off x="7425740" y="1658520"/>
            <a:ext cx="4547832" cy="5539978"/>
          </a:xfrm>
          <a:prstGeom prst="rect">
            <a:avLst/>
          </a:prstGeom>
          <a:noFill/>
        </p:spPr>
        <p:txBody>
          <a:bodyPr wrap="square" lIns="91440" tIns="45720" rIns="91440" bIns="45720">
            <a:spAutoFit/>
          </a:bodyPr>
          <a:lstStyle/>
          <a:p>
            <a:pPr algn="ctr"/>
            <a:r>
              <a:rPr lang="en-US" sz="15000" b="1" spc="50">
                <a:ln w="0"/>
                <a:solidFill>
                  <a:schemeClr val="bg2"/>
                </a:solidFill>
                <a:effectLst>
                  <a:innerShdw blurRad="63500" dist="50800" dir="13500000">
                    <a:srgbClr val="000000">
                      <a:alpha val="50000"/>
                    </a:srgbClr>
                  </a:innerShdw>
                </a:effectLst>
              </a:rPr>
              <a:t>b 	  d</a:t>
            </a:r>
          </a:p>
          <a:p>
            <a:pPr algn="ctr"/>
            <a:r>
              <a:rPr lang="en-US" sz="15000" b="1" cap="none" spc="50">
                <a:ln w="0"/>
                <a:solidFill>
                  <a:schemeClr val="bg2"/>
                </a:solidFill>
                <a:effectLst>
                  <a:innerShdw blurRad="63500" dist="50800" dir="13500000">
                    <a:srgbClr val="000000">
                      <a:alpha val="50000"/>
                    </a:srgbClr>
                  </a:innerShdw>
                </a:effectLst>
              </a:rPr>
              <a:t>p 	  </a:t>
            </a:r>
            <a:r>
              <a:rPr lang="en-US" sz="15000" b="1" spc="50">
                <a:ln w="0"/>
                <a:solidFill>
                  <a:schemeClr val="bg2"/>
                </a:solidFill>
                <a:effectLst>
                  <a:innerShdw blurRad="63500" dist="50800" dir="13500000">
                    <a:srgbClr val="000000">
                      <a:alpha val="50000"/>
                    </a:srgbClr>
                  </a:innerShdw>
                </a:effectLst>
              </a:rPr>
              <a:t>q</a:t>
            </a:r>
            <a:r>
              <a:rPr lang="en-US" sz="9600" b="1" spc="50">
                <a:ln w="0"/>
                <a:solidFill>
                  <a:schemeClr val="bg2"/>
                </a:solidFill>
                <a:effectLst>
                  <a:innerShdw blurRad="63500" dist="50800" dir="13500000">
                    <a:srgbClr val="000000">
                      <a:alpha val="50000"/>
                    </a:srgbClr>
                  </a:innerShdw>
                </a:effectLst>
              </a:rPr>
              <a:t> </a:t>
            </a:r>
            <a:r>
              <a:rPr lang="en-US" sz="5400" b="1" cap="none" spc="50">
                <a:ln w="0"/>
                <a:solidFill>
                  <a:schemeClr val="bg2"/>
                </a:solidFill>
                <a:effectLst>
                  <a:innerShdw blurRad="63500" dist="50800" dir="13500000">
                    <a:srgbClr val="000000">
                      <a:alpha val="50000"/>
                    </a:srgbClr>
                  </a:innerShdw>
                </a:effectLst>
              </a:rPr>
              <a:t>	</a:t>
            </a:r>
          </a:p>
        </p:txBody>
      </p:sp>
      <p:cxnSp>
        <p:nvCxnSpPr>
          <p:cNvPr id="7" name="Straight Connector 6">
            <a:extLst>
              <a:ext uri="{FF2B5EF4-FFF2-40B4-BE49-F238E27FC236}">
                <a16:creationId xmlns:a16="http://schemas.microsoft.com/office/drawing/2014/main" id="{5D5DFEF8-0E6A-5566-468D-41F75FA1F6BA}"/>
              </a:ext>
            </a:extLst>
          </p:cNvPr>
          <p:cNvCxnSpPr>
            <a:cxnSpLocks/>
          </p:cNvCxnSpPr>
          <p:nvPr/>
        </p:nvCxnSpPr>
        <p:spPr>
          <a:xfrm>
            <a:off x="9650726" y="1608770"/>
            <a:ext cx="0" cy="4808483"/>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3E0043C9-45F0-1D48-6775-4649EF9C3140}"/>
              </a:ext>
            </a:extLst>
          </p:cNvPr>
          <p:cNvCxnSpPr>
            <a:cxnSpLocks/>
          </p:cNvCxnSpPr>
          <p:nvPr/>
        </p:nvCxnSpPr>
        <p:spPr>
          <a:xfrm>
            <a:off x="7383578" y="4073787"/>
            <a:ext cx="4547832" cy="0"/>
          </a:xfrm>
          <a:prstGeom prst="line">
            <a:avLst/>
          </a:prstGeom>
          <a:ln w="76200"/>
        </p:spPr>
        <p:style>
          <a:lnRef idx="2">
            <a:schemeClr val="accent2"/>
          </a:lnRef>
          <a:fillRef idx="0">
            <a:schemeClr val="accent2"/>
          </a:fillRef>
          <a:effectRef idx="1">
            <a:schemeClr val="accent2"/>
          </a:effectRef>
          <a:fontRef idx="minor">
            <a:schemeClr val="tx1"/>
          </a:fontRef>
        </p:style>
      </p:cxnSp>
      <p:pic>
        <p:nvPicPr>
          <p:cNvPr id="15" name="Graphic 14" descr="Cupcake outline">
            <a:extLst>
              <a:ext uri="{FF2B5EF4-FFF2-40B4-BE49-F238E27FC236}">
                <a16:creationId xmlns:a16="http://schemas.microsoft.com/office/drawing/2014/main" id="{F7CFA6DB-A038-4B0C-E871-2807316AB7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8024" y="2067603"/>
            <a:ext cx="1476447" cy="1476447"/>
          </a:xfrm>
          <a:prstGeom prst="rect">
            <a:avLst/>
          </a:prstGeom>
        </p:spPr>
      </p:pic>
      <p:pic>
        <p:nvPicPr>
          <p:cNvPr id="16" name="Graphic 15" descr="Cupcake outline">
            <a:extLst>
              <a:ext uri="{FF2B5EF4-FFF2-40B4-BE49-F238E27FC236}">
                <a16:creationId xmlns:a16="http://schemas.microsoft.com/office/drawing/2014/main" id="{A021BC01-8341-B3E9-D201-B9E3FB0E6E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3001780" y="2155178"/>
            <a:ext cx="1476445" cy="1476445"/>
          </a:xfrm>
          <a:prstGeom prst="rect">
            <a:avLst/>
          </a:prstGeom>
        </p:spPr>
      </p:pic>
      <p:pic>
        <p:nvPicPr>
          <p:cNvPr id="17" name="Graphic 16" descr="Cupcake outline">
            <a:extLst>
              <a:ext uri="{FF2B5EF4-FFF2-40B4-BE49-F238E27FC236}">
                <a16:creationId xmlns:a16="http://schemas.microsoft.com/office/drawing/2014/main" id="{22577589-A42B-B618-61BC-009E8D0EF5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2919777" y="4501785"/>
            <a:ext cx="1476446" cy="1476446"/>
          </a:xfrm>
          <a:prstGeom prst="rect">
            <a:avLst/>
          </a:prstGeom>
        </p:spPr>
      </p:pic>
      <p:pic>
        <p:nvPicPr>
          <p:cNvPr id="18" name="Graphic 17" descr="Cupcake outline">
            <a:extLst>
              <a:ext uri="{FF2B5EF4-FFF2-40B4-BE49-F238E27FC236}">
                <a16:creationId xmlns:a16="http://schemas.microsoft.com/office/drawing/2014/main" id="{C3253BFA-1A8A-2538-8344-7DA0913203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443930" y="4501784"/>
            <a:ext cx="1476447" cy="1476447"/>
          </a:xfrm>
          <a:prstGeom prst="rect">
            <a:avLst/>
          </a:prstGeom>
        </p:spPr>
      </p:pic>
      <p:sp>
        <p:nvSpPr>
          <p:cNvPr id="19" name="Rectangle 18">
            <a:extLst>
              <a:ext uri="{FF2B5EF4-FFF2-40B4-BE49-F238E27FC236}">
                <a16:creationId xmlns:a16="http://schemas.microsoft.com/office/drawing/2014/main" id="{7EB6F6F4-24A7-913C-FFEC-BA72E7434FE0}"/>
              </a:ext>
            </a:extLst>
          </p:cNvPr>
          <p:cNvSpPr/>
          <p:nvPr/>
        </p:nvSpPr>
        <p:spPr>
          <a:xfrm>
            <a:off x="5109183" y="1758022"/>
            <a:ext cx="1935145" cy="4708981"/>
          </a:xfrm>
          <a:prstGeom prst="rect">
            <a:avLst/>
          </a:prstGeom>
          <a:noFill/>
        </p:spPr>
        <p:txBody>
          <a:bodyPr wrap="none" lIns="91440" tIns="45720" rIns="91440" bIns="45720">
            <a:spAutoFit/>
          </a:bodyPr>
          <a:lstStyle/>
          <a:p>
            <a:pPr algn="ctr"/>
            <a:r>
              <a:rPr lang="en-US" sz="15000" b="1" cap="none" spc="50">
                <a:ln w="0"/>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cs typeface="Arial" panose="020B0604020202020204" pitchFamily="34" charset="0"/>
              </a:rPr>
              <a:t>W</a:t>
            </a:r>
          </a:p>
          <a:p>
            <a:pPr algn="ctr"/>
            <a:r>
              <a:rPr lang="en-US" sz="15000" b="1" cap="none" spc="50">
                <a:ln w="0"/>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cs typeface="Arial" panose="020B0604020202020204" pitchFamily="34" charset="0"/>
              </a:rPr>
              <a:t>M</a:t>
            </a:r>
            <a:endParaRPr lang="en-US" sz="15000" b="1" cap="none" spc="50">
              <a:ln w="0"/>
              <a:solidFill>
                <a:schemeClr val="bg2"/>
              </a:solidFill>
              <a:effectLst>
                <a:innerShdw blurRad="63500" dist="50800" dir="13500000">
                  <a:srgbClr val="000000">
                    <a:alpha val="50000"/>
                  </a:srgbClr>
                </a:innerShdw>
              </a:effectLst>
            </a:endParaRPr>
          </a:p>
        </p:txBody>
      </p:sp>
      <p:cxnSp>
        <p:nvCxnSpPr>
          <p:cNvPr id="24" name="Straight Connector 23">
            <a:extLst>
              <a:ext uri="{FF2B5EF4-FFF2-40B4-BE49-F238E27FC236}">
                <a16:creationId xmlns:a16="http://schemas.microsoft.com/office/drawing/2014/main" id="{491979B0-BDDD-EB83-317A-AF02E16D6556}"/>
              </a:ext>
            </a:extLst>
          </p:cNvPr>
          <p:cNvCxnSpPr>
            <a:cxnSpLocks/>
          </p:cNvCxnSpPr>
          <p:nvPr/>
        </p:nvCxnSpPr>
        <p:spPr>
          <a:xfrm>
            <a:off x="5128427" y="4062761"/>
            <a:ext cx="1935145" cy="0"/>
          </a:xfrm>
          <a:prstGeom prst="line">
            <a:avLst/>
          </a:prstGeom>
          <a:ln w="76200"/>
        </p:spPr>
        <p:style>
          <a:lnRef idx="2">
            <a:schemeClr val="accent2"/>
          </a:lnRef>
          <a:fillRef idx="0">
            <a:schemeClr val="accent2"/>
          </a:fillRef>
          <a:effectRef idx="1">
            <a:schemeClr val="accent2"/>
          </a:effectRef>
          <a:fontRef idx="minor">
            <a:schemeClr val="tx1"/>
          </a:fontRef>
        </p:style>
      </p:cxnSp>
      <p:cxnSp>
        <p:nvCxnSpPr>
          <p:cNvPr id="28" name="Straight Connector 27">
            <a:extLst>
              <a:ext uri="{FF2B5EF4-FFF2-40B4-BE49-F238E27FC236}">
                <a16:creationId xmlns:a16="http://schemas.microsoft.com/office/drawing/2014/main" id="{F9B7216C-C475-F30A-5377-AF70F3DEDF4C}"/>
              </a:ext>
            </a:extLst>
          </p:cNvPr>
          <p:cNvCxnSpPr>
            <a:cxnSpLocks/>
          </p:cNvCxnSpPr>
          <p:nvPr/>
        </p:nvCxnSpPr>
        <p:spPr>
          <a:xfrm>
            <a:off x="218428" y="4062762"/>
            <a:ext cx="4547832" cy="0"/>
          </a:xfrm>
          <a:prstGeom prst="line">
            <a:avLst/>
          </a:prstGeom>
          <a:ln w="76200"/>
        </p:spPr>
        <p:style>
          <a:lnRef idx="2">
            <a:schemeClr val="accent2"/>
          </a:lnRef>
          <a:fillRef idx="0">
            <a:schemeClr val="accent2"/>
          </a:fillRef>
          <a:effectRef idx="1">
            <a:schemeClr val="accent2"/>
          </a:effectRef>
          <a:fontRef idx="minor">
            <a:schemeClr val="tx1"/>
          </a:fontRef>
        </p:style>
      </p:cxnSp>
      <p:cxnSp>
        <p:nvCxnSpPr>
          <p:cNvPr id="29" name="Straight Connector 28">
            <a:extLst>
              <a:ext uri="{FF2B5EF4-FFF2-40B4-BE49-F238E27FC236}">
                <a16:creationId xmlns:a16="http://schemas.microsoft.com/office/drawing/2014/main" id="{8BBE429B-8274-F4F8-9313-06D6A5433D9C}"/>
              </a:ext>
            </a:extLst>
          </p:cNvPr>
          <p:cNvCxnSpPr>
            <a:cxnSpLocks/>
          </p:cNvCxnSpPr>
          <p:nvPr/>
        </p:nvCxnSpPr>
        <p:spPr>
          <a:xfrm>
            <a:off x="2480321" y="1658520"/>
            <a:ext cx="0" cy="4808483"/>
          </a:xfrm>
          <a:prstGeom prst="line">
            <a:avLst/>
          </a:prstGeom>
          <a:ln w="762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34683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78813" y="437431"/>
            <a:ext cx="9722255" cy="527100"/>
          </a:xfrm>
        </p:spPr>
        <p:txBody>
          <a:bodyPr/>
          <a:lstStyle/>
          <a:p>
            <a:r>
              <a:rPr lang="en-US" sz="4000">
                <a:latin typeface="Museo Slab 500"/>
              </a:rPr>
              <a:t>Skill Progression – Segmenting and Blending </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400">
              <a:solidFill>
                <a:schemeClr val="bg1"/>
              </a:solidFill>
            </a:endParaRPr>
          </a:p>
        </p:txBody>
      </p:sp>
      <p:grpSp>
        <p:nvGrpSpPr>
          <p:cNvPr id="3" name="Google Shape;6323;p44">
            <a:extLst>
              <a:ext uri="{FF2B5EF4-FFF2-40B4-BE49-F238E27FC236}">
                <a16:creationId xmlns:a16="http://schemas.microsoft.com/office/drawing/2014/main" id="{C1C099AF-C720-98B8-000F-264246632F38}"/>
              </a:ext>
            </a:extLst>
          </p:cNvPr>
          <p:cNvGrpSpPr/>
          <p:nvPr/>
        </p:nvGrpSpPr>
        <p:grpSpPr>
          <a:xfrm>
            <a:off x="4764627" y="1680516"/>
            <a:ext cx="7199456" cy="4828887"/>
            <a:chOff x="1690388" y="4921250"/>
            <a:chExt cx="6725650" cy="5799175"/>
          </a:xfrm>
        </p:grpSpPr>
        <p:sp>
          <p:nvSpPr>
            <p:cNvPr id="4" name="Google Shape;6324;p44">
              <a:extLst>
                <a:ext uri="{FF2B5EF4-FFF2-40B4-BE49-F238E27FC236}">
                  <a16:creationId xmlns:a16="http://schemas.microsoft.com/office/drawing/2014/main" id="{F1809ECA-0630-ED14-EACA-2DA740895197}"/>
                </a:ext>
              </a:extLst>
            </p:cNvPr>
            <p:cNvSpPr/>
            <p:nvPr/>
          </p:nvSpPr>
          <p:spPr>
            <a:xfrm>
              <a:off x="7193463" y="5626750"/>
              <a:ext cx="1222575" cy="5093675"/>
            </a:xfrm>
            <a:custGeom>
              <a:avLst/>
              <a:gdLst/>
              <a:ahLst/>
              <a:cxnLst/>
              <a:rect l="l" t="t" r="r" b="b"/>
              <a:pathLst>
                <a:path w="48903" h="203747" extrusionOk="0">
                  <a:moveTo>
                    <a:pt x="1" y="1"/>
                  </a:moveTo>
                  <a:lnTo>
                    <a:pt x="48903" y="1"/>
                  </a:lnTo>
                  <a:lnTo>
                    <a:pt x="48903" y="203746"/>
                  </a:lnTo>
                  <a:lnTo>
                    <a:pt x="1" y="203746"/>
                  </a:lnTo>
                  <a:close/>
                </a:path>
              </a:pathLst>
            </a:custGeom>
            <a:solidFill>
              <a:srgbClr val="7C98AC"/>
            </a:solidFill>
            <a:ln>
              <a:noFill/>
            </a:ln>
          </p:spPr>
          <p:txBody>
            <a:bodyPr spcFirstLastPara="1" wrap="square" lIns="121900" tIns="121900" rIns="121900" bIns="121900" anchor="ctr" anchorCtr="0">
              <a:noAutofit/>
            </a:bodyPr>
            <a:lstStyle/>
            <a:p>
              <a:endParaRPr sz="2400"/>
            </a:p>
          </p:txBody>
        </p:sp>
        <p:sp>
          <p:nvSpPr>
            <p:cNvPr id="5" name="Google Shape;6325;p44">
              <a:extLst>
                <a:ext uri="{FF2B5EF4-FFF2-40B4-BE49-F238E27FC236}">
                  <a16:creationId xmlns:a16="http://schemas.microsoft.com/office/drawing/2014/main" id="{2261930A-BE7B-04AC-973E-66AE33929622}"/>
                </a:ext>
              </a:extLst>
            </p:cNvPr>
            <p:cNvSpPr/>
            <p:nvPr/>
          </p:nvSpPr>
          <p:spPr>
            <a:xfrm>
              <a:off x="6582213" y="4921250"/>
              <a:ext cx="611275" cy="1422700"/>
            </a:xfrm>
            <a:custGeom>
              <a:avLst/>
              <a:gdLst/>
              <a:ahLst/>
              <a:cxnLst/>
              <a:rect l="l" t="t" r="r" b="b"/>
              <a:pathLst>
                <a:path w="24451" h="56908" extrusionOk="0">
                  <a:moveTo>
                    <a:pt x="24451" y="28221"/>
                  </a:moveTo>
                  <a:lnTo>
                    <a:pt x="0" y="0"/>
                  </a:lnTo>
                  <a:lnTo>
                    <a:pt x="0" y="28654"/>
                  </a:lnTo>
                  <a:lnTo>
                    <a:pt x="24451" y="56908"/>
                  </a:lnTo>
                  <a:close/>
                </a:path>
              </a:pathLst>
            </a:custGeom>
            <a:solidFill>
              <a:srgbClr val="7C98AC"/>
            </a:solidFill>
            <a:ln>
              <a:noFill/>
            </a:ln>
          </p:spPr>
          <p:txBody>
            <a:bodyPr spcFirstLastPara="1" wrap="square" lIns="121900" tIns="121900" rIns="121900" bIns="121900" anchor="ctr" anchorCtr="0">
              <a:noAutofit/>
            </a:bodyPr>
            <a:lstStyle/>
            <a:p>
              <a:endParaRPr sz="2400"/>
            </a:p>
          </p:txBody>
        </p:sp>
        <p:sp>
          <p:nvSpPr>
            <p:cNvPr id="6" name="Google Shape;6326;p44">
              <a:extLst>
                <a:ext uri="{FF2B5EF4-FFF2-40B4-BE49-F238E27FC236}">
                  <a16:creationId xmlns:a16="http://schemas.microsoft.com/office/drawing/2014/main" id="{A29320DC-3640-1258-948E-31E6641494CE}"/>
                </a:ext>
              </a:extLst>
            </p:cNvPr>
            <p:cNvSpPr/>
            <p:nvPr/>
          </p:nvSpPr>
          <p:spPr>
            <a:xfrm>
              <a:off x="6582213" y="4921250"/>
              <a:ext cx="1833825" cy="705525"/>
            </a:xfrm>
            <a:custGeom>
              <a:avLst/>
              <a:gdLst/>
              <a:ahLst/>
              <a:cxnLst/>
              <a:rect l="l" t="t" r="r" b="b"/>
              <a:pathLst>
                <a:path w="73353" h="28221" extrusionOk="0">
                  <a:moveTo>
                    <a:pt x="48902" y="0"/>
                  </a:moveTo>
                  <a:lnTo>
                    <a:pt x="0" y="0"/>
                  </a:lnTo>
                  <a:lnTo>
                    <a:pt x="24451" y="28221"/>
                  </a:lnTo>
                  <a:lnTo>
                    <a:pt x="73353" y="28221"/>
                  </a:ln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endParaRPr sz="2400"/>
            </a:p>
          </p:txBody>
        </p:sp>
        <p:sp>
          <p:nvSpPr>
            <p:cNvPr id="7" name="Google Shape;6327;p44">
              <a:extLst>
                <a:ext uri="{FF2B5EF4-FFF2-40B4-BE49-F238E27FC236}">
                  <a16:creationId xmlns:a16="http://schemas.microsoft.com/office/drawing/2014/main" id="{0FB2609A-46AC-7533-8546-DCC966B6F657}"/>
                </a:ext>
              </a:extLst>
            </p:cNvPr>
            <p:cNvSpPr/>
            <p:nvPr/>
          </p:nvSpPr>
          <p:spPr>
            <a:xfrm>
              <a:off x="6582213" y="5261500"/>
              <a:ext cx="611275" cy="828950"/>
            </a:xfrm>
            <a:custGeom>
              <a:avLst/>
              <a:gdLst/>
              <a:ahLst/>
              <a:cxnLst/>
              <a:rect l="l" t="t" r="r" b="b"/>
              <a:pathLst>
                <a:path w="24451" h="33158" extrusionOk="0">
                  <a:moveTo>
                    <a:pt x="24451" y="28254"/>
                  </a:moveTo>
                  <a:lnTo>
                    <a:pt x="0" y="0"/>
                  </a:lnTo>
                  <a:lnTo>
                    <a:pt x="0" y="4904"/>
                  </a:lnTo>
                  <a:lnTo>
                    <a:pt x="24451" y="33157"/>
                  </a:lnTo>
                  <a:close/>
                </a:path>
              </a:pathLst>
            </a:custGeom>
            <a:solidFill>
              <a:schemeClr val="bg1"/>
            </a:solidFill>
            <a:ln>
              <a:noFill/>
            </a:ln>
          </p:spPr>
          <p:txBody>
            <a:bodyPr spcFirstLastPara="1" wrap="square" lIns="121900" tIns="121900" rIns="121900" bIns="121900" anchor="ctr" anchorCtr="0">
              <a:noAutofit/>
            </a:bodyPr>
            <a:lstStyle/>
            <a:p>
              <a:endParaRPr sz="2400"/>
            </a:p>
          </p:txBody>
        </p:sp>
        <p:sp>
          <p:nvSpPr>
            <p:cNvPr id="8" name="Google Shape;6328;p44">
              <a:extLst>
                <a:ext uri="{FF2B5EF4-FFF2-40B4-BE49-F238E27FC236}">
                  <a16:creationId xmlns:a16="http://schemas.microsoft.com/office/drawing/2014/main" id="{E99C47AC-4A7A-3AEF-A45B-A47C8D15A0D6}"/>
                </a:ext>
              </a:extLst>
            </p:cNvPr>
            <p:cNvSpPr/>
            <p:nvPr/>
          </p:nvSpPr>
          <p:spPr>
            <a:xfrm>
              <a:off x="7193463" y="5841900"/>
              <a:ext cx="828950" cy="373625"/>
            </a:xfrm>
            <a:custGeom>
              <a:avLst/>
              <a:gdLst/>
              <a:ahLst/>
              <a:cxnLst/>
              <a:rect l="l" t="t" r="r" b="b"/>
              <a:pathLst>
                <a:path w="33158" h="14945" extrusionOk="0">
                  <a:moveTo>
                    <a:pt x="1" y="5038"/>
                  </a:moveTo>
                  <a:lnTo>
                    <a:pt x="23684" y="5038"/>
                  </a:lnTo>
                  <a:lnTo>
                    <a:pt x="23684" y="1"/>
                  </a:lnTo>
                  <a:lnTo>
                    <a:pt x="33158" y="7473"/>
                  </a:lnTo>
                  <a:lnTo>
                    <a:pt x="23684" y="14945"/>
                  </a:lnTo>
                  <a:lnTo>
                    <a:pt x="23684" y="9941"/>
                  </a:lnTo>
                  <a:lnTo>
                    <a:pt x="1" y="994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 name="Google Shape;6329;p44">
              <a:extLst>
                <a:ext uri="{FF2B5EF4-FFF2-40B4-BE49-F238E27FC236}">
                  <a16:creationId xmlns:a16="http://schemas.microsoft.com/office/drawing/2014/main" id="{8862A376-81C0-8E42-8ED9-7764751CFEE1}"/>
                </a:ext>
              </a:extLst>
            </p:cNvPr>
            <p:cNvSpPr/>
            <p:nvPr/>
          </p:nvSpPr>
          <p:spPr>
            <a:xfrm>
              <a:off x="5970088" y="6343925"/>
              <a:ext cx="1223400" cy="4376500"/>
            </a:xfrm>
            <a:custGeom>
              <a:avLst/>
              <a:gdLst/>
              <a:ahLst/>
              <a:cxnLst/>
              <a:rect l="l" t="t" r="r" b="b"/>
              <a:pathLst>
                <a:path w="48936" h="175060" extrusionOk="0">
                  <a:moveTo>
                    <a:pt x="1" y="1"/>
                  </a:moveTo>
                  <a:lnTo>
                    <a:pt x="48936" y="1"/>
                  </a:lnTo>
                  <a:lnTo>
                    <a:pt x="48936" y="175059"/>
                  </a:lnTo>
                  <a:lnTo>
                    <a:pt x="1" y="175059"/>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 name="Google Shape;6330;p44">
              <a:extLst>
                <a:ext uri="{FF2B5EF4-FFF2-40B4-BE49-F238E27FC236}">
                  <a16:creationId xmlns:a16="http://schemas.microsoft.com/office/drawing/2014/main" id="{A7925E90-E1DF-8AEF-053F-30521D611084}"/>
                </a:ext>
              </a:extLst>
            </p:cNvPr>
            <p:cNvSpPr/>
            <p:nvPr/>
          </p:nvSpPr>
          <p:spPr>
            <a:xfrm>
              <a:off x="5358838" y="5637600"/>
              <a:ext cx="611275" cy="1422700"/>
            </a:xfrm>
            <a:custGeom>
              <a:avLst/>
              <a:gdLst/>
              <a:ahLst/>
              <a:cxnLst/>
              <a:rect l="l" t="t" r="r" b="b"/>
              <a:pathLst>
                <a:path w="24451" h="56908" extrusionOk="0">
                  <a:moveTo>
                    <a:pt x="24451" y="28254"/>
                  </a:moveTo>
                  <a:lnTo>
                    <a:pt x="0" y="0"/>
                  </a:lnTo>
                  <a:lnTo>
                    <a:pt x="0" y="28687"/>
                  </a:lnTo>
                  <a:lnTo>
                    <a:pt x="24451" y="56908"/>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 name="Google Shape;6331;p44">
              <a:extLst>
                <a:ext uri="{FF2B5EF4-FFF2-40B4-BE49-F238E27FC236}">
                  <a16:creationId xmlns:a16="http://schemas.microsoft.com/office/drawing/2014/main" id="{606EC1C2-5F5A-DBE4-087A-A8D3EEA0707C}"/>
                </a:ext>
              </a:extLst>
            </p:cNvPr>
            <p:cNvSpPr/>
            <p:nvPr/>
          </p:nvSpPr>
          <p:spPr>
            <a:xfrm>
              <a:off x="5358838" y="5637600"/>
              <a:ext cx="1834650" cy="706350"/>
            </a:xfrm>
            <a:custGeom>
              <a:avLst/>
              <a:gdLst/>
              <a:ahLst/>
              <a:cxnLst/>
              <a:rect l="l" t="t" r="r" b="b"/>
              <a:pathLst>
                <a:path w="73386" h="28254" extrusionOk="0">
                  <a:moveTo>
                    <a:pt x="48935" y="0"/>
                  </a:moveTo>
                  <a:lnTo>
                    <a:pt x="0" y="0"/>
                  </a:lnTo>
                  <a:lnTo>
                    <a:pt x="24451" y="28254"/>
                  </a:lnTo>
                  <a:lnTo>
                    <a:pt x="73386" y="28254"/>
                  </a:ln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12" name="Google Shape;6332;p44">
              <a:extLst>
                <a:ext uri="{FF2B5EF4-FFF2-40B4-BE49-F238E27FC236}">
                  <a16:creationId xmlns:a16="http://schemas.microsoft.com/office/drawing/2014/main" id="{C4EEB1F3-C4FF-414D-7469-4702FC99D899}"/>
                </a:ext>
              </a:extLst>
            </p:cNvPr>
            <p:cNvSpPr/>
            <p:nvPr/>
          </p:nvSpPr>
          <p:spPr>
            <a:xfrm>
              <a:off x="5358838" y="5977825"/>
              <a:ext cx="611275" cy="829800"/>
            </a:xfrm>
            <a:custGeom>
              <a:avLst/>
              <a:gdLst/>
              <a:ahLst/>
              <a:cxnLst/>
              <a:rect l="l" t="t" r="r" b="b"/>
              <a:pathLst>
                <a:path w="24451" h="33192" extrusionOk="0">
                  <a:moveTo>
                    <a:pt x="24451" y="28255"/>
                  </a:moveTo>
                  <a:lnTo>
                    <a:pt x="0" y="1"/>
                  </a:lnTo>
                  <a:lnTo>
                    <a:pt x="0" y="4938"/>
                  </a:lnTo>
                  <a:lnTo>
                    <a:pt x="24451" y="3319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3" name="Google Shape;6333;p44">
              <a:extLst>
                <a:ext uri="{FF2B5EF4-FFF2-40B4-BE49-F238E27FC236}">
                  <a16:creationId xmlns:a16="http://schemas.microsoft.com/office/drawing/2014/main" id="{DB877F37-A05F-B399-96D1-722279C2B66E}"/>
                </a:ext>
              </a:extLst>
            </p:cNvPr>
            <p:cNvSpPr/>
            <p:nvPr/>
          </p:nvSpPr>
          <p:spPr>
            <a:xfrm>
              <a:off x="5970088" y="6559075"/>
              <a:ext cx="829800" cy="373625"/>
            </a:xfrm>
            <a:custGeom>
              <a:avLst/>
              <a:gdLst/>
              <a:ahLst/>
              <a:cxnLst/>
              <a:rect l="l" t="t" r="r" b="b"/>
              <a:pathLst>
                <a:path w="33192" h="14945" extrusionOk="0">
                  <a:moveTo>
                    <a:pt x="1" y="5005"/>
                  </a:moveTo>
                  <a:lnTo>
                    <a:pt x="23685" y="5005"/>
                  </a:lnTo>
                  <a:lnTo>
                    <a:pt x="23685" y="1"/>
                  </a:lnTo>
                  <a:lnTo>
                    <a:pt x="33191" y="7473"/>
                  </a:lnTo>
                  <a:lnTo>
                    <a:pt x="23685" y="14945"/>
                  </a:lnTo>
                  <a:lnTo>
                    <a:pt x="23685" y="9941"/>
                  </a:lnTo>
                  <a:lnTo>
                    <a:pt x="1" y="994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6" name="Google Shape;6334;p44">
              <a:extLst>
                <a:ext uri="{FF2B5EF4-FFF2-40B4-BE49-F238E27FC236}">
                  <a16:creationId xmlns:a16="http://schemas.microsoft.com/office/drawing/2014/main" id="{AB6DAB34-4DBF-C8A1-ED39-8DB5E33BA8AF}"/>
                </a:ext>
              </a:extLst>
            </p:cNvPr>
            <p:cNvSpPr/>
            <p:nvPr/>
          </p:nvSpPr>
          <p:spPr>
            <a:xfrm>
              <a:off x="4136288" y="6354775"/>
              <a:ext cx="611300" cy="1422700"/>
            </a:xfrm>
            <a:custGeom>
              <a:avLst/>
              <a:gdLst/>
              <a:ahLst/>
              <a:cxnLst/>
              <a:rect l="l" t="t" r="r" b="b"/>
              <a:pathLst>
                <a:path w="24452" h="56908" extrusionOk="0">
                  <a:moveTo>
                    <a:pt x="24451" y="28221"/>
                  </a:moveTo>
                  <a:lnTo>
                    <a:pt x="1" y="0"/>
                  </a:lnTo>
                  <a:lnTo>
                    <a:pt x="1" y="28654"/>
                  </a:lnTo>
                  <a:lnTo>
                    <a:pt x="24451" y="56908"/>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 name="Google Shape;6335;p44">
              <a:extLst>
                <a:ext uri="{FF2B5EF4-FFF2-40B4-BE49-F238E27FC236}">
                  <a16:creationId xmlns:a16="http://schemas.microsoft.com/office/drawing/2014/main" id="{346A5BE9-AA31-1507-3723-AC4713B75A90}"/>
                </a:ext>
              </a:extLst>
            </p:cNvPr>
            <p:cNvSpPr/>
            <p:nvPr/>
          </p:nvSpPr>
          <p:spPr>
            <a:xfrm>
              <a:off x="4747563" y="7060275"/>
              <a:ext cx="1222550" cy="3660150"/>
            </a:xfrm>
            <a:custGeom>
              <a:avLst/>
              <a:gdLst/>
              <a:ahLst/>
              <a:cxnLst/>
              <a:rect l="l" t="t" r="r" b="b"/>
              <a:pathLst>
                <a:path w="48902" h="146406" extrusionOk="0">
                  <a:moveTo>
                    <a:pt x="0" y="1"/>
                  </a:moveTo>
                  <a:lnTo>
                    <a:pt x="48902" y="1"/>
                  </a:lnTo>
                  <a:lnTo>
                    <a:pt x="48902" y="146405"/>
                  </a:lnTo>
                  <a:lnTo>
                    <a:pt x="0" y="146405"/>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8" name="Google Shape;6336;p44">
              <a:extLst>
                <a:ext uri="{FF2B5EF4-FFF2-40B4-BE49-F238E27FC236}">
                  <a16:creationId xmlns:a16="http://schemas.microsoft.com/office/drawing/2014/main" id="{1BAF02FE-E71F-0EC3-7E62-75AD520C0331}"/>
                </a:ext>
              </a:extLst>
            </p:cNvPr>
            <p:cNvSpPr/>
            <p:nvPr/>
          </p:nvSpPr>
          <p:spPr>
            <a:xfrm>
              <a:off x="4136288" y="6354775"/>
              <a:ext cx="1833825" cy="705525"/>
            </a:xfrm>
            <a:custGeom>
              <a:avLst/>
              <a:gdLst/>
              <a:ahLst/>
              <a:cxnLst/>
              <a:rect l="l" t="t" r="r" b="b"/>
              <a:pathLst>
                <a:path w="73353" h="28221" extrusionOk="0">
                  <a:moveTo>
                    <a:pt x="48902" y="0"/>
                  </a:moveTo>
                  <a:lnTo>
                    <a:pt x="1" y="0"/>
                  </a:lnTo>
                  <a:lnTo>
                    <a:pt x="24451" y="28221"/>
                  </a:lnTo>
                  <a:lnTo>
                    <a:pt x="73353" y="28221"/>
                  </a:lnTo>
                  <a:close/>
                </a:path>
              </a:pathLst>
            </a:custGeom>
            <a:solidFill>
              <a:schemeClr val="accent3">
                <a:lumMod val="20000"/>
                <a:lumOff val="80000"/>
              </a:schemeClr>
            </a:solidFill>
            <a:ln>
              <a:noFill/>
            </a:ln>
          </p:spPr>
          <p:txBody>
            <a:bodyPr spcFirstLastPara="1" wrap="square" lIns="121900" tIns="121900" rIns="121900" bIns="121900" anchor="ctr" anchorCtr="0">
              <a:noAutofit/>
            </a:bodyPr>
            <a:lstStyle/>
            <a:p>
              <a:endParaRPr sz="2400"/>
            </a:p>
          </p:txBody>
        </p:sp>
        <p:sp>
          <p:nvSpPr>
            <p:cNvPr id="19" name="Google Shape;6337;p44">
              <a:extLst>
                <a:ext uri="{FF2B5EF4-FFF2-40B4-BE49-F238E27FC236}">
                  <a16:creationId xmlns:a16="http://schemas.microsoft.com/office/drawing/2014/main" id="{35D586A1-E203-03F3-4216-ADA6E985BCC4}"/>
                </a:ext>
              </a:extLst>
            </p:cNvPr>
            <p:cNvSpPr/>
            <p:nvPr/>
          </p:nvSpPr>
          <p:spPr>
            <a:xfrm>
              <a:off x="4136288" y="6695025"/>
              <a:ext cx="611300" cy="828950"/>
            </a:xfrm>
            <a:custGeom>
              <a:avLst/>
              <a:gdLst/>
              <a:ahLst/>
              <a:cxnLst/>
              <a:rect l="l" t="t" r="r" b="b"/>
              <a:pathLst>
                <a:path w="24452" h="33158" extrusionOk="0">
                  <a:moveTo>
                    <a:pt x="24451" y="28254"/>
                  </a:moveTo>
                  <a:lnTo>
                    <a:pt x="1" y="0"/>
                  </a:lnTo>
                  <a:lnTo>
                    <a:pt x="1" y="4904"/>
                  </a:lnTo>
                  <a:lnTo>
                    <a:pt x="24451" y="33157"/>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0" name="Google Shape;6338;p44">
              <a:extLst>
                <a:ext uri="{FF2B5EF4-FFF2-40B4-BE49-F238E27FC236}">
                  <a16:creationId xmlns:a16="http://schemas.microsoft.com/office/drawing/2014/main" id="{236ABAA4-0F51-CC17-BAD6-94B7C4FC8F00}"/>
                </a:ext>
              </a:extLst>
            </p:cNvPr>
            <p:cNvSpPr/>
            <p:nvPr/>
          </p:nvSpPr>
          <p:spPr>
            <a:xfrm>
              <a:off x="4747563" y="7275425"/>
              <a:ext cx="828950" cy="373625"/>
            </a:xfrm>
            <a:custGeom>
              <a:avLst/>
              <a:gdLst/>
              <a:ahLst/>
              <a:cxnLst/>
              <a:rect l="l" t="t" r="r" b="b"/>
              <a:pathLst>
                <a:path w="33158" h="14945" extrusionOk="0">
                  <a:moveTo>
                    <a:pt x="0" y="5038"/>
                  </a:moveTo>
                  <a:lnTo>
                    <a:pt x="23684" y="5038"/>
                  </a:lnTo>
                  <a:lnTo>
                    <a:pt x="23684" y="1"/>
                  </a:lnTo>
                  <a:lnTo>
                    <a:pt x="33157" y="7473"/>
                  </a:lnTo>
                  <a:lnTo>
                    <a:pt x="23684" y="14945"/>
                  </a:lnTo>
                  <a:lnTo>
                    <a:pt x="23684" y="9941"/>
                  </a:lnTo>
                  <a:lnTo>
                    <a:pt x="0" y="994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1" name="Google Shape;6339;p44">
              <a:extLst>
                <a:ext uri="{FF2B5EF4-FFF2-40B4-BE49-F238E27FC236}">
                  <a16:creationId xmlns:a16="http://schemas.microsoft.com/office/drawing/2014/main" id="{0DD980AE-5CEC-8612-0810-0461CD9CE61A}"/>
                </a:ext>
              </a:extLst>
            </p:cNvPr>
            <p:cNvSpPr/>
            <p:nvPr/>
          </p:nvSpPr>
          <p:spPr>
            <a:xfrm>
              <a:off x="1690388" y="7788300"/>
              <a:ext cx="1833825" cy="705525"/>
            </a:xfrm>
            <a:custGeom>
              <a:avLst/>
              <a:gdLst/>
              <a:ahLst/>
              <a:cxnLst/>
              <a:rect l="l" t="t" r="r" b="b"/>
              <a:pathLst>
                <a:path w="73353" h="28221" extrusionOk="0">
                  <a:moveTo>
                    <a:pt x="48902" y="0"/>
                  </a:moveTo>
                  <a:lnTo>
                    <a:pt x="0" y="0"/>
                  </a:lnTo>
                  <a:lnTo>
                    <a:pt x="24451" y="28221"/>
                  </a:lnTo>
                  <a:lnTo>
                    <a:pt x="73352" y="28221"/>
                  </a:lnTo>
                  <a:close/>
                </a:path>
              </a:pathLst>
            </a:custGeom>
            <a:solidFill>
              <a:schemeClr val="tx2">
                <a:lumMod val="20000"/>
                <a:lumOff val="80000"/>
              </a:schemeClr>
            </a:solidFill>
            <a:ln>
              <a:noFill/>
            </a:ln>
          </p:spPr>
          <p:txBody>
            <a:bodyPr spcFirstLastPara="1" wrap="square" lIns="121900" tIns="121900" rIns="121900" bIns="121900" anchor="ctr" anchorCtr="0">
              <a:noAutofit/>
            </a:bodyPr>
            <a:lstStyle/>
            <a:p>
              <a:endParaRPr sz="2400"/>
            </a:p>
          </p:txBody>
        </p:sp>
        <p:sp>
          <p:nvSpPr>
            <p:cNvPr id="22" name="Google Shape;6340;p44">
              <a:extLst>
                <a:ext uri="{FF2B5EF4-FFF2-40B4-BE49-F238E27FC236}">
                  <a16:creationId xmlns:a16="http://schemas.microsoft.com/office/drawing/2014/main" id="{636B8F81-52D7-F6F4-74B0-B6F70EB07040}"/>
                </a:ext>
              </a:extLst>
            </p:cNvPr>
            <p:cNvSpPr/>
            <p:nvPr/>
          </p:nvSpPr>
          <p:spPr>
            <a:xfrm>
              <a:off x="2301638" y="8493800"/>
              <a:ext cx="1222575" cy="2226625"/>
            </a:xfrm>
            <a:custGeom>
              <a:avLst/>
              <a:gdLst/>
              <a:ahLst/>
              <a:cxnLst/>
              <a:rect l="l" t="t" r="r" b="b"/>
              <a:pathLst>
                <a:path w="48903" h="89065" extrusionOk="0">
                  <a:moveTo>
                    <a:pt x="1" y="1"/>
                  </a:moveTo>
                  <a:lnTo>
                    <a:pt x="48902" y="1"/>
                  </a:lnTo>
                  <a:lnTo>
                    <a:pt x="48902" y="89064"/>
                  </a:lnTo>
                  <a:lnTo>
                    <a:pt x="1" y="89064"/>
                  </a:lnTo>
                  <a:close/>
                </a:path>
              </a:pathLst>
            </a:custGeom>
            <a:solidFill>
              <a:schemeClr val="tx2"/>
            </a:solidFill>
            <a:ln>
              <a:noFill/>
            </a:ln>
          </p:spPr>
          <p:txBody>
            <a:bodyPr spcFirstLastPara="1" wrap="square" lIns="121900" tIns="121900" rIns="121900" bIns="121900" anchor="ctr" anchorCtr="0">
              <a:noAutofit/>
            </a:bodyPr>
            <a:lstStyle/>
            <a:p>
              <a:endParaRPr sz="2400"/>
            </a:p>
          </p:txBody>
        </p:sp>
        <p:sp>
          <p:nvSpPr>
            <p:cNvPr id="23" name="Google Shape;6341;p44">
              <a:extLst>
                <a:ext uri="{FF2B5EF4-FFF2-40B4-BE49-F238E27FC236}">
                  <a16:creationId xmlns:a16="http://schemas.microsoft.com/office/drawing/2014/main" id="{99017474-575E-9978-B6A5-2BB24344E4B3}"/>
                </a:ext>
              </a:extLst>
            </p:cNvPr>
            <p:cNvSpPr/>
            <p:nvPr/>
          </p:nvSpPr>
          <p:spPr>
            <a:xfrm>
              <a:off x="1690388" y="7788300"/>
              <a:ext cx="611275" cy="2932125"/>
            </a:xfrm>
            <a:custGeom>
              <a:avLst/>
              <a:gdLst/>
              <a:ahLst/>
              <a:cxnLst/>
              <a:rect l="l" t="t" r="r" b="b"/>
              <a:pathLst>
                <a:path w="24451" h="117285" extrusionOk="0">
                  <a:moveTo>
                    <a:pt x="24451" y="28221"/>
                  </a:moveTo>
                  <a:lnTo>
                    <a:pt x="0" y="0"/>
                  </a:lnTo>
                  <a:lnTo>
                    <a:pt x="0" y="89064"/>
                  </a:lnTo>
                  <a:lnTo>
                    <a:pt x="24451" y="117284"/>
                  </a:lnTo>
                  <a:close/>
                </a:path>
              </a:pathLst>
            </a:custGeom>
            <a:solidFill>
              <a:schemeClr val="tx2"/>
            </a:solidFill>
            <a:ln>
              <a:noFill/>
            </a:ln>
          </p:spPr>
          <p:txBody>
            <a:bodyPr spcFirstLastPara="1" wrap="square" lIns="121900" tIns="121900" rIns="121900" bIns="121900" anchor="ctr" anchorCtr="0">
              <a:noAutofit/>
            </a:bodyPr>
            <a:lstStyle/>
            <a:p>
              <a:endParaRPr sz="2400"/>
            </a:p>
          </p:txBody>
        </p:sp>
        <p:sp>
          <p:nvSpPr>
            <p:cNvPr id="24" name="Google Shape;6342;p44">
              <a:extLst>
                <a:ext uri="{FF2B5EF4-FFF2-40B4-BE49-F238E27FC236}">
                  <a16:creationId xmlns:a16="http://schemas.microsoft.com/office/drawing/2014/main" id="{06F39E64-2DF9-B30D-4009-55C6F191AA5A}"/>
                </a:ext>
              </a:extLst>
            </p:cNvPr>
            <p:cNvSpPr/>
            <p:nvPr/>
          </p:nvSpPr>
          <p:spPr>
            <a:xfrm>
              <a:off x="2301638" y="8708950"/>
              <a:ext cx="828950" cy="373625"/>
            </a:xfrm>
            <a:custGeom>
              <a:avLst/>
              <a:gdLst/>
              <a:ahLst/>
              <a:cxnLst/>
              <a:rect l="l" t="t" r="r" b="b"/>
              <a:pathLst>
                <a:path w="33158" h="14945" extrusionOk="0">
                  <a:moveTo>
                    <a:pt x="1" y="5038"/>
                  </a:moveTo>
                  <a:lnTo>
                    <a:pt x="23684" y="5038"/>
                  </a:lnTo>
                  <a:lnTo>
                    <a:pt x="23684" y="1"/>
                  </a:lnTo>
                  <a:lnTo>
                    <a:pt x="33158" y="7473"/>
                  </a:lnTo>
                  <a:lnTo>
                    <a:pt x="23684" y="14945"/>
                  </a:lnTo>
                  <a:lnTo>
                    <a:pt x="23684" y="9941"/>
                  </a:lnTo>
                  <a:lnTo>
                    <a:pt x="1" y="994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5" name="Google Shape;6343;p44">
              <a:extLst>
                <a:ext uri="{FF2B5EF4-FFF2-40B4-BE49-F238E27FC236}">
                  <a16:creationId xmlns:a16="http://schemas.microsoft.com/office/drawing/2014/main" id="{1239AE82-B02C-5694-CFD8-606CF672E7C5}"/>
                </a:ext>
              </a:extLst>
            </p:cNvPr>
            <p:cNvSpPr/>
            <p:nvPr/>
          </p:nvSpPr>
          <p:spPr>
            <a:xfrm>
              <a:off x="1690388" y="8128550"/>
              <a:ext cx="611275" cy="828950"/>
            </a:xfrm>
            <a:custGeom>
              <a:avLst/>
              <a:gdLst/>
              <a:ahLst/>
              <a:cxnLst/>
              <a:rect l="l" t="t" r="r" b="b"/>
              <a:pathLst>
                <a:path w="24451" h="33158" extrusionOk="0">
                  <a:moveTo>
                    <a:pt x="24451" y="28254"/>
                  </a:moveTo>
                  <a:lnTo>
                    <a:pt x="0" y="0"/>
                  </a:lnTo>
                  <a:lnTo>
                    <a:pt x="0" y="4904"/>
                  </a:lnTo>
                  <a:lnTo>
                    <a:pt x="24451" y="33157"/>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6" name="Google Shape;6344;p44">
              <a:extLst>
                <a:ext uri="{FF2B5EF4-FFF2-40B4-BE49-F238E27FC236}">
                  <a16:creationId xmlns:a16="http://schemas.microsoft.com/office/drawing/2014/main" id="{039525D9-84CC-C304-3C22-A13A24A46D11}"/>
                </a:ext>
              </a:extLst>
            </p:cNvPr>
            <p:cNvSpPr/>
            <p:nvPr/>
          </p:nvSpPr>
          <p:spPr>
            <a:xfrm>
              <a:off x="3524188" y="7777450"/>
              <a:ext cx="1223400" cy="2942975"/>
            </a:xfrm>
            <a:custGeom>
              <a:avLst/>
              <a:gdLst/>
              <a:ahLst/>
              <a:cxnLst/>
              <a:rect l="l" t="t" r="r" b="b"/>
              <a:pathLst>
                <a:path w="48936" h="117719" extrusionOk="0">
                  <a:moveTo>
                    <a:pt x="0" y="1"/>
                  </a:moveTo>
                  <a:lnTo>
                    <a:pt x="48935" y="1"/>
                  </a:lnTo>
                  <a:lnTo>
                    <a:pt x="48935" y="117718"/>
                  </a:lnTo>
                  <a:lnTo>
                    <a:pt x="0" y="117718"/>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7" name="Google Shape;6345;p44">
              <a:extLst>
                <a:ext uri="{FF2B5EF4-FFF2-40B4-BE49-F238E27FC236}">
                  <a16:creationId xmlns:a16="http://schemas.microsoft.com/office/drawing/2014/main" id="{E11260E8-25D4-AC30-FB7D-A8E7E4EC2492}"/>
                </a:ext>
              </a:extLst>
            </p:cNvPr>
            <p:cNvSpPr/>
            <p:nvPr/>
          </p:nvSpPr>
          <p:spPr>
            <a:xfrm>
              <a:off x="2912913" y="7071125"/>
              <a:ext cx="611300" cy="1422700"/>
            </a:xfrm>
            <a:custGeom>
              <a:avLst/>
              <a:gdLst/>
              <a:ahLst/>
              <a:cxnLst/>
              <a:rect l="l" t="t" r="r" b="b"/>
              <a:pathLst>
                <a:path w="24452" h="56908" extrusionOk="0">
                  <a:moveTo>
                    <a:pt x="24451" y="28254"/>
                  </a:moveTo>
                  <a:lnTo>
                    <a:pt x="1" y="0"/>
                  </a:lnTo>
                  <a:lnTo>
                    <a:pt x="1" y="28687"/>
                  </a:lnTo>
                  <a:lnTo>
                    <a:pt x="24451" y="56908"/>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8" name="Google Shape;6346;p44">
              <a:extLst>
                <a:ext uri="{FF2B5EF4-FFF2-40B4-BE49-F238E27FC236}">
                  <a16:creationId xmlns:a16="http://schemas.microsoft.com/office/drawing/2014/main" id="{9EC926E3-89BC-B8E0-71BA-812A63FDCE6F}"/>
                </a:ext>
              </a:extLst>
            </p:cNvPr>
            <p:cNvSpPr/>
            <p:nvPr/>
          </p:nvSpPr>
          <p:spPr>
            <a:xfrm>
              <a:off x="2912913" y="7071125"/>
              <a:ext cx="1834675" cy="706350"/>
            </a:xfrm>
            <a:custGeom>
              <a:avLst/>
              <a:gdLst/>
              <a:ahLst/>
              <a:cxnLst/>
              <a:rect l="l" t="t" r="r" b="b"/>
              <a:pathLst>
                <a:path w="73387" h="28254" extrusionOk="0">
                  <a:moveTo>
                    <a:pt x="48936" y="0"/>
                  </a:moveTo>
                  <a:lnTo>
                    <a:pt x="1" y="0"/>
                  </a:lnTo>
                  <a:lnTo>
                    <a:pt x="24451" y="28254"/>
                  </a:lnTo>
                  <a:lnTo>
                    <a:pt x="73386" y="28254"/>
                  </a:lnTo>
                  <a:close/>
                </a:path>
              </a:pathLst>
            </a:custGeom>
            <a:solidFill>
              <a:schemeClr val="accent1">
                <a:lumMod val="40000"/>
                <a:lumOff val="60000"/>
              </a:schemeClr>
            </a:solidFill>
            <a:ln>
              <a:noFill/>
            </a:ln>
          </p:spPr>
          <p:txBody>
            <a:bodyPr spcFirstLastPara="1" wrap="square" lIns="121900" tIns="121900" rIns="121900" bIns="121900" anchor="ctr" anchorCtr="0">
              <a:noAutofit/>
            </a:bodyPr>
            <a:lstStyle/>
            <a:p>
              <a:endParaRPr sz="2400"/>
            </a:p>
          </p:txBody>
        </p:sp>
        <p:sp>
          <p:nvSpPr>
            <p:cNvPr id="29" name="Google Shape;6347;p44">
              <a:extLst>
                <a:ext uri="{FF2B5EF4-FFF2-40B4-BE49-F238E27FC236}">
                  <a16:creationId xmlns:a16="http://schemas.microsoft.com/office/drawing/2014/main" id="{BC5580D3-5943-5E4E-FC65-615E05648F1C}"/>
                </a:ext>
              </a:extLst>
            </p:cNvPr>
            <p:cNvSpPr/>
            <p:nvPr/>
          </p:nvSpPr>
          <p:spPr>
            <a:xfrm>
              <a:off x="2912913" y="7411375"/>
              <a:ext cx="611300" cy="829775"/>
            </a:xfrm>
            <a:custGeom>
              <a:avLst/>
              <a:gdLst/>
              <a:ahLst/>
              <a:cxnLst/>
              <a:rect l="l" t="t" r="r" b="b"/>
              <a:pathLst>
                <a:path w="24452" h="33191" extrusionOk="0">
                  <a:moveTo>
                    <a:pt x="24451" y="28254"/>
                  </a:moveTo>
                  <a:lnTo>
                    <a:pt x="1" y="0"/>
                  </a:lnTo>
                  <a:lnTo>
                    <a:pt x="1" y="4937"/>
                  </a:lnTo>
                  <a:lnTo>
                    <a:pt x="24451" y="3319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0" name="Google Shape;6348;p44">
              <a:extLst>
                <a:ext uri="{FF2B5EF4-FFF2-40B4-BE49-F238E27FC236}">
                  <a16:creationId xmlns:a16="http://schemas.microsoft.com/office/drawing/2014/main" id="{F015AC14-D809-A008-16AA-D42E3951EE61}"/>
                </a:ext>
              </a:extLst>
            </p:cNvPr>
            <p:cNvSpPr/>
            <p:nvPr/>
          </p:nvSpPr>
          <p:spPr>
            <a:xfrm>
              <a:off x="3524188" y="7992625"/>
              <a:ext cx="829775" cy="373625"/>
            </a:xfrm>
            <a:custGeom>
              <a:avLst/>
              <a:gdLst/>
              <a:ahLst/>
              <a:cxnLst/>
              <a:rect l="l" t="t" r="r" b="b"/>
              <a:pathLst>
                <a:path w="33191" h="14945" extrusionOk="0">
                  <a:moveTo>
                    <a:pt x="0" y="5004"/>
                  </a:moveTo>
                  <a:lnTo>
                    <a:pt x="23684" y="5004"/>
                  </a:lnTo>
                  <a:lnTo>
                    <a:pt x="23684" y="0"/>
                  </a:lnTo>
                  <a:lnTo>
                    <a:pt x="33191" y="7472"/>
                  </a:lnTo>
                  <a:lnTo>
                    <a:pt x="23684" y="14944"/>
                  </a:lnTo>
                  <a:lnTo>
                    <a:pt x="23684" y="9940"/>
                  </a:lnTo>
                  <a:lnTo>
                    <a:pt x="0" y="9940"/>
                  </a:ln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31" name="TextBox 30">
            <a:extLst>
              <a:ext uri="{FF2B5EF4-FFF2-40B4-BE49-F238E27FC236}">
                <a16:creationId xmlns:a16="http://schemas.microsoft.com/office/drawing/2014/main" id="{AAF29DDA-96B8-FF3A-8598-DFE288B7CEE0}"/>
              </a:ext>
            </a:extLst>
          </p:cNvPr>
          <p:cNvSpPr txBox="1"/>
          <p:nvPr/>
        </p:nvSpPr>
        <p:spPr>
          <a:xfrm>
            <a:off x="5708827" y="5014764"/>
            <a:ext cx="877477" cy="1384995"/>
          </a:xfrm>
          <a:prstGeom prst="rect">
            <a:avLst/>
          </a:prstGeom>
          <a:noFill/>
        </p:spPr>
        <p:txBody>
          <a:bodyPr wrap="square" rtlCol="0">
            <a:spAutoFit/>
          </a:bodyPr>
          <a:lstStyle/>
          <a:p>
            <a:r>
              <a:rPr lang="en-US" sz="2800" b="1"/>
              <a:t>at</a:t>
            </a:r>
          </a:p>
          <a:p>
            <a:r>
              <a:rPr lang="en-US" sz="2800" b="1"/>
              <a:t>map</a:t>
            </a:r>
          </a:p>
          <a:p>
            <a:r>
              <a:rPr lang="en-US" sz="2800" b="1"/>
              <a:t>bed</a:t>
            </a:r>
          </a:p>
        </p:txBody>
      </p:sp>
      <p:sp>
        <p:nvSpPr>
          <p:cNvPr id="32" name="TextBox 31">
            <a:extLst>
              <a:ext uri="{FF2B5EF4-FFF2-40B4-BE49-F238E27FC236}">
                <a16:creationId xmlns:a16="http://schemas.microsoft.com/office/drawing/2014/main" id="{B8443BA7-8B31-E503-6086-25C9A5ABFE15}"/>
              </a:ext>
            </a:extLst>
          </p:cNvPr>
          <p:cNvSpPr txBox="1"/>
          <p:nvPr/>
        </p:nvSpPr>
        <p:spPr>
          <a:xfrm>
            <a:off x="6906166" y="4605516"/>
            <a:ext cx="966583" cy="1815882"/>
          </a:xfrm>
          <a:prstGeom prst="rect">
            <a:avLst/>
          </a:prstGeom>
          <a:noFill/>
        </p:spPr>
        <p:txBody>
          <a:bodyPr wrap="square" rtlCol="0">
            <a:spAutoFit/>
          </a:bodyPr>
          <a:lstStyle/>
          <a:p>
            <a:r>
              <a:rPr lang="en-US" sz="2800" b="1"/>
              <a:t>moss</a:t>
            </a:r>
          </a:p>
          <a:p>
            <a:r>
              <a:rPr lang="en-US" sz="2800" b="1"/>
              <a:t>chip</a:t>
            </a:r>
          </a:p>
          <a:p>
            <a:r>
              <a:rPr lang="en-US" sz="2800" b="1"/>
              <a:t>slam</a:t>
            </a:r>
          </a:p>
          <a:p>
            <a:r>
              <a:rPr lang="en-US" sz="2800" b="1"/>
              <a:t>ditch</a:t>
            </a:r>
          </a:p>
        </p:txBody>
      </p:sp>
      <p:sp>
        <p:nvSpPr>
          <p:cNvPr id="33" name="TextBox 32">
            <a:extLst>
              <a:ext uri="{FF2B5EF4-FFF2-40B4-BE49-F238E27FC236}">
                <a16:creationId xmlns:a16="http://schemas.microsoft.com/office/drawing/2014/main" id="{BAE9BE59-244E-5084-2944-22DEDE9EAE90}"/>
              </a:ext>
            </a:extLst>
          </p:cNvPr>
          <p:cNvSpPr txBox="1"/>
          <p:nvPr/>
        </p:nvSpPr>
        <p:spPr>
          <a:xfrm>
            <a:off x="8081837" y="4169323"/>
            <a:ext cx="1177866" cy="2246769"/>
          </a:xfrm>
          <a:prstGeom prst="rect">
            <a:avLst/>
          </a:prstGeom>
          <a:noFill/>
        </p:spPr>
        <p:txBody>
          <a:bodyPr wrap="square" rtlCol="0">
            <a:spAutoFit/>
          </a:bodyPr>
          <a:lstStyle/>
          <a:p>
            <a:r>
              <a:rPr lang="en-US" sz="2800" b="1"/>
              <a:t>kite</a:t>
            </a:r>
          </a:p>
          <a:p>
            <a:r>
              <a:rPr lang="en-US" sz="2800" b="1"/>
              <a:t>hope</a:t>
            </a:r>
          </a:p>
          <a:p>
            <a:r>
              <a:rPr lang="en-US" sz="2800" b="1"/>
              <a:t>blame</a:t>
            </a:r>
          </a:p>
          <a:p>
            <a:r>
              <a:rPr lang="en-US" sz="2800" b="1"/>
              <a:t>shade</a:t>
            </a:r>
          </a:p>
          <a:p>
            <a:r>
              <a:rPr lang="en-US" sz="2800" b="1"/>
              <a:t>cube</a:t>
            </a:r>
          </a:p>
        </p:txBody>
      </p:sp>
      <p:sp>
        <p:nvSpPr>
          <p:cNvPr id="34" name="TextBox 33">
            <a:extLst>
              <a:ext uri="{FF2B5EF4-FFF2-40B4-BE49-F238E27FC236}">
                <a16:creationId xmlns:a16="http://schemas.microsoft.com/office/drawing/2014/main" id="{95BDBB46-FF0D-FD2E-A3AD-3BD68787A8C9}"/>
              </a:ext>
            </a:extLst>
          </p:cNvPr>
          <p:cNvSpPr txBox="1"/>
          <p:nvPr/>
        </p:nvSpPr>
        <p:spPr>
          <a:xfrm>
            <a:off x="10745300" y="3167931"/>
            <a:ext cx="1177866" cy="3539430"/>
          </a:xfrm>
          <a:prstGeom prst="rect">
            <a:avLst/>
          </a:prstGeom>
          <a:noFill/>
        </p:spPr>
        <p:txBody>
          <a:bodyPr wrap="square" rtlCol="0">
            <a:spAutoFit/>
          </a:bodyPr>
          <a:lstStyle/>
          <a:p>
            <a:r>
              <a:rPr lang="en-US" sz="2800" b="1"/>
              <a:t>team</a:t>
            </a:r>
          </a:p>
          <a:p>
            <a:r>
              <a:rPr lang="en-US" sz="2800" b="1"/>
              <a:t>now</a:t>
            </a:r>
          </a:p>
          <a:p>
            <a:r>
              <a:rPr lang="en-US" sz="2800" b="1"/>
              <a:t>soil</a:t>
            </a:r>
          </a:p>
          <a:p>
            <a:r>
              <a:rPr lang="en-US" sz="2800" b="1"/>
              <a:t>cheek</a:t>
            </a:r>
          </a:p>
          <a:p>
            <a:r>
              <a:rPr lang="en-US" sz="2800" b="1"/>
              <a:t>start</a:t>
            </a:r>
          </a:p>
          <a:p>
            <a:r>
              <a:rPr lang="en-US" sz="2800" b="1"/>
              <a:t>fright</a:t>
            </a:r>
          </a:p>
          <a:p>
            <a:r>
              <a:rPr lang="en-US" sz="2800" b="1"/>
              <a:t>gnarl</a:t>
            </a:r>
          </a:p>
          <a:p>
            <a:endParaRPr lang="en-US" sz="2800" b="1"/>
          </a:p>
        </p:txBody>
      </p:sp>
      <p:sp>
        <p:nvSpPr>
          <p:cNvPr id="35" name="TextBox 34">
            <a:extLst>
              <a:ext uri="{FF2B5EF4-FFF2-40B4-BE49-F238E27FC236}">
                <a16:creationId xmlns:a16="http://schemas.microsoft.com/office/drawing/2014/main" id="{BAA0407A-64E9-508C-E146-11A5A06A898C}"/>
              </a:ext>
            </a:extLst>
          </p:cNvPr>
          <p:cNvSpPr txBox="1"/>
          <p:nvPr/>
        </p:nvSpPr>
        <p:spPr>
          <a:xfrm>
            <a:off x="9344799" y="3291476"/>
            <a:ext cx="1270768" cy="3847207"/>
          </a:xfrm>
          <a:prstGeom prst="rect">
            <a:avLst/>
          </a:prstGeom>
          <a:noFill/>
        </p:spPr>
        <p:txBody>
          <a:bodyPr wrap="square" lIns="91440" tIns="45720" rIns="91440" bIns="45720" rtlCol="0" anchor="t">
            <a:spAutoFit/>
          </a:bodyPr>
          <a:lstStyle/>
          <a:p>
            <a:r>
              <a:rPr lang="en-US" sz="2800" b="1"/>
              <a:t>grand</a:t>
            </a:r>
          </a:p>
          <a:p>
            <a:r>
              <a:rPr lang="en-US" sz="2800" b="1"/>
              <a:t>blend</a:t>
            </a:r>
          </a:p>
          <a:p>
            <a:r>
              <a:rPr lang="en-US" sz="2800" b="1"/>
              <a:t>twist</a:t>
            </a:r>
          </a:p>
          <a:p>
            <a:r>
              <a:rPr lang="en-US" sz="2800" b="1"/>
              <a:t>stomp</a:t>
            </a:r>
          </a:p>
          <a:p>
            <a:r>
              <a:rPr lang="en-US" sz="2800" b="1"/>
              <a:t>stripe</a:t>
            </a:r>
            <a:endParaRPr lang="en-US" sz="2800" b="1">
              <a:cs typeface="Calibri"/>
            </a:endParaRPr>
          </a:p>
          <a:p>
            <a:r>
              <a:rPr lang="en-US" sz="2800" b="1"/>
              <a:t>brisk</a:t>
            </a:r>
          </a:p>
          <a:p>
            <a:r>
              <a:rPr lang="en-US" sz="2800" b="1"/>
              <a:t>scrape</a:t>
            </a:r>
            <a:endParaRPr lang="en-US" sz="2800" b="1">
              <a:cs typeface="Calibri"/>
            </a:endParaRPr>
          </a:p>
          <a:p>
            <a:endParaRPr lang="en-US" sz="2400" b="1"/>
          </a:p>
          <a:p>
            <a:endParaRPr lang="en-US" sz="2400" b="1"/>
          </a:p>
        </p:txBody>
      </p:sp>
      <p:grpSp>
        <p:nvGrpSpPr>
          <p:cNvPr id="36" name="Group 35">
            <a:extLst>
              <a:ext uri="{FF2B5EF4-FFF2-40B4-BE49-F238E27FC236}">
                <a16:creationId xmlns:a16="http://schemas.microsoft.com/office/drawing/2014/main" id="{8E1E24CE-A0EC-1426-8828-AAC4CEB04EEE}"/>
              </a:ext>
            </a:extLst>
          </p:cNvPr>
          <p:cNvGrpSpPr/>
          <p:nvPr/>
        </p:nvGrpSpPr>
        <p:grpSpPr>
          <a:xfrm>
            <a:off x="117832" y="1501514"/>
            <a:ext cx="6143780" cy="5298623"/>
            <a:chOff x="251493" y="1898327"/>
            <a:chExt cx="5708977" cy="4545138"/>
          </a:xfrm>
        </p:grpSpPr>
        <p:sp>
          <p:nvSpPr>
            <p:cNvPr id="37" name="Google Shape;6417;p44">
              <a:extLst>
                <a:ext uri="{FF2B5EF4-FFF2-40B4-BE49-F238E27FC236}">
                  <a16:creationId xmlns:a16="http://schemas.microsoft.com/office/drawing/2014/main" id="{A472AB4B-704B-E4D7-8FF9-F70D3926F508}"/>
                </a:ext>
              </a:extLst>
            </p:cNvPr>
            <p:cNvSpPr/>
            <p:nvPr/>
          </p:nvSpPr>
          <p:spPr>
            <a:xfrm>
              <a:off x="538262" y="2266832"/>
              <a:ext cx="45719" cy="3479960"/>
            </a:xfrm>
            <a:custGeom>
              <a:avLst/>
              <a:gdLst/>
              <a:ahLst/>
              <a:cxnLst/>
              <a:rect l="l" t="t" r="r" b="b"/>
              <a:pathLst>
                <a:path w="1" h="107362" fill="none" extrusionOk="0">
                  <a:moveTo>
                    <a:pt x="1" y="1"/>
                  </a:moveTo>
                  <a:lnTo>
                    <a:pt x="1" y="107362"/>
                  </a:lnTo>
                </a:path>
              </a:pathLst>
            </a:custGeom>
            <a:solidFill>
              <a:srgbClr val="666666"/>
            </a:solidFill>
            <a:ln w="19050" cap="flat" cmpd="sng">
              <a:solidFill>
                <a:schemeClr val="dk1"/>
              </a:solidFill>
              <a:prstDash val="solid"/>
              <a:miter lim="19892"/>
              <a:headEnd type="none" w="sm" len="sm"/>
              <a:tailEnd type="none" w="sm" len="sm"/>
            </a:ln>
          </p:spPr>
          <p:txBody>
            <a:bodyPr spcFirstLastPara="1" wrap="square" lIns="121900" tIns="121900" rIns="121900" bIns="121900" anchor="ctr" anchorCtr="0">
              <a:noAutofit/>
            </a:bodyPr>
            <a:lstStyle/>
            <a:p>
              <a:endParaRPr sz="2000">
                <a:solidFill>
                  <a:srgbClr val="000000"/>
                </a:solidFill>
              </a:endParaRPr>
            </a:p>
          </p:txBody>
        </p:sp>
        <p:grpSp>
          <p:nvGrpSpPr>
            <p:cNvPr id="38" name="Group 37">
              <a:extLst>
                <a:ext uri="{FF2B5EF4-FFF2-40B4-BE49-F238E27FC236}">
                  <a16:creationId xmlns:a16="http://schemas.microsoft.com/office/drawing/2014/main" id="{818206E2-F14E-4223-B59A-A701891BB5F2}"/>
                </a:ext>
              </a:extLst>
            </p:cNvPr>
            <p:cNvGrpSpPr/>
            <p:nvPr/>
          </p:nvGrpSpPr>
          <p:grpSpPr>
            <a:xfrm>
              <a:off x="251493" y="1898327"/>
              <a:ext cx="5708977" cy="4545138"/>
              <a:chOff x="251493" y="1898327"/>
              <a:chExt cx="5708977" cy="4545138"/>
            </a:xfrm>
          </p:grpSpPr>
          <p:grpSp>
            <p:nvGrpSpPr>
              <p:cNvPr id="39" name="Group 38">
                <a:extLst>
                  <a:ext uri="{FF2B5EF4-FFF2-40B4-BE49-F238E27FC236}">
                    <a16:creationId xmlns:a16="http://schemas.microsoft.com/office/drawing/2014/main" id="{AC881582-438C-AB42-67F5-B4534666A1F4}"/>
                  </a:ext>
                </a:extLst>
              </p:cNvPr>
              <p:cNvGrpSpPr/>
              <p:nvPr/>
            </p:nvGrpSpPr>
            <p:grpSpPr>
              <a:xfrm>
                <a:off x="272861" y="5620272"/>
                <a:ext cx="630965" cy="573804"/>
                <a:chOff x="300488" y="5364106"/>
                <a:chExt cx="630965" cy="573804"/>
              </a:xfrm>
            </p:grpSpPr>
            <p:sp>
              <p:nvSpPr>
                <p:cNvPr id="57" name="Google Shape;6418;p44">
                  <a:extLst>
                    <a:ext uri="{FF2B5EF4-FFF2-40B4-BE49-F238E27FC236}">
                      <a16:creationId xmlns:a16="http://schemas.microsoft.com/office/drawing/2014/main" id="{BC9EF18F-2C10-B7F6-E660-4093610C7A58}"/>
                    </a:ext>
                  </a:extLst>
                </p:cNvPr>
                <p:cNvSpPr/>
                <p:nvPr/>
              </p:nvSpPr>
              <p:spPr>
                <a:xfrm>
                  <a:off x="300488" y="5364106"/>
                  <a:ext cx="630965" cy="573804"/>
                </a:xfrm>
                <a:custGeom>
                  <a:avLst/>
                  <a:gdLst/>
                  <a:ahLst/>
                  <a:cxnLst/>
                  <a:rect l="l" t="t" r="r" b="b"/>
                  <a:pathLst>
                    <a:path w="15815" h="15816" extrusionOk="0">
                      <a:moveTo>
                        <a:pt x="7918" y="0"/>
                      </a:moveTo>
                      <a:cubicBezTo>
                        <a:pt x="3541" y="0"/>
                        <a:pt x="0" y="3522"/>
                        <a:pt x="0" y="7898"/>
                      </a:cubicBezTo>
                      <a:cubicBezTo>
                        <a:pt x="0" y="12274"/>
                        <a:pt x="3541" y="15815"/>
                        <a:pt x="7918" y="15815"/>
                      </a:cubicBezTo>
                      <a:cubicBezTo>
                        <a:pt x="12274" y="15815"/>
                        <a:pt x="15815" y="12274"/>
                        <a:pt x="15815" y="7898"/>
                      </a:cubicBezTo>
                      <a:cubicBezTo>
                        <a:pt x="15815" y="3522"/>
                        <a:pt x="12274" y="0"/>
                        <a:pt x="7918" y="0"/>
                      </a:cubicBezTo>
                      <a:close/>
                    </a:path>
                  </a:pathLst>
                </a:custGeom>
                <a:solidFill>
                  <a:schemeClr val="accent6"/>
                </a:solidFill>
                <a:ln>
                  <a:noFill/>
                </a:ln>
              </p:spPr>
              <p:txBody>
                <a:bodyPr spcFirstLastPara="1" wrap="square" lIns="121900" tIns="121900" rIns="121900" bIns="121900" anchor="ctr" anchorCtr="0">
                  <a:noAutofit/>
                </a:bodyPr>
                <a:lstStyle/>
                <a:p>
                  <a:endParaRPr sz="2000">
                    <a:solidFill>
                      <a:srgbClr val="000000"/>
                    </a:solidFill>
                  </a:endParaRPr>
                </a:p>
              </p:txBody>
            </p:sp>
            <p:sp>
              <p:nvSpPr>
                <p:cNvPr id="58" name="Google Shape;6419;p44">
                  <a:extLst>
                    <a:ext uri="{FF2B5EF4-FFF2-40B4-BE49-F238E27FC236}">
                      <a16:creationId xmlns:a16="http://schemas.microsoft.com/office/drawing/2014/main" id="{864362E4-BF1E-C726-0618-5566ABDA5601}"/>
                    </a:ext>
                  </a:extLst>
                </p:cNvPr>
                <p:cNvSpPr/>
                <p:nvPr/>
              </p:nvSpPr>
              <p:spPr>
                <a:xfrm>
                  <a:off x="381420" y="5444960"/>
                  <a:ext cx="453185" cy="411415"/>
                </a:xfrm>
                <a:custGeom>
                  <a:avLst/>
                  <a:gdLst/>
                  <a:ahLst/>
                  <a:cxnLst/>
                  <a:rect l="l" t="t" r="r" b="b"/>
                  <a:pathLst>
                    <a:path w="11359" h="11340" extrusionOk="0">
                      <a:moveTo>
                        <a:pt x="5690" y="0"/>
                      </a:moveTo>
                      <a:cubicBezTo>
                        <a:pt x="2546" y="0"/>
                        <a:pt x="0" y="2527"/>
                        <a:pt x="0" y="5670"/>
                      </a:cubicBezTo>
                      <a:cubicBezTo>
                        <a:pt x="0" y="8813"/>
                        <a:pt x="2546" y="11339"/>
                        <a:pt x="5690" y="11339"/>
                      </a:cubicBezTo>
                      <a:cubicBezTo>
                        <a:pt x="8813" y="11339"/>
                        <a:pt x="11359" y="8813"/>
                        <a:pt x="11359" y="5670"/>
                      </a:cubicBezTo>
                      <a:cubicBezTo>
                        <a:pt x="11359" y="2527"/>
                        <a:pt x="8813" y="0"/>
                        <a:pt x="5690" y="0"/>
                      </a:cubicBezTo>
                      <a:close/>
                    </a:path>
                  </a:pathLst>
                </a:custGeom>
                <a:solidFill>
                  <a:srgbClr val="FFFFFF"/>
                </a:solidFill>
                <a:ln>
                  <a:noFill/>
                </a:ln>
              </p:spPr>
              <p:txBody>
                <a:bodyPr spcFirstLastPara="1" wrap="square" lIns="121900" tIns="121900" rIns="121900" bIns="121900" anchor="ctr" anchorCtr="0">
                  <a:noAutofit/>
                </a:bodyPr>
                <a:lstStyle/>
                <a:p>
                  <a:pPr algn="ctr"/>
                  <a:r>
                    <a:rPr lang="en" sz="2000" b="1">
                      <a:solidFill>
                        <a:srgbClr val="000000"/>
                      </a:solidFill>
                      <a:latin typeface="Roboto"/>
                      <a:ea typeface="Roboto"/>
                      <a:cs typeface="Roboto"/>
                      <a:sym typeface="Roboto"/>
                    </a:rPr>
                    <a:t>5</a:t>
                  </a:r>
                  <a:endParaRPr sz="2000" b="1">
                    <a:solidFill>
                      <a:srgbClr val="000000"/>
                    </a:solidFill>
                    <a:latin typeface="Roboto"/>
                    <a:ea typeface="Roboto"/>
                    <a:cs typeface="Roboto"/>
                    <a:sym typeface="Roboto"/>
                  </a:endParaRPr>
                </a:p>
              </p:txBody>
            </p:sp>
          </p:grpSp>
          <p:sp>
            <p:nvSpPr>
              <p:cNvPr id="40" name="Google Shape;6420;p44">
                <a:extLst>
                  <a:ext uri="{FF2B5EF4-FFF2-40B4-BE49-F238E27FC236}">
                    <a16:creationId xmlns:a16="http://schemas.microsoft.com/office/drawing/2014/main" id="{3BB94A31-496F-5F79-B62A-210B1C0FF719}"/>
                  </a:ext>
                </a:extLst>
              </p:cNvPr>
              <p:cNvSpPr/>
              <p:nvPr/>
            </p:nvSpPr>
            <p:spPr>
              <a:xfrm>
                <a:off x="895521" y="5667040"/>
                <a:ext cx="4244962" cy="776425"/>
              </a:xfrm>
              <a:prstGeom prst="rect">
                <a:avLst/>
              </a:prstGeom>
              <a:noFill/>
              <a:ln>
                <a:noFill/>
              </a:ln>
            </p:spPr>
            <p:txBody>
              <a:bodyPr spcFirstLastPara="1" wrap="square" lIns="121900" tIns="121900" rIns="121900" bIns="121900" anchor="ctr" anchorCtr="0">
                <a:noAutofit/>
              </a:bodyPr>
              <a:lstStyle/>
              <a:p>
                <a:r>
                  <a:rPr lang="en-US" sz="2000">
                    <a:solidFill>
                      <a:schemeClr val="bg2"/>
                    </a:solidFill>
                    <a:ea typeface="Roboto"/>
                    <a:cs typeface="Roboto"/>
                    <a:sym typeface="Roboto"/>
                  </a:rPr>
                  <a:t>Vowel teams, diphthongs; r-controlled vowels; additional sound patterns</a:t>
                </a:r>
              </a:p>
              <a:p>
                <a:endParaRPr sz="2000">
                  <a:solidFill>
                    <a:schemeClr val="bg2"/>
                  </a:solidFill>
                  <a:ea typeface="Roboto"/>
                  <a:cs typeface="Roboto"/>
                  <a:sym typeface="Roboto"/>
                </a:endParaRPr>
              </a:p>
            </p:txBody>
          </p:sp>
          <p:grpSp>
            <p:nvGrpSpPr>
              <p:cNvPr id="41" name="Group 40">
                <a:extLst>
                  <a:ext uri="{FF2B5EF4-FFF2-40B4-BE49-F238E27FC236}">
                    <a16:creationId xmlns:a16="http://schemas.microsoft.com/office/drawing/2014/main" id="{ED0AB644-0F5F-F808-B604-CBA49CB2DC37}"/>
                  </a:ext>
                </a:extLst>
              </p:cNvPr>
              <p:cNvGrpSpPr/>
              <p:nvPr/>
            </p:nvGrpSpPr>
            <p:grpSpPr>
              <a:xfrm>
                <a:off x="264556" y="4725140"/>
                <a:ext cx="630965" cy="573768"/>
                <a:chOff x="251076" y="4517063"/>
                <a:chExt cx="630965" cy="573768"/>
              </a:xfrm>
            </p:grpSpPr>
            <p:sp>
              <p:nvSpPr>
                <p:cNvPr id="55" name="Google Shape;6421;p44">
                  <a:extLst>
                    <a:ext uri="{FF2B5EF4-FFF2-40B4-BE49-F238E27FC236}">
                      <a16:creationId xmlns:a16="http://schemas.microsoft.com/office/drawing/2014/main" id="{6916D599-5430-9D8C-EDCC-FA3409FD5995}"/>
                    </a:ext>
                  </a:extLst>
                </p:cNvPr>
                <p:cNvSpPr/>
                <p:nvPr/>
              </p:nvSpPr>
              <p:spPr>
                <a:xfrm>
                  <a:off x="251076" y="4517063"/>
                  <a:ext cx="630965" cy="573768"/>
                </a:xfrm>
                <a:custGeom>
                  <a:avLst/>
                  <a:gdLst/>
                  <a:ahLst/>
                  <a:cxnLst/>
                  <a:rect l="l" t="t" r="r" b="b"/>
                  <a:pathLst>
                    <a:path w="15815" h="15815" extrusionOk="0">
                      <a:moveTo>
                        <a:pt x="7918" y="0"/>
                      </a:moveTo>
                      <a:cubicBezTo>
                        <a:pt x="3541" y="0"/>
                        <a:pt x="0" y="3541"/>
                        <a:pt x="0" y="7918"/>
                      </a:cubicBezTo>
                      <a:cubicBezTo>
                        <a:pt x="0" y="12274"/>
                        <a:pt x="3541" y="15815"/>
                        <a:pt x="7918" y="15815"/>
                      </a:cubicBezTo>
                      <a:cubicBezTo>
                        <a:pt x="12274" y="15815"/>
                        <a:pt x="15815" y="12274"/>
                        <a:pt x="15815" y="7918"/>
                      </a:cubicBezTo>
                      <a:cubicBezTo>
                        <a:pt x="15815" y="3541"/>
                        <a:pt x="12274" y="0"/>
                        <a:pt x="7918" y="0"/>
                      </a:cubicBezTo>
                      <a:close/>
                    </a:path>
                  </a:pathLst>
                </a:custGeom>
                <a:solidFill>
                  <a:schemeClr val="accent5"/>
                </a:solidFill>
                <a:ln>
                  <a:noFill/>
                </a:ln>
              </p:spPr>
              <p:txBody>
                <a:bodyPr spcFirstLastPara="1" wrap="square" lIns="121900" tIns="121900" rIns="121900" bIns="121900" anchor="ctr" anchorCtr="0">
                  <a:noAutofit/>
                </a:bodyPr>
                <a:lstStyle/>
                <a:p>
                  <a:endParaRPr sz="2000">
                    <a:solidFill>
                      <a:srgbClr val="000000"/>
                    </a:solidFill>
                  </a:endParaRPr>
                </a:p>
              </p:txBody>
            </p:sp>
            <p:sp>
              <p:nvSpPr>
                <p:cNvPr id="56" name="Google Shape;6422;p44">
                  <a:extLst>
                    <a:ext uri="{FF2B5EF4-FFF2-40B4-BE49-F238E27FC236}">
                      <a16:creationId xmlns:a16="http://schemas.microsoft.com/office/drawing/2014/main" id="{4BB806F4-5873-0C13-6F8A-5F93396C6A5F}"/>
                    </a:ext>
                  </a:extLst>
                </p:cNvPr>
                <p:cNvSpPr/>
                <p:nvPr/>
              </p:nvSpPr>
              <p:spPr>
                <a:xfrm>
                  <a:off x="331900" y="4598460"/>
                  <a:ext cx="453185" cy="412141"/>
                </a:xfrm>
                <a:custGeom>
                  <a:avLst/>
                  <a:gdLst/>
                  <a:ahLst/>
                  <a:cxnLst/>
                  <a:rect l="l" t="t" r="r" b="b"/>
                  <a:pathLst>
                    <a:path w="11359" h="11360" extrusionOk="0">
                      <a:moveTo>
                        <a:pt x="5690" y="0"/>
                      </a:moveTo>
                      <a:cubicBezTo>
                        <a:pt x="2546" y="0"/>
                        <a:pt x="0" y="2547"/>
                        <a:pt x="0" y="5690"/>
                      </a:cubicBezTo>
                      <a:cubicBezTo>
                        <a:pt x="0" y="8813"/>
                        <a:pt x="2546" y="11359"/>
                        <a:pt x="5690" y="11359"/>
                      </a:cubicBezTo>
                      <a:cubicBezTo>
                        <a:pt x="8813" y="11359"/>
                        <a:pt x="11359" y="8813"/>
                        <a:pt x="11359" y="5690"/>
                      </a:cubicBezTo>
                      <a:cubicBezTo>
                        <a:pt x="11359" y="2547"/>
                        <a:pt x="8813" y="0"/>
                        <a:pt x="5690" y="0"/>
                      </a:cubicBezTo>
                      <a:close/>
                    </a:path>
                  </a:pathLst>
                </a:custGeom>
                <a:solidFill>
                  <a:srgbClr val="FFFFFF"/>
                </a:solidFill>
                <a:ln>
                  <a:noFill/>
                </a:ln>
              </p:spPr>
              <p:txBody>
                <a:bodyPr spcFirstLastPara="1" wrap="square" lIns="121900" tIns="121900" rIns="121900" bIns="121900" anchor="ctr" anchorCtr="0">
                  <a:noAutofit/>
                </a:bodyPr>
                <a:lstStyle/>
                <a:p>
                  <a:pPr algn="ctr"/>
                  <a:r>
                    <a:rPr lang="en" sz="2000" b="1">
                      <a:solidFill>
                        <a:srgbClr val="000000"/>
                      </a:solidFill>
                      <a:latin typeface="Roboto"/>
                      <a:ea typeface="Roboto"/>
                      <a:cs typeface="Roboto"/>
                      <a:sym typeface="Roboto"/>
                    </a:rPr>
                    <a:t>4</a:t>
                  </a:r>
                  <a:endParaRPr sz="2000" b="1">
                    <a:solidFill>
                      <a:srgbClr val="000000"/>
                    </a:solidFill>
                    <a:latin typeface="Roboto"/>
                    <a:ea typeface="Roboto"/>
                    <a:cs typeface="Roboto"/>
                    <a:sym typeface="Roboto"/>
                  </a:endParaRPr>
                </a:p>
              </p:txBody>
            </p:sp>
          </p:grpSp>
          <p:grpSp>
            <p:nvGrpSpPr>
              <p:cNvPr id="42" name="Group 41">
                <a:extLst>
                  <a:ext uri="{FF2B5EF4-FFF2-40B4-BE49-F238E27FC236}">
                    <a16:creationId xmlns:a16="http://schemas.microsoft.com/office/drawing/2014/main" id="{17A9FE1D-7558-F258-0209-3F1D6176A442}"/>
                  </a:ext>
                </a:extLst>
              </p:cNvPr>
              <p:cNvGrpSpPr/>
              <p:nvPr/>
            </p:nvGrpSpPr>
            <p:grpSpPr>
              <a:xfrm>
                <a:off x="264626" y="3814406"/>
                <a:ext cx="630965" cy="573768"/>
                <a:chOff x="251076" y="3724128"/>
                <a:chExt cx="630965" cy="573768"/>
              </a:xfrm>
            </p:grpSpPr>
            <p:sp>
              <p:nvSpPr>
                <p:cNvPr id="53" name="Google Shape;6424;p44">
                  <a:extLst>
                    <a:ext uri="{FF2B5EF4-FFF2-40B4-BE49-F238E27FC236}">
                      <a16:creationId xmlns:a16="http://schemas.microsoft.com/office/drawing/2014/main" id="{3A7ACC72-13A6-2200-70C8-857B3AC0E831}"/>
                    </a:ext>
                  </a:extLst>
                </p:cNvPr>
                <p:cNvSpPr/>
                <p:nvPr/>
              </p:nvSpPr>
              <p:spPr>
                <a:xfrm>
                  <a:off x="251076" y="3724128"/>
                  <a:ext cx="630965" cy="573768"/>
                </a:xfrm>
                <a:custGeom>
                  <a:avLst/>
                  <a:gdLst/>
                  <a:ahLst/>
                  <a:cxnLst/>
                  <a:rect l="l" t="t" r="r" b="b"/>
                  <a:pathLst>
                    <a:path w="15815" h="15815" extrusionOk="0">
                      <a:moveTo>
                        <a:pt x="7918" y="0"/>
                      </a:moveTo>
                      <a:cubicBezTo>
                        <a:pt x="3541" y="0"/>
                        <a:pt x="0" y="3541"/>
                        <a:pt x="0" y="7897"/>
                      </a:cubicBezTo>
                      <a:cubicBezTo>
                        <a:pt x="0" y="12274"/>
                        <a:pt x="3541" y="15815"/>
                        <a:pt x="7918" y="15815"/>
                      </a:cubicBezTo>
                      <a:cubicBezTo>
                        <a:pt x="12274" y="15815"/>
                        <a:pt x="15815" y="12274"/>
                        <a:pt x="15815" y="7897"/>
                      </a:cubicBezTo>
                      <a:cubicBezTo>
                        <a:pt x="15815" y="3541"/>
                        <a:pt x="12274" y="0"/>
                        <a:pt x="7918" y="0"/>
                      </a:cubicBezTo>
                      <a:close/>
                    </a:path>
                  </a:pathLst>
                </a:custGeom>
                <a:solidFill>
                  <a:schemeClr val="accent3"/>
                </a:solidFill>
                <a:ln>
                  <a:noFill/>
                </a:ln>
              </p:spPr>
              <p:txBody>
                <a:bodyPr spcFirstLastPara="1" wrap="square" lIns="121900" tIns="121900" rIns="121900" bIns="121900" anchor="ctr" anchorCtr="0">
                  <a:noAutofit/>
                </a:bodyPr>
                <a:lstStyle/>
                <a:p>
                  <a:endParaRPr sz="2000">
                    <a:solidFill>
                      <a:srgbClr val="000000"/>
                    </a:solidFill>
                  </a:endParaRPr>
                </a:p>
              </p:txBody>
            </p:sp>
            <p:sp>
              <p:nvSpPr>
                <p:cNvPr id="54" name="Google Shape;6425;p44">
                  <a:extLst>
                    <a:ext uri="{FF2B5EF4-FFF2-40B4-BE49-F238E27FC236}">
                      <a16:creationId xmlns:a16="http://schemas.microsoft.com/office/drawing/2014/main" id="{815AACA1-4925-D523-622F-F5A80548FFEF}"/>
                    </a:ext>
                  </a:extLst>
                </p:cNvPr>
                <p:cNvSpPr/>
                <p:nvPr/>
              </p:nvSpPr>
              <p:spPr>
                <a:xfrm>
                  <a:off x="331900" y="3804952"/>
                  <a:ext cx="453185" cy="412104"/>
                </a:xfrm>
                <a:custGeom>
                  <a:avLst/>
                  <a:gdLst/>
                  <a:ahLst/>
                  <a:cxnLst/>
                  <a:rect l="l" t="t" r="r" b="b"/>
                  <a:pathLst>
                    <a:path w="11359" h="11359" extrusionOk="0">
                      <a:moveTo>
                        <a:pt x="5690" y="0"/>
                      </a:moveTo>
                      <a:cubicBezTo>
                        <a:pt x="2546" y="0"/>
                        <a:pt x="0" y="2546"/>
                        <a:pt x="0" y="5669"/>
                      </a:cubicBezTo>
                      <a:cubicBezTo>
                        <a:pt x="0" y="8812"/>
                        <a:pt x="2546" y="11359"/>
                        <a:pt x="5690" y="11359"/>
                      </a:cubicBezTo>
                      <a:cubicBezTo>
                        <a:pt x="8813" y="11359"/>
                        <a:pt x="11359" y="8812"/>
                        <a:pt x="11359" y="5669"/>
                      </a:cubicBezTo>
                      <a:cubicBezTo>
                        <a:pt x="11359" y="2526"/>
                        <a:pt x="8813" y="0"/>
                        <a:pt x="5690" y="0"/>
                      </a:cubicBezTo>
                      <a:close/>
                    </a:path>
                  </a:pathLst>
                </a:custGeom>
                <a:solidFill>
                  <a:srgbClr val="FFFFFF"/>
                </a:solidFill>
                <a:ln>
                  <a:noFill/>
                </a:ln>
              </p:spPr>
              <p:txBody>
                <a:bodyPr spcFirstLastPara="1" wrap="square" lIns="121900" tIns="121900" rIns="121900" bIns="121900" anchor="ctr" anchorCtr="0">
                  <a:noAutofit/>
                </a:bodyPr>
                <a:lstStyle/>
                <a:p>
                  <a:pPr algn="ctr"/>
                  <a:r>
                    <a:rPr lang="en" sz="2000" b="1">
                      <a:solidFill>
                        <a:srgbClr val="000000"/>
                      </a:solidFill>
                      <a:latin typeface="Roboto"/>
                      <a:ea typeface="Roboto"/>
                      <a:cs typeface="Roboto"/>
                      <a:sym typeface="Roboto"/>
                    </a:rPr>
                    <a:t>3</a:t>
                  </a:r>
                  <a:endParaRPr sz="2000" b="1">
                    <a:solidFill>
                      <a:srgbClr val="000000"/>
                    </a:solidFill>
                    <a:latin typeface="Roboto"/>
                    <a:ea typeface="Roboto"/>
                    <a:cs typeface="Roboto"/>
                    <a:sym typeface="Roboto"/>
                  </a:endParaRPr>
                </a:p>
              </p:txBody>
            </p:sp>
          </p:grpSp>
          <p:grpSp>
            <p:nvGrpSpPr>
              <p:cNvPr id="43" name="Group 42">
                <a:extLst>
                  <a:ext uri="{FF2B5EF4-FFF2-40B4-BE49-F238E27FC236}">
                    <a16:creationId xmlns:a16="http://schemas.microsoft.com/office/drawing/2014/main" id="{9A9B1027-8D96-AFCE-A1F4-E8D7DA0F91E5}"/>
                  </a:ext>
                </a:extLst>
              </p:cNvPr>
              <p:cNvGrpSpPr/>
              <p:nvPr/>
            </p:nvGrpSpPr>
            <p:grpSpPr>
              <a:xfrm>
                <a:off x="251493" y="2872470"/>
                <a:ext cx="630965" cy="573804"/>
                <a:chOff x="251076" y="2958446"/>
                <a:chExt cx="630965" cy="573804"/>
              </a:xfrm>
            </p:grpSpPr>
            <p:sp>
              <p:nvSpPr>
                <p:cNvPr id="51" name="Google Shape;6427;p44">
                  <a:extLst>
                    <a:ext uri="{FF2B5EF4-FFF2-40B4-BE49-F238E27FC236}">
                      <a16:creationId xmlns:a16="http://schemas.microsoft.com/office/drawing/2014/main" id="{4F9A5A4C-4F96-9F6C-1E5B-592D95647D00}"/>
                    </a:ext>
                  </a:extLst>
                </p:cNvPr>
                <p:cNvSpPr/>
                <p:nvPr/>
              </p:nvSpPr>
              <p:spPr>
                <a:xfrm>
                  <a:off x="251076" y="2958446"/>
                  <a:ext cx="630965" cy="573804"/>
                </a:xfrm>
                <a:custGeom>
                  <a:avLst/>
                  <a:gdLst/>
                  <a:ahLst/>
                  <a:cxnLst/>
                  <a:rect l="l" t="t" r="r" b="b"/>
                  <a:pathLst>
                    <a:path w="15815" h="15816" extrusionOk="0">
                      <a:moveTo>
                        <a:pt x="7918" y="1"/>
                      </a:moveTo>
                      <a:cubicBezTo>
                        <a:pt x="3541" y="1"/>
                        <a:pt x="0" y="3542"/>
                        <a:pt x="0" y="7918"/>
                      </a:cubicBezTo>
                      <a:cubicBezTo>
                        <a:pt x="0" y="12275"/>
                        <a:pt x="3541" y="15816"/>
                        <a:pt x="7918" y="15816"/>
                      </a:cubicBezTo>
                      <a:cubicBezTo>
                        <a:pt x="12274" y="15816"/>
                        <a:pt x="15815" y="12275"/>
                        <a:pt x="15815" y="7918"/>
                      </a:cubicBezTo>
                      <a:cubicBezTo>
                        <a:pt x="15815" y="3542"/>
                        <a:pt x="12274" y="1"/>
                        <a:pt x="7918" y="1"/>
                      </a:cubicBezTo>
                      <a:close/>
                    </a:path>
                  </a:pathLst>
                </a:custGeom>
                <a:solidFill>
                  <a:schemeClr val="accent1"/>
                </a:solidFill>
                <a:ln>
                  <a:noFill/>
                </a:ln>
              </p:spPr>
              <p:txBody>
                <a:bodyPr spcFirstLastPara="1" wrap="square" lIns="121900" tIns="121900" rIns="121900" bIns="121900" anchor="ctr" anchorCtr="0">
                  <a:noAutofit/>
                </a:bodyPr>
                <a:lstStyle/>
                <a:p>
                  <a:endParaRPr sz="2000">
                    <a:solidFill>
                      <a:srgbClr val="000000"/>
                    </a:solidFill>
                  </a:endParaRPr>
                </a:p>
              </p:txBody>
            </p:sp>
            <p:sp>
              <p:nvSpPr>
                <p:cNvPr id="52" name="Google Shape;6428;p44">
                  <a:extLst>
                    <a:ext uri="{FF2B5EF4-FFF2-40B4-BE49-F238E27FC236}">
                      <a16:creationId xmlns:a16="http://schemas.microsoft.com/office/drawing/2014/main" id="{92AF4626-3206-797E-7F8D-0E48D8AABC90}"/>
                    </a:ext>
                  </a:extLst>
                </p:cNvPr>
                <p:cNvSpPr/>
                <p:nvPr/>
              </p:nvSpPr>
              <p:spPr>
                <a:xfrm>
                  <a:off x="331900" y="3039268"/>
                  <a:ext cx="453185" cy="412141"/>
                </a:xfrm>
                <a:custGeom>
                  <a:avLst/>
                  <a:gdLst/>
                  <a:ahLst/>
                  <a:cxnLst/>
                  <a:rect l="l" t="t" r="r" b="b"/>
                  <a:pathLst>
                    <a:path w="11359" h="11360" extrusionOk="0">
                      <a:moveTo>
                        <a:pt x="5690" y="1"/>
                      </a:moveTo>
                      <a:cubicBezTo>
                        <a:pt x="2546" y="1"/>
                        <a:pt x="0" y="2547"/>
                        <a:pt x="0" y="5690"/>
                      </a:cubicBezTo>
                      <a:cubicBezTo>
                        <a:pt x="0" y="8813"/>
                        <a:pt x="2546" y="11360"/>
                        <a:pt x="5690" y="11360"/>
                      </a:cubicBezTo>
                      <a:cubicBezTo>
                        <a:pt x="8813" y="11360"/>
                        <a:pt x="11359" y="8813"/>
                        <a:pt x="11359" y="5690"/>
                      </a:cubicBezTo>
                      <a:cubicBezTo>
                        <a:pt x="11359" y="2547"/>
                        <a:pt x="8813" y="1"/>
                        <a:pt x="5690" y="1"/>
                      </a:cubicBezTo>
                      <a:close/>
                    </a:path>
                  </a:pathLst>
                </a:custGeom>
                <a:solidFill>
                  <a:srgbClr val="FFFFFF"/>
                </a:solidFill>
                <a:ln>
                  <a:noFill/>
                </a:ln>
              </p:spPr>
              <p:txBody>
                <a:bodyPr spcFirstLastPara="1" wrap="square" lIns="121900" tIns="121900" rIns="121900" bIns="121900" anchor="ctr" anchorCtr="0">
                  <a:noAutofit/>
                </a:bodyPr>
                <a:lstStyle/>
                <a:p>
                  <a:pPr algn="ctr"/>
                  <a:r>
                    <a:rPr lang="en" sz="2000" b="1">
                      <a:solidFill>
                        <a:srgbClr val="000000"/>
                      </a:solidFill>
                      <a:latin typeface="Roboto"/>
                      <a:ea typeface="Roboto"/>
                      <a:cs typeface="Roboto"/>
                      <a:sym typeface="Roboto"/>
                    </a:rPr>
                    <a:t>2</a:t>
                  </a:r>
                  <a:endParaRPr sz="2000" b="1">
                    <a:solidFill>
                      <a:srgbClr val="000000"/>
                    </a:solidFill>
                    <a:latin typeface="Roboto"/>
                    <a:ea typeface="Roboto"/>
                    <a:cs typeface="Roboto"/>
                    <a:sym typeface="Roboto"/>
                  </a:endParaRPr>
                </a:p>
              </p:txBody>
            </p:sp>
          </p:grpSp>
          <p:grpSp>
            <p:nvGrpSpPr>
              <p:cNvPr id="44" name="Group 43">
                <a:extLst>
                  <a:ext uri="{FF2B5EF4-FFF2-40B4-BE49-F238E27FC236}">
                    <a16:creationId xmlns:a16="http://schemas.microsoft.com/office/drawing/2014/main" id="{7B9500E5-9C2B-B6C7-D06A-C01A2B25CF5C}"/>
                  </a:ext>
                </a:extLst>
              </p:cNvPr>
              <p:cNvGrpSpPr/>
              <p:nvPr/>
            </p:nvGrpSpPr>
            <p:grpSpPr>
              <a:xfrm>
                <a:off x="272623" y="1898327"/>
                <a:ext cx="630965" cy="573804"/>
                <a:chOff x="251076" y="2193524"/>
                <a:chExt cx="630965" cy="573804"/>
              </a:xfrm>
            </p:grpSpPr>
            <p:sp>
              <p:nvSpPr>
                <p:cNvPr id="49" name="Google Shape;6430;p44">
                  <a:extLst>
                    <a:ext uri="{FF2B5EF4-FFF2-40B4-BE49-F238E27FC236}">
                      <a16:creationId xmlns:a16="http://schemas.microsoft.com/office/drawing/2014/main" id="{82F7326C-FA63-71C8-ECB9-155B60BA01E9}"/>
                    </a:ext>
                  </a:extLst>
                </p:cNvPr>
                <p:cNvSpPr/>
                <p:nvPr/>
              </p:nvSpPr>
              <p:spPr>
                <a:xfrm>
                  <a:off x="251076" y="2193524"/>
                  <a:ext cx="630965" cy="573804"/>
                </a:xfrm>
                <a:custGeom>
                  <a:avLst/>
                  <a:gdLst/>
                  <a:ahLst/>
                  <a:cxnLst/>
                  <a:rect l="l" t="t" r="r" b="b"/>
                  <a:pathLst>
                    <a:path w="15815" h="15816" extrusionOk="0">
                      <a:moveTo>
                        <a:pt x="7918" y="1"/>
                      </a:moveTo>
                      <a:cubicBezTo>
                        <a:pt x="3541" y="1"/>
                        <a:pt x="0" y="3541"/>
                        <a:pt x="0" y="7898"/>
                      </a:cubicBezTo>
                      <a:cubicBezTo>
                        <a:pt x="0" y="12274"/>
                        <a:pt x="3541" y="15815"/>
                        <a:pt x="7918" y="15815"/>
                      </a:cubicBezTo>
                      <a:cubicBezTo>
                        <a:pt x="12274" y="15815"/>
                        <a:pt x="15815" y="12274"/>
                        <a:pt x="15815" y="7898"/>
                      </a:cubicBezTo>
                      <a:cubicBezTo>
                        <a:pt x="15815" y="3541"/>
                        <a:pt x="12274" y="1"/>
                        <a:pt x="7918" y="1"/>
                      </a:cubicBezTo>
                      <a:close/>
                    </a:path>
                  </a:pathLst>
                </a:custGeom>
                <a:solidFill>
                  <a:schemeClr val="dk2"/>
                </a:solidFill>
                <a:ln>
                  <a:noFill/>
                </a:ln>
              </p:spPr>
              <p:txBody>
                <a:bodyPr spcFirstLastPara="1" wrap="square" lIns="121900" tIns="121900" rIns="121900" bIns="121900" anchor="ctr" anchorCtr="0">
                  <a:noAutofit/>
                </a:bodyPr>
                <a:lstStyle/>
                <a:p>
                  <a:endParaRPr sz="2000">
                    <a:solidFill>
                      <a:srgbClr val="000000"/>
                    </a:solidFill>
                  </a:endParaRPr>
                </a:p>
              </p:txBody>
            </p:sp>
            <p:sp>
              <p:nvSpPr>
                <p:cNvPr id="50" name="Google Shape;6431;p44">
                  <a:extLst>
                    <a:ext uri="{FF2B5EF4-FFF2-40B4-BE49-F238E27FC236}">
                      <a16:creationId xmlns:a16="http://schemas.microsoft.com/office/drawing/2014/main" id="{A73164AE-196D-A910-D0F5-57BFDEE95643}"/>
                    </a:ext>
                  </a:extLst>
                </p:cNvPr>
                <p:cNvSpPr/>
                <p:nvPr/>
              </p:nvSpPr>
              <p:spPr>
                <a:xfrm>
                  <a:off x="331900" y="2274347"/>
                  <a:ext cx="453185" cy="412141"/>
                </a:xfrm>
                <a:custGeom>
                  <a:avLst/>
                  <a:gdLst/>
                  <a:ahLst/>
                  <a:cxnLst/>
                  <a:rect l="l" t="t" r="r" b="b"/>
                  <a:pathLst>
                    <a:path w="11359" h="11360" extrusionOk="0">
                      <a:moveTo>
                        <a:pt x="5690" y="1"/>
                      </a:moveTo>
                      <a:cubicBezTo>
                        <a:pt x="2546" y="1"/>
                        <a:pt x="0" y="2547"/>
                        <a:pt x="0" y="5670"/>
                      </a:cubicBezTo>
                      <a:cubicBezTo>
                        <a:pt x="0" y="8813"/>
                        <a:pt x="2546" y="11359"/>
                        <a:pt x="5690" y="11359"/>
                      </a:cubicBezTo>
                      <a:cubicBezTo>
                        <a:pt x="8813" y="11359"/>
                        <a:pt x="11359" y="8813"/>
                        <a:pt x="11359" y="5670"/>
                      </a:cubicBezTo>
                      <a:cubicBezTo>
                        <a:pt x="11359" y="2547"/>
                        <a:pt x="8813" y="1"/>
                        <a:pt x="5690" y="1"/>
                      </a:cubicBezTo>
                      <a:close/>
                    </a:path>
                  </a:pathLst>
                </a:custGeom>
                <a:solidFill>
                  <a:srgbClr val="FFFFFF"/>
                </a:solidFill>
                <a:ln>
                  <a:noFill/>
                </a:ln>
              </p:spPr>
              <p:txBody>
                <a:bodyPr spcFirstLastPara="1" wrap="square" lIns="121900" tIns="121900" rIns="121900" bIns="121900" anchor="ctr" anchorCtr="0">
                  <a:noAutofit/>
                </a:bodyPr>
                <a:lstStyle/>
                <a:p>
                  <a:pPr algn="ctr"/>
                  <a:r>
                    <a:rPr lang="en" sz="2000" b="1">
                      <a:solidFill>
                        <a:srgbClr val="000000"/>
                      </a:solidFill>
                      <a:latin typeface="Roboto"/>
                      <a:ea typeface="Roboto"/>
                      <a:cs typeface="Roboto"/>
                      <a:sym typeface="Roboto"/>
                    </a:rPr>
                    <a:t>1</a:t>
                  </a:r>
                  <a:endParaRPr sz="2000" b="1">
                    <a:solidFill>
                      <a:srgbClr val="000000"/>
                    </a:solidFill>
                    <a:latin typeface="Roboto"/>
                    <a:ea typeface="Roboto"/>
                    <a:cs typeface="Roboto"/>
                    <a:sym typeface="Roboto"/>
                  </a:endParaRPr>
                </a:p>
              </p:txBody>
            </p:sp>
          </p:grpSp>
          <p:sp>
            <p:nvSpPr>
              <p:cNvPr id="45" name="Google Shape;6432;p44">
                <a:extLst>
                  <a:ext uri="{FF2B5EF4-FFF2-40B4-BE49-F238E27FC236}">
                    <a16:creationId xmlns:a16="http://schemas.microsoft.com/office/drawing/2014/main" id="{F97B33BE-A7B2-5208-83D8-30C3440CDE92}"/>
                  </a:ext>
                </a:extLst>
              </p:cNvPr>
              <p:cNvSpPr/>
              <p:nvPr/>
            </p:nvSpPr>
            <p:spPr>
              <a:xfrm>
                <a:off x="991446" y="2018721"/>
                <a:ext cx="3819414" cy="393600"/>
              </a:xfrm>
              <a:prstGeom prst="rect">
                <a:avLst/>
              </a:prstGeom>
              <a:noFill/>
              <a:ln>
                <a:noFill/>
              </a:ln>
            </p:spPr>
            <p:txBody>
              <a:bodyPr spcFirstLastPara="1" wrap="square" lIns="121900" tIns="121900" rIns="121900" bIns="121900" anchor="ctr" anchorCtr="0">
                <a:noAutofit/>
              </a:bodyPr>
              <a:lstStyle/>
              <a:p>
                <a:r>
                  <a:rPr lang="en-US" sz="2000">
                    <a:solidFill>
                      <a:schemeClr val="bg2"/>
                    </a:solidFill>
                    <a:ea typeface="Roboto"/>
                    <a:cs typeface="Roboto"/>
                    <a:sym typeface="Roboto"/>
                  </a:rPr>
                  <a:t>One-to-one phoneme/grapheme correspondences in VC or CVC words</a:t>
                </a:r>
                <a:endParaRPr sz="2000">
                  <a:solidFill>
                    <a:schemeClr val="bg2"/>
                  </a:solidFill>
                  <a:ea typeface="Roboto"/>
                  <a:cs typeface="Roboto"/>
                  <a:sym typeface="Roboto"/>
                </a:endParaRPr>
              </a:p>
            </p:txBody>
          </p:sp>
          <p:sp>
            <p:nvSpPr>
              <p:cNvPr id="46" name="Google Shape;6432;p44">
                <a:extLst>
                  <a:ext uri="{FF2B5EF4-FFF2-40B4-BE49-F238E27FC236}">
                    <a16:creationId xmlns:a16="http://schemas.microsoft.com/office/drawing/2014/main" id="{2C497116-2366-FE0F-3142-590D491EB368}"/>
                  </a:ext>
                </a:extLst>
              </p:cNvPr>
              <p:cNvSpPr/>
              <p:nvPr/>
            </p:nvSpPr>
            <p:spPr>
              <a:xfrm>
                <a:off x="888311" y="2945233"/>
                <a:ext cx="5072159" cy="393600"/>
              </a:xfrm>
              <a:prstGeom prst="rect">
                <a:avLst/>
              </a:prstGeom>
              <a:noFill/>
              <a:ln>
                <a:noFill/>
              </a:ln>
            </p:spPr>
            <p:txBody>
              <a:bodyPr spcFirstLastPara="1" wrap="square" lIns="121900" tIns="121900" rIns="121900" bIns="121900" anchor="ctr" anchorCtr="0">
                <a:noAutofit/>
              </a:bodyPr>
              <a:lstStyle/>
              <a:p>
                <a:r>
                  <a:rPr lang="en-US" sz="2000">
                    <a:solidFill>
                      <a:schemeClr val="bg2"/>
                    </a:solidFill>
                    <a:ea typeface="Roboto"/>
                    <a:cs typeface="Roboto"/>
                    <a:sym typeface="Roboto"/>
                  </a:rPr>
                  <a:t>Three-four phoneme words with digraphs, trigraphs or consonant blends</a:t>
                </a:r>
                <a:endParaRPr sz="2000">
                  <a:solidFill>
                    <a:schemeClr val="bg2"/>
                  </a:solidFill>
                  <a:ea typeface="Roboto"/>
                  <a:cs typeface="Roboto"/>
                  <a:sym typeface="Roboto"/>
                </a:endParaRPr>
              </a:p>
            </p:txBody>
          </p:sp>
          <p:sp>
            <p:nvSpPr>
              <p:cNvPr id="47" name="Google Shape;6432;p44">
                <a:extLst>
                  <a:ext uri="{FF2B5EF4-FFF2-40B4-BE49-F238E27FC236}">
                    <a16:creationId xmlns:a16="http://schemas.microsoft.com/office/drawing/2014/main" id="{1C41A999-351A-7831-1356-7991240222F3}"/>
                  </a:ext>
                </a:extLst>
              </p:cNvPr>
              <p:cNvSpPr/>
              <p:nvPr/>
            </p:nvSpPr>
            <p:spPr>
              <a:xfrm>
                <a:off x="870441" y="3582207"/>
                <a:ext cx="3940420" cy="1010307"/>
              </a:xfrm>
              <a:prstGeom prst="rect">
                <a:avLst/>
              </a:prstGeom>
              <a:noFill/>
              <a:ln>
                <a:noFill/>
              </a:ln>
            </p:spPr>
            <p:txBody>
              <a:bodyPr spcFirstLastPara="1" wrap="square" lIns="121900" tIns="121900" rIns="121900" bIns="121900" anchor="ctr" anchorCtr="0">
                <a:noAutofit/>
              </a:bodyPr>
              <a:lstStyle/>
              <a:p>
                <a:r>
                  <a:rPr lang="en-US" sz="2000">
                    <a:solidFill>
                      <a:schemeClr val="bg2"/>
                    </a:solidFill>
                    <a:ea typeface="Roboto"/>
                    <a:cs typeface="Roboto"/>
                    <a:sym typeface="Roboto"/>
                  </a:rPr>
                  <a:t>Vce (“silent e”) words </a:t>
                </a:r>
                <a:endParaRPr sz="2000">
                  <a:solidFill>
                    <a:schemeClr val="bg2"/>
                  </a:solidFill>
                  <a:ea typeface="Roboto"/>
                  <a:cs typeface="Roboto"/>
                  <a:sym typeface="Roboto"/>
                </a:endParaRPr>
              </a:p>
            </p:txBody>
          </p:sp>
          <p:sp>
            <p:nvSpPr>
              <p:cNvPr id="48" name="Google Shape;6432;p44">
                <a:extLst>
                  <a:ext uri="{FF2B5EF4-FFF2-40B4-BE49-F238E27FC236}">
                    <a16:creationId xmlns:a16="http://schemas.microsoft.com/office/drawing/2014/main" id="{D5C77FD2-B8D8-82CE-1F13-9E3F844D9922}"/>
                  </a:ext>
                </a:extLst>
              </p:cNvPr>
              <p:cNvSpPr/>
              <p:nvPr/>
            </p:nvSpPr>
            <p:spPr>
              <a:xfrm>
                <a:off x="871743" y="4521247"/>
                <a:ext cx="3600115" cy="946729"/>
              </a:xfrm>
              <a:prstGeom prst="rect">
                <a:avLst/>
              </a:prstGeom>
              <a:noFill/>
              <a:ln>
                <a:noFill/>
              </a:ln>
            </p:spPr>
            <p:txBody>
              <a:bodyPr spcFirstLastPara="1" wrap="square" lIns="121900" tIns="121900" rIns="121900" bIns="121900" anchor="ctr" anchorCtr="0">
                <a:noAutofit/>
              </a:bodyPr>
              <a:lstStyle/>
              <a:p>
                <a:r>
                  <a:rPr lang="en-US" sz="2000">
                    <a:solidFill>
                      <a:schemeClr val="bg2"/>
                    </a:solidFill>
                    <a:ea typeface="Roboto"/>
                    <a:cs typeface="Roboto"/>
                    <a:sym typeface="Roboto"/>
                  </a:rPr>
                  <a:t>Five-phoneme words with consonant blends and other known orthographic patterns</a:t>
                </a:r>
              </a:p>
            </p:txBody>
          </p:sp>
        </p:grpSp>
      </p:grpSp>
    </p:spTree>
    <p:extLst>
      <p:ext uri="{BB962C8B-B14F-4D97-AF65-F5344CB8AC3E}">
        <p14:creationId xmlns:p14="http://schemas.microsoft.com/office/powerpoint/2010/main" val="3050533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p:cNvSpPr>
          <p:nvPr/>
        </p:nvSpPr>
        <p:spPr>
          <a:xfrm>
            <a:off x="0" y="2954908"/>
            <a:ext cx="12192000" cy="1342079"/>
          </a:xfrm>
          <a:prstGeom prst="rect">
            <a:avLst/>
          </a:prstGeom>
          <a:noFill/>
          <a:ln>
            <a:noFill/>
          </a:ln>
        </p:spPr>
        <p:txBody>
          <a:bodyPr spcFirstLastPara="1" vert="horz" wrap="square" lIns="0" tIns="0" rIns="0" bIns="0" rtlCol="0" anchor="t" anchorCtr="0">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u="sng"/>
              <a:t>Preparing for Instruction</a:t>
            </a:r>
            <a:endParaRPr lang="en-US"/>
          </a:p>
        </p:txBody>
      </p:sp>
    </p:spTree>
    <p:extLst>
      <p:ext uri="{BB962C8B-B14F-4D97-AF65-F5344CB8AC3E}">
        <p14:creationId xmlns:p14="http://schemas.microsoft.com/office/powerpoint/2010/main" val="85996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pic>
        <p:nvPicPr>
          <p:cNvPr id="6" name="Picture 5" descr="Clock and calendar on table">
            <a:extLst>
              <a:ext uri="{FF2B5EF4-FFF2-40B4-BE49-F238E27FC236}">
                <a16:creationId xmlns:a16="http://schemas.microsoft.com/office/drawing/2014/main" id="{D1FDB4DB-E189-2AEE-8D93-132BB1F0A577}"/>
              </a:ext>
            </a:extLst>
          </p:cNvPr>
          <p:cNvPicPr>
            <a:picLocks noChangeAspect="1"/>
          </p:cNvPicPr>
          <p:nvPr/>
        </p:nvPicPr>
        <p:blipFill rotWithShape="1">
          <a:blip r:embed="rId3">
            <a:extLst>
              <a:ext uri="{28A0092B-C50C-407E-A947-70E740481C1C}">
                <a14:useLocalDpi xmlns:a14="http://schemas.microsoft.com/office/drawing/2010/main" val="0"/>
              </a:ext>
            </a:extLst>
          </a:blip>
          <a:srcRect l="39636" r="2" b="2"/>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graphicFrame>
        <p:nvGraphicFramePr>
          <p:cNvPr id="24" name="TextBox 3">
            <a:extLst>
              <a:ext uri="{FF2B5EF4-FFF2-40B4-BE49-F238E27FC236}">
                <a16:creationId xmlns:a16="http://schemas.microsoft.com/office/drawing/2014/main" id="{B6F48DBA-2E57-9FB5-ADCE-1672F12ED415}"/>
              </a:ext>
            </a:extLst>
          </p:cNvPr>
          <p:cNvGraphicFramePr/>
          <p:nvPr>
            <p:extLst>
              <p:ext uri="{D42A27DB-BD31-4B8C-83A1-F6EECF244321}">
                <p14:modId xmlns:p14="http://schemas.microsoft.com/office/powerpoint/2010/main" val="553363101"/>
              </p:ext>
            </p:extLst>
          </p:nvPr>
        </p:nvGraphicFramePr>
        <p:xfrm>
          <a:off x="643468" y="1782981"/>
          <a:ext cx="6891188" cy="43939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429CB242-6433-D4C9-1EFB-216326A9277B}"/>
              </a:ext>
            </a:extLst>
          </p:cNvPr>
          <p:cNvSpPr>
            <a:spLocks noGrp="1"/>
          </p:cNvSpPr>
          <p:nvPr>
            <p:ph type="title"/>
          </p:nvPr>
        </p:nvSpPr>
        <p:spPr>
          <a:xfrm>
            <a:off x="297425" y="222459"/>
            <a:ext cx="11054937" cy="527100"/>
          </a:xfrm>
        </p:spPr>
        <p:txBody>
          <a:bodyPr/>
          <a:lstStyle/>
          <a:p>
            <a:r>
              <a:rPr lang="en-US" sz="4000"/>
              <a:t>Features of Effective Instruction </a:t>
            </a:r>
          </a:p>
        </p:txBody>
      </p:sp>
      <p:sp>
        <p:nvSpPr>
          <p:cNvPr id="4" name="Google Shape;338;g610ef0e5f8_7_79">
            <a:extLst>
              <a:ext uri="{FF2B5EF4-FFF2-40B4-BE49-F238E27FC236}">
                <a16:creationId xmlns:a16="http://schemas.microsoft.com/office/drawing/2014/main" id="{51ADB980-4CBB-7634-FE3A-EFD256D1441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and Segmenting Routine</a:t>
            </a:r>
          </a:p>
        </p:txBody>
      </p:sp>
    </p:spTree>
    <p:extLst>
      <p:ext uri="{BB962C8B-B14F-4D97-AF65-F5344CB8AC3E}">
        <p14:creationId xmlns:p14="http://schemas.microsoft.com/office/powerpoint/2010/main" val="3660415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4BA6E5-201A-BC9A-9DE4-8A63CC3AD733}"/>
              </a:ext>
            </a:extLst>
          </p:cNvPr>
          <p:cNvSpPr>
            <a:spLocks noGrp="1"/>
          </p:cNvSpPr>
          <p:nvPr>
            <p:ph type="title"/>
          </p:nvPr>
        </p:nvSpPr>
        <p:spPr>
          <a:xfrm>
            <a:off x="297425" y="389780"/>
            <a:ext cx="8934400" cy="527100"/>
          </a:xfrm>
        </p:spPr>
        <p:txBody>
          <a:bodyPr/>
          <a:lstStyle/>
          <a:p>
            <a:r>
              <a:rPr lang="en-US" sz="4000"/>
              <a:t>Introducing the Routine </a:t>
            </a:r>
          </a:p>
        </p:txBody>
      </p:sp>
      <p:graphicFrame>
        <p:nvGraphicFramePr>
          <p:cNvPr id="8" name="Diagram 7">
            <a:extLst>
              <a:ext uri="{FF2B5EF4-FFF2-40B4-BE49-F238E27FC236}">
                <a16:creationId xmlns:a16="http://schemas.microsoft.com/office/drawing/2014/main" id="{990CF12C-D7FA-2A14-1CE4-296D809E7E98}"/>
              </a:ext>
            </a:extLst>
          </p:cNvPr>
          <p:cNvGraphicFramePr/>
          <p:nvPr>
            <p:extLst>
              <p:ext uri="{D42A27DB-BD31-4B8C-83A1-F6EECF244321}">
                <p14:modId xmlns:p14="http://schemas.microsoft.com/office/powerpoint/2010/main" val="697697401"/>
              </p:ext>
            </p:extLst>
          </p:nvPr>
        </p:nvGraphicFramePr>
        <p:xfrm>
          <a:off x="1167909" y="1583922"/>
          <a:ext cx="9856182" cy="4746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6391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168838" y="408830"/>
            <a:ext cx="8934400" cy="527100"/>
          </a:xfrm>
        </p:spPr>
        <p:txBody>
          <a:bodyPr vert="horz" lIns="91440" tIns="45720" rIns="91440" bIns="45720" rtlCol="0" anchor="ctr">
            <a:normAutofit fontScale="90000"/>
          </a:bodyPr>
          <a:lstStyle/>
          <a:p>
            <a:pPr>
              <a:spcBef>
                <a:spcPct val="0"/>
              </a:spcBef>
            </a:pPr>
            <a:r>
              <a:rPr lang="en-US" sz="4400">
                <a:solidFill>
                  <a:schemeClr val="tx1"/>
                </a:solidFill>
                <a:latin typeface="+mj-lt"/>
                <a:ea typeface="+mj-ea"/>
                <a:cs typeface="+mj-cs"/>
              </a:rPr>
              <a:t>Blending and Segmenting Routine</a:t>
            </a:r>
          </a:p>
        </p:txBody>
      </p:sp>
      <p:pic>
        <p:nvPicPr>
          <p:cNvPr id="3" name="Picture 2" descr="Child sitting on rug at school">
            <a:extLst>
              <a:ext uri="{FF2B5EF4-FFF2-40B4-BE49-F238E27FC236}">
                <a16:creationId xmlns:a16="http://schemas.microsoft.com/office/drawing/2014/main" id="{D08040FE-4DFC-D188-7080-975B83FCB3C4}"/>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l="15653" r="5829" b="-1"/>
          <a:stretch/>
        </p:blipFill>
        <p:spPr>
          <a:xfrm>
            <a:off x="0" y="135228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graphicFrame>
        <p:nvGraphicFramePr>
          <p:cNvPr id="17" name="TextBox 4">
            <a:extLst>
              <a:ext uri="{FF2B5EF4-FFF2-40B4-BE49-F238E27FC236}">
                <a16:creationId xmlns:a16="http://schemas.microsoft.com/office/drawing/2014/main" id="{BEF18EAA-8A8A-39EF-7D6C-FCAD46DE67A8}"/>
              </a:ext>
            </a:extLst>
          </p:cNvPr>
          <p:cNvGraphicFramePr/>
          <p:nvPr>
            <p:extLst>
              <p:ext uri="{D42A27DB-BD31-4B8C-83A1-F6EECF244321}">
                <p14:modId xmlns:p14="http://schemas.microsoft.com/office/powerpoint/2010/main" val="1402185427"/>
              </p:ext>
            </p:extLst>
          </p:nvPr>
        </p:nvGraphicFramePr>
        <p:xfrm>
          <a:off x="6005390" y="1648495"/>
          <a:ext cx="5863722" cy="49849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3377805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93178-4375-B499-CF7A-57ADF075D9E0}"/>
              </a:ext>
            </a:extLst>
          </p:cNvPr>
          <p:cNvSpPr>
            <a:spLocks noGrp="1"/>
          </p:cNvSpPr>
          <p:nvPr>
            <p:ph type="title"/>
          </p:nvPr>
        </p:nvSpPr>
        <p:spPr>
          <a:xfrm>
            <a:off x="446636" y="432135"/>
            <a:ext cx="6700800" cy="527100"/>
          </a:xfrm>
        </p:spPr>
        <p:txBody>
          <a:bodyPr/>
          <a:lstStyle/>
          <a:p>
            <a:r>
              <a:rPr lang="en-US"/>
              <a:t>Preparing for the Session</a:t>
            </a:r>
          </a:p>
        </p:txBody>
      </p:sp>
      <p:sp>
        <p:nvSpPr>
          <p:cNvPr id="4" name="TextBox 3">
            <a:extLst>
              <a:ext uri="{FF2B5EF4-FFF2-40B4-BE49-F238E27FC236}">
                <a16:creationId xmlns:a16="http://schemas.microsoft.com/office/drawing/2014/main" id="{A8272661-FDB9-B8F2-A51C-0F47A1BAA7BE}"/>
              </a:ext>
            </a:extLst>
          </p:cNvPr>
          <p:cNvSpPr txBox="1"/>
          <p:nvPr/>
        </p:nvSpPr>
        <p:spPr>
          <a:xfrm>
            <a:off x="446636" y="1934868"/>
            <a:ext cx="7829169" cy="4154984"/>
          </a:xfrm>
          <a:prstGeom prst="rect">
            <a:avLst/>
          </a:prstGeom>
          <a:noFill/>
        </p:spPr>
        <p:txBody>
          <a:bodyPr wrap="square" lIns="68580" tIns="34290" rIns="68580" bIns="34290" rtlCol="0" anchor="t">
            <a:spAutoFit/>
          </a:bodyPr>
          <a:lstStyle/>
          <a:p>
            <a:pPr defTabSz="685800"/>
            <a:r>
              <a:rPr lang="en-US">
                <a:solidFill>
                  <a:srgbClr val="000000"/>
                </a:solidFill>
                <a:latin typeface="Calibri"/>
                <a:cs typeface="Arial"/>
                <a:sym typeface="Arial"/>
              </a:rPr>
              <a:t>Prior to this session, trainers and participants should view this brief video for an overview of key concepts and terminology:</a:t>
            </a:r>
            <a:endParaRPr lang="en-US" u="sng">
              <a:solidFill>
                <a:srgbClr val="A3D283"/>
              </a:solidFill>
              <a:latin typeface="Calibri" panose="020F0502020204030204" pitchFamily="34" charset="0"/>
              <a:cs typeface="Arial"/>
              <a:sym typeface="Arial"/>
              <a:hlinkClick r:id="rId3">
                <a:extLst>
                  <a:ext uri="{A12FA001-AC4F-418D-AE19-62706E023703}">
                    <ahyp:hlinkClr xmlns:ahyp="http://schemas.microsoft.com/office/drawing/2018/hyperlinkcolor" val="tx"/>
                  </a:ext>
                </a:extLst>
              </a:hlinkClick>
            </a:endParaRPr>
          </a:p>
          <a:p>
            <a:pPr defTabSz="685800"/>
            <a:r>
              <a:rPr lang="en-US" u="sng">
                <a:solidFill>
                  <a:srgbClr val="0070C0"/>
                </a:solidFill>
                <a:latin typeface="Calibri"/>
                <a:cs typeface="Calibri"/>
                <a:sym typeface="Arial"/>
                <a:hlinkClick r:id="rId4"/>
              </a:rPr>
              <a:t>Overview of Phonics</a:t>
            </a:r>
            <a:endParaRPr lang="en-US" b="1" u="sng">
              <a:solidFill>
                <a:srgbClr val="0070C0"/>
              </a:solidFill>
              <a:latin typeface="Calibri"/>
              <a:cs typeface="Calibri"/>
              <a:sym typeface="Arial"/>
              <a:hlinkClick r:id="rId5">
                <a:extLst>
                  <a:ext uri="{A12FA001-AC4F-418D-AE19-62706E023703}">
                    <ahyp:hlinkClr xmlns:ahyp="http://schemas.microsoft.com/office/drawing/2018/hyperlinkcolor" val="tx"/>
                  </a:ext>
                </a:extLst>
              </a:hlinkClick>
            </a:endParaRPr>
          </a:p>
          <a:p>
            <a:pPr defTabSz="685800"/>
            <a:endParaRPr lang="en-US" b="1" u="sng">
              <a:solidFill>
                <a:srgbClr val="000000"/>
              </a:solidFill>
              <a:latin typeface="Calibri" panose="020F0502020204030204" pitchFamily="34" charset="0"/>
              <a:cs typeface="Arial"/>
              <a:sym typeface="Arial"/>
            </a:endParaRPr>
          </a:p>
          <a:p>
            <a:pPr defTabSz="685800"/>
            <a:r>
              <a:rPr lang="en-US" b="1" u="sng">
                <a:solidFill>
                  <a:srgbClr val="000000"/>
                </a:solidFill>
                <a:latin typeface="Calibri"/>
                <a:cs typeface="Calibri"/>
                <a:sym typeface="Arial"/>
              </a:rPr>
              <a:t>For this session, participants will need: </a:t>
            </a:r>
            <a:endParaRPr lang="en-US">
              <a:solidFill>
                <a:srgbClr val="000000"/>
              </a:solidFill>
              <a:latin typeface="Calibri"/>
              <a:cs typeface="Calibri"/>
              <a:sym typeface="Arial"/>
            </a:endParaRPr>
          </a:p>
          <a:p>
            <a:pPr defTabSz="685800" fontAlgn="base">
              <a:buFont typeface="Arial" panose="020B0604020202020204" pitchFamily="34" charset="0"/>
              <a:buChar char="•"/>
            </a:pPr>
            <a:r>
              <a:rPr lang="en-US">
                <a:solidFill>
                  <a:srgbClr val="000000"/>
                </a:solidFill>
                <a:latin typeface="Calibri"/>
                <a:cs typeface="Calibri"/>
                <a:sym typeface="Arial"/>
              </a:rPr>
              <a:t>Printed copy of the</a:t>
            </a:r>
            <a:r>
              <a:rPr lang="en-US" b="1">
                <a:solidFill>
                  <a:srgbClr val="000000"/>
                </a:solidFill>
                <a:latin typeface="Calibri"/>
                <a:cs typeface="Calibri"/>
                <a:sym typeface="Arial"/>
              </a:rPr>
              <a:t> </a:t>
            </a:r>
            <a:r>
              <a:rPr lang="en-US" b="0" i="0" u="sng">
                <a:solidFill>
                  <a:srgbClr val="3A88DD"/>
                </a:solidFill>
                <a:effectLst/>
                <a:latin typeface="SourceSansProRegular"/>
                <a:hlinkClick r:id="rId6"/>
              </a:rPr>
              <a:t>Phonics Blending and Segmenting Lab Handout</a:t>
            </a:r>
            <a:endParaRPr lang="en-US" b="0" i="0" u="sng">
              <a:solidFill>
                <a:srgbClr val="3A88DD"/>
              </a:solidFill>
              <a:effectLst/>
              <a:latin typeface="SourceSansProRegular"/>
            </a:endParaRPr>
          </a:p>
          <a:p>
            <a:pPr defTabSz="685800" fontAlgn="base">
              <a:buFont typeface="Arial" panose="020B0604020202020204" pitchFamily="34" charset="0"/>
              <a:buChar char="•"/>
            </a:pPr>
            <a:r>
              <a:rPr lang="en-US" b="0" i="0">
                <a:solidFill>
                  <a:srgbClr val="000000"/>
                </a:solidFill>
                <a:effectLst/>
                <a:latin typeface="SourceSansProRegular"/>
              </a:rPr>
              <a:t>Magnetic letters, letter tiles, chips, counters, etc.</a:t>
            </a:r>
          </a:p>
          <a:p>
            <a:pPr defTabSz="685800" fontAlgn="base">
              <a:buFont typeface="Arial" panose="020B0604020202020204" pitchFamily="34" charset="0"/>
              <a:buChar char="•"/>
            </a:pPr>
            <a:r>
              <a:rPr lang="en-US">
                <a:solidFill>
                  <a:srgbClr val="000000"/>
                </a:solidFill>
                <a:latin typeface="Calibri"/>
                <a:cs typeface="Calibri"/>
                <a:sym typeface="Arial"/>
              </a:rPr>
              <a:t>Writing utensils </a:t>
            </a:r>
          </a:p>
          <a:p>
            <a:pPr defTabSz="685800"/>
            <a:br>
              <a:rPr lang="en-US">
                <a:solidFill>
                  <a:srgbClr val="000000"/>
                </a:solidFill>
                <a:latin typeface="Calibri"/>
                <a:cs typeface="Arial"/>
                <a:sym typeface="Arial"/>
              </a:rPr>
            </a:br>
            <a:r>
              <a:rPr lang="en-US" b="1" u="sng">
                <a:solidFill>
                  <a:srgbClr val="000000"/>
                </a:solidFill>
                <a:latin typeface="Calibri"/>
                <a:cs typeface="Calibri"/>
                <a:sym typeface="Arial"/>
              </a:rPr>
              <a:t>Additional Support Materials (optional):</a:t>
            </a:r>
            <a:r>
              <a:rPr lang="en-US" u="sng">
                <a:solidFill>
                  <a:srgbClr val="000000"/>
                </a:solidFill>
                <a:latin typeface="Calibri"/>
                <a:cs typeface="Calibri"/>
                <a:sym typeface="Arial"/>
              </a:rPr>
              <a:t> </a:t>
            </a:r>
            <a:endParaRPr lang="en-US">
              <a:solidFill>
                <a:srgbClr val="000000"/>
              </a:solidFill>
              <a:latin typeface="Calibri"/>
              <a:cs typeface="Calibri"/>
              <a:sym typeface="Arial"/>
            </a:endParaRPr>
          </a:p>
          <a:p>
            <a:pPr defTabSz="685800"/>
            <a:r>
              <a:rPr lang="en-US" b="0" i="0" u="sng">
                <a:solidFill>
                  <a:srgbClr val="3A88DD"/>
                </a:solidFill>
                <a:effectLst/>
                <a:latin typeface="SourceSansProRegular"/>
                <a:hlinkClick r:id="rId7"/>
              </a:rPr>
              <a:t>Phonics and Word Study Activities Guide</a:t>
            </a:r>
            <a:br>
              <a:rPr lang="en-US"/>
            </a:br>
            <a:r>
              <a:rPr lang="en-US" b="0" i="0" u="sng">
                <a:solidFill>
                  <a:srgbClr val="403F3B"/>
                </a:solidFill>
                <a:effectLst/>
                <a:latin typeface="SourceSansProRegular"/>
                <a:hlinkClick r:id="rId8"/>
              </a:rPr>
              <a:t>Leader Look-Fors  (English Instruction)</a:t>
            </a:r>
            <a:br>
              <a:rPr lang="en-US"/>
            </a:br>
            <a:r>
              <a:rPr lang="en-US" b="0" i="0" u="sng">
                <a:solidFill>
                  <a:srgbClr val="403F3B"/>
                </a:solidFill>
                <a:effectLst/>
                <a:latin typeface="SourceSansProRegular"/>
                <a:hlinkClick r:id="rId9"/>
              </a:rPr>
              <a:t>Leader Look Fors (Spanish Instruction)</a:t>
            </a:r>
            <a:br>
              <a:rPr lang="en-US"/>
            </a:br>
            <a:r>
              <a:rPr lang="en-US" b="0" i="0" u="sng">
                <a:solidFill>
                  <a:srgbClr val="403F3B"/>
                </a:solidFill>
                <a:effectLst/>
                <a:latin typeface="SourceSansProRegular"/>
                <a:hlinkClick r:id="rId10"/>
              </a:rPr>
              <a:t>Features of Effective Instruction Checklist</a:t>
            </a:r>
            <a:br>
              <a:rPr lang="en-US" sz="1350">
                <a:solidFill>
                  <a:srgbClr val="000000"/>
                </a:solidFill>
                <a:latin typeface="Calibri"/>
                <a:cs typeface="Arial"/>
                <a:sym typeface="Arial"/>
              </a:rPr>
            </a:br>
            <a:endParaRPr lang="en-US" sz="1350">
              <a:solidFill>
                <a:srgbClr val="000000"/>
              </a:solidFill>
              <a:latin typeface="Calibri"/>
              <a:cs typeface="Arial"/>
              <a:sym typeface="Arial"/>
            </a:endParaRPr>
          </a:p>
        </p:txBody>
      </p:sp>
    </p:spTree>
    <p:extLst>
      <p:ext uri="{BB962C8B-B14F-4D97-AF65-F5344CB8AC3E}">
        <p14:creationId xmlns:p14="http://schemas.microsoft.com/office/powerpoint/2010/main" val="202258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1: Set the Purpose</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447737" y="783959"/>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and Segmenting Routine</a:t>
            </a:r>
          </a:p>
        </p:txBody>
      </p:sp>
      <p:sp>
        <p:nvSpPr>
          <p:cNvPr id="3" name="TextBox 2">
            <a:extLst>
              <a:ext uri="{FF2B5EF4-FFF2-40B4-BE49-F238E27FC236}">
                <a16:creationId xmlns:a16="http://schemas.microsoft.com/office/drawing/2014/main" id="{F63AD568-C541-978B-EBD3-D1B453FA7010}"/>
              </a:ext>
            </a:extLst>
          </p:cNvPr>
          <p:cNvSpPr txBox="1"/>
          <p:nvPr/>
        </p:nvSpPr>
        <p:spPr>
          <a:xfrm>
            <a:off x="158860" y="3517938"/>
            <a:ext cx="5879283" cy="3031599"/>
          </a:xfrm>
          <a:prstGeom prst="rect">
            <a:avLst/>
          </a:prstGeom>
          <a:ln>
            <a:solidFill>
              <a:schemeClr val="bg2"/>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rtl="0" fontAlgn="base">
              <a:spcBef>
                <a:spcPts val="0"/>
              </a:spcBef>
              <a:spcAft>
                <a:spcPts val="0"/>
              </a:spcAft>
              <a:buFont typeface="+mj-lt"/>
              <a:buAutoNum type="arabicPeriod"/>
            </a:pPr>
            <a:r>
              <a:rPr lang="en-US" b="1" i="0" u="none" strike="noStrike">
                <a:solidFill>
                  <a:srgbClr val="000000"/>
                </a:solidFill>
                <a:effectLst/>
                <a:latin typeface="Calibri Light" panose="020F0302020204030204" pitchFamily="34" charset="0"/>
                <a:cs typeface="Calibri Light" panose="020F0302020204030204" pitchFamily="34" charset="0"/>
              </a:rPr>
              <a:t>Set the Purpose</a:t>
            </a:r>
          </a:p>
          <a:p>
            <a:pPr rtl="0" fontAlgn="base">
              <a:spcBef>
                <a:spcPts val="0"/>
              </a:spcBef>
              <a:spcAft>
                <a:spcPts val="0"/>
              </a:spcAft>
            </a:pPr>
            <a:endParaRPr lang="en-US" sz="1400" b="1" i="0" u="none" strike="noStrike">
              <a:solidFill>
                <a:srgbClr val="000000"/>
              </a:solidFill>
              <a:effectLst/>
              <a:latin typeface="Calibri Light" panose="020F0302020204030204" pitchFamily="34" charset="0"/>
              <a:cs typeface="Calibri Light" panose="020F0302020204030204" pitchFamily="34" charset="0"/>
            </a:endParaRPr>
          </a:p>
          <a:p>
            <a:r>
              <a:rPr lang="en-US" sz="1400" b="0" i="1" u="none" strike="noStrike">
                <a:solidFill>
                  <a:srgbClr val="000000"/>
                </a:solidFill>
                <a:effectLst/>
                <a:latin typeface="Calibri Light" panose="020F0302020204030204" pitchFamily="34" charset="0"/>
                <a:cs typeface="Calibri Light" panose="020F0302020204030204" pitchFamily="34" charset="0"/>
              </a:rPr>
              <a:t>“</a:t>
            </a:r>
            <a:r>
              <a:rPr lang="en-US" b="0" i="1" u="none" strike="noStrike">
                <a:solidFill>
                  <a:srgbClr val="000000"/>
                </a:solidFill>
                <a:effectLst/>
                <a:latin typeface="Calibri Light" panose="020F0302020204030204" pitchFamily="34" charset="0"/>
                <a:cs typeface="Calibri Light" panose="020F0302020204030204" pitchFamily="34" charset="0"/>
              </a:rPr>
              <a:t>When we blend, we put sounds together to make a word. This is important because readers look at letters (graphemes) and blend the sounds (phonemes) of those letters together to read words</a:t>
            </a:r>
            <a:r>
              <a:rPr lang="en-US" b="1" i="1" u="none" strike="noStrike">
                <a:solidFill>
                  <a:srgbClr val="000000"/>
                </a:solidFill>
                <a:effectLst/>
                <a:latin typeface="Calibri Light" panose="020F0302020204030204" pitchFamily="34" charset="0"/>
                <a:cs typeface="Calibri Light" panose="020F0302020204030204" pitchFamily="34" charset="0"/>
              </a:rPr>
              <a:t>. </a:t>
            </a:r>
            <a:r>
              <a:rPr lang="en-US" b="1" i="1" u="none" strike="noStrike">
                <a:solidFill>
                  <a:srgbClr val="000000"/>
                </a:solidFill>
                <a:effectLst/>
              </a:rPr>
              <a:t>“Today, we are going to practice listening to sounds, looking at letters, and blending the sounds of those letters together to read words.”</a:t>
            </a:r>
          </a:p>
          <a:p>
            <a:endParaRPr lang="en-US" b="1" i="0" u="none" strike="noStrike">
              <a:solidFill>
                <a:srgbClr val="000000"/>
              </a:solidFill>
              <a:effectLst/>
              <a:cs typeface="Calibri Light" panose="020F0302020204030204" pitchFamily="34" charset="0"/>
            </a:endParaRPr>
          </a:p>
          <a:p>
            <a:pPr rtl="0" fontAlgn="base">
              <a:spcBef>
                <a:spcPts val="0"/>
              </a:spcBef>
              <a:spcAft>
                <a:spcPts val="0"/>
              </a:spcAft>
            </a:pPr>
            <a:endParaRPr lang="en-US" sz="1100">
              <a:solidFill>
                <a:srgbClr val="000000"/>
              </a:solidFill>
              <a:latin typeface="Calibri Light" panose="020F0302020204030204" pitchFamily="34" charset="0"/>
              <a:cs typeface="Calibri Light" panose="020F0302020204030204" pitchFamily="34" charset="0"/>
            </a:endParaRPr>
          </a:p>
          <a:p>
            <a:pPr rtl="0" fontAlgn="base">
              <a:spcBef>
                <a:spcPts val="0"/>
              </a:spcBef>
              <a:spcAft>
                <a:spcPts val="0"/>
              </a:spcAft>
            </a:pPr>
            <a:endParaRPr lang="en-US" sz="1100">
              <a:solidFill>
                <a:srgbClr val="000000"/>
              </a:solidFill>
              <a:latin typeface="Calibri Light" panose="020F0302020204030204" pitchFamily="34" charset="0"/>
              <a:cs typeface="Calibri Light" panose="020F0302020204030204" pitchFamily="34" charset="0"/>
            </a:endParaRPr>
          </a:p>
          <a:p>
            <a:pPr rtl="0" fontAlgn="base">
              <a:spcBef>
                <a:spcPts val="0"/>
              </a:spcBef>
              <a:spcAft>
                <a:spcPts val="0"/>
              </a:spcAft>
            </a:pPr>
            <a:endParaRPr lang="en-US" sz="1100" b="0" i="0" u="none" strike="noStrike">
              <a:solidFill>
                <a:srgbClr val="000000"/>
              </a:solidFill>
              <a:effectLst/>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619786D1-C9EB-BB38-8316-0FC92F6DD1C9}"/>
              </a:ext>
            </a:extLst>
          </p:cNvPr>
          <p:cNvSpPr txBox="1"/>
          <p:nvPr/>
        </p:nvSpPr>
        <p:spPr>
          <a:xfrm>
            <a:off x="6211712" y="3517938"/>
            <a:ext cx="5879284" cy="3016210"/>
          </a:xfrm>
          <a:prstGeom prst="rect">
            <a:avLst/>
          </a:prstGeom>
          <a:ln>
            <a:solidFill>
              <a:schemeClr val="bg2"/>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indent="-342900">
              <a:buAutoNum type="arabicPeriod"/>
            </a:pPr>
            <a:r>
              <a:rPr lang="en-US" b="1">
                <a:latin typeface="Calibri Light" panose="020F0302020204030204" pitchFamily="34" charset="0"/>
                <a:cs typeface="Calibri Light" panose="020F0302020204030204" pitchFamily="34" charset="0"/>
              </a:rPr>
              <a:t>Set the Purpose</a:t>
            </a:r>
          </a:p>
          <a:p>
            <a:endParaRPr lang="en-US" sz="1400" b="1">
              <a:latin typeface="Calibri Light" panose="020F0302020204030204" pitchFamily="34" charset="0"/>
              <a:cs typeface="Calibri Light" panose="020F0302020204030204" pitchFamily="34" charset="0"/>
            </a:endParaRPr>
          </a:p>
          <a:p>
            <a:r>
              <a:rPr lang="en-US" i="1">
                <a:latin typeface="Calibri Light" panose="020F0302020204030204" pitchFamily="34" charset="0"/>
                <a:cs typeface="Calibri Light" panose="020F0302020204030204" pitchFamily="34" charset="0"/>
              </a:rPr>
              <a:t>“When we segment, we take a whole word and break it into individual sounds. This is important because when we write words, we must break the word into individual sounds and write the letters (graphemes) that represent each sound (phoneme). Segmenting also helps develop skills for decoding words</a:t>
            </a:r>
            <a:r>
              <a:rPr lang="en-US" b="1" i="1">
                <a:latin typeface="Calibri Light" panose="020F0302020204030204" pitchFamily="34" charset="0"/>
                <a:cs typeface="Calibri Light" panose="020F0302020204030204" pitchFamily="34" charset="0"/>
              </a:rPr>
              <a:t>. Today, we are going to practice breaking words apart into their individual sounds (phonemes) and matching those sounds to letters to build words.” </a:t>
            </a:r>
          </a:p>
          <a:p>
            <a:endParaRPr lang="en-US" sz="1400" i="1">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2BD18913-44DA-863B-D3D9-72089A27C5E4}"/>
              </a:ext>
            </a:extLst>
          </p:cNvPr>
          <p:cNvSpPr txBox="1"/>
          <p:nvPr/>
        </p:nvSpPr>
        <p:spPr>
          <a:xfrm>
            <a:off x="101005" y="2887405"/>
            <a:ext cx="5994995" cy="461665"/>
          </a:xfrm>
          <a:prstGeom prst="rect">
            <a:avLst/>
          </a:prstGeom>
          <a:solidFill>
            <a:schemeClr val="bg2"/>
          </a:solidFill>
          <a:ln>
            <a:solidFill>
              <a:schemeClr val="bg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a:t>Blending</a:t>
            </a:r>
            <a:r>
              <a:rPr lang="en-US"/>
              <a:t> </a:t>
            </a:r>
          </a:p>
        </p:txBody>
      </p:sp>
      <p:sp>
        <p:nvSpPr>
          <p:cNvPr id="6" name="TextBox 5">
            <a:extLst>
              <a:ext uri="{FF2B5EF4-FFF2-40B4-BE49-F238E27FC236}">
                <a16:creationId xmlns:a16="http://schemas.microsoft.com/office/drawing/2014/main" id="{D0F295B2-DC77-E97C-820F-508398AE3ABB}"/>
              </a:ext>
            </a:extLst>
          </p:cNvPr>
          <p:cNvSpPr txBox="1"/>
          <p:nvPr/>
        </p:nvSpPr>
        <p:spPr>
          <a:xfrm>
            <a:off x="6211712" y="2894412"/>
            <a:ext cx="5879284" cy="461665"/>
          </a:xfrm>
          <a:prstGeom prst="rect">
            <a:avLst/>
          </a:prstGeom>
          <a:solidFill>
            <a:schemeClr val="bg2"/>
          </a:solidFill>
          <a:ln>
            <a:solidFill>
              <a:schemeClr val="bg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a:t>Segmenting</a:t>
            </a:r>
            <a:r>
              <a:rPr lang="en-US"/>
              <a:t> </a:t>
            </a:r>
          </a:p>
        </p:txBody>
      </p:sp>
      <p:sp>
        <p:nvSpPr>
          <p:cNvPr id="2" name="TextBox 1">
            <a:extLst>
              <a:ext uri="{FF2B5EF4-FFF2-40B4-BE49-F238E27FC236}">
                <a16:creationId xmlns:a16="http://schemas.microsoft.com/office/drawing/2014/main" id="{21C8F249-7BDC-E5C4-6E7A-2ED19181F294}"/>
              </a:ext>
            </a:extLst>
          </p:cNvPr>
          <p:cNvSpPr txBox="1"/>
          <p:nvPr/>
        </p:nvSpPr>
        <p:spPr>
          <a:xfrm>
            <a:off x="626301" y="1640910"/>
            <a:ext cx="1065965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What do you want students to know about the task? What are students expected to do? </a:t>
            </a:r>
          </a:p>
          <a:p>
            <a:pPr marL="285750" indent="-285750">
              <a:buFont typeface="Arial" panose="020B0604020202020204" pitchFamily="34" charset="0"/>
              <a:buChar char="•"/>
            </a:pPr>
            <a:r>
              <a:rPr lang="en-US" dirty="0"/>
              <a:t>Consider carefully the terms you will use with students (e.g., Sound or phoneme? Letter(s) or grapheme?).</a:t>
            </a:r>
          </a:p>
          <a:p>
            <a:pPr marL="285750" indent="-285750">
              <a:buFont typeface="Arial" panose="020B0604020202020204" pitchFamily="34" charset="0"/>
              <a:buChar char="•"/>
            </a:pPr>
            <a:r>
              <a:rPr lang="en-US" dirty="0"/>
              <a:t>State the purpose/objective in student-friendly language.</a:t>
            </a:r>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464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DF0EE-1288-FC28-64B3-9C4BC69AB4C5}"/>
              </a:ext>
            </a:extLst>
          </p:cNvPr>
          <p:cNvSpPr>
            <a:spLocks noGrp="1"/>
          </p:cNvSpPr>
          <p:nvPr>
            <p:ph type="title"/>
          </p:nvPr>
        </p:nvSpPr>
        <p:spPr>
          <a:xfrm>
            <a:off x="297424" y="208805"/>
            <a:ext cx="9906749" cy="527100"/>
          </a:xfrm>
        </p:spPr>
        <p:txBody>
          <a:bodyPr/>
          <a:lstStyle/>
          <a:p>
            <a:r>
              <a:rPr lang="en-US" sz="4000"/>
              <a:t>Step 2. Select a Multisensory Support</a:t>
            </a:r>
          </a:p>
        </p:txBody>
      </p:sp>
      <p:sp>
        <p:nvSpPr>
          <p:cNvPr id="4" name="Google Shape;338;g610ef0e5f8_7_79">
            <a:extLst>
              <a:ext uri="{FF2B5EF4-FFF2-40B4-BE49-F238E27FC236}">
                <a16:creationId xmlns:a16="http://schemas.microsoft.com/office/drawing/2014/main" id="{5232D179-C1CF-C40E-3243-C4BFE360976B}"/>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and Segmenting Routine</a:t>
            </a:r>
          </a:p>
        </p:txBody>
      </p:sp>
      <p:sp>
        <p:nvSpPr>
          <p:cNvPr id="5" name="TextBox 4">
            <a:extLst>
              <a:ext uri="{FF2B5EF4-FFF2-40B4-BE49-F238E27FC236}">
                <a16:creationId xmlns:a16="http://schemas.microsoft.com/office/drawing/2014/main" id="{6C2F5C11-9FB5-74A8-8ED6-E315FDEF437C}"/>
              </a:ext>
            </a:extLst>
          </p:cNvPr>
          <p:cNvSpPr txBox="1"/>
          <p:nvPr/>
        </p:nvSpPr>
        <p:spPr>
          <a:xfrm>
            <a:off x="642376" y="1668458"/>
            <a:ext cx="10871645" cy="1169551"/>
          </a:xfrm>
          <a:prstGeom prst="rect">
            <a:avLst/>
          </a:prstGeom>
          <a:solidFill>
            <a:srgbClr val="07768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42900" indent="-342900">
              <a:lnSpc>
                <a:spcPct val="150000"/>
              </a:lnSpc>
              <a:buFont typeface="Arial" panose="020B0604020202020204" pitchFamily="34" charset="0"/>
              <a:buChar char="•"/>
            </a:pPr>
            <a:r>
              <a:rPr lang="en-US" sz="2000"/>
              <a:t>Follow the Gradual Release of Responsibility (I do, we do, you do)</a:t>
            </a:r>
          </a:p>
          <a:p>
            <a:pPr marL="342900" indent="-342900">
              <a:buFont typeface="Arial" panose="020B0604020202020204" pitchFamily="34" charset="0"/>
              <a:buChar char="•"/>
            </a:pPr>
            <a:r>
              <a:rPr lang="en-US" sz="2000"/>
              <a:t>Add, remove, or adjust the use of multisensory supports in response to student needs and stages of understanding</a:t>
            </a:r>
          </a:p>
        </p:txBody>
      </p:sp>
      <p:graphicFrame>
        <p:nvGraphicFramePr>
          <p:cNvPr id="3" name="Diagram 2">
            <a:extLst>
              <a:ext uri="{FF2B5EF4-FFF2-40B4-BE49-F238E27FC236}">
                <a16:creationId xmlns:a16="http://schemas.microsoft.com/office/drawing/2014/main" id="{2222E357-2D5A-95BF-51F0-B6C1971CFE39}"/>
              </a:ext>
            </a:extLst>
          </p:cNvPr>
          <p:cNvGraphicFramePr/>
          <p:nvPr>
            <p:extLst>
              <p:ext uri="{D42A27DB-BD31-4B8C-83A1-F6EECF244321}">
                <p14:modId xmlns:p14="http://schemas.microsoft.com/office/powerpoint/2010/main" val="3361695418"/>
              </p:ext>
            </p:extLst>
          </p:nvPr>
        </p:nvGraphicFramePr>
        <p:xfrm>
          <a:off x="149927" y="3040351"/>
          <a:ext cx="11856542" cy="3276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76B53024-95E9-728E-4867-4B0187F89279}"/>
              </a:ext>
            </a:extLst>
          </p:cNvPr>
          <p:cNvSpPr txBox="1"/>
          <p:nvPr/>
        </p:nvSpPr>
        <p:spPr>
          <a:xfrm>
            <a:off x="4544704" y="6525491"/>
            <a:ext cx="7647296" cy="923330"/>
          </a:xfrm>
          <a:prstGeom prst="rect">
            <a:avLst/>
          </a:prstGeom>
          <a:noFill/>
        </p:spPr>
        <p:txBody>
          <a:bodyPr wrap="square" rtlCol="0">
            <a:spAutoFit/>
          </a:bodyPr>
          <a:lstStyle/>
          <a:p>
            <a:pPr algn="r" rtl="0">
              <a:spcBef>
                <a:spcPts val="1000"/>
              </a:spcBef>
              <a:spcAft>
                <a:spcPts val="0"/>
              </a:spcAft>
            </a:pPr>
            <a:r>
              <a:rPr lang="en-US" sz="1600" b="0" i="1" u="none" strike="noStrike">
                <a:solidFill>
                  <a:srgbClr val="000000"/>
                </a:solidFill>
                <a:effectLst/>
                <a:latin typeface="Tahoma" panose="020B0604030504040204" pitchFamily="34" charset="0"/>
              </a:rPr>
              <a:t>Adapted from Equipped For Reading Success, Kilpatrick, 2016</a:t>
            </a:r>
            <a:endParaRPr lang="en-US" sz="1600" b="0">
              <a:effectLst/>
            </a:endParaRPr>
          </a:p>
          <a:p>
            <a:br>
              <a:rPr lang="en-US"/>
            </a:br>
            <a:endParaRPr lang="en-US"/>
          </a:p>
        </p:txBody>
      </p:sp>
    </p:spTree>
    <p:extLst>
      <p:ext uri="{BB962C8B-B14F-4D97-AF65-F5344CB8AC3E}">
        <p14:creationId xmlns:p14="http://schemas.microsoft.com/office/powerpoint/2010/main" val="4187013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36621" y="197110"/>
            <a:ext cx="4973553" cy="1139139"/>
          </a:xfrm>
        </p:spPr>
        <p:txBody>
          <a:bodyPr vert="horz" lIns="91440" tIns="45720" rIns="91440" bIns="45720" rtlCol="0" anchor="ctr">
            <a:noAutofit/>
          </a:bodyPr>
          <a:lstStyle/>
          <a:p>
            <a:pPr>
              <a:spcBef>
                <a:spcPct val="0"/>
              </a:spcBef>
            </a:pPr>
            <a:r>
              <a:rPr lang="en-US" sz="4000" kern="1200">
                <a:solidFill>
                  <a:schemeClr val="bg1"/>
                </a:solidFill>
                <a:latin typeface="+mj-lt"/>
                <a:ea typeface="+mj-ea"/>
                <a:cs typeface="+mj-cs"/>
              </a:rPr>
              <a:t>Multisensory Supports</a:t>
            </a:r>
          </a:p>
        </p:txBody>
      </p:sp>
      <p:sp>
        <p:nvSpPr>
          <p:cNvPr id="10" name="TextBox 9">
            <a:extLst>
              <a:ext uri="{FF2B5EF4-FFF2-40B4-BE49-F238E27FC236}">
                <a16:creationId xmlns:a16="http://schemas.microsoft.com/office/drawing/2014/main" id="{DF6F4CB3-6E8D-00E6-7884-53532B293B63}"/>
              </a:ext>
            </a:extLst>
          </p:cNvPr>
          <p:cNvSpPr txBox="1"/>
          <p:nvPr/>
        </p:nvSpPr>
        <p:spPr>
          <a:xfrm>
            <a:off x="425209" y="1715325"/>
            <a:ext cx="5069848" cy="2858759"/>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a:t>Multisensory supports with letters can include magnetic letters, cubes with letters, letter cards, beads with letters, etc. </a:t>
            </a:r>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r>
              <a:rPr lang="en-US" sz="2200"/>
              <a:t>Letters are typically readily available as capital or uppercase, but it is important to practice with lowercase letters to connect with writing.</a:t>
            </a:r>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endParaRPr lang="en-US"/>
          </a:p>
        </p:txBody>
      </p:sp>
      <p:sp>
        <p:nvSpPr>
          <p:cNvPr id="38" name="Oval 37">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77AB33F2-F051-F6E9-0FB0-41D0872853E0}"/>
              </a:ext>
              <a:ext uri="{C183D7F6-B498-43B3-948B-1728B52AA6E4}">
                <adec:decorative xmlns:adec="http://schemas.microsoft.com/office/drawing/2017/decorative" val="1"/>
              </a:ext>
            </a:extLst>
          </p:cNvPr>
          <p:cNvPicPr>
            <a:picLocks noChangeAspect="1"/>
          </p:cNvPicPr>
          <p:nvPr/>
        </p:nvPicPr>
        <p:blipFill rotWithShape="1">
          <a:blip r:embed="rId3"/>
          <a:srcRect l="25652" r="7855"/>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40" name="Freeform: Shape 39">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626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7FCB10EE-F54B-55A3-8567-8FB7C0C73233}"/>
              </a:ext>
              <a:ext uri="{C183D7F6-B498-43B3-948B-1728B52AA6E4}">
                <adec:decorative xmlns:adec="http://schemas.microsoft.com/office/drawing/2017/decorative" val="1"/>
              </a:ext>
            </a:extLst>
          </p:cNvPr>
          <p:cNvPicPr>
            <a:picLocks noChangeAspect="1"/>
          </p:cNvPicPr>
          <p:nvPr/>
        </p:nvPicPr>
        <p:blipFill rotWithShape="1">
          <a:blip r:embed="rId4"/>
          <a:srcRect l="4240" r="5" b="5"/>
          <a:stretch/>
        </p:blipFill>
        <p:spPr>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6" name="Picture 15">
            <a:extLst>
              <a:ext uri="{FF2B5EF4-FFF2-40B4-BE49-F238E27FC236}">
                <a16:creationId xmlns:a16="http://schemas.microsoft.com/office/drawing/2014/main" id="{A7427836-21AE-6861-CF7A-4436D9648A58}"/>
              </a:ext>
              <a:ext uri="{C183D7F6-B498-43B3-948B-1728B52AA6E4}">
                <adec:decorative xmlns:adec="http://schemas.microsoft.com/office/drawing/2017/decorative" val="1"/>
              </a:ext>
            </a:extLst>
          </p:cNvPr>
          <p:cNvPicPr>
            <a:picLocks noChangeAspect="1"/>
          </p:cNvPicPr>
          <p:nvPr/>
        </p:nvPicPr>
        <p:blipFill rotWithShape="1">
          <a:blip r:embed="rId5"/>
          <a:srcRect l="20398" r="4"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44" name="Freeform: Shape 43">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71D99148-5673-ECE4-C45C-7C1ABF0A016F}"/>
              </a:ext>
              <a:ext uri="{C183D7F6-B498-43B3-948B-1728B52AA6E4}">
                <adec:decorative xmlns:adec="http://schemas.microsoft.com/office/drawing/2017/decorative" val="1"/>
              </a:ext>
            </a:extLst>
          </p:cNvPr>
          <p:cNvPicPr>
            <a:picLocks noChangeAspect="1"/>
          </p:cNvPicPr>
          <p:nvPr/>
        </p:nvPicPr>
        <p:blipFill rotWithShape="1">
          <a:blip r:embed="rId6"/>
          <a:srcRect r="5" b="19594"/>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46" name="Freeform: Shape 45">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0E53C5A3-0C4F-4308-1311-F10D9A15501C}"/>
              </a:ext>
              <a:ext uri="{C183D7F6-B498-43B3-948B-1728B52AA6E4}">
                <adec:decorative xmlns:adec="http://schemas.microsoft.com/office/drawing/2017/decorative" val="1"/>
              </a:ext>
            </a:extLst>
          </p:cNvPr>
          <p:cNvPicPr>
            <a:picLocks noChangeAspect="1"/>
          </p:cNvPicPr>
          <p:nvPr/>
        </p:nvPicPr>
        <p:blipFill rotWithShape="1">
          <a:blip r:embed="rId7"/>
          <a:srcRect l="6822" r="8379" b="-3"/>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3" name="Picture 2">
            <a:extLst>
              <a:ext uri="{FF2B5EF4-FFF2-40B4-BE49-F238E27FC236}">
                <a16:creationId xmlns:a16="http://schemas.microsoft.com/office/drawing/2014/main" id="{E6F4414D-2AE6-BA54-66CB-86E7645FAFFF}"/>
              </a:ext>
              <a:ext uri="{C183D7F6-B498-43B3-948B-1728B52AA6E4}">
                <adec:decorative xmlns:adec="http://schemas.microsoft.com/office/drawing/2017/decorative" val="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598" y="6116125"/>
            <a:ext cx="1024421" cy="640080"/>
          </a:xfrm>
          <a:prstGeom prst="rect">
            <a:avLst/>
          </a:prstGeom>
        </p:spPr>
      </p:pic>
    </p:spTree>
    <p:extLst>
      <p:ext uri="{BB962C8B-B14F-4D97-AF65-F5344CB8AC3E}">
        <p14:creationId xmlns:p14="http://schemas.microsoft.com/office/powerpoint/2010/main" val="2361708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3. Provide a Model</a:t>
            </a:r>
            <a:endParaRPr lang="en-US"/>
          </a:p>
        </p:txBody>
      </p:sp>
      <p:graphicFrame>
        <p:nvGraphicFramePr>
          <p:cNvPr id="10" name="Diagram 9">
            <a:extLst>
              <a:ext uri="{FF2B5EF4-FFF2-40B4-BE49-F238E27FC236}">
                <a16:creationId xmlns:a16="http://schemas.microsoft.com/office/drawing/2014/main" id="{E72266B5-DAAE-C754-EE24-AA33C397C60C}"/>
              </a:ext>
            </a:extLst>
          </p:cNvPr>
          <p:cNvGraphicFramePr/>
          <p:nvPr>
            <p:extLst>
              <p:ext uri="{D42A27DB-BD31-4B8C-83A1-F6EECF244321}">
                <p14:modId xmlns:p14="http://schemas.microsoft.com/office/powerpoint/2010/main" val="2020637133"/>
              </p:ext>
            </p:extLst>
          </p:nvPr>
        </p:nvGraphicFramePr>
        <p:xfrm>
          <a:off x="521446" y="1700011"/>
          <a:ext cx="10959921" cy="4723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1A33ED86-F7A3-3F7F-BA1E-B8FB79174F9D}"/>
              </a:ext>
            </a:extLst>
          </p:cNvPr>
          <p:cNvPicPr>
            <a:picLocks noChangeAspect="1"/>
          </p:cNvPicPr>
          <p:nvPr/>
        </p:nvPicPr>
        <p:blipFill>
          <a:blip r:embed="rId8"/>
          <a:stretch>
            <a:fillRect/>
          </a:stretch>
        </p:blipFill>
        <p:spPr>
          <a:xfrm>
            <a:off x="8364981" y="2434094"/>
            <a:ext cx="1472699" cy="713787"/>
          </a:xfrm>
          <a:prstGeom prst="rect">
            <a:avLst/>
          </a:prstGeom>
        </p:spPr>
      </p:pic>
      <p:pic>
        <p:nvPicPr>
          <p:cNvPr id="5" name="Picture 4">
            <a:extLst>
              <a:ext uri="{FF2B5EF4-FFF2-40B4-BE49-F238E27FC236}">
                <a16:creationId xmlns:a16="http://schemas.microsoft.com/office/drawing/2014/main" id="{D16138BF-F765-0D23-9029-D1DE1B7C3839}"/>
              </a:ext>
            </a:extLst>
          </p:cNvPr>
          <p:cNvPicPr>
            <a:picLocks noChangeAspect="1"/>
          </p:cNvPicPr>
          <p:nvPr/>
        </p:nvPicPr>
        <p:blipFill>
          <a:blip r:embed="rId9"/>
          <a:stretch>
            <a:fillRect/>
          </a:stretch>
        </p:blipFill>
        <p:spPr>
          <a:xfrm>
            <a:off x="8306691" y="3147881"/>
            <a:ext cx="1472699" cy="591967"/>
          </a:xfrm>
          <a:prstGeom prst="rect">
            <a:avLst/>
          </a:prstGeom>
        </p:spPr>
      </p:pic>
      <p:pic>
        <p:nvPicPr>
          <p:cNvPr id="7" name="Picture 6">
            <a:extLst>
              <a:ext uri="{FF2B5EF4-FFF2-40B4-BE49-F238E27FC236}">
                <a16:creationId xmlns:a16="http://schemas.microsoft.com/office/drawing/2014/main" id="{80AB9337-1139-C70E-1E6F-51467ACEC047}"/>
              </a:ext>
            </a:extLst>
          </p:cNvPr>
          <p:cNvPicPr>
            <a:picLocks noChangeAspect="1"/>
          </p:cNvPicPr>
          <p:nvPr/>
        </p:nvPicPr>
        <p:blipFill>
          <a:blip r:embed="rId10"/>
          <a:stretch>
            <a:fillRect/>
          </a:stretch>
        </p:blipFill>
        <p:spPr>
          <a:xfrm>
            <a:off x="8306690" y="3719645"/>
            <a:ext cx="1472699" cy="683883"/>
          </a:xfrm>
          <a:prstGeom prst="rect">
            <a:avLst/>
          </a:prstGeom>
        </p:spPr>
      </p:pic>
      <p:pic>
        <p:nvPicPr>
          <p:cNvPr id="9" name="Picture 8">
            <a:extLst>
              <a:ext uri="{FF2B5EF4-FFF2-40B4-BE49-F238E27FC236}">
                <a16:creationId xmlns:a16="http://schemas.microsoft.com/office/drawing/2014/main" id="{2FC688FC-3C1E-0636-4D6A-8B4BC4BC9499}"/>
              </a:ext>
            </a:extLst>
          </p:cNvPr>
          <p:cNvPicPr>
            <a:picLocks noChangeAspect="1"/>
          </p:cNvPicPr>
          <p:nvPr/>
        </p:nvPicPr>
        <p:blipFill>
          <a:blip r:embed="rId11"/>
          <a:stretch>
            <a:fillRect/>
          </a:stretch>
        </p:blipFill>
        <p:spPr>
          <a:xfrm>
            <a:off x="9895970" y="2804932"/>
            <a:ext cx="1527107" cy="1277864"/>
          </a:xfrm>
          <a:prstGeom prst="rect">
            <a:avLst/>
          </a:prstGeom>
        </p:spPr>
      </p:pic>
      <p:sp>
        <p:nvSpPr>
          <p:cNvPr id="2" name="Google Shape;338;g610ef0e5f8_7_79">
            <a:extLst>
              <a:ext uri="{FF2B5EF4-FFF2-40B4-BE49-F238E27FC236}">
                <a16:creationId xmlns:a16="http://schemas.microsoft.com/office/drawing/2014/main" id="{1DE38DAA-76BF-3A8E-3845-C78094FC350C}"/>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and Segmenting Routine</a:t>
            </a:r>
          </a:p>
        </p:txBody>
      </p:sp>
    </p:spTree>
    <p:extLst>
      <p:ext uri="{BB962C8B-B14F-4D97-AF65-F5344CB8AC3E}">
        <p14:creationId xmlns:p14="http://schemas.microsoft.com/office/powerpoint/2010/main" val="3930117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51DA55-2D93-72A2-F790-E1F43A0108CB}"/>
              </a:ext>
              <a:ext uri="{C183D7F6-B498-43B3-948B-1728B52AA6E4}">
                <adec:decorative xmlns:adec="http://schemas.microsoft.com/office/drawing/2017/decorative" val="1"/>
              </a:ext>
            </a:extLst>
          </p:cNvPr>
          <p:cNvPicPr>
            <a:picLocks noChangeAspect="1"/>
          </p:cNvPicPr>
          <p:nvPr/>
        </p:nvPicPr>
        <p:blipFill rotWithShape="1">
          <a:blip r:embed="rId3"/>
          <a:srcRect b="16045"/>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ACBA9C-6722-5028-0912-30BE9EB762E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spcBef>
                <a:spcPct val="0"/>
              </a:spcBef>
            </a:pPr>
            <a:r>
              <a:rPr lang="en-US" sz="2800">
                <a:solidFill>
                  <a:schemeClr val="tx1">
                    <a:lumMod val="85000"/>
                    <a:lumOff val="15000"/>
                  </a:schemeClr>
                </a:solidFill>
                <a:latin typeface="+mn-lt"/>
                <a:ea typeface="+mj-ea"/>
                <a:cs typeface="+mj-cs"/>
              </a:rPr>
              <a:t>Model left to right directionality </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Table 5">
            <a:extLst>
              <a:ext uri="{FF2B5EF4-FFF2-40B4-BE49-F238E27FC236}">
                <a16:creationId xmlns:a16="http://schemas.microsoft.com/office/drawing/2014/main" id="{89E34CB1-1CAC-6667-7026-66BE8B4610D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741593797"/>
              </p:ext>
            </p:extLst>
          </p:nvPr>
        </p:nvGraphicFramePr>
        <p:xfrm>
          <a:off x="2032000" y="719665"/>
          <a:ext cx="4523544" cy="1165406"/>
        </p:xfrm>
        <a:graphic>
          <a:graphicData uri="http://schemas.openxmlformats.org/drawingml/2006/table">
            <a:tbl>
              <a:tblPr firstRow="1" bandRow="1">
                <a:tableStyleId>{5C22544A-7EE6-4342-B048-85BDC9FD1C3A}</a:tableStyleId>
              </a:tblPr>
              <a:tblGrid>
                <a:gridCol w="1507848">
                  <a:extLst>
                    <a:ext uri="{9D8B030D-6E8A-4147-A177-3AD203B41FA5}">
                      <a16:colId xmlns:a16="http://schemas.microsoft.com/office/drawing/2014/main" val="4220020481"/>
                    </a:ext>
                  </a:extLst>
                </a:gridCol>
                <a:gridCol w="1507848">
                  <a:extLst>
                    <a:ext uri="{9D8B030D-6E8A-4147-A177-3AD203B41FA5}">
                      <a16:colId xmlns:a16="http://schemas.microsoft.com/office/drawing/2014/main" val="2298823381"/>
                    </a:ext>
                  </a:extLst>
                </a:gridCol>
                <a:gridCol w="1507848">
                  <a:extLst>
                    <a:ext uri="{9D8B030D-6E8A-4147-A177-3AD203B41FA5}">
                      <a16:colId xmlns:a16="http://schemas.microsoft.com/office/drawing/2014/main" val="3582211783"/>
                    </a:ext>
                  </a:extLst>
                </a:gridCol>
              </a:tblGrid>
              <a:tr h="116540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1665130"/>
                  </a:ext>
                </a:extLst>
              </a:tr>
            </a:tbl>
          </a:graphicData>
        </a:graphic>
      </p:graphicFrame>
      <p:sp>
        <p:nvSpPr>
          <p:cNvPr id="6" name="Arrow: Right 5">
            <a:extLst>
              <a:ext uri="{FF2B5EF4-FFF2-40B4-BE49-F238E27FC236}">
                <a16:creationId xmlns:a16="http://schemas.microsoft.com/office/drawing/2014/main" id="{7EC3ECEF-73AE-B23F-E1BD-9CE6D2EEA7E4}"/>
              </a:ext>
              <a:ext uri="{C183D7F6-B498-43B3-948B-1728B52AA6E4}">
                <adec:decorative xmlns:adec="http://schemas.microsoft.com/office/drawing/2017/decorative" val="1"/>
              </a:ext>
            </a:extLst>
          </p:cNvPr>
          <p:cNvSpPr/>
          <p:nvPr/>
        </p:nvSpPr>
        <p:spPr>
          <a:xfrm>
            <a:off x="2349305" y="2053883"/>
            <a:ext cx="3545058" cy="2145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8" name="Picture 7">
            <a:extLst>
              <a:ext uri="{FF2B5EF4-FFF2-40B4-BE49-F238E27FC236}">
                <a16:creationId xmlns:a16="http://schemas.microsoft.com/office/drawing/2014/main" id="{D7AA4AF6-FE5A-41DB-7BE4-2639B1BC446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623793" y="2988945"/>
            <a:ext cx="1657350" cy="1743075"/>
          </a:xfrm>
          <a:prstGeom prst="rect">
            <a:avLst/>
          </a:prstGeom>
        </p:spPr>
      </p:pic>
      <p:pic>
        <p:nvPicPr>
          <p:cNvPr id="23" name="Picture 22">
            <a:extLst>
              <a:ext uri="{FF2B5EF4-FFF2-40B4-BE49-F238E27FC236}">
                <a16:creationId xmlns:a16="http://schemas.microsoft.com/office/drawing/2014/main" id="{D4178989-306F-81F6-1491-F7E53932E42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013762" y="2956557"/>
            <a:ext cx="1761201" cy="1775461"/>
          </a:xfrm>
          <a:prstGeom prst="rect">
            <a:avLst/>
          </a:prstGeom>
        </p:spPr>
      </p:pic>
      <p:pic>
        <p:nvPicPr>
          <p:cNvPr id="10" name="Picture 9" descr="Icon&#10;&#10;Description automatically generated">
            <a:extLst>
              <a:ext uri="{FF2B5EF4-FFF2-40B4-BE49-F238E27FC236}">
                <a16:creationId xmlns:a16="http://schemas.microsoft.com/office/drawing/2014/main" id="{98A766DA-CA59-B099-0C79-CB0FA1E9C8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9696" y="6317734"/>
            <a:ext cx="1178453" cy="457200"/>
          </a:xfrm>
          <a:prstGeom prst="rect">
            <a:avLst/>
          </a:prstGeom>
        </p:spPr>
      </p:pic>
    </p:spTree>
    <p:extLst>
      <p:ext uri="{BB962C8B-B14F-4D97-AF65-F5344CB8AC3E}">
        <p14:creationId xmlns:p14="http://schemas.microsoft.com/office/powerpoint/2010/main" val="261113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4D9F-62ED-A9AA-1FCA-9E90E9875991}"/>
              </a:ext>
            </a:extLst>
          </p:cNvPr>
          <p:cNvSpPr>
            <a:spLocks noGrp="1"/>
          </p:cNvSpPr>
          <p:nvPr>
            <p:ph type="title"/>
          </p:nvPr>
        </p:nvSpPr>
        <p:spPr>
          <a:xfrm>
            <a:off x="297425" y="188948"/>
            <a:ext cx="8934400" cy="527100"/>
          </a:xfrm>
        </p:spPr>
        <p:txBody>
          <a:bodyPr/>
          <a:lstStyle/>
          <a:p>
            <a:r>
              <a:rPr lang="en-US" sz="4000"/>
              <a:t>4. Practice</a:t>
            </a:r>
          </a:p>
        </p:txBody>
      </p:sp>
      <p:sp>
        <p:nvSpPr>
          <p:cNvPr id="3" name="Google Shape;338;g610ef0e5f8_7_79">
            <a:extLst>
              <a:ext uri="{FF2B5EF4-FFF2-40B4-BE49-F238E27FC236}">
                <a16:creationId xmlns:a16="http://schemas.microsoft.com/office/drawing/2014/main" id="{736A0C28-74C9-AD45-0A94-6A391BCC9E4D}"/>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and Segmenting Routine</a:t>
            </a:r>
          </a:p>
        </p:txBody>
      </p:sp>
      <p:sp>
        <p:nvSpPr>
          <p:cNvPr id="4" name="TextBox 3">
            <a:extLst>
              <a:ext uri="{FF2B5EF4-FFF2-40B4-BE49-F238E27FC236}">
                <a16:creationId xmlns:a16="http://schemas.microsoft.com/office/drawing/2014/main" id="{85D4158D-E084-D1D5-0E9C-5153F222C931}"/>
              </a:ext>
            </a:extLst>
          </p:cNvPr>
          <p:cNvSpPr txBox="1"/>
          <p:nvPr/>
        </p:nvSpPr>
        <p:spPr>
          <a:xfrm>
            <a:off x="542796" y="1965001"/>
            <a:ext cx="6200383" cy="4062651"/>
          </a:xfrm>
          <a:prstGeom prst="rect">
            <a:avLst/>
          </a:prstGeom>
          <a:noFill/>
        </p:spPr>
        <p:txBody>
          <a:bodyPr wrap="square" rtlCol="0">
            <a:spAutoFit/>
          </a:bodyPr>
          <a:lstStyle/>
          <a:p>
            <a:r>
              <a:rPr lang="en-US" sz="2000"/>
              <a:t>What will you say and do?  What are students expected to say and do?</a:t>
            </a:r>
          </a:p>
          <a:p>
            <a:endParaRPr lang="en-US" sz="2000"/>
          </a:p>
          <a:p>
            <a:r>
              <a:rPr lang="en-US" sz="2000"/>
              <a:t>What words will you use to practice the skill? Plan your list in advance. Be mindful of: </a:t>
            </a:r>
          </a:p>
          <a:p>
            <a:endParaRPr lang="en-US" sz="2000"/>
          </a:p>
          <a:p>
            <a:pPr marL="285750" indent="-285750">
              <a:buFont typeface="Arial" panose="020B0604020202020204" pitchFamily="34" charset="0"/>
              <a:buChar char="•"/>
            </a:pPr>
            <a:r>
              <a:rPr lang="en-US" sz="2000"/>
              <a:t>Graphemes students have received instruction on and those they have not</a:t>
            </a:r>
          </a:p>
          <a:p>
            <a:pPr marL="285750" indent="-285750">
              <a:buFont typeface="Arial" panose="020B0604020202020204" pitchFamily="34" charset="0"/>
              <a:buChar char="•"/>
            </a:pPr>
            <a:r>
              <a:rPr lang="en-US" sz="2000"/>
              <a:t>Number of phonemes in words you using for practice </a:t>
            </a:r>
          </a:p>
          <a:p>
            <a:pPr marL="285750" indent="-285750">
              <a:buFont typeface="Arial" panose="020B0604020202020204" pitchFamily="34" charset="0"/>
              <a:buChar char="•"/>
            </a:pPr>
            <a:r>
              <a:rPr lang="en-US" sz="2000"/>
              <a:t>“Tricky” vowel or consonant sounds that may require corrective feedback (e.g., diphthongs, r-controlled vowels, blends)</a:t>
            </a:r>
          </a:p>
          <a:p>
            <a:endParaRPr lang="en-US"/>
          </a:p>
        </p:txBody>
      </p:sp>
      <p:graphicFrame>
        <p:nvGraphicFramePr>
          <p:cNvPr id="13" name="Diagram 12">
            <a:extLst>
              <a:ext uri="{FF2B5EF4-FFF2-40B4-BE49-F238E27FC236}">
                <a16:creationId xmlns:a16="http://schemas.microsoft.com/office/drawing/2014/main" id="{1B46F312-BB9A-1E06-915B-191CF28B3937}"/>
              </a:ext>
            </a:extLst>
          </p:cNvPr>
          <p:cNvGraphicFramePr/>
          <p:nvPr/>
        </p:nvGraphicFramePr>
        <p:xfrm>
          <a:off x="7152361" y="1677674"/>
          <a:ext cx="4496843" cy="4991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5687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p:cNvSpPr>
          <p:nvPr/>
        </p:nvSpPr>
        <p:spPr>
          <a:xfrm>
            <a:off x="0" y="2870502"/>
            <a:ext cx="12192000" cy="1342079"/>
          </a:xfrm>
          <a:prstGeom prst="rect">
            <a:avLst/>
          </a:prstGeom>
          <a:noFill/>
          <a:ln>
            <a:noFill/>
          </a:ln>
        </p:spPr>
        <p:txBody>
          <a:bodyPr spcFirstLastPara="1" vert="horz" wrap="square" lIns="0" tIns="0" rIns="0" bIns="0" rtlCol="0" anchor="t" anchorCtr="0">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u="sng"/>
              <a:t>Modeling Instruction</a:t>
            </a:r>
            <a:br>
              <a:rPr lang="en-US"/>
            </a:br>
            <a:endParaRPr lang="en-US"/>
          </a:p>
        </p:txBody>
      </p:sp>
    </p:spTree>
    <p:extLst>
      <p:ext uri="{BB962C8B-B14F-4D97-AF65-F5344CB8AC3E}">
        <p14:creationId xmlns:p14="http://schemas.microsoft.com/office/powerpoint/2010/main" val="2901309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1: Set the Purpose</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Routine</a:t>
            </a:r>
          </a:p>
        </p:txBody>
      </p:sp>
      <p:sp>
        <p:nvSpPr>
          <p:cNvPr id="2" name="TextBox 1">
            <a:extLst>
              <a:ext uri="{FF2B5EF4-FFF2-40B4-BE49-F238E27FC236}">
                <a16:creationId xmlns:a16="http://schemas.microsoft.com/office/drawing/2014/main" id="{2D8033B8-D7F8-D469-8BA3-EF80AF8C5CE9}"/>
              </a:ext>
            </a:extLst>
          </p:cNvPr>
          <p:cNvSpPr txBox="1"/>
          <p:nvPr/>
        </p:nvSpPr>
        <p:spPr>
          <a:xfrm>
            <a:off x="457200" y="1958730"/>
            <a:ext cx="5638800" cy="3416320"/>
          </a:xfrm>
          <a:prstGeom prst="rect">
            <a:avLst/>
          </a:prstGeom>
          <a:noFill/>
        </p:spPr>
        <p:txBody>
          <a:bodyPr wrap="square" rtlCol="0">
            <a:spAutoFit/>
          </a:bodyPr>
          <a:lstStyle/>
          <a:p>
            <a:r>
              <a:rPr lang="en-US" sz="2400" b="0" i="1" u="none" strike="noStrike">
                <a:solidFill>
                  <a:srgbClr val="000000"/>
                </a:solidFill>
                <a:effectLst/>
                <a:latin typeface="Calibri Light" panose="020F0302020204030204" pitchFamily="34" charset="0"/>
                <a:cs typeface="Calibri Light" panose="020F0302020204030204" pitchFamily="34" charset="0"/>
              </a:rPr>
              <a:t>“When we blend, we put sounds together to make a word. This is important because readers look at letters (graphemes) and blend the sounds (phonemes) of those letters together to read words.</a:t>
            </a:r>
          </a:p>
          <a:p>
            <a:r>
              <a:rPr lang="en-US" sz="2400" b="1" i="1" u="none" strike="noStrike">
                <a:solidFill>
                  <a:srgbClr val="000000"/>
                </a:solidFill>
                <a:effectLst/>
                <a:latin typeface="Calibri Light" panose="020F0302020204030204" pitchFamily="34" charset="0"/>
                <a:cs typeface="Calibri Light" panose="020F0302020204030204" pitchFamily="34" charset="0"/>
              </a:rPr>
              <a:t> “Today, we are going to practice listening to sounds, looking at letters, and blending the sounds of those letters together to read words.”</a:t>
            </a:r>
          </a:p>
        </p:txBody>
      </p:sp>
      <p:pic>
        <p:nvPicPr>
          <p:cNvPr id="6" name="Picture 5">
            <a:extLst>
              <a:ext uri="{FF2B5EF4-FFF2-40B4-BE49-F238E27FC236}">
                <a16:creationId xmlns:a16="http://schemas.microsoft.com/office/drawing/2014/main" id="{BA518228-1C9F-8CBE-62CB-0E39D4B4EAE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275" y="1958730"/>
            <a:ext cx="5753100" cy="3835400"/>
          </a:xfrm>
          <a:prstGeom prst="rect">
            <a:avLst/>
          </a:prstGeom>
          <a:effectLst>
            <a:softEdge rad="279400"/>
          </a:effectLst>
        </p:spPr>
      </p:pic>
    </p:spTree>
    <p:extLst>
      <p:ext uri="{BB962C8B-B14F-4D97-AF65-F5344CB8AC3E}">
        <p14:creationId xmlns:p14="http://schemas.microsoft.com/office/powerpoint/2010/main" val="2264275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11" name="Picture 10">
            <a:extLst>
              <a:ext uri="{FF2B5EF4-FFF2-40B4-BE49-F238E27FC236}">
                <a16:creationId xmlns:a16="http://schemas.microsoft.com/office/drawing/2014/main" id="{0D9EB42E-F2D4-90A0-6FB1-A82472B36B56}"/>
              </a:ext>
            </a:extLst>
          </p:cNvPr>
          <p:cNvPicPr>
            <a:picLocks noChangeAspect="1"/>
          </p:cNvPicPr>
          <p:nvPr/>
        </p:nvPicPr>
        <p:blipFill>
          <a:blip r:embed="rId3"/>
          <a:stretch>
            <a:fillRect/>
          </a:stretch>
        </p:blipFill>
        <p:spPr>
          <a:xfrm>
            <a:off x="0" y="1287599"/>
            <a:ext cx="12192000" cy="5992318"/>
          </a:xfrm>
          <a:prstGeom prst="rect">
            <a:avLst/>
          </a:prstGeom>
        </p:spPr>
      </p:pic>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140284" y="166399"/>
            <a:ext cx="9844964" cy="527100"/>
          </a:xfrm>
        </p:spPr>
        <p:txBody>
          <a:bodyPr/>
          <a:lstStyle/>
          <a:p>
            <a:r>
              <a:rPr lang="en-US" sz="4000">
                <a:latin typeface="Museo Slab 500"/>
              </a:rPr>
              <a:t>Step 2: Select a Multisensory Support</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Routine</a:t>
            </a:r>
          </a:p>
        </p:txBody>
      </p:sp>
      <p:sp>
        <p:nvSpPr>
          <p:cNvPr id="2" name="TextBox 1">
            <a:extLst>
              <a:ext uri="{FF2B5EF4-FFF2-40B4-BE49-F238E27FC236}">
                <a16:creationId xmlns:a16="http://schemas.microsoft.com/office/drawing/2014/main" id="{2D8033B8-D7F8-D469-8BA3-EF80AF8C5CE9}"/>
              </a:ext>
            </a:extLst>
          </p:cNvPr>
          <p:cNvSpPr txBox="1"/>
          <p:nvPr/>
        </p:nvSpPr>
        <p:spPr>
          <a:xfrm>
            <a:off x="297425" y="1523607"/>
            <a:ext cx="11771923" cy="954107"/>
          </a:xfrm>
          <a:prstGeom prst="rect">
            <a:avLst/>
          </a:prstGeom>
          <a:noFill/>
        </p:spPr>
        <p:txBody>
          <a:bodyPr wrap="square" lIns="91440" tIns="45720" rIns="91440" bIns="45720" rtlCol="0" anchor="t">
            <a:spAutoFit/>
          </a:bodyPr>
          <a:lstStyle/>
          <a:p>
            <a:pPr marL="457200"/>
            <a:r>
              <a:rPr lang="en-US" sz="2800" i="1">
                <a:solidFill>
                  <a:srgbClr val="000000"/>
                </a:solidFill>
                <a:latin typeface="Calibri" panose="020F0502020204030204" pitchFamily="34" charset="0"/>
              </a:rPr>
              <a:t>“</a:t>
            </a:r>
            <a:r>
              <a:rPr lang="en-US" sz="2800" b="0" i="1">
                <a:solidFill>
                  <a:srgbClr val="000000"/>
                </a:solidFill>
                <a:effectLst/>
                <a:latin typeface="Calibri" panose="020F0502020204030204" pitchFamily="34" charset="0"/>
              </a:rPr>
              <a:t>I will point to each letter as I say the sounds, then you will say the sounds.  Then, we will blend the sounds together to read the word.”</a:t>
            </a:r>
            <a:endParaRPr lang="en-US" sz="2800"/>
          </a:p>
        </p:txBody>
      </p:sp>
      <p:graphicFrame>
        <p:nvGraphicFramePr>
          <p:cNvPr id="3" name="Table 3">
            <a:extLst>
              <a:ext uri="{FF2B5EF4-FFF2-40B4-BE49-F238E27FC236}">
                <a16:creationId xmlns:a16="http://schemas.microsoft.com/office/drawing/2014/main" id="{AD19D643-A5DD-30F2-0DF0-7D7BED1FF16E}"/>
              </a:ext>
              <a:ext uri="{C183D7F6-B498-43B3-948B-1728B52AA6E4}">
                <adec:decorative xmlns:adec="http://schemas.microsoft.com/office/drawing/2017/decorative" val="1"/>
              </a:ext>
            </a:extLst>
          </p:cNvPr>
          <p:cNvGraphicFramePr>
            <a:graphicFrameLocks noGrp="1"/>
          </p:cNvGraphicFramePr>
          <p:nvPr/>
        </p:nvGraphicFramePr>
        <p:xfrm>
          <a:off x="3720447" y="2636199"/>
          <a:ext cx="4202787" cy="1316168"/>
        </p:xfrm>
        <a:graphic>
          <a:graphicData uri="http://schemas.openxmlformats.org/drawingml/2006/table">
            <a:tbl>
              <a:tblPr firstRow="1" bandRow="1">
                <a:tableStyleId>{5C22544A-7EE6-4342-B048-85BDC9FD1C3A}</a:tableStyleId>
              </a:tblPr>
              <a:tblGrid>
                <a:gridCol w="1400929">
                  <a:extLst>
                    <a:ext uri="{9D8B030D-6E8A-4147-A177-3AD203B41FA5}">
                      <a16:colId xmlns:a16="http://schemas.microsoft.com/office/drawing/2014/main" val="1684400690"/>
                    </a:ext>
                  </a:extLst>
                </a:gridCol>
                <a:gridCol w="1400929">
                  <a:extLst>
                    <a:ext uri="{9D8B030D-6E8A-4147-A177-3AD203B41FA5}">
                      <a16:colId xmlns:a16="http://schemas.microsoft.com/office/drawing/2014/main" val="1698543581"/>
                    </a:ext>
                  </a:extLst>
                </a:gridCol>
                <a:gridCol w="1400929">
                  <a:extLst>
                    <a:ext uri="{9D8B030D-6E8A-4147-A177-3AD203B41FA5}">
                      <a16:colId xmlns:a16="http://schemas.microsoft.com/office/drawing/2014/main" val="2294301865"/>
                    </a:ext>
                  </a:extLst>
                </a:gridCol>
              </a:tblGrid>
              <a:tr h="131616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12" name="Rectangle 11">
            <a:extLst>
              <a:ext uri="{FF2B5EF4-FFF2-40B4-BE49-F238E27FC236}">
                <a16:creationId xmlns:a16="http://schemas.microsoft.com/office/drawing/2014/main" id="{470E8278-7DAF-66A0-9308-DCE0DA3E9B78}"/>
              </a:ext>
            </a:extLst>
          </p:cNvPr>
          <p:cNvSpPr/>
          <p:nvPr/>
        </p:nvSpPr>
        <p:spPr>
          <a:xfrm>
            <a:off x="4056547" y="2445271"/>
            <a:ext cx="705642" cy="1569660"/>
          </a:xfrm>
          <a:prstGeom prst="rect">
            <a:avLst/>
          </a:prstGeom>
          <a:noFill/>
        </p:spPr>
        <p:txBody>
          <a:bodyPr wrap="non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c</a:t>
            </a:r>
            <a:endParaRPr lang="en-US" sz="9600" b="1" cap="none" spc="50">
              <a:ln w="0"/>
              <a:solidFill>
                <a:schemeClr val="bg2"/>
              </a:solidFill>
              <a:effectLst>
                <a:innerShdw blurRad="63500" dist="50800" dir="13500000">
                  <a:srgbClr val="000000">
                    <a:alpha val="50000"/>
                  </a:srgbClr>
                </a:innerShdw>
              </a:effectLst>
            </a:endParaRPr>
          </a:p>
        </p:txBody>
      </p:sp>
      <p:sp>
        <p:nvSpPr>
          <p:cNvPr id="13" name="Rectangle 12">
            <a:extLst>
              <a:ext uri="{FF2B5EF4-FFF2-40B4-BE49-F238E27FC236}">
                <a16:creationId xmlns:a16="http://schemas.microsoft.com/office/drawing/2014/main" id="{0B419AA2-261E-C90A-4612-2AE3331EF735}"/>
              </a:ext>
            </a:extLst>
          </p:cNvPr>
          <p:cNvSpPr/>
          <p:nvPr/>
        </p:nvSpPr>
        <p:spPr>
          <a:xfrm>
            <a:off x="6891453" y="2492521"/>
            <a:ext cx="617477" cy="1569660"/>
          </a:xfrm>
          <a:prstGeom prst="rect">
            <a:avLst/>
          </a:prstGeom>
          <a:noFill/>
        </p:spPr>
        <p:txBody>
          <a:bodyPr wrap="non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t</a:t>
            </a:r>
            <a:endParaRPr lang="en-US" sz="9600" b="1" cap="none" spc="50">
              <a:ln w="0"/>
              <a:solidFill>
                <a:schemeClr val="bg2"/>
              </a:solidFill>
              <a:effectLst>
                <a:innerShdw blurRad="63500" dist="50800" dir="13500000">
                  <a:srgbClr val="000000">
                    <a:alpha val="50000"/>
                  </a:srgbClr>
                </a:innerShdw>
              </a:effectLst>
            </a:endParaRPr>
          </a:p>
        </p:txBody>
      </p:sp>
      <p:sp>
        <p:nvSpPr>
          <p:cNvPr id="16" name="Rectangle 15">
            <a:extLst>
              <a:ext uri="{FF2B5EF4-FFF2-40B4-BE49-F238E27FC236}">
                <a16:creationId xmlns:a16="http://schemas.microsoft.com/office/drawing/2014/main" id="{6C02E622-C1A1-99E0-8B92-59C4063A5E02}"/>
              </a:ext>
            </a:extLst>
          </p:cNvPr>
          <p:cNvSpPr/>
          <p:nvPr/>
        </p:nvSpPr>
        <p:spPr>
          <a:xfrm>
            <a:off x="5449076" y="2456938"/>
            <a:ext cx="798617" cy="1569660"/>
          </a:xfrm>
          <a:prstGeom prst="rect">
            <a:avLst/>
          </a:prstGeom>
          <a:noFill/>
        </p:spPr>
        <p:txBody>
          <a:bodyPr wrap="non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a</a:t>
            </a:r>
            <a:endParaRPr lang="en-US" sz="9600" b="1" cap="none" spc="50">
              <a:ln w="0"/>
              <a:solidFill>
                <a:schemeClr val="bg2"/>
              </a:solidFill>
              <a:effectLst>
                <a:innerShdw blurRad="63500" dist="50800" dir="13500000">
                  <a:srgbClr val="000000">
                    <a:alpha val="50000"/>
                  </a:srgbClr>
                </a:innerShdw>
              </a:effectLst>
            </a:endParaRPr>
          </a:p>
        </p:txBody>
      </p:sp>
      <p:sp>
        <p:nvSpPr>
          <p:cNvPr id="4" name="Flowchart: Connector 3">
            <a:extLst>
              <a:ext uri="{FF2B5EF4-FFF2-40B4-BE49-F238E27FC236}">
                <a16:creationId xmlns:a16="http://schemas.microsoft.com/office/drawing/2014/main" id="{83B66FD8-7760-AB66-FE6C-6B8286DE627C}"/>
              </a:ext>
            </a:extLst>
          </p:cNvPr>
          <p:cNvSpPr/>
          <p:nvPr/>
        </p:nvSpPr>
        <p:spPr>
          <a:xfrm>
            <a:off x="4275244" y="4300554"/>
            <a:ext cx="268247" cy="259324"/>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FFF161B7-3F0C-9017-7AE6-195420718D5E}"/>
              </a:ext>
            </a:extLst>
          </p:cNvPr>
          <p:cNvPicPr>
            <a:picLocks noChangeAspect="1"/>
          </p:cNvPicPr>
          <p:nvPr/>
        </p:nvPicPr>
        <p:blipFill>
          <a:blip r:embed="rId4"/>
          <a:stretch>
            <a:fillRect/>
          </a:stretch>
        </p:blipFill>
        <p:spPr>
          <a:xfrm>
            <a:off x="5683017" y="4307298"/>
            <a:ext cx="280440" cy="274344"/>
          </a:xfrm>
          <a:prstGeom prst="rect">
            <a:avLst/>
          </a:prstGeom>
        </p:spPr>
      </p:pic>
      <p:pic>
        <p:nvPicPr>
          <p:cNvPr id="8" name="Picture 7">
            <a:extLst>
              <a:ext uri="{FF2B5EF4-FFF2-40B4-BE49-F238E27FC236}">
                <a16:creationId xmlns:a16="http://schemas.microsoft.com/office/drawing/2014/main" id="{FC14DFA0-2274-7708-A37A-A11383838F26}"/>
              </a:ext>
            </a:extLst>
          </p:cNvPr>
          <p:cNvPicPr>
            <a:picLocks noChangeAspect="1"/>
          </p:cNvPicPr>
          <p:nvPr/>
        </p:nvPicPr>
        <p:blipFill>
          <a:blip r:embed="rId4"/>
          <a:stretch>
            <a:fillRect/>
          </a:stretch>
        </p:blipFill>
        <p:spPr>
          <a:xfrm>
            <a:off x="7059971" y="4307702"/>
            <a:ext cx="280440" cy="274344"/>
          </a:xfrm>
          <a:prstGeom prst="rect">
            <a:avLst/>
          </a:prstGeom>
        </p:spPr>
      </p:pic>
      <p:sp>
        <p:nvSpPr>
          <p:cNvPr id="17" name="Arrow: Right 16">
            <a:extLst>
              <a:ext uri="{FF2B5EF4-FFF2-40B4-BE49-F238E27FC236}">
                <a16:creationId xmlns:a16="http://schemas.microsoft.com/office/drawing/2014/main" id="{83BF490E-A4A9-C874-CA2D-9655D1C66333}"/>
              </a:ext>
            </a:extLst>
          </p:cNvPr>
          <p:cNvSpPr/>
          <p:nvPr/>
        </p:nvSpPr>
        <p:spPr>
          <a:xfrm>
            <a:off x="4049089" y="4916866"/>
            <a:ext cx="3697122" cy="259324"/>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65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3: Provide a Model</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Routine</a:t>
            </a:r>
          </a:p>
        </p:txBody>
      </p:sp>
      <p:sp>
        <p:nvSpPr>
          <p:cNvPr id="2" name="TextBox 1">
            <a:extLst>
              <a:ext uri="{FF2B5EF4-FFF2-40B4-BE49-F238E27FC236}">
                <a16:creationId xmlns:a16="http://schemas.microsoft.com/office/drawing/2014/main" id="{E560F3D5-20DF-CC1E-C7A8-2BCD56473F0D}"/>
              </a:ext>
            </a:extLst>
          </p:cNvPr>
          <p:cNvSpPr txBox="1"/>
          <p:nvPr/>
        </p:nvSpPr>
        <p:spPr>
          <a:xfrm>
            <a:off x="1" y="1894780"/>
            <a:ext cx="5394789" cy="5355312"/>
          </a:xfrm>
          <a:prstGeom prst="rect">
            <a:avLst/>
          </a:prstGeom>
          <a:noFill/>
        </p:spPr>
        <p:txBody>
          <a:bodyPr wrap="square" rtlCol="0">
            <a:spAutoFit/>
          </a:bodyPr>
          <a:lstStyle/>
          <a:p>
            <a:pPr rtl="0">
              <a:spcBef>
                <a:spcPts val="0"/>
              </a:spcBef>
              <a:spcAft>
                <a:spcPts val="0"/>
              </a:spcAft>
            </a:pPr>
            <a:r>
              <a:rPr lang="en-US" sz="2400" b="1" i="0" u="none" strike="noStrike">
                <a:solidFill>
                  <a:srgbClr val="000000"/>
                </a:solidFill>
                <a:effectLst/>
                <a:latin typeface="Calibri Light" panose="020F0302020204030204" pitchFamily="34" charset="0"/>
                <a:cs typeface="Calibri Light" panose="020F0302020204030204" pitchFamily="34" charset="0"/>
              </a:rPr>
              <a:t>       “</a:t>
            </a:r>
            <a:r>
              <a:rPr lang="en-US" sz="2400" b="0" i="1" u="none" strike="noStrike">
                <a:solidFill>
                  <a:srgbClr val="000000"/>
                </a:solidFill>
                <a:effectLst/>
                <a:latin typeface="Calibri Light" panose="020F0302020204030204" pitchFamily="34" charset="0"/>
                <a:cs typeface="Calibri Light" panose="020F0302020204030204" pitchFamily="34" charset="0"/>
              </a:rPr>
              <a:t>Watch me do the first word.</a:t>
            </a:r>
            <a:r>
              <a:rPr lang="en-US" sz="2400" b="0" i="0" u="none" strike="noStrike">
                <a:solidFill>
                  <a:srgbClr val="000000"/>
                </a:solidFill>
                <a:effectLst/>
                <a:latin typeface="Calibri Light" panose="020F0302020204030204" pitchFamily="34" charset="0"/>
                <a:cs typeface="Calibri Light" panose="020F0302020204030204" pitchFamily="34" charset="0"/>
              </a:rPr>
              <a:t>” </a:t>
            </a:r>
            <a:endParaRPr lang="en-US" sz="2400" b="0">
              <a:effectLst/>
              <a:latin typeface="Calibri Light" panose="020F0302020204030204" pitchFamily="34" charset="0"/>
              <a:cs typeface="Calibri Light" panose="020F0302020204030204" pitchFamily="34" charset="0"/>
            </a:endParaRPr>
          </a:p>
          <a:p>
            <a:pPr marL="457200"/>
            <a:r>
              <a:rPr lang="en-US" sz="2400" b="0" i="1" u="none" strike="noStrike">
                <a:solidFill>
                  <a:srgbClr val="000000"/>
                </a:solidFill>
                <a:effectLst/>
                <a:latin typeface="Calibri Light" panose="020F0302020204030204" pitchFamily="34" charset="0"/>
                <a:cs typeface="Calibri Light" panose="020F0302020204030204" pitchFamily="34" charset="0"/>
              </a:rPr>
              <a:t>“Listen”: </a:t>
            </a:r>
            <a:r>
              <a:rPr lang="en-US" sz="2400" b="0" i="0" u="none" strike="noStrike">
                <a:solidFill>
                  <a:srgbClr val="000000"/>
                </a:solidFill>
                <a:effectLst/>
                <a:latin typeface="Calibri Light" panose="020F0302020204030204" pitchFamily="34" charset="0"/>
                <a:cs typeface="Calibri Light" panose="020F0302020204030204" pitchFamily="34" charset="0"/>
              </a:rPr>
              <a:t>/ă/-/t/</a:t>
            </a:r>
            <a:endParaRPr lang="en-US" sz="2400">
              <a:latin typeface="Calibri Light" panose="020F0302020204030204" pitchFamily="34" charset="0"/>
              <a:cs typeface="Calibri Light" panose="020F0302020204030204" pitchFamily="34" charset="0"/>
            </a:endParaRPr>
          </a:p>
          <a:p>
            <a:pPr marL="457200"/>
            <a:r>
              <a:rPr lang="en-US" sz="2400" b="0" i="1" u="none" strike="noStrike">
                <a:solidFill>
                  <a:srgbClr val="000000"/>
                </a:solidFill>
                <a:effectLst/>
                <a:latin typeface="Calibri Light" panose="020F0302020204030204" pitchFamily="34" charset="0"/>
                <a:cs typeface="Calibri Light" panose="020F0302020204030204" pitchFamily="34" charset="0"/>
              </a:rPr>
              <a:t>“</a:t>
            </a:r>
            <a:r>
              <a:rPr lang="en-US" sz="2400" i="1">
                <a:solidFill>
                  <a:srgbClr val="000000"/>
                </a:solidFill>
                <a:latin typeface="Calibri Light" panose="020F0302020204030204" pitchFamily="34" charset="0"/>
                <a:cs typeface="Calibri Light" panose="020F0302020204030204" pitchFamily="34" charset="0"/>
              </a:rPr>
              <a:t>Sounds?</a:t>
            </a:r>
            <a:r>
              <a:rPr lang="en-US" sz="2400" b="0" i="1" u="none" strike="noStrike">
                <a:solidFill>
                  <a:srgbClr val="000000"/>
                </a:solidFill>
                <a:effectLst/>
                <a:latin typeface="Calibri Light" panose="020F0302020204030204" pitchFamily="34" charset="0"/>
                <a:cs typeface="Calibri Light" panose="020F0302020204030204" pitchFamily="34" charset="0"/>
              </a:rPr>
              <a:t>”:</a:t>
            </a:r>
            <a:r>
              <a:rPr lang="en-US" sz="2400" b="0" i="0" u="none" strike="noStrike">
                <a:solidFill>
                  <a:srgbClr val="000000"/>
                </a:solidFill>
                <a:effectLst/>
                <a:latin typeface="Calibri Light" panose="020F0302020204030204" pitchFamily="34" charset="0"/>
                <a:cs typeface="Calibri Light" panose="020F0302020204030204" pitchFamily="34" charset="0"/>
              </a:rPr>
              <a:t> /ă/-/t/</a:t>
            </a:r>
            <a:endParaRPr lang="en-US" sz="2400">
              <a:latin typeface="Calibri Light" panose="020F0302020204030204" pitchFamily="34" charset="0"/>
              <a:cs typeface="Calibri Light" panose="020F0302020204030204" pitchFamily="34" charset="0"/>
            </a:endParaRPr>
          </a:p>
          <a:p>
            <a:pPr marL="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“Blend”: at</a:t>
            </a:r>
          </a:p>
          <a:p>
            <a:pPr marL="457200" rtl="0">
              <a:spcBef>
                <a:spcPts val="0"/>
              </a:spcBef>
              <a:spcAft>
                <a:spcPts val="0"/>
              </a:spcAft>
            </a:pPr>
            <a:endParaRPr lang="en-US" sz="2400" b="0" i="0" u="none" strike="noStrike">
              <a:solidFill>
                <a:srgbClr val="000000"/>
              </a:solidFill>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“Here is another example.”</a:t>
            </a:r>
            <a:endParaRPr lang="en-US" sz="2400" b="0">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“Listen”:</a:t>
            </a:r>
            <a:r>
              <a:rPr lang="en-US" sz="2400" b="0" i="0" u="none" strike="noStrike">
                <a:solidFill>
                  <a:srgbClr val="000000"/>
                </a:solidFill>
                <a:effectLst/>
                <a:latin typeface="Calibri Light" panose="020F0302020204030204" pitchFamily="34" charset="0"/>
                <a:cs typeface="Calibri Light" panose="020F0302020204030204" pitchFamily="34" charset="0"/>
              </a:rPr>
              <a:t> /k/-/ŭ/-/p/</a:t>
            </a:r>
            <a:endParaRPr lang="en-US" sz="2400" b="0">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“Sounds?”</a:t>
            </a:r>
            <a:r>
              <a:rPr lang="en-US" sz="2400" b="0" i="0" u="none" strike="noStrike">
                <a:solidFill>
                  <a:srgbClr val="000000"/>
                </a:solidFill>
                <a:effectLst/>
                <a:latin typeface="Calibri Light" panose="020F0302020204030204" pitchFamily="34" charset="0"/>
                <a:cs typeface="Calibri Light" panose="020F0302020204030204" pitchFamily="34" charset="0"/>
              </a:rPr>
              <a:t>: /k/-/ŭ/-/p/</a:t>
            </a:r>
            <a:endParaRPr lang="en-US" sz="2400" b="0">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“Blend”: cup</a:t>
            </a:r>
          </a:p>
          <a:p>
            <a:pPr marL="457200" rtl="0">
              <a:spcBef>
                <a:spcPts val="0"/>
              </a:spcBef>
              <a:spcAft>
                <a:spcPts val="0"/>
              </a:spcAft>
            </a:pPr>
            <a:br>
              <a:rPr lang="en-US" sz="2400" b="0">
                <a:effectLst/>
                <a:latin typeface="Calibri Light" panose="020F0302020204030204" pitchFamily="34" charset="0"/>
                <a:cs typeface="Calibri Light" panose="020F0302020204030204" pitchFamily="34" charset="0"/>
              </a:rPr>
            </a:br>
            <a:r>
              <a:rPr lang="en-US" sz="2400" b="0" i="0" u="none" strike="noStrike">
                <a:solidFill>
                  <a:srgbClr val="000000"/>
                </a:solidFill>
                <a:effectLst/>
                <a:latin typeface="Calibri Light" panose="020F0302020204030204" pitchFamily="34" charset="0"/>
                <a:cs typeface="Calibri Light" panose="020F0302020204030204" pitchFamily="34" charset="0"/>
              </a:rPr>
              <a:t>*Note: Say the phonemes (sounds), not the letter names.</a:t>
            </a:r>
            <a:endParaRPr lang="en-US" sz="2400" b="0">
              <a:effectLst/>
              <a:latin typeface="Calibri Light" panose="020F0302020204030204" pitchFamily="34" charset="0"/>
              <a:cs typeface="Calibri Light" panose="020F0302020204030204" pitchFamily="34" charset="0"/>
            </a:endParaRPr>
          </a:p>
          <a:p>
            <a:pPr marL="457200" rtl="0">
              <a:spcBef>
                <a:spcPts val="0"/>
              </a:spcBef>
              <a:spcAft>
                <a:spcPts val="0"/>
              </a:spcAft>
            </a:pPr>
            <a:br>
              <a:rPr lang="en-US" b="0">
                <a:effectLst/>
              </a:rPr>
            </a:br>
            <a:br>
              <a:rPr lang="en-US"/>
            </a:br>
            <a:endParaRPr lang="en-US"/>
          </a:p>
        </p:txBody>
      </p:sp>
      <p:graphicFrame>
        <p:nvGraphicFramePr>
          <p:cNvPr id="8" name="Table 3">
            <a:extLst>
              <a:ext uri="{FF2B5EF4-FFF2-40B4-BE49-F238E27FC236}">
                <a16:creationId xmlns:a16="http://schemas.microsoft.com/office/drawing/2014/main" id="{2F574666-0184-A3DA-3C44-BF01C080FF78}"/>
              </a:ext>
              <a:ext uri="{C183D7F6-B498-43B3-948B-1728B52AA6E4}">
                <adec:decorative xmlns:adec="http://schemas.microsoft.com/office/drawing/2017/decorative" val="1"/>
              </a:ext>
            </a:extLst>
          </p:cNvPr>
          <p:cNvGraphicFramePr>
            <a:graphicFrameLocks noGrp="1"/>
          </p:cNvGraphicFramePr>
          <p:nvPr/>
        </p:nvGraphicFramePr>
        <p:xfrm>
          <a:off x="5791035" y="1894780"/>
          <a:ext cx="2801860" cy="1316168"/>
        </p:xfrm>
        <a:graphic>
          <a:graphicData uri="http://schemas.openxmlformats.org/drawingml/2006/table">
            <a:tbl>
              <a:tblPr firstRow="1" bandRow="1">
                <a:tableStyleId>{5C22544A-7EE6-4342-B048-85BDC9FD1C3A}</a:tableStyleId>
              </a:tblPr>
              <a:tblGrid>
                <a:gridCol w="1400930">
                  <a:extLst>
                    <a:ext uri="{9D8B030D-6E8A-4147-A177-3AD203B41FA5}">
                      <a16:colId xmlns:a16="http://schemas.microsoft.com/office/drawing/2014/main" val="1684400690"/>
                    </a:ext>
                  </a:extLst>
                </a:gridCol>
                <a:gridCol w="1400930">
                  <a:extLst>
                    <a:ext uri="{9D8B030D-6E8A-4147-A177-3AD203B41FA5}">
                      <a16:colId xmlns:a16="http://schemas.microsoft.com/office/drawing/2014/main" val="1698543581"/>
                    </a:ext>
                  </a:extLst>
                </a:gridCol>
              </a:tblGrid>
              <a:tr h="131616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3" name="Rectangle 2">
            <a:extLst>
              <a:ext uri="{FF2B5EF4-FFF2-40B4-BE49-F238E27FC236}">
                <a16:creationId xmlns:a16="http://schemas.microsoft.com/office/drawing/2014/main" id="{5C54EEC6-2667-DC5C-0486-8B6CBDF768EC}"/>
              </a:ext>
            </a:extLst>
          </p:cNvPr>
          <p:cNvSpPr/>
          <p:nvPr/>
        </p:nvSpPr>
        <p:spPr>
          <a:xfrm>
            <a:off x="7595827" y="1641288"/>
            <a:ext cx="617477" cy="1569660"/>
          </a:xfrm>
          <a:prstGeom prst="rect">
            <a:avLst/>
          </a:prstGeom>
          <a:noFill/>
        </p:spPr>
        <p:txBody>
          <a:bodyPr wrap="non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t</a:t>
            </a:r>
            <a:endParaRPr lang="en-US" sz="9600" b="1" cap="none" spc="50">
              <a:ln w="0"/>
              <a:solidFill>
                <a:schemeClr val="bg2"/>
              </a:solidFill>
              <a:effectLst>
                <a:innerShdw blurRad="63500" dist="50800" dir="13500000">
                  <a:srgbClr val="000000">
                    <a:alpha val="50000"/>
                  </a:srgbClr>
                </a:innerShdw>
              </a:effectLst>
            </a:endParaRPr>
          </a:p>
        </p:txBody>
      </p:sp>
      <p:sp>
        <p:nvSpPr>
          <p:cNvPr id="4" name="Rectangle 3">
            <a:extLst>
              <a:ext uri="{FF2B5EF4-FFF2-40B4-BE49-F238E27FC236}">
                <a16:creationId xmlns:a16="http://schemas.microsoft.com/office/drawing/2014/main" id="{A9305E87-92D3-5076-A941-2F582C5071DD}"/>
              </a:ext>
            </a:extLst>
          </p:cNvPr>
          <p:cNvSpPr/>
          <p:nvPr/>
        </p:nvSpPr>
        <p:spPr>
          <a:xfrm>
            <a:off x="6096000" y="1641288"/>
            <a:ext cx="798617" cy="1569660"/>
          </a:xfrm>
          <a:prstGeom prst="rect">
            <a:avLst/>
          </a:prstGeom>
          <a:noFill/>
        </p:spPr>
        <p:txBody>
          <a:bodyPr wrap="non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a</a:t>
            </a:r>
            <a:endParaRPr lang="en-US" sz="9600" b="1" cap="none" spc="50">
              <a:ln w="0"/>
              <a:solidFill>
                <a:schemeClr val="bg2"/>
              </a:solidFill>
              <a:effectLst>
                <a:innerShdw blurRad="63500" dist="50800" dir="13500000">
                  <a:srgbClr val="000000">
                    <a:alpha val="50000"/>
                  </a:srgbClr>
                </a:innerShdw>
              </a:effectLst>
            </a:endParaRPr>
          </a:p>
        </p:txBody>
      </p:sp>
      <p:sp>
        <p:nvSpPr>
          <p:cNvPr id="5" name="Rectangle 4">
            <a:extLst>
              <a:ext uri="{FF2B5EF4-FFF2-40B4-BE49-F238E27FC236}">
                <a16:creationId xmlns:a16="http://schemas.microsoft.com/office/drawing/2014/main" id="{E6332B63-C6BC-E74D-F7F4-3720E3836698}"/>
              </a:ext>
            </a:extLst>
          </p:cNvPr>
          <p:cNvSpPr/>
          <p:nvPr/>
        </p:nvSpPr>
        <p:spPr>
          <a:xfrm>
            <a:off x="6468858" y="4191731"/>
            <a:ext cx="851516" cy="1569660"/>
          </a:xfrm>
          <a:prstGeom prst="rect">
            <a:avLst/>
          </a:prstGeom>
          <a:noFill/>
        </p:spPr>
        <p:txBody>
          <a:bodyPr wrap="non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u</a:t>
            </a:r>
            <a:endParaRPr lang="en-US" sz="9600" b="1" cap="none" spc="50">
              <a:ln w="0"/>
              <a:solidFill>
                <a:schemeClr val="bg2"/>
              </a:solidFill>
              <a:effectLst>
                <a:innerShdw blurRad="63500" dist="50800" dir="13500000">
                  <a:srgbClr val="000000">
                    <a:alpha val="50000"/>
                  </a:srgbClr>
                </a:innerShdw>
              </a:effectLst>
            </a:endParaRPr>
          </a:p>
        </p:txBody>
      </p:sp>
      <p:sp>
        <p:nvSpPr>
          <p:cNvPr id="6" name="Rectangle 5">
            <a:extLst>
              <a:ext uri="{FF2B5EF4-FFF2-40B4-BE49-F238E27FC236}">
                <a16:creationId xmlns:a16="http://schemas.microsoft.com/office/drawing/2014/main" id="{0BED7E87-CE35-40A7-DDD5-75D7098A3CE8}"/>
              </a:ext>
            </a:extLst>
          </p:cNvPr>
          <p:cNvSpPr/>
          <p:nvPr/>
        </p:nvSpPr>
        <p:spPr>
          <a:xfrm>
            <a:off x="5840081" y="4181184"/>
            <a:ext cx="705642" cy="1569660"/>
          </a:xfrm>
          <a:prstGeom prst="rect">
            <a:avLst/>
          </a:prstGeom>
          <a:noFill/>
        </p:spPr>
        <p:txBody>
          <a:bodyPr wrap="non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c</a:t>
            </a:r>
            <a:endParaRPr lang="en-US" sz="9600" b="1" cap="none" spc="50">
              <a:ln w="0"/>
              <a:solidFill>
                <a:schemeClr val="bg2"/>
              </a:solidFill>
              <a:effectLst>
                <a:innerShdw blurRad="63500" dist="50800" dir="13500000">
                  <a:srgbClr val="000000">
                    <a:alpha val="50000"/>
                  </a:srgbClr>
                </a:innerShdw>
              </a:effectLst>
            </a:endParaRPr>
          </a:p>
        </p:txBody>
      </p:sp>
      <p:sp>
        <p:nvSpPr>
          <p:cNvPr id="7" name="Rectangle 6">
            <a:extLst>
              <a:ext uri="{FF2B5EF4-FFF2-40B4-BE49-F238E27FC236}">
                <a16:creationId xmlns:a16="http://schemas.microsoft.com/office/drawing/2014/main" id="{81D84D23-F444-FBA3-E23B-8673A21FD351}"/>
              </a:ext>
            </a:extLst>
          </p:cNvPr>
          <p:cNvSpPr/>
          <p:nvPr/>
        </p:nvSpPr>
        <p:spPr>
          <a:xfrm>
            <a:off x="7187641" y="4202278"/>
            <a:ext cx="851516" cy="1569660"/>
          </a:xfrm>
          <a:prstGeom prst="rect">
            <a:avLst/>
          </a:prstGeom>
          <a:noFill/>
        </p:spPr>
        <p:txBody>
          <a:bodyPr wrap="non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p</a:t>
            </a:r>
            <a:endParaRPr lang="en-US" sz="9600" b="1" cap="none" spc="50">
              <a:ln w="0"/>
              <a:solidFill>
                <a:schemeClr val="bg2"/>
              </a:solidFill>
              <a:effectLst>
                <a:innerShdw blurRad="63500" dist="50800" dir="13500000">
                  <a:srgbClr val="000000">
                    <a:alpha val="50000"/>
                  </a:srgbClr>
                </a:innerShdw>
              </a:effectLst>
            </a:endParaRPr>
          </a:p>
        </p:txBody>
      </p:sp>
      <p:sp>
        <p:nvSpPr>
          <p:cNvPr id="9" name="Flowchart: Connector 8">
            <a:extLst>
              <a:ext uri="{FF2B5EF4-FFF2-40B4-BE49-F238E27FC236}">
                <a16:creationId xmlns:a16="http://schemas.microsoft.com/office/drawing/2014/main" id="{50B846B0-5F4C-9435-3B71-6B5306C0B46E}"/>
              </a:ext>
            </a:extLst>
          </p:cNvPr>
          <p:cNvSpPr/>
          <p:nvPr/>
        </p:nvSpPr>
        <p:spPr>
          <a:xfrm>
            <a:off x="6361184" y="3387729"/>
            <a:ext cx="268247" cy="259324"/>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lowchart: Connector 9">
            <a:extLst>
              <a:ext uri="{FF2B5EF4-FFF2-40B4-BE49-F238E27FC236}">
                <a16:creationId xmlns:a16="http://schemas.microsoft.com/office/drawing/2014/main" id="{3139B121-97B9-B8D8-E9A4-72070772C3A4}"/>
              </a:ext>
            </a:extLst>
          </p:cNvPr>
          <p:cNvSpPr/>
          <p:nvPr/>
        </p:nvSpPr>
        <p:spPr>
          <a:xfrm>
            <a:off x="7770441" y="3387729"/>
            <a:ext cx="268247" cy="259324"/>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Right 10">
            <a:extLst>
              <a:ext uri="{FF2B5EF4-FFF2-40B4-BE49-F238E27FC236}">
                <a16:creationId xmlns:a16="http://schemas.microsoft.com/office/drawing/2014/main" id="{36834253-7044-5B94-D6E7-BFD5D373AE41}"/>
              </a:ext>
            </a:extLst>
          </p:cNvPr>
          <p:cNvSpPr/>
          <p:nvPr/>
        </p:nvSpPr>
        <p:spPr>
          <a:xfrm>
            <a:off x="5791035" y="3811554"/>
            <a:ext cx="3697122" cy="259324"/>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3196D972-801F-E275-8015-FC11A09BFF34}"/>
              </a:ext>
            </a:extLst>
          </p:cNvPr>
          <p:cNvSpPr/>
          <p:nvPr/>
        </p:nvSpPr>
        <p:spPr>
          <a:xfrm>
            <a:off x="6036708" y="5605241"/>
            <a:ext cx="268247" cy="259324"/>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lowchart: Connector 12">
            <a:extLst>
              <a:ext uri="{FF2B5EF4-FFF2-40B4-BE49-F238E27FC236}">
                <a16:creationId xmlns:a16="http://schemas.microsoft.com/office/drawing/2014/main" id="{E24FF529-5C84-362F-00BC-B0966756D1E7}"/>
              </a:ext>
            </a:extLst>
          </p:cNvPr>
          <p:cNvSpPr/>
          <p:nvPr/>
        </p:nvSpPr>
        <p:spPr>
          <a:xfrm>
            <a:off x="6760493" y="5605226"/>
            <a:ext cx="268247" cy="259324"/>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lowchart: Connector 15">
            <a:extLst>
              <a:ext uri="{FF2B5EF4-FFF2-40B4-BE49-F238E27FC236}">
                <a16:creationId xmlns:a16="http://schemas.microsoft.com/office/drawing/2014/main" id="{5A395BA8-4025-9806-C9BF-94DF3B6D270C}"/>
              </a:ext>
            </a:extLst>
          </p:cNvPr>
          <p:cNvSpPr/>
          <p:nvPr/>
        </p:nvSpPr>
        <p:spPr>
          <a:xfrm>
            <a:off x="7461703" y="5605226"/>
            <a:ext cx="268247" cy="259324"/>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Right 16">
            <a:extLst>
              <a:ext uri="{FF2B5EF4-FFF2-40B4-BE49-F238E27FC236}">
                <a16:creationId xmlns:a16="http://schemas.microsoft.com/office/drawing/2014/main" id="{7A86B9AC-2042-574A-52C9-9F5A3E38F8B9}"/>
              </a:ext>
            </a:extLst>
          </p:cNvPr>
          <p:cNvSpPr/>
          <p:nvPr/>
        </p:nvSpPr>
        <p:spPr>
          <a:xfrm>
            <a:off x="5899297" y="6041346"/>
            <a:ext cx="3697122" cy="259324"/>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99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p:cNvSpPr>
          <p:nvPr/>
        </p:nvSpPr>
        <p:spPr>
          <a:xfrm>
            <a:off x="0" y="2954907"/>
            <a:ext cx="12192000" cy="1342079"/>
          </a:xfrm>
          <a:prstGeom prst="rect">
            <a:avLst/>
          </a:prstGeom>
          <a:noFill/>
          <a:ln>
            <a:noFill/>
          </a:ln>
        </p:spPr>
        <p:txBody>
          <a:bodyPr spcFirstLastPara="1" vert="horz" wrap="square" lIns="0" tIns="0" rIns="0" bIns="0" rtlCol="0" anchor="t" anchorCtr="0">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u="sng"/>
              <a:t>Introduction</a:t>
            </a:r>
            <a:br>
              <a:rPr lang="en-US"/>
            </a:br>
            <a:endParaRPr lang="en-US"/>
          </a:p>
        </p:txBody>
      </p:sp>
    </p:spTree>
    <p:extLst>
      <p:ext uri="{BB962C8B-B14F-4D97-AF65-F5344CB8AC3E}">
        <p14:creationId xmlns:p14="http://schemas.microsoft.com/office/powerpoint/2010/main" val="309665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graphicFrame>
        <p:nvGraphicFramePr>
          <p:cNvPr id="20" name="Table 19">
            <a:extLst>
              <a:ext uri="{FF2B5EF4-FFF2-40B4-BE49-F238E27FC236}">
                <a16:creationId xmlns:a16="http://schemas.microsoft.com/office/drawing/2014/main" id="{5E97E4A1-F9D4-C4A5-37A2-3DA687E104C0}"/>
              </a:ext>
            </a:extLst>
          </p:cNvPr>
          <p:cNvGraphicFramePr>
            <a:graphicFrameLocks noGrp="1"/>
          </p:cNvGraphicFramePr>
          <p:nvPr/>
        </p:nvGraphicFramePr>
        <p:xfrm>
          <a:off x="5621252" y="2656709"/>
          <a:ext cx="5430232" cy="122369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357558">
                  <a:extLst>
                    <a:ext uri="{9D8B030D-6E8A-4147-A177-3AD203B41FA5}">
                      <a16:colId xmlns:a16="http://schemas.microsoft.com/office/drawing/2014/main" val="1232600029"/>
                    </a:ext>
                  </a:extLst>
                </a:gridCol>
                <a:gridCol w="1357558">
                  <a:extLst>
                    <a:ext uri="{9D8B030D-6E8A-4147-A177-3AD203B41FA5}">
                      <a16:colId xmlns:a16="http://schemas.microsoft.com/office/drawing/2014/main" val="3635966448"/>
                    </a:ext>
                  </a:extLst>
                </a:gridCol>
                <a:gridCol w="1357558">
                  <a:extLst>
                    <a:ext uri="{9D8B030D-6E8A-4147-A177-3AD203B41FA5}">
                      <a16:colId xmlns:a16="http://schemas.microsoft.com/office/drawing/2014/main" val="74545197"/>
                    </a:ext>
                  </a:extLst>
                </a:gridCol>
                <a:gridCol w="1357558">
                  <a:extLst>
                    <a:ext uri="{9D8B030D-6E8A-4147-A177-3AD203B41FA5}">
                      <a16:colId xmlns:a16="http://schemas.microsoft.com/office/drawing/2014/main" val="657940511"/>
                    </a:ext>
                  </a:extLst>
                </a:gridCol>
              </a:tblGrid>
              <a:tr h="122369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0364431"/>
                  </a:ext>
                </a:extLst>
              </a:tr>
            </a:tbl>
          </a:graphicData>
        </a:graphic>
      </p:graphicFrame>
      <p:graphicFrame>
        <p:nvGraphicFramePr>
          <p:cNvPr id="16" name="Table 15">
            <a:extLst>
              <a:ext uri="{FF2B5EF4-FFF2-40B4-BE49-F238E27FC236}">
                <a16:creationId xmlns:a16="http://schemas.microsoft.com/office/drawing/2014/main" id="{2F377284-951F-6098-511F-AE1ACAEACC2C}"/>
              </a:ext>
            </a:extLst>
          </p:cNvPr>
          <p:cNvGraphicFramePr>
            <a:graphicFrameLocks noGrp="1"/>
          </p:cNvGraphicFramePr>
          <p:nvPr/>
        </p:nvGraphicFramePr>
        <p:xfrm>
          <a:off x="512368" y="2601148"/>
          <a:ext cx="2634634" cy="1251443"/>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317317">
                  <a:extLst>
                    <a:ext uri="{9D8B030D-6E8A-4147-A177-3AD203B41FA5}">
                      <a16:colId xmlns:a16="http://schemas.microsoft.com/office/drawing/2014/main" val="1487423705"/>
                    </a:ext>
                  </a:extLst>
                </a:gridCol>
                <a:gridCol w="1317317">
                  <a:extLst>
                    <a:ext uri="{9D8B030D-6E8A-4147-A177-3AD203B41FA5}">
                      <a16:colId xmlns:a16="http://schemas.microsoft.com/office/drawing/2014/main" val="4188109709"/>
                    </a:ext>
                  </a:extLst>
                </a:gridCol>
              </a:tblGrid>
              <a:tr h="125144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7039446"/>
                  </a:ext>
                </a:extLst>
              </a:tr>
            </a:tbl>
          </a:graphicData>
        </a:graphic>
      </p:graphicFrame>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4: Practice</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Routine</a:t>
            </a:r>
          </a:p>
        </p:txBody>
      </p:sp>
      <p:sp>
        <p:nvSpPr>
          <p:cNvPr id="2" name="TextBox 1">
            <a:extLst>
              <a:ext uri="{FF2B5EF4-FFF2-40B4-BE49-F238E27FC236}">
                <a16:creationId xmlns:a16="http://schemas.microsoft.com/office/drawing/2014/main" id="{C7AAAE15-D484-CA1C-E5F0-781EA68A4C54}"/>
              </a:ext>
            </a:extLst>
          </p:cNvPr>
          <p:cNvSpPr txBox="1"/>
          <p:nvPr/>
        </p:nvSpPr>
        <p:spPr>
          <a:xfrm>
            <a:off x="0" y="1568357"/>
            <a:ext cx="12059728" cy="830997"/>
          </a:xfrm>
          <a:prstGeom prst="rect">
            <a:avLst/>
          </a:prstGeom>
          <a:noFill/>
        </p:spPr>
        <p:txBody>
          <a:bodyPr wrap="square" rtlCol="0">
            <a:spAutoFit/>
          </a:bodyPr>
          <a:lstStyle/>
          <a:p>
            <a:pPr marL="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“Now let’s try some together. I will point to each letter as we say the sounds. Then we will blend the word together</a:t>
            </a:r>
            <a:r>
              <a:rPr lang="en-US" sz="2400" i="1">
                <a:solidFill>
                  <a:srgbClr val="000000"/>
                </a:solidFill>
                <a:latin typeface="Calibri Light" panose="020F0302020204030204" pitchFamily="34" charset="0"/>
                <a:cs typeface="Calibri Light" panose="020F0302020204030204" pitchFamily="34" charset="0"/>
              </a:rPr>
              <a:t>.”</a:t>
            </a:r>
            <a:endParaRPr lang="en-US" sz="2400" b="0">
              <a:effectLst/>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845E7722-3F8A-4AD4-1C6F-D7159DDA3476}"/>
              </a:ext>
            </a:extLst>
          </p:cNvPr>
          <p:cNvSpPr txBox="1"/>
          <p:nvPr/>
        </p:nvSpPr>
        <p:spPr>
          <a:xfrm>
            <a:off x="550839" y="3993576"/>
            <a:ext cx="3936521" cy="738664"/>
          </a:xfrm>
          <a:prstGeom prst="rect">
            <a:avLst/>
          </a:prstGeom>
          <a:noFill/>
        </p:spPr>
        <p:txBody>
          <a:bodyPr wrap="square" rtlCol="0">
            <a:spAutoFit/>
          </a:bodyPr>
          <a:lstStyle/>
          <a:p>
            <a:pPr rtl="0">
              <a:spcBef>
                <a:spcPts val="0"/>
              </a:spcBef>
              <a:spcAft>
                <a:spcPts val="0"/>
              </a:spcAft>
            </a:pPr>
            <a:br>
              <a:rPr lang="en-US" sz="1800" b="0">
                <a:effectLst/>
                <a:latin typeface="Calibri Light" panose="020F0302020204030204" pitchFamily="34" charset="0"/>
                <a:cs typeface="Calibri Light" panose="020F0302020204030204" pitchFamily="34" charset="0"/>
              </a:rPr>
            </a:br>
            <a:r>
              <a:rPr lang="en-US" sz="2400" b="0" i="0" u="none" strike="noStrike">
                <a:solidFill>
                  <a:srgbClr val="000000"/>
                </a:solidFill>
                <a:effectLst/>
                <a:latin typeface="Calibri Light" panose="020F0302020204030204" pitchFamily="34" charset="0"/>
                <a:cs typeface="Calibri Light" panose="020F0302020204030204" pitchFamily="34" charset="0"/>
              </a:rPr>
              <a:t>	</a:t>
            </a:r>
            <a:r>
              <a:rPr lang="en-US" sz="2400" b="0" i="0" u="none" strike="noStrike">
                <a:solidFill>
                  <a:srgbClr val="000000"/>
                </a:solidFill>
                <a:effectLst/>
              </a:rPr>
              <a:t>	</a:t>
            </a:r>
            <a:r>
              <a:rPr lang="en-US" sz="1800" b="0" i="0" u="none" strike="noStrike">
                <a:solidFill>
                  <a:srgbClr val="000000"/>
                </a:solidFill>
                <a:effectLst/>
                <a:latin typeface="Arial" panose="020B0604020202020204" pitchFamily="34" charset="0"/>
              </a:rPr>
              <a:t>	</a:t>
            </a:r>
            <a:r>
              <a:rPr lang="en-US" sz="1400" b="0" i="0" u="none" strike="noStrike">
                <a:solidFill>
                  <a:srgbClr val="000000"/>
                </a:solidFill>
                <a:effectLst/>
                <a:latin typeface="Arial" panose="020B0604020202020204" pitchFamily="34" charset="0"/>
              </a:rPr>
              <a:t>	</a:t>
            </a:r>
            <a:endParaRPr lang="en-US"/>
          </a:p>
        </p:txBody>
      </p:sp>
      <p:sp>
        <p:nvSpPr>
          <p:cNvPr id="5" name="Rectangle 4">
            <a:extLst>
              <a:ext uri="{FF2B5EF4-FFF2-40B4-BE49-F238E27FC236}">
                <a16:creationId xmlns:a16="http://schemas.microsoft.com/office/drawing/2014/main" id="{22417281-588B-F21B-2D18-37DDD605B709}"/>
              </a:ext>
            </a:extLst>
          </p:cNvPr>
          <p:cNvSpPr/>
          <p:nvPr/>
        </p:nvSpPr>
        <p:spPr>
          <a:xfrm>
            <a:off x="761706" y="2416299"/>
            <a:ext cx="984797" cy="1569660"/>
          </a:xfrm>
          <a:prstGeom prst="rect">
            <a:avLst/>
          </a:prstGeom>
          <a:noFill/>
        </p:spPr>
        <p:txBody>
          <a:bodyPr wrap="square" lIns="91440" tIns="45720" rIns="91440" bIns="45720">
            <a:spAutoFit/>
          </a:bodyPr>
          <a:lstStyle/>
          <a:p>
            <a:pPr algn="ctr"/>
            <a:r>
              <a:rPr lang="en-US" sz="9600" b="1" cap="none" spc="50" err="1">
                <a:ln w="0"/>
                <a:solidFill>
                  <a:schemeClr val="bg2"/>
                </a:solidFill>
                <a:effectLst>
                  <a:innerShdw blurRad="63500" dist="50800" dir="13500000">
                    <a:srgbClr val="000000">
                      <a:alpha val="50000"/>
                    </a:srgbClr>
                  </a:innerShdw>
                </a:effectLst>
              </a:rPr>
              <a:t>i</a:t>
            </a:r>
            <a:endParaRPr lang="en-US" sz="9600" b="1" cap="none" spc="50">
              <a:ln w="0"/>
              <a:solidFill>
                <a:schemeClr val="bg2"/>
              </a:solidFill>
              <a:effectLst>
                <a:innerShdw blurRad="63500" dist="50800" dir="13500000">
                  <a:srgbClr val="000000">
                    <a:alpha val="50000"/>
                  </a:srgbClr>
                </a:innerShdw>
              </a:effectLst>
            </a:endParaRPr>
          </a:p>
        </p:txBody>
      </p:sp>
      <p:sp>
        <p:nvSpPr>
          <p:cNvPr id="6" name="Rectangle 5">
            <a:extLst>
              <a:ext uri="{FF2B5EF4-FFF2-40B4-BE49-F238E27FC236}">
                <a16:creationId xmlns:a16="http://schemas.microsoft.com/office/drawing/2014/main" id="{47C835BB-D419-9B44-056F-3FB25E430B12}"/>
              </a:ext>
            </a:extLst>
          </p:cNvPr>
          <p:cNvSpPr/>
          <p:nvPr/>
        </p:nvSpPr>
        <p:spPr>
          <a:xfrm>
            <a:off x="2126346" y="2423916"/>
            <a:ext cx="580608" cy="1569660"/>
          </a:xfrm>
          <a:prstGeom prst="rect">
            <a:avLst/>
          </a:prstGeom>
          <a:noFill/>
        </p:spPr>
        <p:txBody>
          <a:bodyPr wrap="none" lIns="91440" tIns="45720" rIns="91440" bIns="45720">
            <a:spAutoFit/>
          </a:bodyPr>
          <a:lstStyle/>
          <a:p>
            <a:pPr algn="ctr"/>
            <a:r>
              <a:rPr lang="en-US" sz="9600" b="1" cap="none" spc="50">
                <a:ln w="0"/>
                <a:solidFill>
                  <a:schemeClr val="bg2"/>
                </a:solidFill>
                <a:effectLst>
                  <a:innerShdw blurRad="63500" dist="50800" dir="13500000">
                    <a:srgbClr val="000000">
                      <a:alpha val="50000"/>
                    </a:srgbClr>
                  </a:innerShdw>
                </a:effectLst>
              </a:rPr>
              <a:t>f</a:t>
            </a:r>
          </a:p>
        </p:txBody>
      </p:sp>
      <p:sp>
        <p:nvSpPr>
          <p:cNvPr id="8" name="Rectangle 7">
            <a:extLst>
              <a:ext uri="{FF2B5EF4-FFF2-40B4-BE49-F238E27FC236}">
                <a16:creationId xmlns:a16="http://schemas.microsoft.com/office/drawing/2014/main" id="{EE11CF2C-6D78-5CD3-5BB8-AFF581442A6C}"/>
              </a:ext>
            </a:extLst>
          </p:cNvPr>
          <p:cNvSpPr/>
          <p:nvPr/>
        </p:nvSpPr>
        <p:spPr>
          <a:xfrm>
            <a:off x="8676145" y="2461931"/>
            <a:ext cx="681597" cy="1569660"/>
          </a:xfrm>
          <a:prstGeom prst="rect">
            <a:avLst/>
          </a:prstGeom>
          <a:noFill/>
        </p:spPr>
        <p:txBody>
          <a:bodyPr wrap="non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s</a:t>
            </a:r>
            <a:endParaRPr lang="en-US" sz="9600" b="1" cap="none" spc="50">
              <a:ln w="0"/>
              <a:solidFill>
                <a:schemeClr val="bg2"/>
              </a:solidFill>
              <a:effectLst>
                <a:innerShdw blurRad="63500" dist="50800" dir="13500000">
                  <a:srgbClr val="000000">
                    <a:alpha val="50000"/>
                  </a:srgbClr>
                </a:innerShdw>
              </a:effectLst>
            </a:endParaRPr>
          </a:p>
        </p:txBody>
      </p:sp>
      <p:sp>
        <p:nvSpPr>
          <p:cNvPr id="9" name="Rectangle 8">
            <a:extLst>
              <a:ext uri="{FF2B5EF4-FFF2-40B4-BE49-F238E27FC236}">
                <a16:creationId xmlns:a16="http://schemas.microsoft.com/office/drawing/2014/main" id="{068078DE-F885-737E-08A4-EAAA7804C4BC}"/>
              </a:ext>
            </a:extLst>
          </p:cNvPr>
          <p:cNvSpPr/>
          <p:nvPr/>
        </p:nvSpPr>
        <p:spPr>
          <a:xfrm>
            <a:off x="7297622" y="2468062"/>
            <a:ext cx="853119" cy="1569660"/>
          </a:xfrm>
          <a:prstGeom prst="rect">
            <a:avLst/>
          </a:prstGeom>
          <a:noFill/>
        </p:spPr>
        <p:txBody>
          <a:bodyPr wrap="square" lIns="91440" tIns="45720" rIns="91440" bIns="45720">
            <a:spAutoFit/>
          </a:bodyPr>
          <a:lstStyle/>
          <a:p>
            <a:pPr algn="ctr"/>
            <a:r>
              <a:rPr lang="en-US" sz="9600" b="1" cap="none" spc="50">
                <a:ln w="0"/>
                <a:solidFill>
                  <a:schemeClr val="bg2"/>
                </a:solidFill>
                <a:effectLst>
                  <a:innerShdw blurRad="63500" dist="50800" dir="13500000">
                    <a:srgbClr val="000000">
                      <a:alpha val="50000"/>
                    </a:srgbClr>
                  </a:innerShdw>
                </a:effectLst>
              </a:rPr>
              <a:t>o</a:t>
            </a:r>
          </a:p>
        </p:txBody>
      </p:sp>
      <p:sp>
        <p:nvSpPr>
          <p:cNvPr id="10" name="Rectangle 9">
            <a:extLst>
              <a:ext uri="{FF2B5EF4-FFF2-40B4-BE49-F238E27FC236}">
                <a16:creationId xmlns:a16="http://schemas.microsoft.com/office/drawing/2014/main" id="{AD5933C7-7D78-B889-CEF4-B3A9407DA45C}"/>
              </a:ext>
            </a:extLst>
          </p:cNvPr>
          <p:cNvSpPr/>
          <p:nvPr/>
        </p:nvSpPr>
        <p:spPr>
          <a:xfrm>
            <a:off x="10065654" y="2492013"/>
            <a:ext cx="522009" cy="1569660"/>
          </a:xfrm>
          <a:prstGeom prst="rect">
            <a:avLst/>
          </a:prstGeom>
          <a:noFill/>
        </p:spPr>
        <p:txBody>
          <a:bodyPr wrap="squar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t</a:t>
            </a:r>
            <a:endParaRPr lang="en-US" sz="9600" b="1" cap="none" spc="50">
              <a:ln w="0"/>
              <a:solidFill>
                <a:schemeClr val="bg2"/>
              </a:solidFill>
              <a:effectLst>
                <a:innerShdw blurRad="63500" dist="50800" dir="13500000">
                  <a:srgbClr val="000000">
                    <a:alpha val="50000"/>
                  </a:srgbClr>
                </a:innerShdw>
              </a:effectLst>
            </a:endParaRPr>
          </a:p>
        </p:txBody>
      </p:sp>
      <p:sp>
        <p:nvSpPr>
          <p:cNvPr id="11" name="Rectangle 10">
            <a:extLst>
              <a:ext uri="{FF2B5EF4-FFF2-40B4-BE49-F238E27FC236}">
                <a16:creationId xmlns:a16="http://schemas.microsoft.com/office/drawing/2014/main" id="{DAB611C4-37EF-7B98-5E2A-64466C01812F}"/>
              </a:ext>
            </a:extLst>
          </p:cNvPr>
          <p:cNvSpPr/>
          <p:nvPr/>
        </p:nvSpPr>
        <p:spPr>
          <a:xfrm>
            <a:off x="7566318" y="4731892"/>
            <a:ext cx="770050" cy="1569660"/>
          </a:xfrm>
          <a:prstGeom prst="rect">
            <a:avLst/>
          </a:prstGeom>
          <a:noFill/>
        </p:spPr>
        <p:txBody>
          <a:bodyPr wrap="square" lIns="91440" tIns="45720" rIns="91440" bIns="45720">
            <a:spAutoFit/>
          </a:bodyPr>
          <a:lstStyle/>
          <a:p>
            <a:pPr algn="ctr"/>
            <a:r>
              <a:rPr lang="en-US" sz="9600" b="1" cap="none" spc="50">
                <a:ln w="0"/>
                <a:solidFill>
                  <a:schemeClr val="bg2"/>
                </a:solidFill>
                <a:effectLst>
                  <a:innerShdw blurRad="63500" dist="50800" dir="13500000">
                    <a:srgbClr val="000000">
                      <a:alpha val="50000"/>
                    </a:srgbClr>
                  </a:innerShdw>
                </a:effectLst>
              </a:rPr>
              <a:t>e</a:t>
            </a:r>
          </a:p>
        </p:txBody>
      </p:sp>
      <p:sp>
        <p:nvSpPr>
          <p:cNvPr id="12" name="Rectangle 11">
            <a:extLst>
              <a:ext uri="{FF2B5EF4-FFF2-40B4-BE49-F238E27FC236}">
                <a16:creationId xmlns:a16="http://schemas.microsoft.com/office/drawing/2014/main" id="{C744A60B-293B-66FB-C968-3C26AC44E146}"/>
              </a:ext>
            </a:extLst>
          </p:cNvPr>
          <p:cNvSpPr/>
          <p:nvPr/>
        </p:nvSpPr>
        <p:spPr>
          <a:xfrm>
            <a:off x="814763" y="4731892"/>
            <a:ext cx="494046" cy="1569660"/>
          </a:xfrm>
          <a:prstGeom prst="rect">
            <a:avLst/>
          </a:prstGeom>
          <a:noFill/>
        </p:spPr>
        <p:txBody>
          <a:bodyPr wrap="non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l</a:t>
            </a:r>
            <a:endParaRPr lang="en-US" sz="9600" b="1" cap="none" spc="50">
              <a:ln w="0"/>
              <a:solidFill>
                <a:schemeClr val="bg2"/>
              </a:solidFill>
              <a:effectLst>
                <a:innerShdw blurRad="63500" dist="50800" dir="13500000">
                  <a:srgbClr val="000000">
                    <a:alpha val="50000"/>
                  </a:srgbClr>
                </a:innerShdw>
              </a:effectLst>
            </a:endParaRPr>
          </a:p>
        </p:txBody>
      </p:sp>
      <p:sp>
        <p:nvSpPr>
          <p:cNvPr id="13" name="Rectangle 12">
            <a:extLst>
              <a:ext uri="{FF2B5EF4-FFF2-40B4-BE49-F238E27FC236}">
                <a16:creationId xmlns:a16="http://schemas.microsoft.com/office/drawing/2014/main" id="{AACA69BC-25B4-77D4-0ADC-9E5FD46EC27A}"/>
              </a:ext>
            </a:extLst>
          </p:cNvPr>
          <p:cNvSpPr/>
          <p:nvPr/>
        </p:nvSpPr>
        <p:spPr>
          <a:xfrm>
            <a:off x="1987219" y="4724403"/>
            <a:ext cx="858863" cy="1577149"/>
          </a:xfrm>
          <a:prstGeom prst="rect">
            <a:avLst/>
          </a:prstGeom>
          <a:noFill/>
        </p:spPr>
        <p:txBody>
          <a:bodyPr wrap="squar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d</a:t>
            </a:r>
            <a:endParaRPr lang="en-US" sz="9600" b="1" cap="none" spc="50">
              <a:ln w="0"/>
              <a:solidFill>
                <a:schemeClr val="bg2"/>
              </a:solidFill>
              <a:effectLst>
                <a:innerShdw blurRad="63500" dist="50800" dir="13500000">
                  <a:srgbClr val="000000">
                    <a:alpha val="50000"/>
                  </a:srgbClr>
                </a:innerShdw>
              </a:effectLst>
            </a:endParaRPr>
          </a:p>
        </p:txBody>
      </p:sp>
      <p:pic>
        <p:nvPicPr>
          <p:cNvPr id="18" name="Picture 17">
            <a:extLst>
              <a:ext uri="{FF2B5EF4-FFF2-40B4-BE49-F238E27FC236}">
                <a16:creationId xmlns:a16="http://schemas.microsoft.com/office/drawing/2014/main" id="{2D4DD0A2-288B-D6C9-9094-5460F5B8687B}"/>
              </a:ext>
            </a:extLst>
          </p:cNvPr>
          <p:cNvPicPr>
            <a:picLocks noChangeAspect="1"/>
          </p:cNvPicPr>
          <p:nvPr/>
        </p:nvPicPr>
        <p:blipFill>
          <a:blip r:embed="rId3"/>
          <a:stretch>
            <a:fillRect/>
          </a:stretch>
        </p:blipFill>
        <p:spPr>
          <a:xfrm>
            <a:off x="827523" y="4471294"/>
            <a:ext cx="1739828" cy="2517070"/>
          </a:xfrm>
          <a:prstGeom prst="rect">
            <a:avLst/>
          </a:prstGeom>
        </p:spPr>
      </p:pic>
      <p:pic>
        <p:nvPicPr>
          <p:cNvPr id="23" name="Picture 22">
            <a:extLst>
              <a:ext uri="{FF2B5EF4-FFF2-40B4-BE49-F238E27FC236}">
                <a16:creationId xmlns:a16="http://schemas.microsoft.com/office/drawing/2014/main" id="{34EFCDA0-C2BB-FB22-B1E9-424E67938D4C}"/>
              </a:ext>
            </a:extLst>
          </p:cNvPr>
          <p:cNvPicPr>
            <a:picLocks noChangeAspect="1"/>
          </p:cNvPicPr>
          <p:nvPr/>
        </p:nvPicPr>
        <p:blipFill>
          <a:blip r:embed="rId4"/>
          <a:stretch>
            <a:fillRect/>
          </a:stretch>
        </p:blipFill>
        <p:spPr>
          <a:xfrm>
            <a:off x="5475962" y="2145681"/>
            <a:ext cx="1774090" cy="2566638"/>
          </a:xfrm>
          <a:prstGeom prst="rect">
            <a:avLst/>
          </a:prstGeom>
        </p:spPr>
      </p:pic>
      <p:pic>
        <p:nvPicPr>
          <p:cNvPr id="24" name="Picture 23">
            <a:extLst>
              <a:ext uri="{FF2B5EF4-FFF2-40B4-BE49-F238E27FC236}">
                <a16:creationId xmlns:a16="http://schemas.microsoft.com/office/drawing/2014/main" id="{1CCC3781-70BF-A7DF-4A8F-A4BE701D01F3}"/>
              </a:ext>
            </a:extLst>
          </p:cNvPr>
          <p:cNvPicPr>
            <a:picLocks noChangeAspect="1"/>
          </p:cNvPicPr>
          <p:nvPr/>
        </p:nvPicPr>
        <p:blipFill>
          <a:blip r:embed="rId5"/>
          <a:stretch>
            <a:fillRect/>
          </a:stretch>
        </p:blipFill>
        <p:spPr>
          <a:xfrm>
            <a:off x="5400422" y="4463682"/>
            <a:ext cx="1925170" cy="2517070"/>
          </a:xfrm>
          <a:prstGeom prst="rect">
            <a:avLst/>
          </a:prstGeom>
        </p:spPr>
      </p:pic>
      <p:pic>
        <p:nvPicPr>
          <p:cNvPr id="25" name="Picture 24">
            <a:extLst>
              <a:ext uri="{FF2B5EF4-FFF2-40B4-BE49-F238E27FC236}">
                <a16:creationId xmlns:a16="http://schemas.microsoft.com/office/drawing/2014/main" id="{95B4C273-2A12-9EC4-15BB-13FD6B9F6DBF}"/>
              </a:ext>
            </a:extLst>
          </p:cNvPr>
          <p:cNvPicPr>
            <a:picLocks noChangeAspect="1"/>
          </p:cNvPicPr>
          <p:nvPr/>
        </p:nvPicPr>
        <p:blipFill>
          <a:blip r:embed="rId4"/>
          <a:stretch>
            <a:fillRect/>
          </a:stretch>
        </p:blipFill>
        <p:spPr>
          <a:xfrm>
            <a:off x="6307222" y="4529227"/>
            <a:ext cx="1659740" cy="2401204"/>
          </a:xfrm>
          <a:prstGeom prst="rect">
            <a:avLst/>
          </a:prstGeom>
        </p:spPr>
      </p:pic>
      <p:pic>
        <p:nvPicPr>
          <p:cNvPr id="26" name="Picture 25">
            <a:extLst>
              <a:ext uri="{FF2B5EF4-FFF2-40B4-BE49-F238E27FC236}">
                <a16:creationId xmlns:a16="http://schemas.microsoft.com/office/drawing/2014/main" id="{17821E0B-C0E2-EE32-BD28-7D41A594CCD0}"/>
              </a:ext>
            </a:extLst>
          </p:cNvPr>
          <p:cNvPicPr>
            <a:picLocks noChangeAspect="1"/>
          </p:cNvPicPr>
          <p:nvPr/>
        </p:nvPicPr>
        <p:blipFill>
          <a:blip r:embed="rId6"/>
          <a:stretch>
            <a:fillRect/>
          </a:stretch>
        </p:blipFill>
        <p:spPr>
          <a:xfrm>
            <a:off x="7855922" y="4521615"/>
            <a:ext cx="1990547" cy="2401204"/>
          </a:xfrm>
          <a:prstGeom prst="rect">
            <a:avLst/>
          </a:prstGeom>
        </p:spPr>
      </p:pic>
      <p:sp>
        <p:nvSpPr>
          <p:cNvPr id="4" name="Arrow: Right 3">
            <a:extLst>
              <a:ext uri="{FF2B5EF4-FFF2-40B4-BE49-F238E27FC236}">
                <a16:creationId xmlns:a16="http://schemas.microsoft.com/office/drawing/2014/main" id="{B2656C00-FECE-402E-3484-B9D2BEF799EC}"/>
              </a:ext>
            </a:extLst>
          </p:cNvPr>
          <p:cNvSpPr/>
          <p:nvPr/>
        </p:nvSpPr>
        <p:spPr>
          <a:xfrm>
            <a:off x="6262634" y="4685581"/>
            <a:ext cx="4553411" cy="259324"/>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E9CA091C-7440-4A5A-E4DA-39E20EC552EB}"/>
              </a:ext>
            </a:extLst>
          </p:cNvPr>
          <p:cNvSpPr/>
          <p:nvPr/>
        </p:nvSpPr>
        <p:spPr>
          <a:xfrm>
            <a:off x="6051044" y="6468418"/>
            <a:ext cx="3697122" cy="259324"/>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D5E4BE7-2A18-35A9-E90F-A926EF5604A2}"/>
              </a:ext>
            </a:extLst>
          </p:cNvPr>
          <p:cNvPicPr>
            <a:picLocks noChangeAspect="1"/>
          </p:cNvPicPr>
          <p:nvPr/>
        </p:nvPicPr>
        <p:blipFill>
          <a:blip r:embed="rId7"/>
          <a:stretch>
            <a:fillRect/>
          </a:stretch>
        </p:blipFill>
        <p:spPr>
          <a:xfrm>
            <a:off x="1051678" y="3985959"/>
            <a:ext cx="280440" cy="274344"/>
          </a:xfrm>
          <a:prstGeom prst="rect">
            <a:avLst/>
          </a:prstGeom>
        </p:spPr>
      </p:pic>
      <p:pic>
        <p:nvPicPr>
          <p:cNvPr id="17" name="Picture 16">
            <a:extLst>
              <a:ext uri="{FF2B5EF4-FFF2-40B4-BE49-F238E27FC236}">
                <a16:creationId xmlns:a16="http://schemas.microsoft.com/office/drawing/2014/main" id="{EE5B3ABE-7EBD-D32B-2E09-554E6D56DFA2}"/>
              </a:ext>
            </a:extLst>
          </p:cNvPr>
          <p:cNvPicPr>
            <a:picLocks noChangeAspect="1"/>
          </p:cNvPicPr>
          <p:nvPr/>
        </p:nvPicPr>
        <p:blipFill>
          <a:blip r:embed="rId7"/>
          <a:stretch>
            <a:fillRect/>
          </a:stretch>
        </p:blipFill>
        <p:spPr>
          <a:xfrm>
            <a:off x="2269553" y="3985981"/>
            <a:ext cx="280440" cy="274344"/>
          </a:xfrm>
          <a:prstGeom prst="rect">
            <a:avLst/>
          </a:prstGeom>
        </p:spPr>
      </p:pic>
      <p:pic>
        <p:nvPicPr>
          <p:cNvPr id="19" name="Picture 18">
            <a:extLst>
              <a:ext uri="{FF2B5EF4-FFF2-40B4-BE49-F238E27FC236}">
                <a16:creationId xmlns:a16="http://schemas.microsoft.com/office/drawing/2014/main" id="{4BE6F82D-BB95-3471-987C-E318A8328A38}"/>
              </a:ext>
            </a:extLst>
          </p:cNvPr>
          <p:cNvPicPr>
            <a:picLocks noChangeAspect="1"/>
          </p:cNvPicPr>
          <p:nvPr/>
        </p:nvPicPr>
        <p:blipFill>
          <a:blip r:embed="rId7"/>
          <a:stretch>
            <a:fillRect/>
          </a:stretch>
        </p:blipFill>
        <p:spPr>
          <a:xfrm>
            <a:off x="6307222" y="4116258"/>
            <a:ext cx="280440" cy="274344"/>
          </a:xfrm>
          <a:prstGeom prst="rect">
            <a:avLst/>
          </a:prstGeom>
        </p:spPr>
      </p:pic>
      <p:pic>
        <p:nvPicPr>
          <p:cNvPr id="22" name="Picture 21">
            <a:extLst>
              <a:ext uri="{FF2B5EF4-FFF2-40B4-BE49-F238E27FC236}">
                <a16:creationId xmlns:a16="http://schemas.microsoft.com/office/drawing/2014/main" id="{80FCC013-1EE0-F161-A889-EC0C91554E84}"/>
              </a:ext>
            </a:extLst>
          </p:cNvPr>
          <p:cNvPicPr>
            <a:picLocks noChangeAspect="1"/>
          </p:cNvPicPr>
          <p:nvPr/>
        </p:nvPicPr>
        <p:blipFill>
          <a:blip r:embed="rId7"/>
          <a:stretch>
            <a:fillRect/>
          </a:stretch>
        </p:blipFill>
        <p:spPr>
          <a:xfrm>
            <a:off x="7619165" y="4119705"/>
            <a:ext cx="280440" cy="274344"/>
          </a:xfrm>
          <a:prstGeom prst="rect">
            <a:avLst/>
          </a:prstGeom>
        </p:spPr>
      </p:pic>
      <p:pic>
        <p:nvPicPr>
          <p:cNvPr id="27" name="Picture 26">
            <a:extLst>
              <a:ext uri="{FF2B5EF4-FFF2-40B4-BE49-F238E27FC236}">
                <a16:creationId xmlns:a16="http://schemas.microsoft.com/office/drawing/2014/main" id="{AA303C7F-7B16-06F3-2E5E-104B88552B3C}"/>
              </a:ext>
            </a:extLst>
          </p:cNvPr>
          <p:cNvPicPr>
            <a:picLocks noChangeAspect="1"/>
          </p:cNvPicPr>
          <p:nvPr/>
        </p:nvPicPr>
        <p:blipFill>
          <a:blip r:embed="rId7"/>
          <a:stretch>
            <a:fillRect/>
          </a:stretch>
        </p:blipFill>
        <p:spPr>
          <a:xfrm>
            <a:off x="8876724" y="4103484"/>
            <a:ext cx="280440" cy="274344"/>
          </a:xfrm>
          <a:prstGeom prst="rect">
            <a:avLst/>
          </a:prstGeom>
        </p:spPr>
      </p:pic>
      <p:pic>
        <p:nvPicPr>
          <p:cNvPr id="28" name="Picture 27">
            <a:extLst>
              <a:ext uri="{FF2B5EF4-FFF2-40B4-BE49-F238E27FC236}">
                <a16:creationId xmlns:a16="http://schemas.microsoft.com/office/drawing/2014/main" id="{45000D67-F507-1729-C47F-4D756D3729E3}"/>
              </a:ext>
            </a:extLst>
          </p:cNvPr>
          <p:cNvPicPr>
            <a:picLocks noChangeAspect="1"/>
          </p:cNvPicPr>
          <p:nvPr/>
        </p:nvPicPr>
        <p:blipFill>
          <a:blip r:embed="rId7"/>
          <a:stretch>
            <a:fillRect/>
          </a:stretch>
        </p:blipFill>
        <p:spPr>
          <a:xfrm>
            <a:off x="10193424" y="4139850"/>
            <a:ext cx="280440" cy="274344"/>
          </a:xfrm>
          <a:prstGeom prst="rect">
            <a:avLst/>
          </a:prstGeom>
        </p:spPr>
      </p:pic>
      <p:pic>
        <p:nvPicPr>
          <p:cNvPr id="29" name="Picture 28">
            <a:extLst>
              <a:ext uri="{FF2B5EF4-FFF2-40B4-BE49-F238E27FC236}">
                <a16:creationId xmlns:a16="http://schemas.microsoft.com/office/drawing/2014/main" id="{D975FBDE-6873-E5C2-9115-1C8D90A37A1B}"/>
              </a:ext>
            </a:extLst>
          </p:cNvPr>
          <p:cNvPicPr>
            <a:picLocks noChangeAspect="1"/>
          </p:cNvPicPr>
          <p:nvPr/>
        </p:nvPicPr>
        <p:blipFill>
          <a:blip r:embed="rId7"/>
          <a:stretch>
            <a:fillRect/>
          </a:stretch>
        </p:blipFill>
        <p:spPr>
          <a:xfrm>
            <a:off x="882744" y="6152812"/>
            <a:ext cx="280440" cy="274344"/>
          </a:xfrm>
          <a:prstGeom prst="rect">
            <a:avLst/>
          </a:prstGeom>
        </p:spPr>
      </p:pic>
      <p:pic>
        <p:nvPicPr>
          <p:cNvPr id="30" name="Picture 29">
            <a:extLst>
              <a:ext uri="{FF2B5EF4-FFF2-40B4-BE49-F238E27FC236}">
                <a16:creationId xmlns:a16="http://schemas.microsoft.com/office/drawing/2014/main" id="{45250DCC-34DC-3D7E-13D6-48AEFE399CDB}"/>
              </a:ext>
            </a:extLst>
          </p:cNvPr>
          <p:cNvPicPr>
            <a:picLocks noChangeAspect="1"/>
          </p:cNvPicPr>
          <p:nvPr/>
        </p:nvPicPr>
        <p:blipFill>
          <a:blip r:embed="rId7"/>
          <a:stretch>
            <a:fillRect/>
          </a:stretch>
        </p:blipFill>
        <p:spPr>
          <a:xfrm>
            <a:off x="1549245" y="6164380"/>
            <a:ext cx="280440" cy="274344"/>
          </a:xfrm>
          <a:prstGeom prst="rect">
            <a:avLst/>
          </a:prstGeom>
        </p:spPr>
      </p:pic>
      <p:pic>
        <p:nvPicPr>
          <p:cNvPr id="31" name="Picture 30">
            <a:extLst>
              <a:ext uri="{FF2B5EF4-FFF2-40B4-BE49-F238E27FC236}">
                <a16:creationId xmlns:a16="http://schemas.microsoft.com/office/drawing/2014/main" id="{34B3DC04-47BE-2B4C-A3E0-9CAF3B426EB2}"/>
              </a:ext>
            </a:extLst>
          </p:cNvPr>
          <p:cNvPicPr>
            <a:picLocks noChangeAspect="1"/>
          </p:cNvPicPr>
          <p:nvPr/>
        </p:nvPicPr>
        <p:blipFill>
          <a:blip r:embed="rId7"/>
          <a:stretch>
            <a:fillRect/>
          </a:stretch>
        </p:blipFill>
        <p:spPr>
          <a:xfrm>
            <a:off x="2296904" y="6164380"/>
            <a:ext cx="280440" cy="274344"/>
          </a:xfrm>
          <a:prstGeom prst="rect">
            <a:avLst/>
          </a:prstGeom>
        </p:spPr>
      </p:pic>
      <p:sp>
        <p:nvSpPr>
          <p:cNvPr id="32" name="Arrow: Right 31">
            <a:extLst>
              <a:ext uri="{FF2B5EF4-FFF2-40B4-BE49-F238E27FC236}">
                <a16:creationId xmlns:a16="http://schemas.microsoft.com/office/drawing/2014/main" id="{1AF3A01E-6A5B-3C11-CA1F-0AE94D1B7087}"/>
              </a:ext>
            </a:extLst>
          </p:cNvPr>
          <p:cNvSpPr/>
          <p:nvPr/>
        </p:nvSpPr>
        <p:spPr>
          <a:xfrm>
            <a:off x="868049" y="4477564"/>
            <a:ext cx="2278953" cy="33515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D3416F9C-7588-0563-8483-278C6693181D}"/>
              </a:ext>
            </a:extLst>
          </p:cNvPr>
          <p:cNvSpPr/>
          <p:nvPr/>
        </p:nvSpPr>
        <p:spPr>
          <a:xfrm>
            <a:off x="838720" y="6438724"/>
            <a:ext cx="2559891" cy="340545"/>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2B537B6E-A9B1-49CD-148A-0AABA9DE5624}"/>
              </a:ext>
            </a:extLst>
          </p:cNvPr>
          <p:cNvPicPr>
            <a:picLocks noChangeAspect="1"/>
          </p:cNvPicPr>
          <p:nvPr/>
        </p:nvPicPr>
        <p:blipFill>
          <a:blip r:embed="rId7"/>
          <a:stretch>
            <a:fillRect/>
          </a:stretch>
        </p:blipFill>
        <p:spPr>
          <a:xfrm>
            <a:off x="6222787" y="6164380"/>
            <a:ext cx="280440" cy="274344"/>
          </a:xfrm>
          <a:prstGeom prst="rect">
            <a:avLst/>
          </a:prstGeom>
        </p:spPr>
      </p:pic>
      <p:pic>
        <p:nvPicPr>
          <p:cNvPr id="35" name="Picture 34">
            <a:extLst>
              <a:ext uri="{FF2B5EF4-FFF2-40B4-BE49-F238E27FC236}">
                <a16:creationId xmlns:a16="http://schemas.microsoft.com/office/drawing/2014/main" id="{3CC3AC4E-0244-1507-BA0D-2894C7FBB27C}"/>
              </a:ext>
            </a:extLst>
          </p:cNvPr>
          <p:cNvPicPr>
            <a:picLocks noChangeAspect="1"/>
          </p:cNvPicPr>
          <p:nvPr/>
        </p:nvPicPr>
        <p:blipFill>
          <a:blip r:embed="rId7"/>
          <a:stretch>
            <a:fillRect/>
          </a:stretch>
        </p:blipFill>
        <p:spPr>
          <a:xfrm>
            <a:off x="6966127" y="6148871"/>
            <a:ext cx="280440" cy="274344"/>
          </a:xfrm>
          <a:prstGeom prst="rect">
            <a:avLst/>
          </a:prstGeom>
        </p:spPr>
      </p:pic>
      <p:pic>
        <p:nvPicPr>
          <p:cNvPr id="36" name="Picture 35">
            <a:extLst>
              <a:ext uri="{FF2B5EF4-FFF2-40B4-BE49-F238E27FC236}">
                <a16:creationId xmlns:a16="http://schemas.microsoft.com/office/drawing/2014/main" id="{4B29361A-F484-D958-5F18-1E606234CFAE}"/>
              </a:ext>
            </a:extLst>
          </p:cNvPr>
          <p:cNvPicPr>
            <a:picLocks noChangeAspect="1"/>
          </p:cNvPicPr>
          <p:nvPr/>
        </p:nvPicPr>
        <p:blipFill>
          <a:blip r:embed="rId7"/>
          <a:stretch>
            <a:fillRect/>
          </a:stretch>
        </p:blipFill>
        <p:spPr>
          <a:xfrm>
            <a:off x="7839655" y="6167059"/>
            <a:ext cx="280440" cy="274344"/>
          </a:xfrm>
          <a:prstGeom prst="rect">
            <a:avLst/>
          </a:prstGeom>
        </p:spPr>
      </p:pic>
      <p:pic>
        <p:nvPicPr>
          <p:cNvPr id="37" name="Picture 36">
            <a:extLst>
              <a:ext uri="{FF2B5EF4-FFF2-40B4-BE49-F238E27FC236}">
                <a16:creationId xmlns:a16="http://schemas.microsoft.com/office/drawing/2014/main" id="{7233B91F-74A3-F89A-FD3C-ED45C8AC3285}"/>
              </a:ext>
            </a:extLst>
          </p:cNvPr>
          <p:cNvPicPr>
            <a:picLocks noChangeAspect="1"/>
          </p:cNvPicPr>
          <p:nvPr/>
        </p:nvPicPr>
        <p:blipFill>
          <a:blip r:embed="rId7"/>
          <a:stretch>
            <a:fillRect/>
          </a:stretch>
        </p:blipFill>
        <p:spPr>
          <a:xfrm>
            <a:off x="8733542" y="6148871"/>
            <a:ext cx="280440" cy="274344"/>
          </a:xfrm>
          <a:prstGeom prst="rect">
            <a:avLst/>
          </a:prstGeom>
        </p:spPr>
      </p:pic>
    </p:spTree>
    <p:extLst>
      <p:ext uri="{BB962C8B-B14F-4D97-AF65-F5344CB8AC3E}">
        <p14:creationId xmlns:p14="http://schemas.microsoft.com/office/powerpoint/2010/main" val="312909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32"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3" name="Right Triangle 6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5" name="Rectangle 6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485928" y="1188637"/>
            <a:ext cx="3578073" cy="4480726"/>
          </a:xfrm>
        </p:spPr>
        <p:txBody>
          <a:bodyPr vert="horz" lIns="91440" tIns="45720" rIns="91440" bIns="45720" rtlCol="0" anchor="ctr">
            <a:normAutofit/>
          </a:bodyPr>
          <a:lstStyle/>
          <a:p>
            <a:pPr algn="r">
              <a:spcBef>
                <a:spcPct val="0"/>
              </a:spcBef>
            </a:pPr>
            <a:r>
              <a:rPr lang="en-US" sz="3600" kern="1200">
                <a:solidFill>
                  <a:schemeClr val="tx1"/>
                </a:solidFill>
                <a:latin typeface="+mj-lt"/>
                <a:ea typeface="+mj-ea"/>
                <a:cs typeface="+mj-cs"/>
              </a:rPr>
              <a:t>Scaffolding and Differentiation</a:t>
            </a:r>
          </a:p>
        </p:txBody>
      </p:sp>
      <p:cxnSp>
        <p:nvCxnSpPr>
          <p:cNvPr id="67" name="Straight Connector 66">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8482010-61E7-5070-C4F8-9A83FBFD7658}"/>
              </a:ext>
            </a:extLst>
          </p:cNvPr>
          <p:cNvSpPr/>
          <p:nvPr/>
        </p:nvSpPr>
        <p:spPr>
          <a:xfrm>
            <a:off x="4408351" y="623275"/>
            <a:ext cx="6812424" cy="5607882"/>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For issues with pacing and engagement: </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Issue single word directives at each step to promote a prompt choral response</a:t>
            </a:r>
          </a:p>
          <a:p>
            <a:pPr marL="1371600" marR="0" lvl="3"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Example: Mop </a:t>
            </a:r>
          </a:p>
          <a:p>
            <a:pPr marL="1143000" marR="0" lvl="3"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	“Sound” - /m/     </a:t>
            </a:r>
          </a:p>
          <a:p>
            <a:pPr marL="1143000" marR="0" lvl="3"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	“Sound” – /o/      </a:t>
            </a:r>
          </a:p>
          <a:p>
            <a:pPr marL="1143000" marR="0" lvl="3"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	“Sound” – /p/        </a:t>
            </a:r>
          </a:p>
          <a:p>
            <a:pPr marL="1143000" marR="0" lvl="3"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	“Blend” – mop</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For trouble with blending accurately:</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Continuous blending</a:t>
            </a:r>
            <a:r>
              <a:rPr kumimoji="0" lang="en-US" sz="1400" b="0" i="0" u="none" strike="noStrike" kern="1200" cap="none" spc="0" normalizeH="0" baseline="0" noProof="0" dirty="0">
                <a:ln>
                  <a:noFill/>
                </a:ln>
                <a:solidFill>
                  <a:srgbClr val="000000"/>
                </a:solidFill>
                <a:effectLst/>
                <a:uLnTx/>
                <a:uFillTx/>
                <a:latin typeface="Calibri"/>
                <a:ea typeface="+mn-ea"/>
                <a:cs typeface="+mn-cs"/>
              </a:rPr>
              <a:t>: Use words with continuous initial sounds and blend without pausing between sounds. </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Example:  Sam - /sssss/ /aaaaa/ //mmm/  Sam</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Blend as You Go:  </a:t>
            </a:r>
            <a:r>
              <a:rPr kumimoji="0" lang="en-US" sz="1400" b="0" i="0" u="none" strike="noStrike" kern="1200" cap="none" spc="0" normalizeH="0" baseline="0" noProof="0" dirty="0">
                <a:ln>
                  <a:noFill/>
                </a:ln>
                <a:solidFill>
                  <a:srgbClr val="000000"/>
                </a:solidFill>
                <a:effectLst/>
                <a:uLnTx/>
                <a:uFillTx/>
                <a:latin typeface="Calibri"/>
                <a:ea typeface="+mn-ea"/>
                <a:cs typeface="+mn-cs"/>
              </a:rPr>
              <a:t>Say the first two sounds in the word, blend together, then say the last sound and blend together. (Point to each sound then scoop to blend).</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Example:  sit  </a:t>
            </a: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“Sound” - /s/</a:t>
            </a: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“Sound - /</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i</a:t>
            </a:r>
            <a:r>
              <a:rPr kumimoji="0" lang="en-US" sz="1400" b="0" i="0" u="none" strike="noStrike" kern="1200" cap="none" spc="0" normalizeH="0" baseline="0" noProof="0" dirty="0">
                <a:ln>
                  <a:noFill/>
                </a:ln>
                <a:solidFill>
                  <a:srgbClr val="000000"/>
                </a:solidFill>
                <a:effectLst/>
                <a:uLnTx/>
                <a:uFillTx/>
                <a:latin typeface="Calibri"/>
                <a:ea typeface="+mn-ea"/>
                <a:cs typeface="+mn-cs"/>
              </a:rPr>
              <a:t>/</a:t>
            </a: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“Blend” -  </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si</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“Sound”-  /t/</a:t>
            </a: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“Blend”- sit</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90000"/>
              </a:lnSpc>
              <a:spcBef>
                <a:spcPts val="0"/>
              </a:spcBef>
              <a:spcAft>
                <a:spcPts val="0"/>
              </a:spcAft>
              <a:buClr>
                <a:srgbClr val="FFFFFF"/>
              </a:buClr>
              <a:buSzPts val="2600"/>
              <a:buFont typeface="Arial"/>
              <a:buNone/>
              <a:tabLst/>
              <a:defRPr/>
            </a:pPr>
            <a:endParaRPr kumimoji="0" lang="en-US" sz="2400" b="0" i="0" u="none" strike="noStrike" kern="1200" cap="none" spc="0" normalizeH="0" baseline="0" noProof="0">
              <a:ln>
                <a:noFill/>
              </a:ln>
              <a:solidFill>
                <a:srgbClr val="FFFFFF"/>
              </a:solidFill>
              <a:effectLst/>
              <a:uLnTx/>
              <a:uFillTx/>
              <a:latin typeface="Museo Slab 500" panose="02000000000000000000" pitchFamily="50" charset="0"/>
              <a:cs typeface="Arial"/>
              <a:sym typeface="Arial"/>
            </a:endParaRPr>
          </a:p>
        </p:txBody>
      </p:sp>
      <p:pic>
        <p:nvPicPr>
          <p:cNvPr id="4" name="Picture 3">
            <a:extLst>
              <a:ext uri="{FF2B5EF4-FFF2-40B4-BE49-F238E27FC236}">
                <a16:creationId xmlns:a16="http://schemas.microsoft.com/office/drawing/2014/main" id="{5E54274B-ED85-B6A1-79D2-7DC4E8833E5C}"/>
              </a:ext>
              <a:ext uri="{C183D7F6-B498-43B3-948B-1728B52AA6E4}">
                <adec:decorative xmlns:adec="http://schemas.microsoft.com/office/drawing/2017/decorative" val="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44209" y="6142180"/>
            <a:ext cx="1024421" cy="640080"/>
          </a:xfrm>
          <a:prstGeom prst="rect">
            <a:avLst/>
          </a:prstGeom>
        </p:spPr>
      </p:pic>
    </p:spTree>
    <p:extLst>
      <p:ext uri="{BB962C8B-B14F-4D97-AF65-F5344CB8AC3E}">
        <p14:creationId xmlns:p14="http://schemas.microsoft.com/office/powerpoint/2010/main" val="623856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p:cNvSpPr>
          <p:nvPr/>
        </p:nvSpPr>
        <p:spPr>
          <a:xfrm>
            <a:off x="0" y="2938935"/>
            <a:ext cx="12192000" cy="1342079"/>
          </a:xfrm>
          <a:prstGeom prst="rect">
            <a:avLst/>
          </a:prstGeom>
          <a:noFill/>
          <a:ln>
            <a:noFill/>
          </a:ln>
        </p:spPr>
        <p:txBody>
          <a:bodyPr spcFirstLastPara="1" vert="horz" wrap="square" lIns="0" tIns="0" rIns="0" bIns="0" rtlCol="0" anchor="t" anchorCtr="0">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u="sng"/>
              <a:t>Practice</a:t>
            </a:r>
            <a:endParaRPr lang="en-US"/>
          </a:p>
        </p:txBody>
      </p:sp>
    </p:spTree>
    <p:extLst>
      <p:ext uri="{BB962C8B-B14F-4D97-AF65-F5344CB8AC3E}">
        <p14:creationId xmlns:p14="http://schemas.microsoft.com/office/powerpoint/2010/main" val="403812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308537" y="208805"/>
            <a:ext cx="8934400" cy="527100"/>
          </a:xfrm>
        </p:spPr>
        <p:txBody>
          <a:bodyPr vert="horz" lIns="91440" tIns="45720" rIns="91440" bIns="45720" rtlCol="0" anchor="ctr">
            <a:noAutofit/>
          </a:bodyPr>
          <a:lstStyle/>
          <a:p>
            <a:pPr>
              <a:spcBef>
                <a:spcPct val="0"/>
              </a:spcBef>
            </a:pPr>
            <a:r>
              <a:rPr lang="en-US" sz="4000" kern="1200">
                <a:solidFill>
                  <a:schemeClr val="bg1"/>
                </a:solidFill>
                <a:latin typeface="+mj-lt"/>
                <a:ea typeface="+mj-ea"/>
                <a:cs typeface="+mj-cs"/>
              </a:rPr>
              <a:t>Instructional Routine Look-Fors </a:t>
            </a:r>
          </a:p>
        </p:txBody>
      </p:sp>
      <p:sp>
        <p:nvSpPr>
          <p:cNvPr id="2" name="Google Shape;338;g610ef0e5f8_7_79">
            <a:extLst>
              <a:ext uri="{FF2B5EF4-FFF2-40B4-BE49-F238E27FC236}">
                <a16:creationId xmlns:a16="http://schemas.microsoft.com/office/drawing/2014/main" id="{1DEAA3DD-328E-EF81-EE50-125B756457A0}"/>
              </a:ext>
            </a:extLst>
          </p:cNvPr>
          <p:cNvSpPr txBox="1">
            <a:spLocks/>
          </p:cNvSpPr>
          <p:nvPr/>
        </p:nvSpPr>
        <p:spPr>
          <a:xfrm>
            <a:off x="422837" y="735905"/>
            <a:ext cx="10427280" cy="645783"/>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Phonics</a:t>
            </a:r>
          </a:p>
        </p:txBody>
      </p:sp>
      <p:sp>
        <p:nvSpPr>
          <p:cNvPr id="3" name="Rectangle 2">
            <a:extLst>
              <a:ext uri="{FF2B5EF4-FFF2-40B4-BE49-F238E27FC236}">
                <a16:creationId xmlns:a16="http://schemas.microsoft.com/office/drawing/2014/main" id="{55FF1723-EB73-48CC-7E2B-8D91C613C10E}"/>
              </a:ext>
            </a:extLst>
          </p:cNvPr>
          <p:cNvSpPr/>
          <p:nvPr/>
        </p:nvSpPr>
        <p:spPr>
          <a:xfrm>
            <a:off x="308537" y="1381688"/>
            <a:ext cx="11723805" cy="5267507"/>
          </a:xfrm>
          <a:prstGeom prst="rect">
            <a:avLst/>
          </a:prstGeom>
        </p:spPr>
        <p:txBody>
          <a:bodyPr/>
          <a:lstStyle/>
          <a:p>
            <a:pPr lvl="0">
              <a:lnSpc>
                <a:spcPct val="150000"/>
              </a:lnSpc>
            </a:pPr>
            <a:endParaRPr lang="en-US" sz="2000"/>
          </a:p>
        </p:txBody>
      </p:sp>
      <p:sp>
        <p:nvSpPr>
          <p:cNvPr id="6" name="TextBox 5">
            <a:extLst>
              <a:ext uri="{FF2B5EF4-FFF2-40B4-BE49-F238E27FC236}">
                <a16:creationId xmlns:a16="http://schemas.microsoft.com/office/drawing/2014/main" id="{D41055BE-287F-A9E2-BC47-A5C81D7A1625}"/>
              </a:ext>
            </a:extLst>
          </p:cNvPr>
          <p:cNvSpPr txBox="1"/>
          <p:nvPr/>
        </p:nvSpPr>
        <p:spPr>
          <a:xfrm>
            <a:off x="956445" y="1498694"/>
            <a:ext cx="10427987" cy="5033494"/>
          </a:xfrm>
          <a:prstGeom prst="rect">
            <a:avLst/>
          </a:prstGeom>
          <a:noFill/>
        </p:spPr>
        <p:txBody>
          <a:bodyPr wrap="square">
            <a:spAutoFit/>
          </a:bodyPr>
          <a:lstStyle/>
          <a:p>
            <a:pPr>
              <a:lnSpc>
                <a:spcPct val="150000"/>
              </a:lnSpc>
            </a:pPr>
            <a:r>
              <a:rPr lang="en-US"/>
              <a:t>❏ Includes review of previously learned skills.</a:t>
            </a:r>
          </a:p>
          <a:p>
            <a:pPr>
              <a:lnSpc>
                <a:spcPct val="150000"/>
              </a:lnSpc>
            </a:pPr>
            <a:r>
              <a:rPr lang="en-US"/>
              <a:t>❏ Direct instruction of the targeted phoneme/grapheme correspondence, syllable type, or morpheme.</a:t>
            </a:r>
          </a:p>
          <a:p>
            <a:pPr>
              <a:lnSpc>
                <a:spcPct val="150000"/>
              </a:lnSpc>
            </a:pPr>
            <a:r>
              <a:rPr lang="en-US"/>
              <a:t>❏ Provides opportunity for students to hear and produce the targeted phoneme.</a:t>
            </a:r>
          </a:p>
          <a:p>
            <a:pPr>
              <a:lnSpc>
                <a:spcPct val="150000"/>
              </a:lnSpc>
            </a:pPr>
            <a:r>
              <a:rPr lang="en-US"/>
              <a:t>❏ Includes instruction and feedback on proper articulation of targeted phoneme.</a:t>
            </a:r>
          </a:p>
          <a:p>
            <a:pPr>
              <a:lnSpc>
                <a:spcPct val="150000"/>
              </a:lnSpc>
            </a:pPr>
            <a:r>
              <a:rPr lang="en-US"/>
              <a:t>❏ Provides opportunity for students to see/read the targeted grapheme (syllable type or morpheme). </a:t>
            </a:r>
          </a:p>
          <a:p>
            <a:pPr>
              <a:lnSpc>
                <a:spcPct val="150000"/>
              </a:lnSpc>
            </a:pPr>
            <a:r>
              <a:rPr lang="en-US"/>
              <a:t>Includes keyword, picture or visual to aid in learning.</a:t>
            </a:r>
          </a:p>
          <a:p>
            <a:pPr>
              <a:lnSpc>
                <a:spcPct val="150000"/>
              </a:lnSpc>
            </a:pPr>
            <a:r>
              <a:rPr lang="en-US"/>
              <a:t>❏ Include multisensory strategies for learning and engagement, as appropriate.</a:t>
            </a:r>
          </a:p>
          <a:p>
            <a:pPr>
              <a:lnSpc>
                <a:spcPct val="150000"/>
              </a:lnSpc>
            </a:pPr>
            <a:r>
              <a:rPr lang="en-US"/>
              <a:t>❏ Provides opportunities to blend words with the new skill.</a:t>
            </a:r>
          </a:p>
          <a:p>
            <a:pPr>
              <a:lnSpc>
                <a:spcPct val="150000"/>
              </a:lnSpc>
            </a:pPr>
            <a:r>
              <a:rPr lang="en-US"/>
              <a:t>❏ Provides opportunities to practice encoding using words or phrases that incorporate the new skill.</a:t>
            </a:r>
          </a:p>
          <a:p>
            <a:pPr>
              <a:lnSpc>
                <a:spcPct val="150000"/>
              </a:lnSpc>
            </a:pPr>
            <a:r>
              <a:rPr lang="en-US"/>
              <a:t>❏ Provides time in appropriate decodable text that allows for ample practice with the target skill and </a:t>
            </a:r>
          </a:p>
          <a:p>
            <a:pPr>
              <a:lnSpc>
                <a:spcPct val="150000"/>
              </a:lnSpc>
            </a:pPr>
            <a:r>
              <a:rPr lang="en-US"/>
              <a:t>previously learned phonics patterns.</a:t>
            </a:r>
          </a:p>
          <a:p>
            <a:pPr>
              <a:lnSpc>
                <a:spcPct val="150000"/>
              </a:lnSpc>
            </a:pPr>
            <a:r>
              <a:rPr lang="en-US"/>
              <a:t>❏ Teacher demonstrates appropriate phonics knowledge to provide effective instruction to students.</a:t>
            </a:r>
          </a:p>
        </p:txBody>
      </p:sp>
    </p:spTree>
    <p:extLst>
      <p:ext uri="{BB962C8B-B14F-4D97-AF65-F5344CB8AC3E}">
        <p14:creationId xmlns:p14="http://schemas.microsoft.com/office/powerpoint/2010/main" val="4255826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Interactive Activity </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Partner Practice </a:t>
            </a:r>
          </a:p>
        </p:txBody>
      </p:sp>
      <p:pic>
        <p:nvPicPr>
          <p:cNvPr id="6" name="Picture 5" descr="Two people collaborating over books">
            <a:extLst>
              <a:ext uri="{FF2B5EF4-FFF2-40B4-BE49-F238E27FC236}">
                <a16:creationId xmlns:a16="http://schemas.microsoft.com/office/drawing/2014/main" id="{87A0C4F0-E30B-C0EE-4C3D-AB63A737E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19" y="1989982"/>
            <a:ext cx="5015010" cy="3343340"/>
          </a:xfrm>
          <a:prstGeom prst="rect">
            <a:avLst/>
          </a:prstGeom>
          <a:ln>
            <a:noFill/>
          </a:ln>
          <a:effectLst>
            <a:softEdge rad="112500"/>
          </a:effectLst>
        </p:spPr>
      </p:pic>
      <p:sp>
        <p:nvSpPr>
          <p:cNvPr id="4" name="TextBox 3">
            <a:extLst>
              <a:ext uri="{FF2B5EF4-FFF2-40B4-BE49-F238E27FC236}">
                <a16:creationId xmlns:a16="http://schemas.microsoft.com/office/drawing/2014/main" id="{3EBE6903-4DE4-0111-06FB-86E036F7FB5B}"/>
              </a:ext>
            </a:extLst>
          </p:cNvPr>
          <p:cNvSpPr txBox="1"/>
          <p:nvPr/>
        </p:nvSpPr>
        <p:spPr>
          <a:xfrm>
            <a:off x="609015" y="5451433"/>
            <a:ext cx="4731775" cy="369332"/>
          </a:xfrm>
          <a:prstGeom prst="rect">
            <a:avLst/>
          </a:prstGeom>
          <a:noFill/>
        </p:spPr>
        <p:txBody>
          <a:bodyPr wrap="square" lIns="91440" tIns="45720" rIns="91440" bIns="45720" rtlCol="0" anchor="t">
            <a:spAutoFit/>
          </a:bodyPr>
          <a:lstStyle/>
          <a:p>
            <a:pPr lvl="0"/>
            <a:r>
              <a:rPr lang="en-US" dirty="0">
                <a:hlinkClick r:id="rId4"/>
              </a:rPr>
              <a:t>Sample Blending and Segmenting Lesson</a:t>
            </a:r>
            <a:endParaRPr lang="en-US" dirty="0">
              <a:hlinkClick r:id="rId5"/>
            </a:endParaRPr>
          </a:p>
        </p:txBody>
      </p:sp>
      <p:graphicFrame>
        <p:nvGraphicFramePr>
          <p:cNvPr id="5" name="Diagram 4">
            <a:extLst>
              <a:ext uri="{FF2B5EF4-FFF2-40B4-BE49-F238E27FC236}">
                <a16:creationId xmlns:a16="http://schemas.microsoft.com/office/drawing/2014/main" id="{B99F6644-135A-CD22-26D8-5E779C39EFD7}"/>
              </a:ext>
            </a:extLst>
          </p:cNvPr>
          <p:cNvGraphicFramePr/>
          <p:nvPr/>
        </p:nvGraphicFramePr>
        <p:xfrm>
          <a:off x="4509193" y="1287598"/>
          <a:ext cx="7480188" cy="614397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 name="Diagram 1">
            <a:extLst>
              <a:ext uri="{FF2B5EF4-FFF2-40B4-BE49-F238E27FC236}">
                <a16:creationId xmlns:a16="http://schemas.microsoft.com/office/drawing/2014/main" id="{BC4EDEC4-5B45-D146-A8B6-2979A4049748}"/>
              </a:ext>
            </a:extLst>
          </p:cNvPr>
          <p:cNvGraphicFramePr/>
          <p:nvPr/>
        </p:nvGraphicFramePr>
        <p:xfrm>
          <a:off x="5117032" y="1310679"/>
          <a:ext cx="6972946" cy="542981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532760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08524" y="419568"/>
            <a:ext cx="8934400" cy="527100"/>
          </a:xfrm>
        </p:spPr>
        <p:txBody>
          <a:bodyPr/>
          <a:lstStyle/>
          <a:p>
            <a:r>
              <a:rPr lang="en-US" sz="4000">
                <a:latin typeface="Museo Slab 500"/>
              </a:rPr>
              <a:t>Scaffolding and Differentiation </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400">
              <a:solidFill>
                <a:schemeClr val="bg1"/>
              </a:solidFill>
            </a:endParaRPr>
          </a:p>
        </p:txBody>
      </p:sp>
      <p:sp>
        <p:nvSpPr>
          <p:cNvPr id="3" name="TextBox 2">
            <a:extLst>
              <a:ext uri="{FF2B5EF4-FFF2-40B4-BE49-F238E27FC236}">
                <a16:creationId xmlns:a16="http://schemas.microsoft.com/office/drawing/2014/main" id="{5CD96FA3-F294-651D-2566-B57926AD029C}"/>
              </a:ext>
            </a:extLst>
          </p:cNvPr>
          <p:cNvSpPr txBox="1"/>
          <p:nvPr/>
        </p:nvSpPr>
        <p:spPr>
          <a:xfrm>
            <a:off x="208524" y="1582060"/>
            <a:ext cx="5531473" cy="5262979"/>
          </a:xfrm>
          <a:prstGeom prst="rect">
            <a:avLst/>
          </a:prstGeom>
          <a:noFill/>
        </p:spPr>
        <p:txBody>
          <a:bodyPr wrap="square" rtlCol="0">
            <a:spAutoFit/>
          </a:bodyPr>
          <a:lstStyle/>
          <a:p>
            <a:r>
              <a:rPr lang="en-US" sz="2400"/>
              <a:t>Let’s take a few minutes to discuss how you will implement these routines in your classroom.</a:t>
            </a:r>
          </a:p>
          <a:p>
            <a:endParaRPr lang="en-US" sz="2400"/>
          </a:p>
          <a:p>
            <a:r>
              <a:rPr lang="en-US" sz="2400"/>
              <a:t>Consider: </a:t>
            </a:r>
          </a:p>
          <a:p>
            <a:endParaRPr lang="en-US" sz="2400"/>
          </a:p>
          <a:p>
            <a:pPr marL="342900" indent="-342900">
              <a:buFont typeface="Arial" panose="020B0604020202020204" pitchFamily="34" charset="0"/>
              <a:buChar char="•"/>
            </a:pPr>
            <a:r>
              <a:rPr lang="en-US" sz="2400"/>
              <a:t>Existing phonics instruction</a:t>
            </a:r>
          </a:p>
          <a:p>
            <a:pPr marL="342900" indent="-342900">
              <a:buFont typeface="Arial" panose="020B0604020202020204" pitchFamily="34" charset="0"/>
              <a:buChar char="•"/>
            </a:pPr>
            <a:r>
              <a:rPr lang="en-US" sz="2400"/>
              <a:t>Physical classroom set up during lesson and organization of materials</a:t>
            </a:r>
          </a:p>
          <a:p>
            <a:pPr marL="342900" indent="-342900">
              <a:buFont typeface="Arial" panose="020B0604020202020204" pitchFamily="34" charset="0"/>
              <a:buChar char="•"/>
            </a:pPr>
            <a:r>
              <a:rPr lang="en-US" sz="2400"/>
              <a:t>Logistics of whole group/small groups</a:t>
            </a:r>
          </a:p>
          <a:p>
            <a:pPr marL="342900" indent="-342900">
              <a:buFont typeface="Arial" panose="020B0604020202020204" pitchFamily="34" charset="0"/>
              <a:buChar char="•"/>
            </a:pPr>
            <a:r>
              <a:rPr lang="en-US" sz="2400"/>
              <a:t>Adjusting the gradual release to keep pace with students’ level of skill mastery</a:t>
            </a:r>
          </a:p>
          <a:p>
            <a:pPr marL="342900" indent="-342900">
              <a:buFont typeface="Arial" panose="020B0604020202020204" pitchFamily="34" charset="0"/>
              <a:buChar char="•"/>
            </a:pPr>
            <a:endParaRPr lang="en-US" sz="2400"/>
          </a:p>
          <a:p>
            <a:pPr marL="342900" indent="-342900">
              <a:buFontTx/>
              <a:buChar char="-"/>
            </a:pPr>
            <a:endParaRPr lang="en-US" sz="2400"/>
          </a:p>
        </p:txBody>
      </p:sp>
      <p:pic>
        <p:nvPicPr>
          <p:cNvPr id="4" name="Picture 3" descr="Adult working with students">
            <a:extLst>
              <a:ext uri="{FF2B5EF4-FFF2-40B4-BE49-F238E27FC236}">
                <a16:creationId xmlns:a16="http://schemas.microsoft.com/office/drawing/2014/main" id="{EE3FEE35-A666-7CA3-88A0-92C748A5F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976" y="1921319"/>
            <a:ext cx="6159500" cy="4106333"/>
          </a:xfrm>
          <a:prstGeom prst="rect">
            <a:avLst/>
          </a:prstGeom>
          <a:effectLst>
            <a:softEdge rad="127000"/>
          </a:effectLst>
        </p:spPr>
      </p:pic>
    </p:spTree>
    <p:extLst>
      <p:ext uri="{BB962C8B-B14F-4D97-AF65-F5344CB8AC3E}">
        <p14:creationId xmlns:p14="http://schemas.microsoft.com/office/powerpoint/2010/main" val="4219363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76207" y="437843"/>
            <a:ext cx="8934400" cy="527100"/>
          </a:xfrm>
        </p:spPr>
        <p:txBody>
          <a:bodyPr vert="horz" lIns="91440" tIns="45720" rIns="91440" bIns="45720" rtlCol="0" anchor="b">
            <a:normAutofit fontScale="90000"/>
          </a:bodyPr>
          <a:lstStyle/>
          <a:p>
            <a:pPr>
              <a:spcBef>
                <a:spcPct val="0"/>
              </a:spcBef>
            </a:pPr>
            <a:r>
              <a:rPr lang="en-US" sz="4400">
                <a:solidFill>
                  <a:schemeClr val="bg1"/>
                </a:solidFill>
                <a:latin typeface="+mj-lt"/>
                <a:ea typeface="+mj-ea"/>
                <a:cs typeface="+mj-cs"/>
              </a:rPr>
              <a:t>Debrief</a:t>
            </a:r>
          </a:p>
        </p:txBody>
      </p:sp>
      <p:pic>
        <p:nvPicPr>
          <p:cNvPr id="3" name="Picture 2" descr="Wooden blocks with question marks">
            <a:extLst>
              <a:ext uri="{FF2B5EF4-FFF2-40B4-BE49-F238E27FC236}">
                <a16:creationId xmlns:a16="http://schemas.microsoft.com/office/drawing/2014/main" id="{115D1176-8FAD-0722-73B3-F8AA480516BE}"/>
              </a:ext>
            </a:extLst>
          </p:cNvPr>
          <p:cNvPicPr>
            <a:picLocks noChangeAspect="1"/>
          </p:cNvPicPr>
          <p:nvPr/>
        </p:nvPicPr>
        <p:blipFill rotWithShape="1">
          <a:blip r:embed="rId3">
            <a:extLst>
              <a:ext uri="{28A0092B-C50C-407E-A947-70E740481C1C}">
                <a14:useLocalDpi xmlns:a14="http://schemas.microsoft.com/office/drawing/2010/main" val="0"/>
              </a:ext>
            </a:extLst>
          </a:blip>
          <a:srcRect l="15561" r="2640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323333" y="1757253"/>
            <a:ext cx="6266411" cy="4998952"/>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3200">
                <a:solidFill>
                  <a:schemeClr val="tx1"/>
                </a:solidFill>
                <a:latin typeface="+mn-lt"/>
                <a:cs typeface="Calibri" panose="020F0502020204030204" pitchFamily="34" charset="0"/>
              </a:rPr>
              <a:t>After practicing these blending and segmenting routines with letters, what questions do you still have? </a:t>
            </a:r>
          </a:p>
          <a:p>
            <a:endParaRPr lang="en-US" sz="2400">
              <a:solidFill>
                <a:schemeClr val="tx1"/>
              </a:solidFill>
            </a:endParaRPr>
          </a:p>
          <a:p>
            <a:endParaRPr lang="en-US" sz="2400">
              <a:solidFill>
                <a:schemeClr val="tx1"/>
              </a:solidFill>
            </a:endParaRPr>
          </a:p>
        </p:txBody>
      </p:sp>
      <p:sp>
        <p:nvSpPr>
          <p:cNvPr id="4" name="TextBox 3">
            <a:extLst>
              <a:ext uri="{FF2B5EF4-FFF2-40B4-BE49-F238E27FC236}">
                <a16:creationId xmlns:a16="http://schemas.microsoft.com/office/drawing/2014/main" id="{9D11C495-35DC-56BD-E21E-548D7DA2EB44}"/>
              </a:ext>
            </a:extLst>
          </p:cNvPr>
          <p:cNvSpPr txBox="1"/>
          <p:nvPr/>
        </p:nvSpPr>
        <p:spPr>
          <a:xfrm>
            <a:off x="8203692" y="5373999"/>
            <a:ext cx="3664975" cy="723275"/>
          </a:xfrm>
          <a:prstGeom prst="rect">
            <a:avLst/>
          </a:prstGeom>
          <a:noFill/>
        </p:spPr>
        <p:txBody>
          <a:bodyPr wrap="square" rtlCol="0">
            <a:spAutoFit/>
          </a:bodyPr>
          <a:lstStyle/>
          <a:p>
            <a:pPr>
              <a:spcAft>
                <a:spcPts val="600"/>
              </a:spcAft>
            </a:pPr>
            <a:endParaRPr lang="en-US"/>
          </a:p>
          <a:p>
            <a:pPr>
              <a:spcAft>
                <a:spcPts val="600"/>
              </a:spcAft>
            </a:pPr>
            <a:endParaRPr lang="en-US"/>
          </a:p>
        </p:txBody>
      </p:sp>
      <p:pic>
        <p:nvPicPr>
          <p:cNvPr id="5" name="Picture 4">
            <a:extLst>
              <a:ext uri="{FF2B5EF4-FFF2-40B4-BE49-F238E27FC236}">
                <a16:creationId xmlns:a16="http://schemas.microsoft.com/office/drawing/2014/main" id="{9DBE12EB-683C-D794-E694-783CD43A8B9A}"/>
              </a:ext>
              <a:ext uri="{C183D7F6-B498-43B3-948B-1728B52AA6E4}">
                <adec:decorative xmlns:adec="http://schemas.microsoft.com/office/drawing/2017/decorative" val="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598" y="6116125"/>
            <a:ext cx="1024421" cy="640080"/>
          </a:xfrm>
          <a:prstGeom prst="rect">
            <a:avLst/>
          </a:prstGeom>
        </p:spPr>
      </p:pic>
    </p:spTree>
    <p:extLst>
      <p:ext uri="{BB962C8B-B14F-4D97-AF65-F5344CB8AC3E}">
        <p14:creationId xmlns:p14="http://schemas.microsoft.com/office/powerpoint/2010/main" val="2377618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p:cNvSpPr>
          <p:nvPr/>
        </p:nvSpPr>
        <p:spPr>
          <a:xfrm>
            <a:off x="0" y="2919885"/>
            <a:ext cx="12192000" cy="1342079"/>
          </a:xfrm>
          <a:prstGeom prst="rect">
            <a:avLst/>
          </a:prstGeom>
          <a:noFill/>
          <a:ln>
            <a:noFill/>
          </a:ln>
        </p:spPr>
        <p:txBody>
          <a:bodyPr spcFirstLastPara="1" vert="horz" wrap="square" lIns="0" tIns="0" rIns="0" bIns="0" rtlCol="0" anchor="t" anchorCtr="0">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u="sng"/>
              <a:t>Next Steps</a:t>
            </a:r>
            <a:br>
              <a:rPr lang="en-US"/>
            </a:br>
            <a:endParaRPr lang="en-US"/>
          </a:p>
        </p:txBody>
      </p:sp>
    </p:spTree>
    <p:extLst>
      <p:ext uri="{BB962C8B-B14F-4D97-AF65-F5344CB8AC3E}">
        <p14:creationId xmlns:p14="http://schemas.microsoft.com/office/powerpoint/2010/main" val="1542360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68BA0-4E86-1D75-F1B7-A701D2E45E1B}"/>
              </a:ext>
            </a:extLst>
          </p:cNvPr>
          <p:cNvSpPr>
            <a:spLocks noGrp="1"/>
          </p:cNvSpPr>
          <p:nvPr>
            <p:ph type="title"/>
          </p:nvPr>
        </p:nvSpPr>
        <p:spPr>
          <a:xfrm>
            <a:off x="297425" y="413820"/>
            <a:ext cx="8934400" cy="527100"/>
          </a:xfrm>
        </p:spPr>
        <p:txBody>
          <a:bodyPr/>
          <a:lstStyle/>
          <a:p>
            <a:r>
              <a:rPr lang="en-US" sz="4000"/>
              <a:t>Looking Ahead</a:t>
            </a:r>
          </a:p>
        </p:txBody>
      </p:sp>
      <p:sp>
        <p:nvSpPr>
          <p:cNvPr id="3" name="TextBox 2">
            <a:extLst>
              <a:ext uri="{FF2B5EF4-FFF2-40B4-BE49-F238E27FC236}">
                <a16:creationId xmlns:a16="http://schemas.microsoft.com/office/drawing/2014/main" id="{08E634AE-4987-2E5D-CE0A-9AEEA115A712}"/>
              </a:ext>
            </a:extLst>
          </p:cNvPr>
          <p:cNvSpPr txBox="1"/>
          <p:nvPr/>
        </p:nvSpPr>
        <p:spPr>
          <a:xfrm>
            <a:off x="6357505" y="2092942"/>
            <a:ext cx="5748640" cy="4231928"/>
          </a:xfrm>
          <a:prstGeom prst="rect">
            <a:avLst/>
          </a:prstGeom>
          <a:noFill/>
        </p:spPr>
        <p:txBody>
          <a:bodyPr wrap="square" rtlCol="0">
            <a:spAutoFit/>
          </a:bodyPr>
          <a:lstStyle/>
          <a:p>
            <a:pPr rtl="0" fontAlgn="base">
              <a:spcBef>
                <a:spcPts val="1000"/>
              </a:spcBef>
              <a:spcAft>
                <a:spcPts val="0"/>
              </a:spcAft>
            </a:pPr>
            <a:r>
              <a:rPr lang="en-US" sz="2400" b="0" i="0" u="none" strike="noStrike">
                <a:solidFill>
                  <a:srgbClr val="000000"/>
                </a:solidFill>
                <a:effectLst/>
              </a:rPr>
              <a:t>Take a minute and think about all that you learned during this session.</a:t>
            </a:r>
          </a:p>
          <a:p>
            <a:pPr rtl="0" fontAlgn="base">
              <a:spcBef>
                <a:spcPts val="1000"/>
              </a:spcBef>
              <a:spcAft>
                <a:spcPts val="0"/>
              </a:spcAft>
            </a:pPr>
            <a:r>
              <a:rPr lang="en-US" sz="2400" b="0" i="0" u="none" strike="noStrike">
                <a:solidFill>
                  <a:srgbClr val="000000"/>
                </a:solidFill>
                <a:effectLst/>
              </a:rPr>
              <a:t>Write down what you plan to do with the information you learned today during this session and how it will impact your students learning.</a:t>
            </a:r>
          </a:p>
          <a:p>
            <a:pPr marL="742950" lvl="1" indent="-285750" fontAlgn="base">
              <a:spcBef>
                <a:spcPts val="1000"/>
              </a:spcBef>
              <a:buFont typeface="+mj-lt"/>
              <a:buAutoNum type="arabicPeriod"/>
            </a:pPr>
            <a:r>
              <a:rPr lang="en-US" sz="2000" b="0" i="0" u="none" strike="noStrike">
                <a:solidFill>
                  <a:srgbClr val="000000"/>
                </a:solidFill>
                <a:effectLst/>
              </a:rPr>
              <a:t>How will you refine or improve your phonics blending and segmenting routines?   </a:t>
            </a:r>
          </a:p>
          <a:p>
            <a:pPr marL="742950" lvl="1" indent="-285750" rtl="0" fontAlgn="base">
              <a:spcBef>
                <a:spcPts val="1000"/>
              </a:spcBef>
              <a:spcAft>
                <a:spcPts val="1000"/>
              </a:spcAft>
              <a:buFont typeface="+mj-lt"/>
              <a:buAutoNum type="arabicPeriod"/>
            </a:pPr>
            <a:r>
              <a:rPr lang="en-US" sz="2000" b="0" i="0" u="none" strike="noStrike">
                <a:solidFill>
                  <a:srgbClr val="000000"/>
                </a:solidFill>
                <a:effectLst/>
              </a:rPr>
              <a:t>What part of your phonics instruction would you like to continue developing or want feedback on?  </a:t>
            </a:r>
            <a:endParaRPr lang="en-US" sz="1400"/>
          </a:p>
        </p:txBody>
      </p:sp>
      <p:pic>
        <p:nvPicPr>
          <p:cNvPr id="5" name="Picture 4">
            <a:extLst>
              <a:ext uri="{FF2B5EF4-FFF2-40B4-BE49-F238E27FC236}">
                <a16:creationId xmlns:a16="http://schemas.microsoft.com/office/drawing/2014/main" id="{FF5A02D0-574C-5CE1-0AC9-F3F2CC24D0B1}"/>
              </a:ext>
            </a:extLst>
          </p:cNvPr>
          <p:cNvPicPr>
            <a:picLocks noChangeAspect="1"/>
          </p:cNvPicPr>
          <p:nvPr/>
        </p:nvPicPr>
        <p:blipFill>
          <a:blip r:embed="rId3"/>
          <a:stretch>
            <a:fillRect/>
          </a:stretch>
        </p:blipFill>
        <p:spPr>
          <a:xfrm>
            <a:off x="171146" y="2092942"/>
            <a:ext cx="5924854" cy="3949903"/>
          </a:xfrm>
          <a:prstGeom prst="rect">
            <a:avLst/>
          </a:prstGeom>
          <a:ln>
            <a:noFill/>
          </a:ln>
          <a:effectLst>
            <a:softEdge rad="112500"/>
          </a:effectLst>
        </p:spPr>
      </p:pic>
    </p:spTree>
    <p:extLst>
      <p:ext uri="{BB962C8B-B14F-4D97-AF65-F5344CB8AC3E}">
        <p14:creationId xmlns:p14="http://schemas.microsoft.com/office/powerpoint/2010/main" val="2631190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6" name="Frame 15">
            <a:extLst>
              <a:ext uri="{FF2B5EF4-FFF2-40B4-BE49-F238E27FC236}">
                <a16:creationId xmlns:a16="http://schemas.microsoft.com/office/drawing/2014/main" id="{912561FA-B6F8-4334-B189-3D201397B34B}"/>
              </a:ext>
            </a:extLst>
          </p:cNvPr>
          <p:cNvSpPr/>
          <p:nvPr/>
        </p:nvSpPr>
        <p:spPr>
          <a:xfrm>
            <a:off x="0" y="0"/>
            <a:ext cx="12192000" cy="6858000"/>
          </a:xfrm>
          <a:prstGeom prst="frame">
            <a:avLst>
              <a:gd name="adj1" fmla="val 2244"/>
            </a:avLst>
          </a:prstGeom>
          <a:solidFill>
            <a:srgbClr val="6D3B5D"/>
          </a:solidFill>
          <a:ln>
            <a:solidFill>
              <a:srgbClr val="467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9" name="Table 4">
            <a:extLst>
              <a:ext uri="{FF2B5EF4-FFF2-40B4-BE49-F238E27FC236}">
                <a16:creationId xmlns:a16="http://schemas.microsoft.com/office/drawing/2014/main" id="{715ADFB0-61C9-4565-A2CC-EFF6F53EA9BA}"/>
              </a:ext>
            </a:extLst>
          </p:cNvPr>
          <p:cNvGraphicFramePr>
            <a:graphicFrameLocks noGrp="1"/>
          </p:cNvGraphicFramePr>
          <p:nvPr/>
        </p:nvGraphicFramePr>
        <p:xfrm>
          <a:off x="474455" y="543462"/>
          <a:ext cx="1784286" cy="5024412"/>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a:solidFill>
                            <a:schemeClr val="bg1"/>
                          </a:solidFill>
                        </a:rPr>
                        <a:t>Vision</a:t>
                      </a:r>
                    </a:p>
                  </a:txBody>
                  <a:tcPr anchor="ctr" anchorCtr="1">
                    <a:solidFill>
                      <a:srgbClr val="6D3B5D"/>
                    </a:solidFill>
                  </a:tcPr>
                </a:tc>
                <a:tc>
                  <a:txBody>
                    <a:bodyPr/>
                    <a:lstStyle/>
                    <a:p>
                      <a:pPr algn="ct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026061336"/>
                  </a:ext>
                </a:extLst>
              </a:tr>
              <a:tr h="79287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209211111"/>
                  </a:ext>
                </a:extLst>
              </a:tr>
            </a:tbl>
          </a:graphicData>
        </a:graphic>
      </p:graphicFrame>
      <p:graphicFrame>
        <p:nvGraphicFramePr>
          <p:cNvPr id="10" name="Table 4">
            <a:extLst>
              <a:ext uri="{FF2B5EF4-FFF2-40B4-BE49-F238E27FC236}">
                <a16:creationId xmlns:a16="http://schemas.microsoft.com/office/drawing/2014/main" id="{9F73EB71-F7DF-4704-9B0D-43E8735889F1}"/>
              </a:ext>
            </a:extLst>
          </p:cNvPr>
          <p:cNvGraphicFramePr>
            <a:graphicFrameLocks noGrp="1"/>
          </p:cNvGraphicFramePr>
          <p:nvPr/>
        </p:nvGraphicFramePr>
        <p:xfrm>
          <a:off x="770039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1" name="Table 4">
            <a:extLst>
              <a:ext uri="{FF2B5EF4-FFF2-40B4-BE49-F238E27FC236}">
                <a16:creationId xmlns:a16="http://schemas.microsoft.com/office/drawing/2014/main" id="{48E2CE38-7091-4AFB-81CC-AAE96A7E1C98}"/>
              </a:ext>
            </a:extLst>
          </p:cNvPr>
          <p:cNvGraphicFramePr>
            <a:graphicFrameLocks noGrp="1"/>
          </p:cNvGraphicFramePr>
          <p:nvPr/>
        </p:nvGraphicFramePr>
        <p:xfrm>
          <a:off x="2258741"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a:solidFill>
                            <a:schemeClr val="bg1"/>
                          </a:solidFill>
                        </a:rPr>
                        <a:t>Skills</a:t>
                      </a:r>
                    </a:p>
                  </a:txBody>
                  <a:tcPr anchor="ctr" anchorCtr="1">
                    <a:solidFill>
                      <a:srgbClr val="46797A"/>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2" name="Table 4">
            <a:extLst>
              <a:ext uri="{FF2B5EF4-FFF2-40B4-BE49-F238E27FC236}">
                <a16:creationId xmlns:a16="http://schemas.microsoft.com/office/drawing/2014/main" id="{CA8B9500-C802-49F0-B210-935135E0BFCB}"/>
              </a:ext>
            </a:extLst>
          </p:cNvPr>
          <p:cNvGraphicFramePr>
            <a:graphicFrameLocks noGrp="1"/>
          </p:cNvGraphicFramePr>
          <p:nvPr/>
        </p:nvGraphicFramePr>
        <p:xfrm>
          <a:off x="404302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3" name="Table 4">
            <a:extLst>
              <a:ext uri="{FF2B5EF4-FFF2-40B4-BE49-F238E27FC236}">
                <a16:creationId xmlns:a16="http://schemas.microsoft.com/office/drawing/2014/main" id="{1AAE4D83-6695-4408-8829-0DDDB931D0A5}"/>
              </a:ext>
            </a:extLst>
          </p:cNvPr>
          <p:cNvGraphicFramePr>
            <a:graphicFrameLocks noGrp="1"/>
          </p:cNvGraphicFramePr>
          <p:nvPr/>
        </p:nvGraphicFramePr>
        <p:xfrm>
          <a:off x="5827313"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4" name="Table 4">
            <a:extLst>
              <a:ext uri="{FF2B5EF4-FFF2-40B4-BE49-F238E27FC236}">
                <a16:creationId xmlns:a16="http://schemas.microsoft.com/office/drawing/2014/main" id="{F410F8FF-8B40-44B0-8A9B-CF807006EDC1}"/>
              </a:ext>
            </a:extLst>
          </p:cNvPr>
          <p:cNvGraphicFramePr>
            <a:graphicFrameLocks noGrp="1"/>
          </p:cNvGraphicFramePr>
          <p:nvPr/>
        </p:nvGraphicFramePr>
        <p:xfrm>
          <a:off x="9573480" y="543462"/>
          <a:ext cx="2357263" cy="5077848"/>
        </p:xfrm>
        <a:graphic>
          <a:graphicData uri="http://schemas.openxmlformats.org/drawingml/2006/table">
            <a:tbl>
              <a:tblPr firstRow="1" bandRow="1">
                <a:tableStyleId>{5C22544A-7EE6-4342-B048-85BDC9FD1C3A}</a:tableStyleId>
              </a:tblPr>
              <a:tblGrid>
                <a:gridCol w="2357263">
                  <a:extLst>
                    <a:ext uri="{9D8B030D-6E8A-4147-A177-3AD203B41FA5}">
                      <a16:colId xmlns:a16="http://schemas.microsoft.com/office/drawing/2014/main" val="491846720"/>
                    </a:ext>
                  </a:extLst>
                </a:gridCol>
              </a:tblGrid>
              <a:tr h="846308">
                <a:tc>
                  <a:txBody>
                    <a:bodyPr/>
                    <a:lstStyle/>
                    <a:p>
                      <a:pPr algn="l"/>
                      <a:r>
                        <a:rPr lang="en-US" sz="4400" b="1">
                          <a:solidFill>
                            <a:schemeClr val="tx1"/>
                          </a:solidFill>
                        </a:rPr>
                        <a:t>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820829"/>
                  </a:ext>
                </a:extLst>
              </a:tr>
              <a:tr h="846308">
                <a:tc>
                  <a:txBody>
                    <a:bodyPr/>
                    <a:lstStyle/>
                    <a:p>
                      <a:pPr algn="l"/>
                      <a:r>
                        <a:rPr lang="en-US" sz="2400" b="1">
                          <a:solidFill>
                            <a:schemeClr val="tx1"/>
                          </a:solidFill>
                        </a:rPr>
                        <a:t>CONFUSION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061336"/>
                  </a:ext>
                </a:extLst>
              </a:tr>
              <a:tr h="846308">
                <a:tc>
                  <a:txBody>
                    <a:bodyPr/>
                    <a:lstStyle/>
                    <a:p>
                      <a:pPr algn="l"/>
                      <a:r>
                        <a:rPr lang="en-US" sz="2400" b="1">
                          <a:solidFill>
                            <a:schemeClr val="tx1"/>
                          </a:solidFill>
                        </a:rPr>
                        <a:t>ANXIETY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0219045"/>
                  </a:ext>
                </a:extLst>
              </a:tr>
              <a:tr h="846308">
                <a:tc>
                  <a:txBody>
                    <a:bodyPr/>
                    <a:lstStyle/>
                    <a:p>
                      <a:pPr algn="l"/>
                      <a:r>
                        <a:rPr lang="en-US" sz="2400" b="1">
                          <a:solidFill>
                            <a:schemeClr val="tx1"/>
                          </a:solidFill>
                        </a:rPr>
                        <a:t>RESISTANCE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122596"/>
                  </a:ext>
                </a:extLst>
              </a:tr>
              <a:tr h="846308">
                <a:tc>
                  <a:txBody>
                    <a:bodyPr/>
                    <a:lstStyle/>
                    <a:p>
                      <a:pPr algn="l"/>
                      <a:r>
                        <a:rPr lang="en-US" sz="2400" b="1">
                          <a:solidFill>
                            <a:schemeClr val="tx1"/>
                          </a:solidFill>
                        </a:rPr>
                        <a:t>FRUSTRATION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1619461"/>
                  </a:ext>
                </a:extLst>
              </a:tr>
              <a:tr h="846308">
                <a:tc>
                  <a:txBody>
                    <a:bodyPr/>
                    <a:lstStyle/>
                    <a:p>
                      <a:pPr algn="l"/>
                      <a:r>
                        <a:rPr lang="en-US" sz="2400" b="1">
                          <a:solidFill>
                            <a:schemeClr val="tx1"/>
                          </a:solidFill>
                        </a:rPr>
                        <a:t>FALSE STARTS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9211111"/>
                  </a:ext>
                </a:extLst>
              </a:tr>
            </a:tbl>
          </a:graphicData>
        </a:graphic>
      </p:graphicFrame>
      <p:sp>
        <p:nvSpPr>
          <p:cNvPr id="15" name="TextBox 14">
            <a:extLst>
              <a:ext uri="{FF2B5EF4-FFF2-40B4-BE49-F238E27FC236}">
                <a16:creationId xmlns:a16="http://schemas.microsoft.com/office/drawing/2014/main" id="{505B454B-BDAE-4770-A830-4D2D3867B963}"/>
              </a:ext>
            </a:extLst>
          </p:cNvPr>
          <p:cNvSpPr txBox="1"/>
          <p:nvPr/>
        </p:nvSpPr>
        <p:spPr>
          <a:xfrm>
            <a:off x="367856" y="5742004"/>
            <a:ext cx="11456288" cy="738664"/>
          </a:xfrm>
          <a:prstGeom prst="rect">
            <a:avLst/>
          </a:prstGeom>
          <a:noFill/>
        </p:spPr>
        <p:txBody>
          <a:bodyPr wrap="square" rtlCol="0">
            <a:spAutoFit/>
          </a:bodyPr>
          <a:lstStyle/>
          <a:p>
            <a:r>
              <a:rPr lang="en-US" sz="1400">
                <a:solidFill>
                  <a:schemeClr val="tx1">
                    <a:lumMod val="50000"/>
                    <a:lumOff val="50000"/>
                  </a:schemeClr>
                </a:solidFill>
              </a:rPr>
              <a:t>Adapted from Lippett, M. Model for Complex Change (1987) and </a:t>
            </a:r>
            <a:r>
              <a:rPr lang="en-US" sz="1400" err="1">
                <a:solidFill>
                  <a:schemeClr val="tx1">
                    <a:lumMod val="50000"/>
                    <a:lumOff val="50000"/>
                  </a:schemeClr>
                </a:solidFill>
              </a:rPr>
              <a:t>Knoster</a:t>
            </a:r>
            <a:r>
              <a:rPr lang="en-US" sz="1400">
                <a:solidFill>
                  <a:schemeClr val="tx1">
                    <a:lumMod val="50000"/>
                    <a:lumOff val="50000"/>
                  </a:schemeClr>
                </a:solidFill>
              </a:rPr>
              <a:t>, T., Villa R., &amp; Thousand, J. (2000). A framework for thinking about systems change. Villa, R. &amp; J. Thousand (eds), Restructuring for caring and effective education: piecing the puzzle together (pp. 93-128). Baltimore: Paul H. Brookes Publishing Co. </a:t>
            </a:r>
          </a:p>
        </p:txBody>
      </p:sp>
      <p:pic>
        <p:nvPicPr>
          <p:cNvPr id="2" name="Picture 1" descr="Icon&#10;&#10;Description automatically generated">
            <a:extLst>
              <a:ext uri="{FF2B5EF4-FFF2-40B4-BE49-F238E27FC236}">
                <a16:creationId xmlns:a16="http://schemas.microsoft.com/office/drawing/2014/main" id="{E87A3347-CB30-BD61-869B-BC99B101BD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7981" y="6314538"/>
            <a:ext cx="942762" cy="365760"/>
          </a:xfrm>
          <a:prstGeom prst="rect">
            <a:avLst/>
          </a:prstGeom>
        </p:spPr>
      </p:pic>
    </p:spTree>
    <p:extLst>
      <p:ext uri="{BB962C8B-B14F-4D97-AF65-F5344CB8AC3E}">
        <p14:creationId xmlns:p14="http://schemas.microsoft.com/office/powerpoint/2010/main" val="1979003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Three darts on bullseye">
            <a:extLst>
              <a:ext uri="{FF2B5EF4-FFF2-40B4-BE49-F238E27FC236}">
                <a16:creationId xmlns:a16="http://schemas.microsoft.com/office/drawing/2014/main" id="{5C6C1EF7-E027-7C12-D5E7-3DA71012C2BB}"/>
              </a:ext>
            </a:extLst>
          </p:cNvPr>
          <p:cNvPicPr>
            <a:picLocks noChangeAspect="1"/>
          </p:cNvPicPr>
          <p:nvPr/>
        </p:nvPicPr>
        <p:blipFill rotWithShape="1">
          <a:blip r:embed="rId3">
            <a:extLst>
              <a:ext uri="{28A0092B-C50C-407E-A947-70E740481C1C}">
                <a14:useLocalDpi xmlns:a14="http://schemas.microsoft.com/office/drawing/2010/main" val="0"/>
              </a:ext>
            </a:extLst>
          </a:blip>
          <a:srcRect l="6236"/>
          <a:stretch/>
        </p:blipFill>
        <p:spPr>
          <a:xfrm>
            <a:off x="4469362" y="1380884"/>
            <a:ext cx="7722635" cy="5477116"/>
          </a:xfrm>
          <a:prstGeom prst="rect">
            <a:avLst/>
          </a:prstGeom>
        </p:spPr>
      </p:pic>
      <p:sp>
        <p:nvSpPr>
          <p:cNvPr id="2" name="Title 1">
            <a:extLst>
              <a:ext uri="{FF2B5EF4-FFF2-40B4-BE49-F238E27FC236}">
                <a16:creationId xmlns:a16="http://schemas.microsoft.com/office/drawing/2014/main" id="{7766FB35-03D7-C755-4ABE-A5551FB95574}"/>
              </a:ext>
            </a:extLst>
          </p:cNvPr>
          <p:cNvSpPr>
            <a:spLocks noGrp="1"/>
          </p:cNvSpPr>
          <p:nvPr>
            <p:ph type="title"/>
          </p:nvPr>
        </p:nvSpPr>
        <p:spPr>
          <a:xfrm>
            <a:off x="250772" y="682812"/>
            <a:ext cx="8934400" cy="527100"/>
          </a:xfrm>
        </p:spPr>
        <p:txBody>
          <a:bodyPr vert="horz" lIns="91440" tIns="45720" rIns="91440" bIns="45720" rtlCol="0" anchor="ctr">
            <a:normAutofit fontScale="90000"/>
          </a:bodyPr>
          <a:lstStyle/>
          <a:p>
            <a:pPr>
              <a:spcBef>
                <a:spcPct val="0"/>
              </a:spcBef>
            </a:pPr>
            <a:r>
              <a:rPr lang="en-US" sz="4400">
                <a:solidFill>
                  <a:schemeClr val="bg1"/>
                </a:solidFill>
                <a:latin typeface="+mj-lt"/>
                <a:ea typeface="+mj-ea"/>
                <a:cs typeface="+mj-cs"/>
              </a:rPr>
              <a:t>Objectives</a:t>
            </a:r>
            <a:br>
              <a:rPr lang="en-US" sz="4000">
                <a:solidFill>
                  <a:schemeClr val="tx1"/>
                </a:solidFill>
                <a:latin typeface="+mj-lt"/>
                <a:ea typeface="+mj-ea"/>
                <a:cs typeface="+mj-cs"/>
              </a:rPr>
            </a:br>
            <a:endParaRPr lang="en-US" sz="4000">
              <a:solidFill>
                <a:schemeClr val="tx1"/>
              </a:solidFill>
              <a:latin typeface="+mj-lt"/>
              <a:ea typeface="+mj-ea"/>
              <a:cs typeface="+mj-cs"/>
            </a:endParaRPr>
          </a:p>
        </p:txBody>
      </p:sp>
      <p:graphicFrame>
        <p:nvGraphicFramePr>
          <p:cNvPr id="9" name="TextBox 3">
            <a:extLst>
              <a:ext uri="{FF2B5EF4-FFF2-40B4-BE49-F238E27FC236}">
                <a16:creationId xmlns:a16="http://schemas.microsoft.com/office/drawing/2014/main" id="{8ADF37A7-D35F-FAF9-8D6B-E0321389FB05}"/>
              </a:ext>
            </a:extLst>
          </p:cNvPr>
          <p:cNvGraphicFramePr/>
          <p:nvPr>
            <p:extLst>
              <p:ext uri="{D42A27DB-BD31-4B8C-83A1-F6EECF244321}">
                <p14:modId xmlns:p14="http://schemas.microsoft.com/office/powerpoint/2010/main" val="3639311365"/>
              </p:ext>
            </p:extLst>
          </p:nvPr>
        </p:nvGraphicFramePr>
        <p:xfrm>
          <a:off x="364062" y="1722828"/>
          <a:ext cx="6208187" cy="4733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740706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p:cNvSpPr>
          <p:nvPr/>
        </p:nvSpPr>
        <p:spPr>
          <a:xfrm>
            <a:off x="0" y="2919885"/>
            <a:ext cx="12192000" cy="1342079"/>
          </a:xfrm>
          <a:prstGeom prst="rect">
            <a:avLst/>
          </a:prstGeom>
          <a:noFill/>
          <a:ln>
            <a:noFill/>
          </a:ln>
        </p:spPr>
        <p:txBody>
          <a:bodyPr spcFirstLastPara="1" vert="horz" wrap="square" lIns="0" tIns="0" rIns="0" bIns="0" rtlCol="0" anchor="t" anchorCtr="0">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u="sng"/>
              <a:t>Resources</a:t>
            </a:r>
            <a:br>
              <a:rPr lang="en-US"/>
            </a:br>
            <a:endParaRPr lang="en-US"/>
          </a:p>
        </p:txBody>
      </p:sp>
    </p:spTree>
    <p:extLst>
      <p:ext uri="{BB962C8B-B14F-4D97-AF65-F5344CB8AC3E}">
        <p14:creationId xmlns:p14="http://schemas.microsoft.com/office/powerpoint/2010/main" val="3303239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3549650" y="158750"/>
            <a:ext cx="8642350" cy="527050"/>
          </a:xfrm>
          <a:prstGeom prst="rect">
            <a:avLst/>
          </a:prstGeom>
        </p:spPr>
        <p:txBody>
          <a:bodyPr>
            <a:normAutofit fontScale="90000"/>
          </a:bodyPr>
          <a:lstStyle/>
          <a:p>
            <a:r>
              <a:rPr lang="en-US" sz="4000">
                <a:solidFill>
                  <a:srgbClr val="754866"/>
                </a:solidFill>
                <a:latin typeface="Museo Slab 500" panose="02000000000000000000" pitchFamily="50" charset="0"/>
              </a:rPr>
              <a:t>Presentation Resources</a:t>
            </a:r>
          </a:p>
        </p:txBody>
      </p:sp>
      <p:cxnSp>
        <p:nvCxnSpPr>
          <p:cNvPr id="3" name="Straight Connector 2">
            <a:extLst>
              <a:ext uri="{FF2B5EF4-FFF2-40B4-BE49-F238E27FC236}">
                <a16:creationId xmlns:a16="http://schemas.microsoft.com/office/drawing/2014/main" id="{1B2EC18C-5B66-4FF0-B20D-D8F17E665D46}"/>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6F06207-BA7E-4776-B8C3-7A349C7581FB}"/>
              </a:ext>
            </a:extLst>
          </p:cNvPr>
          <p:cNvGrpSpPr/>
          <p:nvPr/>
        </p:nvGrpSpPr>
        <p:grpSpPr>
          <a:xfrm>
            <a:off x="1770607" y="920041"/>
            <a:ext cx="3589095" cy="3107359"/>
            <a:chOff x="448332" y="982838"/>
            <a:chExt cx="3589095" cy="3107359"/>
          </a:xfrm>
        </p:grpSpPr>
        <p:pic>
          <p:nvPicPr>
            <p:cNvPr id="17" name="Graphic 16" descr="Scales of justice outline">
              <a:extLst>
                <a:ext uri="{FF2B5EF4-FFF2-40B4-BE49-F238E27FC236}">
                  <a16:creationId xmlns:a16="http://schemas.microsoft.com/office/drawing/2014/main" id="{BD305213-F605-4CE2-BB91-B0D20F5BB4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599" y="982838"/>
              <a:ext cx="709195" cy="709195"/>
            </a:xfrm>
            <a:prstGeom prst="rect">
              <a:avLst/>
            </a:prstGeom>
          </p:spPr>
        </p:pic>
        <p:sp>
          <p:nvSpPr>
            <p:cNvPr id="18" name="TextBox 17">
              <a:extLst>
                <a:ext uri="{FF2B5EF4-FFF2-40B4-BE49-F238E27FC236}">
                  <a16:creationId xmlns:a16="http://schemas.microsoft.com/office/drawing/2014/main" id="{FDD36F36-9388-4D04-8246-AE13F6E9A839}"/>
                </a:ext>
              </a:extLst>
            </p:cNvPr>
            <p:cNvSpPr txBox="1"/>
            <p:nvPr/>
          </p:nvSpPr>
          <p:spPr>
            <a:xfrm>
              <a:off x="448332" y="1781873"/>
              <a:ext cx="3589095" cy="2308324"/>
            </a:xfrm>
            <a:prstGeom prst="rect">
              <a:avLst/>
            </a:prstGeom>
            <a:noFill/>
          </p:spPr>
          <p:txBody>
            <a:bodyPr wrap="square" rtlCol="0">
              <a:spAutoFit/>
            </a:bodyPr>
            <a:lstStyle/>
            <a:p>
              <a:r>
                <a:rPr lang="en-US">
                  <a:solidFill>
                    <a:srgbClr val="0070C0"/>
                  </a:solidFill>
                  <a:cs typeface="Calibri Light" panose="020F0302020204030204" pitchFamily="34" charset="0"/>
                  <a:hlinkClick r:id="rId5">
                    <a:extLst>
                      <a:ext uri="{A12FA001-AC4F-418D-AE19-62706E023703}">
                        <ahyp:hlinkClr xmlns:ahyp="http://schemas.microsoft.com/office/drawing/2018/hyperlinkcolor" val="tx"/>
                      </a:ext>
                    </a:extLst>
                  </a:hlinkClick>
                </a:rPr>
                <a:t>READ Act Statute</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solidFill>
                    <a:srgbClr val="0070C0"/>
                  </a:solidFill>
                  <a:cs typeface="Calibri Light" panose="020F0302020204030204" pitchFamily="34" charset="0"/>
                  <a:hlinkClick r:id="rId6">
                    <a:extLst>
                      <a:ext uri="{A12FA001-AC4F-418D-AE19-62706E023703}">
                        <ahyp:hlinkClr xmlns:ahyp="http://schemas.microsoft.com/office/drawing/2018/hyperlinkcolor" val="tx"/>
                      </a:ext>
                    </a:extLst>
                  </a:hlinkClick>
                </a:rPr>
                <a:t>READ Act Rule</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solidFill>
                    <a:srgbClr val="0070C0"/>
                  </a:solidFill>
                  <a:cs typeface="Calibri Light" panose="020F0302020204030204" pitchFamily="34" charset="0"/>
                  <a:hlinkClick r:id="rId7">
                    <a:extLst>
                      <a:ext uri="{A12FA001-AC4F-418D-AE19-62706E023703}">
                        <ahyp:hlinkClr xmlns:ahyp="http://schemas.microsoft.com/office/drawing/2018/hyperlinkcolor" val="tx"/>
                      </a:ext>
                    </a:extLst>
                  </a:hlinkClick>
                </a:rPr>
                <a:t>House Bill 15-1323</a:t>
              </a:r>
              <a:r>
                <a:rPr lang="en-US">
                  <a:solidFill>
                    <a:srgbClr val="0070C0"/>
                  </a:solidFill>
                  <a:cs typeface="Calibri Light" panose="020F0302020204030204" pitchFamily="34" charset="0"/>
                </a:rPr>
                <a:t> 	</a:t>
              </a:r>
              <a:r>
                <a:rPr lang="en-US" sz="1400">
                  <a:cs typeface="Calibri Light" panose="020F0302020204030204" pitchFamily="34" charset="0"/>
                </a:rPr>
                <a:t>(PPT)</a:t>
              </a:r>
            </a:p>
            <a:p>
              <a:r>
                <a:rPr lang="en-US">
                  <a:solidFill>
                    <a:srgbClr val="0070C0"/>
                  </a:solidFill>
                  <a:cs typeface="Calibri Light" panose="020F0302020204030204" pitchFamily="34" charset="0"/>
                  <a:hlinkClick r:id="rId8">
                    <a:extLst>
                      <a:ext uri="{A12FA001-AC4F-418D-AE19-62706E023703}">
                        <ahyp:hlinkClr xmlns:ahyp="http://schemas.microsoft.com/office/drawing/2018/hyperlinkcolor" val="tx"/>
                      </a:ext>
                    </a:extLst>
                  </a:hlinkClick>
                </a:rPr>
                <a:t>Senate Bill 19-199 </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solidFill>
                    <a:srgbClr val="0070C0"/>
                  </a:solidFill>
                  <a:cs typeface="Calibri Light" panose="020F0302020204030204" pitchFamily="34" charset="0"/>
                  <a:hlinkClick r:id="rId9">
                    <a:extLst>
                      <a:ext uri="{A12FA001-AC4F-418D-AE19-62706E023703}">
                        <ahyp:hlinkClr xmlns:ahyp="http://schemas.microsoft.com/office/drawing/2018/hyperlinkcolor" val="tx"/>
                      </a:ext>
                    </a:extLst>
                  </a:hlinkClick>
                </a:rPr>
                <a:t>Senate Bill 21-151</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solidFill>
                    <a:srgbClr val="0070C0"/>
                  </a:solidFill>
                  <a:cs typeface="Calibri Light" panose="020F0302020204030204" pitchFamily="34" charset="0"/>
                  <a:hlinkClick r:id="rId10">
                    <a:extLst>
                      <a:ext uri="{A12FA001-AC4F-418D-AE19-62706E023703}">
                        <ahyp:hlinkClr xmlns:ahyp="http://schemas.microsoft.com/office/drawing/2018/hyperlinkcolor" val="tx"/>
                      </a:ext>
                    </a:extLst>
                  </a:hlinkClick>
                </a:rPr>
                <a:t>Performance Plan </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cs typeface="Calibri Light" panose="020F0302020204030204" pitchFamily="34" charset="0"/>
                  <a:hlinkClick r:id="rId11"/>
                </a:rPr>
                <a:t>2021 Annual READ Act Report </a:t>
              </a:r>
              <a:r>
                <a:rPr lang="en-US" sz="1400">
                  <a:cs typeface="Calibri Light" panose="020F0302020204030204" pitchFamily="34" charset="0"/>
                </a:rPr>
                <a:t>(PDF)</a:t>
              </a:r>
              <a:endParaRPr lang="en-US">
                <a:cs typeface="Calibri Light" panose="020F0302020204030204" pitchFamily="34" charset="0"/>
              </a:endParaRPr>
            </a:p>
            <a:p>
              <a:endParaRPr lang="en-US">
                <a:solidFill>
                  <a:srgbClr val="0070C0"/>
                </a:solidFill>
              </a:endParaRPr>
            </a:p>
          </p:txBody>
        </p:sp>
      </p:grpSp>
      <p:grpSp>
        <p:nvGrpSpPr>
          <p:cNvPr id="34" name="Group 33">
            <a:extLst>
              <a:ext uri="{FF2B5EF4-FFF2-40B4-BE49-F238E27FC236}">
                <a16:creationId xmlns:a16="http://schemas.microsoft.com/office/drawing/2014/main" id="{3E82A521-B1D8-4C60-B299-0B94E678D58B}"/>
              </a:ext>
            </a:extLst>
          </p:cNvPr>
          <p:cNvGrpSpPr/>
          <p:nvPr/>
        </p:nvGrpSpPr>
        <p:grpSpPr>
          <a:xfrm>
            <a:off x="6801602" y="4030524"/>
            <a:ext cx="5431963" cy="2668726"/>
            <a:chOff x="6433506" y="3874494"/>
            <a:chExt cx="5431963" cy="2668726"/>
          </a:xfrm>
        </p:grpSpPr>
        <p:sp>
          <p:nvSpPr>
            <p:cNvPr id="12" name="TextBox 11">
              <a:extLst>
                <a:ext uri="{FF2B5EF4-FFF2-40B4-BE49-F238E27FC236}">
                  <a16:creationId xmlns:a16="http://schemas.microsoft.com/office/drawing/2014/main" id="{725E80FC-FA35-48EA-83C7-21FBFBBA8804}"/>
                </a:ext>
              </a:extLst>
            </p:cNvPr>
            <p:cNvSpPr txBox="1"/>
            <p:nvPr/>
          </p:nvSpPr>
          <p:spPr>
            <a:xfrm>
              <a:off x="6433506" y="4788894"/>
              <a:ext cx="5431963" cy="1754326"/>
            </a:xfrm>
            <a:prstGeom prst="rect">
              <a:avLst/>
            </a:prstGeom>
            <a:noFill/>
          </p:spPr>
          <p:txBody>
            <a:bodyPr wrap="square" rtlCol="0">
              <a:spAutoFit/>
            </a:bodyPr>
            <a:lstStyle/>
            <a:p>
              <a:r>
                <a:rPr lang="en-US">
                  <a:solidFill>
                    <a:srgbClr val="0070C0"/>
                  </a:solidFill>
                  <a:cs typeface="Calibri Light" panose="020F0302020204030204" pitchFamily="34" charset="0"/>
                  <a:hlinkClick r:id="rId12"/>
                </a:rPr>
                <a:t>Read with Me Today </a:t>
              </a:r>
              <a:r>
                <a:rPr lang="en-US">
                  <a:solidFill>
                    <a:srgbClr val="0070C0"/>
                  </a:solidFill>
                  <a:cs typeface="Calibri Light" panose="020F0302020204030204" pitchFamily="34" charset="0"/>
                </a:rPr>
                <a:t>  (</a:t>
              </a:r>
              <a:r>
                <a:rPr lang="en-US" sz="1600">
                  <a:cs typeface="Calibri Light" panose="020F0302020204030204" pitchFamily="34" charset="0"/>
                </a:rPr>
                <a:t>Public Information Campaign)</a:t>
              </a:r>
            </a:p>
            <a:p>
              <a:r>
                <a:rPr lang="en-US">
                  <a:solidFill>
                    <a:srgbClr val="0070C0"/>
                  </a:solidFill>
                  <a:cs typeface="Calibri Light" panose="020F0302020204030204" pitchFamily="34" charset="0"/>
                  <a:hlinkClick r:id="rId13">
                    <a:extLst>
                      <a:ext uri="{A12FA001-AC4F-418D-AE19-62706E023703}">
                        <ahyp:hlinkClr xmlns:ahyp="http://schemas.microsoft.com/office/drawing/2018/hyperlinkcolor" val="tx"/>
                      </a:ext>
                    </a:extLst>
                  </a:hlinkClick>
                </a:rPr>
                <a:t>Colorado READ Act Information for Parents</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14">
                    <a:extLst>
                      <a:ext uri="{A12FA001-AC4F-418D-AE19-62706E023703}">
                        <ahyp:hlinkClr xmlns:ahyp="http://schemas.microsoft.com/office/drawing/2018/hyperlinkcolor" val="tx"/>
                      </a:ext>
                    </a:extLst>
                  </a:hlinkClick>
                </a:rPr>
                <a:t>Colorado READ Act Parent Resources</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15">
                    <a:extLst>
                      <a:ext uri="{A12FA001-AC4F-418D-AE19-62706E023703}">
                        <ahyp:hlinkClr xmlns:ahyp="http://schemas.microsoft.com/office/drawing/2018/hyperlinkcolor" val="tx"/>
                      </a:ext>
                    </a:extLst>
                  </a:hlinkClick>
                </a:rPr>
                <a:t>Communicating to Your Child’s Teacher </a:t>
              </a:r>
              <a:r>
                <a:rPr lang="en-US">
                  <a:solidFill>
                    <a:srgbClr val="0070C0"/>
                  </a:solidFill>
                  <a:cs typeface="Calibri Light" panose="020F0302020204030204" pitchFamily="34" charset="0"/>
                </a:rPr>
                <a:t>       </a:t>
              </a:r>
              <a:endParaRPr lang="en-US" sz="1600">
                <a:cs typeface="Calibri Light" panose="020F0302020204030204" pitchFamily="34" charset="0"/>
              </a:endParaRPr>
            </a:p>
            <a:p>
              <a:r>
                <a:rPr lang="en-US">
                  <a:solidFill>
                    <a:srgbClr val="0070C0"/>
                  </a:solidFill>
                  <a:cs typeface="Calibri Light" panose="020F0302020204030204" pitchFamily="34" charset="0"/>
                  <a:hlinkClick r:id="rId16">
                    <a:extLst>
                      <a:ext uri="{A12FA001-AC4F-418D-AE19-62706E023703}">
                        <ahyp:hlinkClr xmlns:ahyp="http://schemas.microsoft.com/office/drawing/2018/hyperlinkcolor" val="tx"/>
                      </a:ext>
                    </a:extLst>
                  </a:hlinkClick>
                </a:rPr>
                <a:t>READ Act Video </a:t>
              </a:r>
              <a:r>
                <a:rPr lang="en-US">
                  <a:solidFill>
                    <a:srgbClr val="0070C0"/>
                  </a:solidFill>
                  <a:cs typeface="Calibri Light" panose="020F0302020204030204" pitchFamily="34" charset="0"/>
                </a:rPr>
                <a:t> </a:t>
              </a:r>
              <a:r>
                <a:rPr lang="en-US" sz="1600">
                  <a:cs typeface="Calibri Light" panose="020F0302020204030204" pitchFamily="34" charset="0"/>
                </a:rPr>
                <a:t>(English)</a:t>
              </a:r>
            </a:p>
            <a:p>
              <a:r>
                <a:rPr lang="en-US">
                  <a:solidFill>
                    <a:srgbClr val="0070C0"/>
                  </a:solidFill>
                  <a:cs typeface="Calibri Light" panose="020F0302020204030204" pitchFamily="34" charset="0"/>
                  <a:hlinkClick r:id="rId17">
                    <a:extLst>
                      <a:ext uri="{A12FA001-AC4F-418D-AE19-62706E023703}">
                        <ahyp:hlinkClr xmlns:ahyp="http://schemas.microsoft.com/office/drawing/2018/hyperlinkcolor" val="tx"/>
                      </a:ext>
                    </a:extLst>
                  </a:hlinkClick>
                </a:rPr>
                <a:t>READ Act Video </a:t>
              </a:r>
              <a:r>
                <a:rPr lang="en-US">
                  <a:solidFill>
                    <a:srgbClr val="0070C0"/>
                  </a:solidFill>
                  <a:cs typeface="Calibri Light" panose="020F0302020204030204" pitchFamily="34" charset="0"/>
                </a:rPr>
                <a:t> </a:t>
              </a:r>
              <a:r>
                <a:rPr lang="en-US" sz="1600">
                  <a:cs typeface="Calibri Light" panose="020F0302020204030204" pitchFamily="34" charset="0"/>
                </a:rPr>
                <a:t>(Spanish)</a:t>
              </a:r>
              <a:endParaRPr lang="en-US" sz="1600"/>
            </a:p>
          </p:txBody>
        </p:sp>
        <p:pic>
          <p:nvPicPr>
            <p:cNvPr id="23" name="Graphic 22" descr="Family with two children outline">
              <a:extLst>
                <a:ext uri="{FF2B5EF4-FFF2-40B4-BE49-F238E27FC236}">
                  <a16:creationId xmlns:a16="http://schemas.microsoft.com/office/drawing/2014/main" id="{2732DD6F-5073-4B4F-A619-5E58AB3B575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301161" y="3874494"/>
              <a:ext cx="914400" cy="914400"/>
            </a:xfrm>
            <a:prstGeom prst="rect">
              <a:avLst/>
            </a:prstGeom>
          </p:spPr>
        </p:pic>
      </p:grpSp>
      <p:grpSp>
        <p:nvGrpSpPr>
          <p:cNvPr id="32" name="Group 31">
            <a:extLst>
              <a:ext uri="{FF2B5EF4-FFF2-40B4-BE49-F238E27FC236}">
                <a16:creationId xmlns:a16="http://schemas.microsoft.com/office/drawing/2014/main" id="{0B19DFA1-E515-45B7-B787-655854171726}"/>
              </a:ext>
            </a:extLst>
          </p:cNvPr>
          <p:cNvGrpSpPr/>
          <p:nvPr/>
        </p:nvGrpSpPr>
        <p:grpSpPr>
          <a:xfrm>
            <a:off x="7015432" y="920041"/>
            <a:ext cx="4418096" cy="3110483"/>
            <a:chOff x="2296741" y="2037964"/>
            <a:chExt cx="4418096" cy="3110483"/>
          </a:xfrm>
        </p:grpSpPr>
        <p:sp>
          <p:nvSpPr>
            <p:cNvPr id="13" name="TextBox 12">
              <a:extLst>
                <a:ext uri="{FF2B5EF4-FFF2-40B4-BE49-F238E27FC236}">
                  <a16:creationId xmlns:a16="http://schemas.microsoft.com/office/drawing/2014/main" id="{8BA9D9C7-416C-4DF3-B848-71EEB960BB33}"/>
                </a:ext>
              </a:extLst>
            </p:cNvPr>
            <p:cNvSpPr txBox="1"/>
            <p:nvPr/>
          </p:nvSpPr>
          <p:spPr>
            <a:xfrm>
              <a:off x="2296741" y="2624679"/>
              <a:ext cx="4418096" cy="2523768"/>
            </a:xfrm>
            <a:prstGeom prst="rect">
              <a:avLst/>
            </a:prstGeom>
            <a:noFill/>
          </p:spPr>
          <p:txBody>
            <a:bodyPr wrap="square" rtlCol="0">
              <a:spAutoFit/>
            </a:bodyPr>
            <a:lstStyle/>
            <a:p>
              <a:r>
                <a:rPr lang="en-US">
                  <a:solidFill>
                    <a:srgbClr val="0070C0"/>
                  </a:solidFill>
                  <a:cs typeface="Calibri Light" panose="020F0302020204030204" pitchFamily="34" charset="0"/>
                  <a:hlinkClick r:id="rId20">
                    <a:extLst>
                      <a:ext uri="{A12FA001-AC4F-418D-AE19-62706E023703}">
                        <ahyp:hlinkClr xmlns:ahyp="http://schemas.microsoft.com/office/drawing/2018/hyperlinkcolor" val="tx"/>
                      </a:ext>
                    </a:extLst>
                  </a:hlinkClick>
                </a:rPr>
                <a:t>Colorado READ Act FAQ</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1">
                    <a:extLst>
                      <a:ext uri="{A12FA001-AC4F-418D-AE19-62706E023703}">
                        <ahyp:hlinkClr xmlns:ahyp="http://schemas.microsoft.com/office/drawing/2018/hyperlinkcolor" val="tx"/>
                      </a:ext>
                    </a:extLst>
                  </a:hlinkClick>
                </a:rPr>
                <a:t>Approved Assessments</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2">
                    <a:extLst>
                      <a:ext uri="{A12FA001-AC4F-418D-AE19-62706E023703}">
                        <ahyp:hlinkClr xmlns:ahyp="http://schemas.microsoft.com/office/drawing/2018/hyperlinkcolor" val="tx"/>
                      </a:ext>
                    </a:extLst>
                  </a:hlinkClick>
                </a:rPr>
                <a:t>READ Act Advisory Lists</a:t>
              </a:r>
              <a:r>
                <a:rPr lang="en-US">
                  <a:solidFill>
                    <a:srgbClr val="0070C0"/>
                  </a:solidFill>
                  <a:cs typeface="Calibri Light" panose="020F0302020204030204" pitchFamily="34" charset="0"/>
                </a:rPr>
                <a:t>	</a:t>
              </a:r>
              <a:endParaRPr lang="en-US" sz="1600">
                <a:solidFill>
                  <a:srgbClr val="0070C0"/>
                </a:solidFill>
                <a:cs typeface="Calibri Light" panose="020F0302020204030204" pitchFamily="34" charset="0"/>
              </a:endParaRPr>
            </a:p>
            <a:p>
              <a:r>
                <a:rPr lang="en-US">
                  <a:solidFill>
                    <a:srgbClr val="0070C0"/>
                  </a:solidFill>
                  <a:cs typeface="Calibri Light" panose="020F0302020204030204" pitchFamily="34" charset="0"/>
                  <a:hlinkClick r:id="rId23"/>
                </a:rPr>
                <a:t>K-3 Teacher Evidence-Based</a:t>
              </a:r>
            </a:p>
            <a:p>
              <a:r>
                <a:rPr lang="en-US">
                  <a:solidFill>
                    <a:srgbClr val="0070C0"/>
                  </a:solidFill>
                  <a:cs typeface="Calibri Light" panose="020F0302020204030204" pitchFamily="34" charset="0"/>
                  <a:hlinkClick r:id="rId23"/>
                </a:rPr>
                <a:t>Reading Training</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4">
                    <a:extLst>
                      <a:ext uri="{A12FA001-AC4F-418D-AE19-62706E023703}">
                        <ahyp:hlinkClr xmlns:ahyp="http://schemas.microsoft.com/office/drawing/2018/hyperlinkcolor" val="tx"/>
                      </a:ext>
                    </a:extLst>
                  </a:hlinkClick>
                </a:rPr>
                <a:t>Science of Reading Resources</a:t>
              </a:r>
              <a:r>
                <a:rPr lang="en-US">
                  <a:solidFill>
                    <a:srgbClr val="0070C0"/>
                  </a:solidFill>
                  <a:cs typeface="Calibri Light" panose="020F0302020204030204" pitchFamily="34" charset="0"/>
                </a:rPr>
                <a:t>	</a:t>
              </a:r>
              <a:endParaRPr lang="en-US" sz="1600">
                <a:solidFill>
                  <a:srgbClr val="0070C0"/>
                </a:solidFill>
                <a:cs typeface="Calibri Light" panose="020F0302020204030204" pitchFamily="34" charset="0"/>
              </a:endParaRPr>
            </a:p>
            <a:p>
              <a:r>
                <a:rPr lang="en-US" sz="1600">
                  <a:solidFill>
                    <a:srgbClr val="0070C0"/>
                  </a:solidFill>
                  <a:cs typeface="Calibri Light" panose="020F0302020204030204" pitchFamily="34" charset="0"/>
                  <a:hlinkClick r:id="rId25"/>
                </a:rPr>
                <a:t>Colorado Online Licensing </a:t>
              </a:r>
              <a:r>
                <a:rPr lang="en-US">
                  <a:solidFill>
                    <a:srgbClr val="0070C0"/>
                  </a:solidFill>
                  <a:cs typeface="Calibri Light" panose="020F0302020204030204" pitchFamily="34" charset="0"/>
                </a:rPr>
                <a:t>	</a:t>
              </a:r>
            </a:p>
            <a:p>
              <a:r>
                <a:rPr lang="en-US" sz="1600">
                  <a:cs typeface="Calibri Light" panose="020F0302020204030204" pitchFamily="34" charset="0"/>
                  <a:hlinkClick r:id="rId26"/>
                </a:rPr>
                <a:t>READ Act and English Learners</a:t>
              </a:r>
              <a:r>
                <a:rPr lang="en-US" sz="1600">
                  <a:cs typeface="Calibri Light" panose="020F0302020204030204" pitchFamily="34" charset="0"/>
                </a:rPr>
                <a:t>     </a:t>
              </a:r>
            </a:p>
            <a:p>
              <a:r>
                <a:rPr lang="en-US" sz="1600">
                  <a:cs typeface="Calibri Light" panose="020F0302020204030204" pitchFamily="34" charset="0"/>
                  <a:hlinkClick r:id="rId27"/>
                </a:rPr>
                <a:t>READ Act EL Guidance Document </a:t>
              </a:r>
              <a:endParaRPr lang="en-US" sz="1600">
                <a:cs typeface="Calibri Light" panose="020F0302020204030204" pitchFamily="34" charset="0"/>
              </a:endParaRPr>
            </a:p>
          </p:txBody>
        </p:sp>
        <p:grpSp>
          <p:nvGrpSpPr>
            <p:cNvPr id="30" name="Group 29">
              <a:extLst>
                <a:ext uri="{FF2B5EF4-FFF2-40B4-BE49-F238E27FC236}">
                  <a16:creationId xmlns:a16="http://schemas.microsoft.com/office/drawing/2014/main" id="{B64166CA-5E05-407B-9AB8-7EE1EEA87B77}"/>
                </a:ext>
              </a:extLst>
            </p:cNvPr>
            <p:cNvGrpSpPr/>
            <p:nvPr/>
          </p:nvGrpSpPr>
          <p:grpSpPr>
            <a:xfrm>
              <a:off x="3005144" y="2037964"/>
              <a:ext cx="1052221" cy="568012"/>
              <a:chOff x="3767624" y="391194"/>
              <a:chExt cx="1653768" cy="935819"/>
            </a:xfrm>
          </p:grpSpPr>
          <p:pic>
            <p:nvPicPr>
              <p:cNvPr id="25" name="Graphic 24" descr="Professor female outline">
                <a:extLst>
                  <a:ext uri="{FF2B5EF4-FFF2-40B4-BE49-F238E27FC236}">
                    <a16:creationId xmlns:a16="http://schemas.microsoft.com/office/drawing/2014/main" id="{54943E19-68F0-404A-BB18-2ED448F069F9}"/>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506992" y="412614"/>
                <a:ext cx="914400" cy="914399"/>
              </a:xfrm>
              <a:prstGeom prst="rect">
                <a:avLst/>
              </a:prstGeom>
            </p:spPr>
          </p:pic>
          <p:pic>
            <p:nvPicPr>
              <p:cNvPr id="27" name="Graphic 26" descr="Professor male outline">
                <a:extLst>
                  <a:ext uri="{FF2B5EF4-FFF2-40B4-BE49-F238E27FC236}">
                    <a16:creationId xmlns:a16="http://schemas.microsoft.com/office/drawing/2014/main" id="{7E8714B3-184C-46D9-9E27-43AD0C45420A}"/>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3767624" y="391194"/>
                <a:ext cx="914400" cy="914399"/>
              </a:xfrm>
              <a:prstGeom prst="rect">
                <a:avLst/>
              </a:prstGeom>
            </p:spPr>
          </p:pic>
        </p:grpSp>
      </p:grpSp>
      <p:grpSp>
        <p:nvGrpSpPr>
          <p:cNvPr id="2" name="Group 1">
            <a:extLst>
              <a:ext uri="{FF2B5EF4-FFF2-40B4-BE49-F238E27FC236}">
                <a16:creationId xmlns:a16="http://schemas.microsoft.com/office/drawing/2014/main" id="{E045B256-6F8A-5244-2CE7-E777F7FA137E}"/>
              </a:ext>
            </a:extLst>
          </p:cNvPr>
          <p:cNvGrpSpPr/>
          <p:nvPr/>
        </p:nvGrpSpPr>
        <p:grpSpPr>
          <a:xfrm>
            <a:off x="1770607" y="3869277"/>
            <a:ext cx="4148684" cy="2966732"/>
            <a:chOff x="1045393" y="1147806"/>
            <a:chExt cx="4148684" cy="2966732"/>
          </a:xfrm>
        </p:grpSpPr>
        <p:sp>
          <p:nvSpPr>
            <p:cNvPr id="14" name="TextBox 13">
              <a:extLst>
                <a:ext uri="{FF2B5EF4-FFF2-40B4-BE49-F238E27FC236}">
                  <a16:creationId xmlns:a16="http://schemas.microsoft.com/office/drawing/2014/main" id="{D31F9278-D2F3-49DC-87CB-0044F28A402F}"/>
                </a:ext>
              </a:extLst>
            </p:cNvPr>
            <p:cNvSpPr txBox="1"/>
            <p:nvPr/>
          </p:nvSpPr>
          <p:spPr>
            <a:xfrm>
              <a:off x="1045393" y="2026414"/>
              <a:ext cx="4148684" cy="2088124"/>
            </a:xfrm>
            <a:prstGeom prst="rect">
              <a:avLst/>
            </a:prstGeom>
            <a:noFill/>
          </p:spPr>
          <p:txBody>
            <a:bodyPr wrap="square" rtlCol="0">
              <a:noAutofit/>
            </a:bodyPr>
            <a:lstStyle/>
            <a:p>
              <a:r>
                <a:rPr lang="en-US">
                  <a:solidFill>
                    <a:srgbClr val="0070C0"/>
                  </a:solidFill>
                  <a:cs typeface="Calibri Light" panose="020F0302020204030204" pitchFamily="34" charset="0"/>
                  <a:hlinkClick r:id="rId32">
                    <a:extLst>
                      <a:ext uri="{A12FA001-AC4F-418D-AE19-62706E023703}">
                        <ahyp:hlinkClr xmlns:ahyp="http://schemas.microsoft.com/office/drawing/2018/hyperlinkcolor" val="tx"/>
                      </a:ext>
                    </a:extLst>
                  </a:hlinkClick>
                </a:rPr>
                <a:t>Literacy Curriculum Transparency  </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33">
                    <a:extLst>
                      <a:ext uri="{A12FA001-AC4F-418D-AE19-62706E023703}">
                        <ahyp:hlinkClr xmlns:ahyp="http://schemas.microsoft.com/office/drawing/2018/hyperlinkcolor" val="tx"/>
                      </a:ext>
                    </a:extLst>
                  </a:hlinkClick>
                </a:rPr>
                <a:t>READ Act Budget Submission</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34">
                    <a:extLst>
                      <a:ext uri="{A12FA001-AC4F-418D-AE19-62706E023703}">
                        <ahyp:hlinkClr xmlns:ahyp="http://schemas.microsoft.com/office/drawing/2018/hyperlinkcolor" val="tx"/>
                      </a:ext>
                    </a:extLst>
                  </a:hlinkClick>
                </a:rPr>
                <a:t>READ Act Data Collection</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35">
                    <a:extLst>
                      <a:ext uri="{A12FA001-AC4F-418D-AE19-62706E023703}">
                        <ahyp:hlinkClr xmlns:ahyp="http://schemas.microsoft.com/office/drawing/2018/hyperlinkcolor" val="tx"/>
                      </a:ext>
                    </a:extLst>
                  </a:hlinkClick>
                </a:rPr>
                <a:t>Early Literacy Grant</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36">
                    <a:extLst>
                      <a:ext uri="{A12FA001-AC4F-418D-AE19-62706E023703}">
                        <ahyp:hlinkClr xmlns:ahyp="http://schemas.microsoft.com/office/drawing/2018/hyperlinkcolor" val="tx"/>
                      </a:ext>
                    </a:extLst>
                  </a:hlinkClick>
                </a:rPr>
                <a:t>District Responsibilities Training</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5">
                    <a:extLst>
                      <a:ext uri="{A12FA001-AC4F-418D-AE19-62706E023703}">
                        <ahyp:hlinkClr xmlns:ahyp="http://schemas.microsoft.com/office/drawing/2018/hyperlinkcolor" val="tx"/>
                      </a:ext>
                    </a:extLst>
                  </a:hlinkClick>
                </a:rPr>
                <a:t>Colorado Online Licensing (COOL)</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37">
                    <a:extLst>
                      <a:ext uri="{A12FA001-AC4F-418D-AE19-62706E023703}">
                        <ahyp:hlinkClr xmlns:ahyp="http://schemas.microsoft.com/office/drawing/2018/hyperlinkcolor" val="tx"/>
                      </a:ext>
                    </a:extLst>
                  </a:hlinkClick>
                </a:rPr>
                <a:t>District Communication Toolkit </a:t>
              </a:r>
              <a:r>
                <a:rPr lang="en-US">
                  <a:solidFill>
                    <a:srgbClr val="0070C0"/>
                  </a:solidFill>
                  <a:cs typeface="Calibri Light" panose="020F0302020204030204" pitchFamily="34" charset="0"/>
                </a:rPr>
                <a:t>	</a:t>
              </a:r>
              <a:endParaRPr lang="en-US" sz="1600">
                <a:cs typeface="Calibri Light" panose="020F0302020204030204" pitchFamily="34" charset="0"/>
              </a:endParaRPr>
            </a:p>
          </p:txBody>
        </p:sp>
        <p:pic>
          <p:nvPicPr>
            <p:cNvPr id="29" name="Graphic 28" descr="Schoolhouse with solid fill">
              <a:extLst>
                <a:ext uri="{FF2B5EF4-FFF2-40B4-BE49-F238E27FC236}">
                  <a16:creationId xmlns:a16="http://schemas.microsoft.com/office/drawing/2014/main" id="{AF8E5C2F-D726-423A-92FB-F044764614E4}"/>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516060" y="1147806"/>
              <a:ext cx="1154192" cy="914400"/>
            </a:xfrm>
            <a:prstGeom prst="rect">
              <a:avLst/>
            </a:prstGeom>
          </p:spPr>
        </p:pic>
      </p:grpSp>
    </p:spTree>
    <p:extLst>
      <p:ext uri="{BB962C8B-B14F-4D97-AF65-F5344CB8AC3E}">
        <p14:creationId xmlns:p14="http://schemas.microsoft.com/office/powerpoint/2010/main" val="703880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0" y="193675"/>
            <a:ext cx="6475413" cy="527050"/>
          </a:xfrm>
          <a:prstGeom prst="rect">
            <a:avLst/>
          </a:prstGeom>
        </p:spPr>
        <p:txBody>
          <a:bodyPr>
            <a:noAutofit/>
          </a:bodyPr>
          <a:lstStyle/>
          <a:p>
            <a:r>
              <a:rPr lang="en-US" sz="3600">
                <a:solidFill>
                  <a:srgbClr val="754866"/>
                </a:solidFill>
                <a:latin typeface="Museo Slab 500" panose="02000000000000000000" pitchFamily="50" charset="0"/>
              </a:rPr>
              <a:t>References</a:t>
            </a:r>
          </a:p>
        </p:txBody>
      </p:sp>
      <p:cxnSp>
        <p:nvCxnSpPr>
          <p:cNvPr id="3" name="Straight Connector 2">
            <a:extLst>
              <a:ext uri="{FF2B5EF4-FFF2-40B4-BE49-F238E27FC236}">
                <a16:creationId xmlns:a16="http://schemas.microsoft.com/office/drawing/2014/main" id="{1B2EC18C-5B66-4FF0-B20D-D8F17E665D46}"/>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3AB683-9E2C-4400-B04E-CC8B6478D10C}"/>
              </a:ext>
            </a:extLst>
          </p:cNvPr>
          <p:cNvSpPr txBox="1"/>
          <p:nvPr/>
        </p:nvSpPr>
        <p:spPr>
          <a:xfrm>
            <a:off x="359514" y="911505"/>
            <a:ext cx="11475154" cy="6655925"/>
          </a:xfrm>
          <a:prstGeom prst="rect">
            <a:avLst/>
          </a:prstGeom>
          <a:noFill/>
        </p:spPr>
        <p:txBody>
          <a:bodyPr wrap="square" lIns="91440" tIns="45720" rIns="91440" bIns="45720" rtlCol="0" anchor="t">
            <a:spAutoFit/>
          </a:bodyPr>
          <a:lstStyle/>
          <a:p>
            <a:pPr algn="l" rtl="0" fontAlgn="base"/>
            <a:r>
              <a:rPr lang="en-US" sz="1500" b="0" i="0" u="none" strike="noStrike">
                <a:solidFill>
                  <a:srgbClr val="000000"/>
                </a:solidFill>
                <a:effectLst/>
                <a:latin typeface="Calibri Light"/>
                <a:cs typeface="Calibri Light"/>
              </a:rPr>
              <a:t>Archer, A. L., &amp; Hughes, C. A. (2010, November 9). </a:t>
            </a:r>
            <a:r>
              <a:rPr lang="en-US" sz="1500" b="0" i="1" u="none" strike="noStrike">
                <a:solidFill>
                  <a:srgbClr val="000000"/>
                </a:solidFill>
                <a:effectLst/>
                <a:latin typeface="Calibri Light"/>
                <a:cs typeface="Calibri Light"/>
              </a:rPr>
              <a:t>Explicit Instruction: Effective and Efficient Teaching (What Works for Special-Needs Learners)</a:t>
            </a:r>
            <a:r>
              <a:rPr lang="en-US" sz="1500" b="0" i="0" u="none" strike="noStrike">
                <a:solidFill>
                  <a:srgbClr val="000000"/>
                </a:solidFill>
                <a:effectLst/>
                <a:latin typeface="Calibri Light"/>
                <a:cs typeface="Calibri Light"/>
              </a:rPr>
              <a:t> (Illustrated). The Guilford Press.</a:t>
            </a:r>
            <a:r>
              <a:rPr lang="en-US" sz="1500" b="0" i="0">
                <a:solidFill>
                  <a:srgbClr val="000000"/>
                </a:solidFill>
                <a:effectLst/>
                <a:latin typeface="Calibri Light"/>
                <a:cs typeface="Calibri Light"/>
              </a:rPr>
              <a:t>​</a:t>
            </a:r>
          </a:p>
          <a:p>
            <a:pPr algn="l" rtl="0" fontAlgn="base"/>
            <a:r>
              <a:rPr lang="en-US" sz="1500" b="0" i="0">
                <a:solidFill>
                  <a:srgbClr val="242424"/>
                </a:solidFill>
                <a:effectLst/>
                <a:latin typeface="Calibri Light"/>
                <a:cs typeface="Calibri Light"/>
              </a:rPr>
              <a:t>​</a:t>
            </a:r>
            <a:endParaRPr lang="en-US" sz="1500" b="0" i="0">
              <a:solidFill>
                <a:srgbClr val="000000"/>
              </a:solidFill>
              <a:effectLst/>
              <a:latin typeface="Calibri Light"/>
              <a:cs typeface="Calibri Light"/>
            </a:endParaRPr>
          </a:p>
          <a:p>
            <a:pPr algn="l" rtl="0" fontAlgn="base"/>
            <a:r>
              <a:rPr lang="en-US" sz="1500" b="0" i="0" u="none" strike="noStrike">
                <a:solidFill>
                  <a:srgbClr val="242424"/>
                </a:solidFill>
                <a:effectLst/>
                <a:latin typeface="Calibri Light"/>
                <a:cs typeface="Calibri Light"/>
              </a:rPr>
              <a:t>Birsh, J. R. &amp; Carreker, S. (2018).  </a:t>
            </a:r>
            <a:r>
              <a:rPr lang="en-US" sz="1500" b="0" i="1" u="none" strike="noStrike">
                <a:solidFill>
                  <a:srgbClr val="242424"/>
                </a:solidFill>
                <a:effectLst/>
                <a:latin typeface="Calibri Light"/>
                <a:cs typeface="Calibri Light"/>
              </a:rPr>
              <a:t>Multisensory teaching of basic language skills </a:t>
            </a:r>
            <a:r>
              <a:rPr lang="en-US" sz="1500" b="0" i="0" u="none" strike="noStrike">
                <a:solidFill>
                  <a:srgbClr val="242424"/>
                </a:solidFill>
                <a:effectLst/>
                <a:latin typeface="Calibri Light"/>
                <a:cs typeface="Calibri Light"/>
              </a:rPr>
              <a:t>(4th ed.). Baltimore, MD:  Brookes Publishing Co. </a:t>
            </a:r>
            <a:endParaRPr lang="en-US" sz="1500" b="0" i="0">
              <a:solidFill>
                <a:srgbClr val="000000"/>
              </a:solidFill>
              <a:effectLst/>
              <a:latin typeface="Calibri Light"/>
              <a:cs typeface="Calibri Light"/>
            </a:endParaRPr>
          </a:p>
          <a:p>
            <a:endParaRPr lang="en-US" sz="1500">
              <a:solidFill>
                <a:srgbClr val="242424"/>
              </a:solidFill>
              <a:latin typeface="Calibri Light" panose="020F0302020204030204" pitchFamily="34" charset="0"/>
              <a:cs typeface="Calibri Light" panose="020F0302020204030204" pitchFamily="34" charset="0"/>
            </a:endParaRPr>
          </a:p>
          <a:p>
            <a:r>
              <a:rPr lang="en-US" sz="1500">
                <a:solidFill>
                  <a:srgbClr val="242424"/>
                </a:solidFill>
                <a:latin typeface="Calibri Light"/>
                <a:cs typeface="Calibri Light"/>
              </a:rPr>
              <a:t>Colorado Reading to Ensure Academic Development Act, Colo. Rev. Stat. §§ 22-7-1201-1214, (2019).</a:t>
            </a:r>
          </a:p>
          <a:p>
            <a:endParaRPr lang="en-US" sz="1500">
              <a:solidFill>
                <a:srgbClr val="242424"/>
              </a:solidFill>
              <a:latin typeface="Calibri Light" panose="020F0302020204030204" pitchFamily="34" charset="0"/>
              <a:cs typeface="Calibri Light" panose="020F0302020204030204" pitchFamily="34" charset="0"/>
            </a:endParaRPr>
          </a:p>
          <a:p>
            <a:r>
              <a:rPr lang="en-US" sz="1500">
                <a:solidFill>
                  <a:srgbClr val="242424"/>
                </a:solidFill>
                <a:latin typeface="Calibri Light"/>
                <a:cs typeface="Calibri Light"/>
              </a:rPr>
              <a:t>Gough, P. B. &amp; </a:t>
            </a:r>
            <a:r>
              <a:rPr lang="en-US" sz="1500" err="1">
                <a:solidFill>
                  <a:srgbClr val="242424"/>
                </a:solidFill>
                <a:latin typeface="Calibri Light"/>
                <a:cs typeface="Calibri Light"/>
              </a:rPr>
              <a:t>Tunmer</a:t>
            </a:r>
            <a:r>
              <a:rPr lang="en-US" sz="1500">
                <a:solidFill>
                  <a:srgbClr val="242424"/>
                </a:solidFill>
                <a:latin typeface="Calibri Light"/>
                <a:cs typeface="Calibri Light"/>
              </a:rPr>
              <a:t>, W.E. (1986). Decoding, reading, and reading disability. </a:t>
            </a:r>
            <a:r>
              <a:rPr lang="en-US" sz="1500" i="1">
                <a:solidFill>
                  <a:srgbClr val="242424"/>
                </a:solidFill>
                <a:latin typeface="Calibri Light"/>
                <a:cs typeface="Calibri Light"/>
              </a:rPr>
              <a:t>Remedial and Special Education, 7</a:t>
            </a:r>
            <a:r>
              <a:rPr lang="en-US" sz="1500">
                <a:solidFill>
                  <a:srgbClr val="242424"/>
                </a:solidFill>
                <a:latin typeface="Calibri Light"/>
                <a:cs typeface="Calibri Light"/>
              </a:rPr>
              <a:t>(1).</a:t>
            </a:r>
          </a:p>
          <a:p>
            <a:endParaRPr lang="en-US" sz="1500">
              <a:solidFill>
                <a:srgbClr val="242424"/>
              </a:solidFill>
              <a:latin typeface="Calibri Light" panose="020F0302020204030204" pitchFamily="34" charset="0"/>
              <a:cs typeface="Calibri Light" panose="020F0302020204030204" pitchFamily="34" charset="0"/>
            </a:endParaRPr>
          </a:p>
          <a:p>
            <a:r>
              <a:rPr lang="en-US" sz="1500" b="0" i="0">
                <a:effectLst/>
                <a:latin typeface="Calibri Light"/>
                <a:cs typeface="Calibri Light"/>
              </a:rPr>
              <a:t>Kilpatrick, D. (2016). </a:t>
            </a:r>
            <a:r>
              <a:rPr lang="en-US" sz="1500" b="0" i="1">
                <a:effectLst/>
                <a:latin typeface="Calibri Light"/>
                <a:cs typeface="Calibri Light"/>
              </a:rPr>
              <a:t>Equipped for Reading Success: A Comprehensive, Step-By-Step Program for Developing Phonemic Awareness and Fluent Word Recognition</a:t>
            </a:r>
            <a:r>
              <a:rPr lang="en-US" sz="1500" b="0" i="0">
                <a:effectLst/>
                <a:latin typeface="Calibri Light"/>
                <a:cs typeface="Calibri Light"/>
              </a:rPr>
              <a:t>.</a:t>
            </a:r>
            <a:endParaRPr lang="en-US" sz="1500">
              <a:latin typeface="Calibri Light"/>
              <a:cs typeface="Calibri Light"/>
            </a:endParaRPr>
          </a:p>
          <a:p>
            <a:endParaRPr lang="en-US" sz="1500">
              <a:latin typeface="Calibri Light" panose="020F0302020204030204" pitchFamily="34" charset="0"/>
              <a:cs typeface="Calibri Light" panose="020F0302020204030204" pitchFamily="34" charset="0"/>
            </a:endParaRPr>
          </a:p>
          <a:p>
            <a:r>
              <a:rPr lang="en-US" sz="1500">
                <a:latin typeface="Calibri Light"/>
                <a:cs typeface="Calibri Light"/>
              </a:rPr>
              <a:t>Moats, L. C. (1999, June). </a:t>
            </a:r>
            <a:r>
              <a:rPr lang="en-US" sz="1500" i="1">
                <a:latin typeface="Calibri Light"/>
                <a:cs typeface="Calibri Light"/>
              </a:rPr>
              <a:t>Teaching reading is rocket science: What expert teachers of reading should know and be able to do. </a:t>
            </a:r>
            <a:r>
              <a:rPr lang="en-US" sz="1500">
                <a:solidFill>
                  <a:srgbClr val="242424"/>
                </a:solidFill>
                <a:effectLst/>
                <a:latin typeface="Calibri Light"/>
                <a:cs typeface="Calibri Light"/>
              </a:rPr>
              <a:t>American Federation of Teachers, 39-0372</a:t>
            </a:r>
            <a:r>
              <a:rPr lang="en-US" sz="1500">
                <a:latin typeface="Calibri Light"/>
                <a:cs typeface="Calibri Light"/>
              </a:rPr>
              <a:t>. </a:t>
            </a:r>
            <a:r>
              <a:rPr lang="en-US" sz="1500">
                <a:solidFill>
                  <a:srgbClr val="0070C0"/>
                </a:solidFill>
                <a:latin typeface="Calibri Light"/>
                <a:cs typeface="Calibri Light"/>
                <a:hlinkClick r:id="rId3">
                  <a:extLst>
                    <a:ext uri="{A12FA001-AC4F-418D-AE19-62706E023703}">
                      <ahyp:hlinkClr xmlns:ahyp="http://schemas.microsoft.com/office/drawing/2018/hyperlinkcolor" val="tx"/>
                    </a:ext>
                  </a:extLst>
                </a:hlinkClick>
              </a:rPr>
              <a:t>https://doi.org/https://www.aft.org/sites/default/files/reading_rocketscience_2004.pdf. </a:t>
            </a:r>
            <a:endParaRPr lang="en-US" sz="1500">
              <a:solidFill>
                <a:srgbClr val="0070C0"/>
              </a:solidFill>
              <a:latin typeface="Calibri Light" panose="020F0302020204030204" pitchFamily="34" charset="0"/>
              <a:cs typeface="Calibri Light" panose="020F0302020204030204" pitchFamily="34" charset="0"/>
            </a:endParaRPr>
          </a:p>
          <a:p>
            <a:endParaRPr lang="en-US" sz="1500">
              <a:latin typeface="Calibri Light" panose="020F0302020204030204" pitchFamily="34" charset="0"/>
              <a:cs typeface="Calibri Light" panose="020F0302020204030204" pitchFamily="34" charset="0"/>
            </a:endParaRPr>
          </a:p>
          <a:p>
            <a:r>
              <a:rPr lang="en-US" sz="1500" b="0" i="0">
                <a:effectLst/>
                <a:latin typeface="Calibri Light"/>
                <a:cs typeface="Calibri Light"/>
              </a:rPr>
              <a:t>National Institute of Child Health and Human Development (NICHD). (2000). </a:t>
            </a:r>
            <a:r>
              <a:rPr lang="en-US" sz="1500" b="0" i="1">
                <a:effectLst/>
                <a:latin typeface="Calibri Light"/>
                <a:cs typeface="Calibri Light"/>
              </a:rPr>
              <a:t>Report of the National Reading Panel. Teaching children to read : An evidence-based assessment of the scientific research literature on reading and its implications for reading instruction</a:t>
            </a:r>
            <a:r>
              <a:rPr lang="en-US" sz="1500" b="0" i="0">
                <a:effectLst/>
                <a:latin typeface="Calibri Light"/>
                <a:cs typeface="Calibri Light"/>
              </a:rPr>
              <a:t>. </a:t>
            </a:r>
            <a:r>
              <a:rPr lang="en-US" sz="1500" i="0">
                <a:solidFill>
                  <a:srgbClr val="242424"/>
                </a:solidFill>
                <a:effectLst/>
                <a:latin typeface="Calibri Light"/>
                <a:cs typeface="Calibri Light"/>
              </a:rPr>
              <a:t>(NIH Publication No. 00-4769).</a:t>
            </a:r>
            <a:r>
              <a:rPr lang="en-US" sz="1500">
                <a:solidFill>
                  <a:srgbClr val="242424"/>
                </a:solidFill>
                <a:effectLst/>
                <a:latin typeface="Calibri Light"/>
                <a:cs typeface="Calibri Light"/>
              </a:rPr>
              <a:t> </a:t>
            </a:r>
            <a:r>
              <a:rPr lang="en-US" sz="1500" i="0">
                <a:solidFill>
                  <a:srgbClr val="242424"/>
                </a:solidFill>
                <a:effectLst/>
                <a:latin typeface="Calibri Light"/>
                <a:cs typeface="Calibri Light"/>
              </a:rPr>
              <a:t>Washington, DC: </a:t>
            </a:r>
            <a:r>
              <a:rPr lang="en-US" sz="1500">
                <a:solidFill>
                  <a:srgbClr val="242424"/>
                </a:solidFill>
                <a:effectLst/>
                <a:latin typeface="Calibri Light"/>
                <a:cs typeface="Calibri Light"/>
              </a:rPr>
              <a:t>U.S. Government Printing Office.</a:t>
            </a:r>
            <a:endParaRPr lang="en-US" sz="1500" i="0">
              <a:effectLst/>
              <a:latin typeface="Calibri Light"/>
              <a:cs typeface="Calibri Light"/>
            </a:endParaRPr>
          </a:p>
          <a:p>
            <a:endParaRPr lang="en-US" sz="1500">
              <a:solidFill>
                <a:srgbClr val="242424"/>
              </a:solidFill>
              <a:latin typeface="Calibri Light" panose="020F0302020204030204" pitchFamily="34" charset="0"/>
              <a:cs typeface="Calibri Light" panose="020F0302020204030204" pitchFamily="34" charset="0"/>
            </a:endParaRPr>
          </a:p>
          <a:p>
            <a:r>
              <a:rPr lang="en-US" sz="1500">
                <a:solidFill>
                  <a:srgbClr val="242424"/>
                </a:solidFill>
                <a:latin typeface="Calibri Light"/>
                <a:cs typeface="Calibri Light"/>
              </a:rPr>
              <a:t>Rules for the Administration of the Colorado Reading to Ensure Academic Development Act, 1 Colo. Code Regs. 301-92, (2017).</a:t>
            </a:r>
          </a:p>
          <a:p>
            <a:endParaRPr lang="en-US" sz="1500">
              <a:solidFill>
                <a:srgbClr val="242424"/>
              </a:solidFill>
              <a:latin typeface="Calibri Light" panose="020F0302020204030204" pitchFamily="34" charset="0"/>
              <a:cs typeface="Calibri Light" panose="020F0302020204030204" pitchFamily="34" charset="0"/>
            </a:endParaRPr>
          </a:p>
          <a:p>
            <a:r>
              <a:rPr lang="en-US" sz="1500">
                <a:latin typeface="Calibri Light"/>
                <a:cs typeface="Calibri Light"/>
              </a:rPr>
              <a:t>Scarborough, H. S. (2001). Connecting early language and literacy to later reading (dis)abilities: Evidence, theory, and practice. In S. Neuman &amp; D. Dickinson (Eds.), </a:t>
            </a:r>
            <a:r>
              <a:rPr lang="en-US" sz="1500" i="1">
                <a:latin typeface="Calibri Light"/>
                <a:cs typeface="Calibri Light"/>
              </a:rPr>
              <a:t>Handbook for research in early literacy</a:t>
            </a:r>
            <a:r>
              <a:rPr lang="en-US" sz="1500">
                <a:latin typeface="Calibri Light"/>
                <a:cs typeface="Calibri Light"/>
              </a:rPr>
              <a:t>. New York: Guilford Press. </a:t>
            </a:r>
            <a:endParaRPr lang="en-US" sz="1500">
              <a:latin typeface="Calibri Light" panose="020F0302020204030204" pitchFamily="34" charset="0"/>
              <a:cs typeface="Calibri Light" panose="020F0302020204030204" pitchFamily="34" charset="0"/>
            </a:endParaRPr>
          </a:p>
          <a:p>
            <a:endParaRPr lang="en-US" sz="1600">
              <a:solidFill>
                <a:srgbClr val="242424"/>
              </a:solidFill>
              <a:latin typeface="Calibri Light" panose="020F0302020204030204" pitchFamily="34" charset="0"/>
              <a:cs typeface="Calibri Light" panose="020F0302020204030204" pitchFamily="34" charset="0"/>
            </a:endParaRPr>
          </a:p>
          <a:p>
            <a:r>
              <a:rPr lang="en-US" sz="1400">
                <a:solidFill>
                  <a:srgbClr val="000000"/>
                </a:solidFill>
                <a:latin typeface="Calibri Light"/>
                <a:cs typeface="Calibri Light"/>
              </a:rPr>
              <a:t>Tolman, C. (2018). The Tolman hourglass figure: Phonological awareness [Video file]. Retrieved from http://drcaroltolman.com/the-tolman-hourglass-top-half/</a:t>
            </a:r>
          </a:p>
          <a:p>
            <a:endParaRPr lang="en-US" sz="1600">
              <a:solidFill>
                <a:srgbClr val="242424"/>
              </a:solidFill>
              <a:latin typeface="Calibri Light" panose="020F0302020204030204" pitchFamily="34" charset="0"/>
              <a:cs typeface="Calibri Light" panose="020F0302020204030204" pitchFamily="34" charset="0"/>
            </a:endParaRPr>
          </a:p>
          <a:p>
            <a:pPr>
              <a:lnSpc>
                <a:spcPct val="150000"/>
              </a:lnSpc>
            </a:pPr>
            <a:endParaRPr lang="en-US" sz="1600" i="1">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55263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B8358-07FC-82FA-1744-F2530393E5C3}"/>
              </a:ext>
            </a:extLst>
          </p:cNvPr>
          <p:cNvSpPr>
            <a:spLocks noGrp="1"/>
          </p:cNvSpPr>
          <p:nvPr>
            <p:ph type="title"/>
          </p:nvPr>
        </p:nvSpPr>
        <p:spPr>
          <a:xfrm>
            <a:off x="297425" y="455663"/>
            <a:ext cx="8934400" cy="527100"/>
          </a:xfrm>
        </p:spPr>
        <p:txBody>
          <a:bodyPr/>
          <a:lstStyle/>
          <a:p>
            <a:r>
              <a:rPr lang="en-US" sz="4000"/>
              <a:t>Phonics Terminology</a:t>
            </a:r>
          </a:p>
        </p:txBody>
      </p:sp>
      <p:sp>
        <p:nvSpPr>
          <p:cNvPr id="10" name="TextBox 9">
            <a:extLst>
              <a:ext uri="{FF2B5EF4-FFF2-40B4-BE49-F238E27FC236}">
                <a16:creationId xmlns:a16="http://schemas.microsoft.com/office/drawing/2014/main" id="{A3EFC7AD-1BA7-E5C0-2244-4E9A5F8AFC48}"/>
              </a:ext>
            </a:extLst>
          </p:cNvPr>
          <p:cNvSpPr txBox="1"/>
          <p:nvPr/>
        </p:nvSpPr>
        <p:spPr>
          <a:xfrm>
            <a:off x="297425" y="1693356"/>
            <a:ext cx="11693292" cy="4708981"/>
          </a:xfrm>
          <a:prstGeom prst="rect">
            <a:avLst/>
          </a:prstGeom>
          <a:noFill/>
        </p:spPr>
        <p:txBody>
          <a:bodyPr wrap="square" rtlCol="0">
            <a:spAutoFit/>
          </a:bodyPr>
          <a:lstStyle/>
          <a:p>
            <a:r>
              <a:rPr lang="en-US" sz="2000" b="1">
                <a:solidFill>
                  <a:srgbClr val="000000"/>
                </a:solidFill>
                <a:effectLst/>
                <a:ea typeface="Times New Roman" panose="02020603050405020304" pitchFamily="18" charset="0"/>
              </a:rPr>
              <a:t>Phonics:</a:t>
            </a:r>
            <a:r>
              <a:rPr lang="en-US" sz="2000">
                <a:solidFill>
                  <a:srgbClr val="000000"/>
                </a:solidFill>
                <a:effectLst/>
                <a:ea typeface="Times New Roman" panose="02020603050405020304" pitchFamily="18" charset="0"/>
              </a:rPr>
              <a:t> A method of teaching reading and writing by developing learners’ phonemic awareness, that is, the ability to hear, identify, and manipulate the sounds (phonemes) in order to teach the correspondence between these sounds and the spelling patterns (graphemes) that represent them. </a:t>
            </a:r>
            <a:endParaRPr lang="en-US" sz="2000">
              <a:effectLst/>
              <a:ea typeface="Times New Roman" panose="02020603050405020304" pitchFamily="18" charset="0"/>
            </a:endParaRPr>
          </a:p>
          <a:p>
            <a:endParaRPr lang="en-US" sz="2000"/>
          </a:p>
          <a:p>
            <a:r>
              <a:rPr lang="en-US" sz="2000" b="1">
                <a:solidFill>
                  <a:srgbClr val="000000"/>
                </a:solidFill>
                <a:effectLst/>
                <a:ea typeface="Times New Roman" panose="02020603050405020304" pitchFamily="18" charset="0"/>
              </a:rPr>
              <a:t>Alphabetic principle</a:t>
            </a:r>
            <a:r>
              <a:rPr lang="en-US" sz="2000">
                <a:solidFill>
                  <a:srgbClr val="000000"/>
                </a:solidFill>
                <a:effectLst/>
                <a:ea typeface="Times New Roman" panose="02020603050405020304" pitchFamily="18" charset="0"/>
              </a:rPr>
              <a:t>: The idea that letters and letter patterns represent the sounds of spoken language. </a:t>
            </a:r>
            <a:endParaRPr lang="en-US" sz="2000">
              <a:effectLst/>
              <a:ea typeface="Times New Roman" panose="02020603050405020304" pitchFamily="18" charset="0"/>
            </a:endParaRPr>
          </a:p>
          <a:p>
            <a:endParaRPr lang="en-US" sz="2000"/>
          </a:p>
          <a:p>
            <a:r>
              <a:rPr lang="en-US" sz="2000" b="1">
                <a:solidFill>
                  <a:srgbClr val="000000"/>
                </a:solidFill>
                <a:effectLst/>
                <a:ea typeface="Times New Roman" panose="02020603050405020304" pitchFamily="18" charset="0"/>
                <a:cs typeface="Arial" panose="020B0604020202020204" pitchFamily="34" charset="0"/>
              </a:rPr>
              <a:t>Phoneme: </a:t>
            </a:r>
            <a:r>
              <a:rPr lang="en-US" sz="2000">
                <a:solidFill>
                  <a:srgbClr val="000000"/>
                </a:solidFill>
                <a:effectLst/>
                <a:ea typeface="Times New Roman" panose="02020603050405020304" pitchFamily="18" charset="0"/>
                <a:cs typeface="Arial" panose="020B0604020202020204" pitchFamily="34" charset="0"/>
              </a:rPr>
              <a:t>A single speech sound; words are formed by combining phonemes.</a:t>
            </a:r>
            <a:endParaRPr lang="en-US" sz="2000">
              <a:effectLst/>
              <a:ea typeface="Times New Roman" panose="02020603050405020304" pitchFamily="18" charset="0"/>
            </a:endParaRPr>
          </a:p>
          <a:p>
            <a:endParaRPr lang="en-US" sz="2000"/>
          </a:p>
          <a:p>
            <a:r>
              <a:rPr lang="en-US" sz="2000" b="1">
                <a:solidFill>
                  <a:srgbClr val="000000"/>
                </a:solidFill>
                <a:effectLst/>
                <a:ea typeface="Times New Roman" panose="02020603050405020304" pitchFamily="18" charset="0"/>
              </a:rPr>
              <a:t>Grapheme: </a:t>
            </a:r>
            <a:r>
              <a:rPr lang="en-US" sz="2000">
                <a:solidFill>
                  <a:srgbClr val="000000"/>
                </a:solidFill>
                <a:effectLst/>
                <a:ea typeface="Times New Roman" panose="02020603050405020304" pitchFamily="18" charset="0"/>
              </a:rPr>
              <a:t>A grapheme is a written letter or letters that represents a single speech sound. </a:t>
            </a:r>
            <a:endParaRPr lang="en-US" sz="2000">
              <a:effectLst/>
              <a:ea typeface="Times New Roman" panose="02020603050405020304" pitchFamily="18" charset="0"/>
            </a:endParaRPr>
          </a:p>
          <a:p>
            <a:endParaRPr lang="en-US" sz="2000"/>
          </a:p>
          <a:p>
            <a:r>
              <a:rPr lang="en-US" sz="2000" b="1">
                <a:solidFill>
                  <a:srgbClr val="000000"/>
                </a:solidFill>
                <a:ea typeface="Times New Roman" panose="02020603050405020304" pitchFamily="18" charset="0"/>
                <a:cs typeface="Calibri"/>
              </a:rPr>
              <a:t>Decoding:</a:t>
            </a:r>
            <a:r>
              <a:rPr lang="en-US" sz="2000">
                <a:solidFill>
                  <a:srgbClr val="000000"/>
                </a:solidFill>
                <a:effectLst/>
                <a:ea typeface="Times New Roman" panose="02020603050405020304" pitchFamily="18" charset="0"/>
                <a:cs typeface="Calibri"/>
              </a:rPr>
              <a:t> When students decode a word, they translate how a word is spelled into the represented speech sounds. Decoding involves reading.</a:t>
            </a:r>
            <a:endParaRPr lang="en-US" sz="2000">
              <a:effectLst/>
              <a:ea typeface="Times New Roman" panose="02020603050405020304" pitchFamily="18" charset="0"/>
              <a:cs typeface="Calibri"/>
            </a:endParaRPr>
          </a:p>
          <a:p>
            <a:endParaRPr lang="en-US" sz="2000"/>
          </a:p>
          <a:p>
            <a:r>
              <a:rPr lang="en-US" sz="2000" b="1">
                <a:solidFill>
                  <a:srgbClr val="000000"/>
                </a:solidFill>
                <a:effectLst/>
                <a:ea typeface="Times New Roman" panose="02020603050405020304" pitchFamily="18" charset="0"/>
              </a:rPr>
              <a:t>Encoding:</a:t>
            </a:r>
            <a:r>
              <a:rPr lang="en-US" sz="2000">
                <a:solidFill>
                  <a:srgbClr val="000000"/>
                </a:solidFill>
                <a:effectLst/>
                <a:ea typeface="Times New Roman" panose="02020603050405020304" pitchFamily="18" charset="0"/>
              </a:rPr>
              <a:t> When students translate the sounds of a word into the corresponding sequence of letters. Encoding is another term for spelling.</a:t>
            </a:r>
            <a:endParaRPr lang="en-US" sz="2000">
              <a:effectLst/>
              <a:ea typeface="Times New Roman" panose="02020603050405020304" pitchFamily="18" charset="0"/>
            </a:endParaRPr>
          </a:p>
        </p:txBody>
      </p:sp>
    </p:spTree>
    <p:extLst>
      <p:ext uri="{BB962C8B-B14F-4D97-AF65-F5344CB8AC3E}">
        <p14:creationId xmlns:p14="http://schemas.microsoft.com/office/powerpoint/2010/main" val="2166014473"/>
      </p:ext>
    </p:extLst>
  </p:cSld>
  <p:clrMapOvr>
    <a:masterClrMapping/>
  </p:clrMapOvr>
  <mc:AlternateContent xmlns:mc="http://schemas.openxmlformats.org/markup-compatibility/2006">
    <mc:Choice xmlns:p14="http://schemas.microsoft.com/office/powerpoint/2010/main" Requires="p14">
      <p:transition spd="slow" p14:dur="2000" advClick="0" advTm="53000"/>
    </mc:Choice>
    <mc:Fallback>
      <p:transition spd="slow" advClick="0" advTm="5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0" name="Title 2">
            <a:extLst>
              <a:ext uri="{FF2B5EF4-FFF2-40B4-BE49-F238E27FC236}">
                <a16:creationId xmlns:a16="http://schemas.microsoft.com/office/drawing/2014/main" id="{8E4A0B1D-A126-4344-BA12-347160E3C89E}"/>
              </a:ext>
            </a:extLst>
          </p:cNvPr>
          <p:cNvSpPr txBox="1">
            <a:spLocks/>
          </p:cNvSpPr>
          <p:nvPr/>
        </p:nvSpPr>
        <p:spPr>
          <a:xfrm>
            <a:off x="211699" y="203582"/>
            <a:ext cx="11399276" cy="527100"/>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4000">
                <a:solidFill>
                  <a:schemeClr val="bg1"/>
                </a:solidFill>
              </a:rPr>
              <a:t>Scientifically Based &amp; Evidence-Based</a:t>
            </a:r>
            <a:endParaRPr lang="en-US" sz="4000"/>
          </a:p>
        </p:txBody>
      </p:sp>
      <p:sp>
        <p:nvSpPr>
          <p:cNvPr id="8" name="Google Shape;338;g610ef0e5f8_7_79">
            <a:extLst>
              <a:ext uri="{FF2B5EF4-FFF2-40B4-BE49-F238E27FC236}">
                <a16:creationId xmlns:a16="http://schemas.microsoft.com/office/drawing/2014/main" id="{449730DC-A68B-4BD3-AE0A-EBC3C3292C06}"/>
              </a:ext>
            </a:extLst>
          </p:cNvPr>
          <p:cNvSpPr txBox="1">
            <a:spLocks/>
          </p:cNvSpPr>
          <p:nvPr/>
        </p:nvSpPr>
        <p:spPr>
          <a:xfrm>
            <a:off x="211699" y="753841"/>
            <a:ext cx="5084201"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Scarborough’s Reading Rope</a:t>
            </a:r>
          </a:p>
        </p:txBody>
      </p:sp>
      <p:pic>
        <p:nvPicPr>
          <p:cNvPr id="4" name="Picture 3" descr="Language Comprehension&#10;background knowledge&#10;vocabulary knowledge&#10;language structures&#10;verbal reasoning &#10;literacy knowledge&#10;&#10;Word recognition&#10;phonological awareness&#10;Decoding (and spelling)&#10;sight recognition">
            <a:extLst>
              <a:ext uri="{FF2B5EF4-FFF2-40B4-BE49-F238E27FC236}">
                <a16:creationId xmlns:a16="http://schemas.microsoft.com/office/drawing/2014/main" id="{D4654234-2A44-F4EF-34BA-5878B20C4393}"/>
              </a:ext>
            </a:extLst>
          </p:cNvPr>
          <p:cNvPicPr>
            <a:picLocks noChangeAspect="1"/>
          </p:cNvPicPr>
          <p:nvPr/>
        </p:nvPicPr>
        <p:blipFill rotWithShape="1">
          <a:blip r:embed="rId3"/>
          <a:srcRect t="4954" r="1599" b="1595"/>
          <a:stretch/>
        </p:blipFill>
        <p:spPr>
          <a:xfrm>
            <a:off x="1816645" y="1422233"/>
            <a:ext cx="9794330" cy="5232185"/>
          </a:xfrm>
          <a:prstGeom prst="rect">
            <a:avLst/>
          </a:prstGeom>
          <a:ln w="12700">
            <a:solidFill>
              <a:srgbClr val="825474"/>
            </a:solidFill>
          </a:ln>
          <a:effectLst>
            <a:outerShdw blurRad="50800" dist="38100" dir="2700000" algn="tl" rotWithShape="0">
              <a:prstClr val="black">
                <a:alpha val="40000"/>
              </a:prstClr>
            </a:outerShdw>
          </a:effectLst>
        </p:spPr>
      </p:pic>
      <p:sp>
        <p:nvSpPr>
          <p:cNvPr id="6" name="Cube 5">
            <a:extLst>
              <a:ext uri="{FF2B5EF4-FFF2-40B4-BE49-F238E27FC236}">
                <a16:creationId xmlns:a16="http://schemas.microsoft.com/office/drawing/2014/main" id="{3B62E945-0F51-D375-BF90-C442CADCDF3A}"/>
              </a:ext>
            </a:extLst>
          </p:cNvPr>
          <p:cNvSpPr/>
          <p:nvPr/>
        </p:nvSpPr>
        <p:spPr>
          <a:xfrm>
            <a:off x="168562" y="5181599"/>
            <a:ext cx="2038343" cy="1134534"/>
          </a:xfrm>
          <a:prstGeom prst="cube">
            <a:avLst/>
          </a:prstGeom>
          <a:solidFill>
            <a:srgbClr val="F8B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Word </a:t>
            </a:r>
          </a:p>
          <a:p>
            <a:pPr algn="ctr"/>
            <a:r>
              <a:rPr lang="en-US" b="1"/>
              <a:t>Recognition</a:t>
            </a:r>
          </a:p>
        </p:txBody>
      </p:sp>
      <p:sp>
        <p:nvSpPr>
          <p:cNvPr id="9" name="Cube 8">
            <a:extLst>
              <a:ext uri="{FF2B5EF4-FFF2-40B4-BE49-F238E27FC236}">
                <a16:creationId xmlns:a16="http://schemas.microsoft.com/office/drawing/2014/main" id="{FF99C7F9-FC81-9F70-7F32-C44EF5AFF66B}"/>
              </a:ext>
            </a:extLst>
          </p:cNvPr>
          <p:cNvSpPr/>
          <p:nvPr/>
        </p:nvSpPr>
        <p:spPr>
          <a:xfrm>
            <a:off x="168563" y="2294466"/>
            <a:ext cx="2038343" cy="1134534"/>
          </a:xfrm>
          <a:prstGeom prst="cub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Language Comprehension</a:t>
            </a:r>
          </a:p>
        </p:txBody>
      </p:sp>
      <p:sp>
        <p:nvSpPr>
          <p:cNvPr id="11" name="Cube 10">
            <a:extLst>
              <a:ext uri="{FF2B5EF4-FFF2-40B4-BE49-F238E27FC236}">
                <a16:creationId xmlns:a16="http://schemas.microsoft.com/office/drawing/2014/main" id="{6D7B89C1-012A-D72E-372C-2314C8A10263}"/>
              </a:ext>
            </a:extLst>
          </p:cNvPr>
          <p:cNvSpPr/>
          <p:nvPr/>
        </p:nvSpPr>
        <p:spPr>
          <a:xfrm>
            <a:off x="10092267" y="4698915"/>
            <a:ext cx="1931171" cy="965368"/>
          </a:xfrm>
          <a:prstGeom prst="cube">
            <a:avLst/>
          </a:prstGeom>
          <a:solidFill>
            <a:srgbClr val="0776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Reading Comprehension</a:t>
            </a:r>
          </a:p>
        </p:txBody>
      </p:sp>
      <p:sp>
        <p:nvSpPr>
          <p:cNvPr id="2" name="Oval 1">
            <a:extLst>
              <a:ext uri="{FF2B5EF4-FFF2-40B4-BE49-F238E27FC236}">
                <a16:creationId xmlns:a16="http://schemas.microsoft.com/office/drawing/2014/main" id="{7BD9AE65-BDA4-EC44-9705-829E4B14E113}"/>
              </a:ext>
              <a:ext uri="{C183D7F6-B498-43B3-948B-1728B52AA6E4}">
                <adec:decorative xmlns:adec="http://schemas.microsoft.com/office/drawing/2017/decorative" val="1"/>
              </a:ext>
            </a:extLst>
          </p:cNvPr>
          <p:cNvSpPr/>
          <p:nvPr/>
        </p:nvSpPr>
        <p:spPr>
          <a:xfrm>
            <a:off x="1404182" y="4431169"/>
            <a:ext cx="4082219" cy="20091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1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68D3-7F35-620D-FA5E-3D73CF9D0E30}"/>
              </a:ext>
            </a:extLst>
          </p:cNvPr>
          <p:cNvSpPr>
            <a:spLocks noGrp="1"/>
          </p:cNvSpPr>
          <p:nvPr>
            <p:ph type="title"/>
          </p:nvPr>
        </p:nvSpPr>
        <p:spPr>
          <a:xfrm>
            <a:off x="297425" y="348712"/>
            <a:ext cx="8934400" cy="527100"/>
          </a:xfrm>
        </p:spPr>
        <p:txBody>
          <a:bodyPr/>
          <a:lstStyle/>
          <a:p>
            <a:r>
              <a:rPr lang="en-US" sz="4000"/>
              <a:t>Warm-Up</a:t>
            </a:r>
          </a:p>
        </p:txBody>
      </p:sp>
      <p:pic>
        <p:nvPicPr>
          <p:cNvPr id="5" name="Picture 4">
            <a:extLst>
              <a:ext uri="{FF2B5EF4-FFF2-40B4-BE49-F238E27FC236}">
                <a16:creationId xmlns:a16="http://schemas.microsoft.com/office/drawing/2014/main" id="{CC2C371B-A1B4-8E5B-15D0-A45FD554A5C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976" y="2706649"/>
            <a:ext cx="3714467" cy="2786241"/>
          </a:xfrm>
          <a:prstGeom prst="rect">
            <a:avLst/>
          </a:prstGeom>
          <a:effectLst>
            <a:softEdge rad="165100"/>
          </a:effectLst>
        </p:spPr>
      </p:pic>
      <p:graphicFrame>
        <p:nvGraphicFramePr>
          <p:cNvPr id="4" name="Table 5">
            <a:extLst>
              <a:ext uri="{FF2B5EF4-FFF2-40B4-BE49-F238E27FC236}">
                <a16:creationId xmlns:a16="http://schemas.microsoft.com/office/drawing/2014/main" id="{FE11DDCC-52AD-1125-9FF7-2B3283A49D51}"/>
              </a:ext>
            </a:extLst>
          </p:cNvPr>
          <p:cNvGraphicFramePr>
            <a:graphicFrameLocks noGrp="1"/>
          </p:cNvGraphicFramePr>
          <p:nvPr>
            <p:extLst>
              <p:ext uri="{D42A27DB-BD31-4B8C-83A1-F6EECF244321}">
                <p14:modId xmlns:p14="http://schemas.microsoft.com/office/powerpoint/2010/main" val="1770464151"/>
              </p:ext>
            </p:extLst>
          </p:nvPr>
        </p:nvGraphicFramePr>
        <p:xfrm>
          <a:off x="5186363" y="1612950"/>
          <a:ext cx="6030912" cy="4686300"/>
        </p:xfrm>
        <a:graphic>
          <a:graphicData uri="http://schemas.openxmlformats.org/drawingml/2006/table">
            <a:tbl>
              <a:tblPr firstRow="1" bandRow="1">
                <a:tableStyleId>{5C22544A-7EE6-4342-B048-85BDC9FD1C3A}</a:tableStyleId>
              </a:tblPr>
              <a:tblGrid>
                <a:gridCol w="2010304">
                  <a:extLst>
                    <a:ext uri="{9D8B030D-6E8A-4147-A177-3AD203B41FA5}">
                      <a16:colId xmlns:a16="http://schemas.microsoft.com/office/drawing/2014/main" val="335491060"/>
                    </a:ext>
                  </a:extLst>
                </a:gridCol>
                <a:gridCol w="2010304">
                  <a:extLst>
                    <a:ext uri="{9D8B030D-6E8A-4147-A177-3AD203B41FA5}">
                      <a16:colId xmlns:a16="http://schemas.microsoft.com/office/drawing/2014/main" val="360271078"/>
                    </a:ext>
                  </a:extLst>
                </a:gridCol>
                <a:gridCol w="2010304">
                  <a:extLst>
                    <a:ext uri="{9D8B030D-6E8A-4147-A177-3AD203B41FA5}">
                      <a16:colId xmlns:a16="http://schemas.microsoft.com/office/drawing/2014/main" val="695293137"/>
                    </a:ext>
                  </a:extLst>
                </a:gridCol>
              </a:tblGrid>
              <a:tr h="937260">
                <a:tc gridSpan="3">
                  <a:txBody>
                    <a:bodyPr/>
                    <a:lstStyle/>
                    <a:p>
                      <a:pPr algn="ctr"/>
                      <a:r>
                        <a:rPr lang="en-US" sz="2800"/>
                        <a:t>Read each row aloud in unison:</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8608327"/>
                  </a:ext>
                </a:extLst>
              </a:tr>
              <a:tr h="937260">
                <a:tc>
                  <a:txBody>
                    <a:bodyPr/>
                    <a:lstStyle/>
                    <a:p>
                      <a:pPr algn="ctr"/>
                      <a:r>
                        <a:rPr lang="en-US" sz="2800"/>
                        <a:t>vic</a:t>
                      </a:r>
                    </a:p>
                  </a:txBody>
                  <a:tcPr/>
                </a:tc>
                <a:tc>
                  <a:txBody>
                    <a:bodyPr/>
                    <a:lstStyle/>
                    <a:p>
                      <a:pPr algn="ctr"/>
                      <a:r>
                        <a:rPr lang="en-US" sz="2800"/>
                        <a:t>trad</a:t>
                      </a:r>
                    </a:p>
                  </a:txBody>
                  <a:tcPr/>
                </a:tc>
                <a:tc>
                  <a:txBody>
                    <a:bodyPr/>
                    <a:lstStyle/>
                    <a:p>
                      <a:pPr algn="ctr"/>
                      <a:r>
                        <a:rPr lang="en-US" sz="2800"/>
                        <a:t>crait</a:t>
                      </a:r>
                    </a:p>
                  </a:txBody>
                  <a:tcPr/>
                </a:tc>
                <a:extLst>
                  <a:ext uri="{0D108BD9-81ED-4DB2-BD59-A6C34878D82A}">
                    <a16:rowId xmlns:a16="http://schemas.microsoft.com/office/drawing/2014/main" val="2270922779"/>
                  </a:ext>
                </a:extLst>
              </a:tr>
              <a:tr h="937260">
                <a:tc>
                  <a:txBody>
                    <a:bodyPr/>
                    <a:lstStyle/>
                    <a:p>
                      <a:pPr algn="ctr"/>
                      <a:r>
                        <a:rPr lang="en-US" sz="2800"/>
                        <a:t>blove</a:t>
                      </a:r>
                    </a:p>
                  </a:txBody>
                  <a:tcPr/>
                </a:tc>
                <a:tc>
                  <a:txBody>
                    <a:bodyPr/>
                    <a:lstStyle/>
                    <a:p>
                      <a:pPr algn="ctr"/>
                      <a:r>
                        <a:rPr lang="en-US" sz="2800"/>
                        <a:t>parl</a:t>
                      </a:r>
                    </a:p>
                  </a:txBody>
                  <a:tcPr/>
                </a:tc>
                <a:tc>
                  <a:txBody>
                    <a:bodyPr/>
                    <a:lstStyle/>
                    <a:p>
                      <a:pPr algn="ctr"/>
                      <a:r>
                        <a:rPr lang="en-US" sz="2800"/>
                        <a:t>skrint</a:t>
                      </a:r>
                    </a:p>
                  </a:txBody>
                  <a:tcPr/>
                </a:tc>
                <a:extLst>
                  <a:ext uri="{0D108BD9-81ED-4DB2-BD59-A6C34878D82A}">
                    <a16:rowId xmlns:a16="http://schemas.microsoft.com/office/drawing/2014/main" val="1268852660"/>
                  </a:ext>
                </a:extLst>
              </a:tr>
              <a:tr h="937260">
                <a:tc>
                  <a:txBody>
                    <a:bodyPr/>
                    <a:lstStyle/>
                    <a:p>
                      <a:pPr algn="ctr"/>
                      <a:r>
                        <a:rPr lang="en-US" sz="2800"/>
                        <a:t>jeeb</a:t>
                      </a:r>
                    </a:p>
                  </a:txBody>
                  <a:tcPr/>
                </a:tc>
                <a:tc>
                  <a:txBody>
                    <a:bodyPr/>
                    <a:lstStyle/>
                    <a:p>
                      <a:pPr algn="ctr"/>
                      <a:r>
                        <a:rPr lang="en-US" sz="2800"/>
                        <a:t>gluck</a:t>
                      </a:r>
                    </a:p>
                  </a:txBody>
                  <a:tcPr/>
                </a:tc>
                <a:tc>
                  <a:txBody>
                    <a:bodyPr/>
                    <a:lstStyle/>
                    <a:p>
                      <a:pPr algn="ctr"/>
                      <a:r>
                        <a:rPr lang="en-US" sz="2800"/>
                        <a:t>smadge</a:t>
                      </a:r>
                    </a:p>
                  </a:txBody>
                  <a:tcPr/>
                </a:tc>
                <a:extLst>
                  <a:ext uri="{0D108BD9-81ED-4DB2-BD59-A6C34878D82A}">
                    <a16:rowId xmlns:a16="http://schemas.microsoft.com/office/drawing/2014/main" val="94544243"/>
                  </a:ext>
                </a:extLst>
              </a:tr>
              <a:tr h="937260">
                <a:tc>
                  <a:txBody>
                    <a:bodyPr/>
                    <a:lstStyle/>
                    <a:p>
                      <a:pPr algn="ctr"/>
                      <a:r>
                        <a:rPr lang="en-US" sz="2800"/>
                        <a:t>troins</a:t>
                      </a:r>
                    </a:p>
                  </a:txBody>
                  <a:tcPr/>
                </a:tc>
                <a:tc>
                  <a:txBody>
                    <a:bodyPr/>
                    <a:lstStyle/>
                    <a:p>
                      <a:pPr algn="ctr"/>
                      <a:r>
                        <a:rPr lang="en-US" sz="2800"/>
                        <a:t>worsh</a:t>
                      </a:r>
                    </a:p>
                  </a:txBody>
                  <a:tcPr/>
                </a:tc>
                <a:tc>
                  <a:txBody>
                    <a:bodyPr/>
                    <a:lstStyle/>
                    <a:p>
                      <a:pPr algn="ctr"/>
                      <a:r>
                        <a:rPr lang="en-US" sz="2800"/>
                        <a:t>chigh</a:t>
                      </a:r>
                    </a:p>
                  </a:txBody>
                  <a:tcPr/>
                </a:tc>
                <a:extLst>
                  <a:ext uri="{0D108BD9-81ED-4DB2-BD59-A6C34878D82A}">
                    <a16:rowId xmlns:a16="http://schemas.microsoft.com/office/drawing/2014/main" val="2776183209"/>
                  </a:ext>
                </a:extLst>
              </a:tr>
            </a:tbl>
          </a:graphicData>
        </a:graphic>
      </p:graphicFrame>
    </p:spTree>
    <p:extLst>
      <p:ext uri="{BB962C8B-B14F-4D97-AF65-F5344CB8AC3E}">
        <p14:creationId xmlns:p14="http://schemas.microsoft.com/office/powerpoint/2010/main" val="614234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42DEAD-6574-D62B-3E74-076EF127D9FE}"/>
              </a:ext>
            </a:extLst>
          </p:cNvPr>
          <p:cNvSpPr>
            <a:spLocks noGrp="1"/>
          </p:cNvSpPr>
          <p:nvPr>
            <p:ph type="title"/>
          </p:nvPr>
        </p:nvSpPr>
        <p:spPr>
          <a:xfrm>
            <a:off x="0" y="2984419"/>
            <a:ext cx="12192000" cy="1618694"/>
          </a:xfrm>
        </p:spPr>
        <p:txBody>
          <a:bodyPr/>
          <a:lstStyle/>
          <a:p>
            <a:r>
              <a:rPr lang="en-US" u="sng"/>
              <a:t>Setting the Foundation</a:t>
            </a:r>
          </a:p>
        </p:txBody>
      </p:sp>
    </p:spTree>
    <p:extLst>
      <p:ext uri="{BB962C8B-B14F-4D97-AF65-F5344CB8AC3E}">
        <p14:creationId xmlns:p14="http://schemas.microsoft.com/office/powerpoint/2010/main" val="3880381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40073B-65D4-E1CC-1383-556E3281BC14}"/>
              </a:ext>
            </a:extLst>
          </p:cNvPr>
          <p:cNvSpPr>
            <a:spLocks noGrp="1"/>
          </p:cNvSpPr>
          <p:nvPr>
            <p:ph type="title"/>
          </p:nvPr>
        </p:nvSpPr>
        <p:spPr>
          <a:xfrm>
            <a:off x="297425" y="346173"/>
            <a:ext cx="8934400" cy="527100"/>
          </a:xfrm>
        </p:spPr>
        <p:txBody>
          <a:bodyPr/>
          <a:lstStyle/>
          <a:p>
            <a:r>
              <a:rPr lang="en-US" sz="4000"/>
              <a:t>44 English Phonemes </a:t>
            </a:r>
          </a:p>
        </p:txBody>
      </p:sp>
      <p:graphicFrame>
        <p:nvGraphicFramePr>
          <p:cNvPr id="4" name="Table 4">
            <a:extLst>
              <a:ext uri="{FF2B5EF4-FFF2-40B4-BE49-F238E27FC236}">
                <a16:creationId xmlns:a16="http://schemas.microsoft.com/office/drawing/2014/main" id="{464E1B31-0EC3-9D1F-70D2-6B7C3CD50F1E}"/>
              </a:ext>
            </a:extLst>
          </p:cNvPr>
          <p:cNvGraphicFramePr>
            <a:graphicFrameLocks noGrp="1"/>
          </p:cNvGraphicFramePr>
          <p:nvPr/>
        </p:nvGraphicFramePr>
        <p:xfrm>
          <a:off x="942109" y="1468582"/>
          <a:ext cx="10501746" cy="5389417"/>
        </p:xfrm>
        <a:graphic>
          <a:graphicData uri="http://schemas.openxmlformats.org/drawingml/2006/table">
            <a:tbl>
              <a:tblPr firstRow="1" bandRow="1">
                <a:tableStyleId>{5C22544A-7EE6-4342-B048-85BDC9FD1C3A}</a:tableStyleId>
              </a:tblPr>
              <a:tblGrid>
                <a:gridCol w="5250873">
                  <a:extLst>
                    <a:ext uri="{9D8B030D-6E8A-4147-A177-3AD203B41FA5}">
                      <a16:colId xmlns:a16="http://schemas.microsoft.com/office/drawing/2014/main" val="264349467"/>
                    </a:ext>
                  </a:extLst>
                </a:gridCol>
                <a:gridCol w="5250873">
                  <a:extLst>
                    <a:ext uri="{9D8B030D-6E8A-4147-A177-3AD203B41FA5}">
                      <a16:colId xmlns:a16="http://schemas.microsoft.com/office/drawing/2014/main" val="4262467658"/>
                    </a:ext>
                  </a:extLst>
                </a:gridCol>
              </a:tblGrid>
              <a:tr h="673432">
                <a:tc>
                  <a:txBody>
                    <a:bodyPr/>
                    <a:lstStyle/>
                    <a:p>
                      <a:pPr algn="ctr"/>
                      <a:r>
                        <a:rPr lang="en-US" sz="2400"/>
                        <a:t>25 Consonant Sounds </a:t>
                      </a:r>
                    </a:p>
                  </a:txBody>
                  <a:tcPr/>
                </a:tc>
                <a:tc>
                  <a:txBody>
                    <a:bodyPr/>
                    <a:lstStyle/>
                    <a:p>
                      <a:pPr algn="ctr"/>
                      <a:r>
                        <a:rPr lang="en-US" sz="2400"/>
                        <a:t>19 Vowel Sounds </a:t>
                      </a:r>
                    </a:p>
                  </a:txBody>
                  <a:tcPr/>
                </a:tc>
                <a:extLst>
                  <a:ext uri="{0D108BD9-81ED-4DB2-BD59-A6C34878D82A}">
                    <a16:rowId xmlns:a16="http://schemas.microsoft.com/office/drawing/2014/main" val="479219847"/>
                  </a:ext>
                </a:extLst>
              </a:tr>
              <a:tr h="675393">
                <a:tc>
                  <a:txBody>
                    <a:bodyPr/>
                    <a:lstStyle/>
                    <a:p>
                      <a:pPr marL="0" marR="0" lvl="0" indent="0" algn="ctr" rtl="0" eaLnBrk="1" fontAlgn="auto" latinLnBrk="0" hangingPunct="1">
                        <a:lnSpc>
                          <a:spcPct val="100000"/>
                        </a:lnSpc>
                        <a:spcBef>
                          <a:spcPts val="0"/>
                        </a:spcBef>
                        <a:spcAft>
                          <a:spcPts val="0"/>
                        </a:spcAft>
                        <a:buClrTx/>
                        <a:buSzTx/>
                        <a:buFontTx/>
                        <a:buNone/>
                      </a:pPr>
                      <a:r>
                        <a:rPr lang="en-US" sz="2800">
                          <a:solidFill>
                            <a:schemeClr val="tx1"/>
                          </a:solidFill>
                        </a:rPr>
                        <a:t>/b/	/k/	/s/	/ch/</a:t>
                      </a:r>
                    </a:p>
                  </a:txBody>
                  <a:tcPr/>
                </a:tc>
                <a:tc>
                  <a:txBody>
                    <a:bodyPr/>
                    <a:lstStyle/>
                    <a:p>
                      <a:pPr marL="0" marR="0" algn="ctr">
                        <a:lnSpc>
                          <a:spcPct val="107000"/>
                        </a:lnSpc>
                        <a:spcBef>
                          <a:spcPts val="0"/>
                        </a:spcBef>
                        <a:spcAft>
                          <a:spcPts val="800"/>
                        </a:spcAft>
                      </a:pPr>
                      <a:r>
                        <a:rPr lang="en-US" sz="2800">
                          <a:solidFill>
                            <a:schemeClr val="tx1"/>
                          </a:solidFill>
                        </a:rPr>
                        <a:t>/</a:t>
                      </a:r>
                      <a:r>
                        <a:rPr lang="en-US" sz="2800" b="0" i="0" u="none" strike="noStrike" kern="1200">
                          <a:solidFill>
                            <a:schemeClr val="dk1"/>
                          </a:solidFill>
                          <a:effectLst/>
                          <a:latin typeface="+mn-lt"/>
                          <a:ea typeface="+mn-ea"/>
                          <a:cs typeface="+mn-cs"/>
                        </a:rPr>
                        <a:t>ā</a:t>
                      </a:r>
                      <a:r>
                        <a:rPr lang="en-US" sz="2800">
                          <a:solidFill>
                            <a:schemeClr val="tx1"/>
                          </a:solidFill>
                        </a:rPr>
                        <a:t>/	 /</a:t>
                      </a:r>
                      <a:r>
                        <a:rPr lang="en-US" sz="2800" b="0" i="0" u="none" strike="noStrike" kern="1200">
                          <a:solidFill>
                            <a:schemeClr val="dk1"/>
                          </a:solidFill>
                          <a:effectLst/>
                          <a:latin typeface="+mn-lt"/>
                          <a:ea typeface="+mn-ea"/>
                          <a:cs typeface="+mn-cs"/>
                        </a:rPr>
                        <a:t>ă</a:t>
                      </a:r>
                      <a:r>
                        <a:rPr lang="en-US" sz="2800">
                          <a:solidFill>
                            <a:schemeClr val="tx1"/>
                          </a:solidFill>
                        </a:rPr>
                        <a:t>/	 /</a:t>
                      </a:r>
                      <a:r>
                        <a:rPr lang="en-US" sz="2800">
                          <a:effectLst/>
                          <a:latin typeface="Calibri"/>
                          <a:ea typeface="Calibri"/>
                          <a:cs typeface="Times New Roman"/>
                        </a:rPr>
                        <a:t>o</a:t>
                      </a:r>
                      <a:r>
                        <a:rPr lang="en-US" sz="2800">
                          <a:effectLst/>
                          <a:latin typeface="Calibri"/>
                          <a:ea typeface="Calibri"/>
                        </a:rPr>
                        <a:t>͞</a:t>
                      </a:r>
                      <a:r>
                        <a:rPr lang="en-US" sz="2800">
                          <a:effectLst/>
                          <a:latin typeface="Calibri"/>
                          <a:ea typeface="Calibri"/>
                          <a:cs typeface="Times New Roman"/>
                        </a:rPr>
                        <a:t>o</a:t>
                      </a:r>
                      <a:r>
                        <a:rPr lang="en-US" sz="2800">
                          <a:solidFill>
                            <a:schemeClr val="tx1"/>
                          </a:solidFill>
                        </a:rPr>
                        <a:t>/	 /ar/</a:t>
                      </a:r>
                    </a:p>
                  </a:txBody>
                  <a:tcPr/>
                </a:tc>
                <a:extLst>
                  <a:ext uri="{0D108BD9-81ED-4DB2-BD59-A6C34878D82A}">
                    <a16:rowId xmlns:a16="http://schemas.microsoft.com/office/drawing/2014/main" val="2418871347"/>
                  </a:ext>
                </a:extLst>
              </a:tr>
              <a:tr h="673432">
                <a:tc>
                  <a:txBody>
                    <a:bodyPr/>
                    <a:lstStyle/>
                    <a:p>
                      <a:pPr algn="ctr"/>
                      <a:r>
                        <a:rPr lang="en-US" sz="2800"/>
                        <a:t>/d/	/l/	/t/	/sh/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/ē/	 /ĕ/	 /</a:t>
                      </a:r>
                      <a:r>
                        <a:rPr lang="en-US" sz="2800">
                          <a:effectLst/>
                          <a:latin typeface="Calibri"/>
                          <a:ea typeface="Calibri"/>
                          <a:cs typeface="Times New Roman"/>
                        </a:rPr>
                        <a:t>o</a:t>
                      </a:r>
                      <a:r>
                        <a:rPr lang="en-US" sz="2800">
                          <a:effectLst/>
                          <a:latin typeface="Calibri"/>
                          <a:ea typeface="Calibri"/>
                        </a:rPr>
                        <a:t>͝</a:t>
                      </a:r>
                      <a:r>
                        <a:rPr lang="en-US" sz="2800">
                          <a:effectLst/>
                          <a:latin typeface="Calibri"/>
                          <a:ea typeface="Calibri"/>
                          <a:cs typeface="Times New Roman"/>
                        </a:rPr>
                        <a:t>o</a:t>
                      </a:r>
                      <a:r>
                        <a:rPr lang="en-US" sz="2800">
                          <a:solidFill>
                            <a:schemeClr val="tx1"/>
                          </a:solidFill>
                        </a:rPr>
                        <a:t>/	 /er/</a:t>
                      </a:r>
                    </a:p>
                  </a:txBody>
                  <a:tcPr/>
                </a:tc>
                <a:extLst>
                  <a:ext uri="{0D108BD9-81ED-4DB2-BD59-A6C34878D82A}">
                    <a16:rowId xmlns:a16="http://schemas.microsoft.com/office/drawing/2014/main" val="1654574234"/>
                  </a:ext>
                </a:extLst>
              </a:tr>
              <a:tr h="6734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/f/	/m/	/v/	/zh/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/ī/	 /ĭ/	 /oi/	 /or/</a:t>
                      </a:r>
                    </a:p>
                  </a:txBody>
                  <a:tcPr/>
                </a:tc>
                <a:extLst>
                  <a:ext uri="{0D108BD9-81ED-4DB2-BD59-A6C34878D82A}">
                    <a16:rowId xmlns:a16="http://schemas.microsoft.com/office/drawing/2014/main" val="1897963502"/>
                  </a:ext>
                </a:extLst>
              </a:tr>
              <a:tr h="6734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/g/	/n/	/w/	/th/</a:t>
                      </a:r>
                    </a:p>
                  </a:txBody>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800">
                          <a:solidFill>
                            <a:schemeClr val="tx1"/>
                          </a:solidFill>
                        </a:rPr>
                        <a:t>/ō/      /ŏ/    /ou/	 /Ə/</a:t>
                      </a:r>
                    </a:p>
                  </a:txBody>
                  <a:tcPr/>
                </a:tc>
                <a:extLst>
                  <a:ext uri="{0D108BD9-81ED-4DB2-BD59-A6C34878D82A}">
                    <a16:rowId xmlns:a16="http://schemas.microsoft.com/office/drawing/2014/main" val="1621907457"/>
                  </a:ext>
                </a:extLst>
              </a:tr>
              <a:tr h="6734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/h/	/p/	/y/	/th/</a:t>
                      </a:r>
                    </a:p>
                  </a:txBody>
                  <a:tcPr/>
                </a:tc>
                <a:tc>
                  <a:txBody>
                    <a:bodyPr/>
                    <a:lstStyle/>
                    <a:p>
                      <a:pPr algn="l"/>
                      <a:r>
                        <a:rPr lang="en-US" sz="2800">
                          <a:solidFill>
                            <a:schemeClr val="tx1"/>
                          </a:solidFill>
                        </a:rPr>
                        <a:t>           /ū/     /ŭ/                /aw/</a:t>
                      </a:r>
                    </a:p>
                  </a:txBody>
                  <a:tcPr/>
                </a:tc>
                <a:extLst>
                  <a:ext uri="{0D108BD9-81ED-4DB2-BD59-A6C34878D82A}">
                    <a16:rowId xmlns:a16="http://schemas.microsoft.com/office/drawing/2014/main" val="3989115708"/>
                  </a:ext>
                </a:extLst>
              </a:tr>
              <a:tr h="6734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/j/	/r/	/z/	/hw/</a:t>
                      </a:r>
                    </a:p>
                  </a:txBody>
                  <a:tcPr/>
                </a:tc>
                <a:tc>
                  <a:txBody>
                    <a:bodyPr/>
                    <a:lstStyle/>
                    <a:p>
                      <a:endParaRPr lang="en-US"/>
                    </a:p>
                  </a:txBody>
                  <a:tcPr/>
                </a:tc>
                <a:extLst>
                  <a:ext uri="{0D108BD9-81ED-4DB2-BD59-A6C34878D82A}">
                    <a16:rowId xmlns:a16="http://schemas.microsoft.com/office/drawing/2014/main" val="490238062"/>
                  </a:ext>
                </a:extLst>
              </a:tr>
              <a:tr h="673432">
                <a:tc>
                  <a:txBody>
                    <a:bodyPr/>
                    <a:lstStyle/>
                    <a:p>
                      <a:pPr algn="ctr"/>
                      <a:r>
                        <a:rPr lang="en-US" sz="2800">
                          <a:solidFill>
                            <a:schemeClr val="tx1"/>
                          </a:solidFill>
                        </a:rPr>
                        <a:t>                                 /ng/</a:t>
                      </a:r>
                    </a:p>
                  </a:txBody>
                  <a:tcPr/>
                </a:tc>
                <a:tc>
                  <a:txBody>
                    <a:bodyPr/>
                    <a:lstStyle/>
                    <a:p>
                      <a:endParaRPr lang="en-US"/>
                    </a:p>
                  </a:txBody>
                  <a:tcPr/>
                </a:tc>
                <a:extLst>
                  <a:ext uri="{0D108BD9-81ED-4DB2-BD59-A6C34878D82A}">
                    <a16:rowId xmlns:a16="http://schemas.microsoft.com/office/drawing/2014/main" val="4037489363"/>
                  </a:ext>
                </a:extLst>
              </a:tr>
            </a:tbl>
          </a:graphicData>
        </a:graphic>
      </p:graphicFrame>
      <p:sp>
        <p:nvSpPr>
          <p:cNvPr id="7" name="TextBox 6">
            <a:extLst>
              <a:ext uri="{FF2B5EF4-FFF2-40B4-BE49-F238E27FC236}">
                <a16:creationId xmlns:a16="http://schemas.microsoft.com/office/drawing/2014/main" id="{D29CD494-CA88-A1A5-7ADD-A4D622683BC2}"/>
              </a:ext>
            </a:extLst>
          </p:cNvPr>
          <p:cNvSpPr txBox="1"/>
          <p:nvPr/>
        </p:nvSpPr>
        <p:spPr>
          <a:xfrm>
            <a:off x="6849765" y="5643586"/>
            <a:ext cx="4000500" cy="1015663"/>
          </a:xfrm>
          <a:prstGeom prst="rect">
            <a:avLst/>
          </a:prstGeom>
          <a:solidFill>
            <a:schemeClr val="bg1"/>
          </a:solidFill>
          <a:ln>
            <a:solidFill>
              <a:schemeClr val="tx1"/>
            </a:solidFill>
          </a:ln>
        </p:spPr>
        <p:txBody>
          <a:bodyPr wrap="square" rtlCol="0">
            <a:spAutoFit/>
          </a:bodyPr>
          <a:lstStyle/>
          <a:p>
            <a:pPr algn="ctr"/>
            <a:r>
              <a:rPr lang="en-US" sz="2000"/>
              <a:t>Macron – long sound</a:t>
            </a:r>
          </a:p>
          <a:p>
            <a:pPr algn="ctr"/>
            <a:r>
              <a:rPr lang="en-US" sz="2000"/>
              <a:t> </a:t>
            </a:r>
          </a:p>
          <a:p>
            <a:pPr algn="ctr"/>
            <a:r>
              <a:rPr lang="en-US" sz="2000"/>
              <a:t>Breve – short sound </a:t>
            </a:r>
          </a:p>
        </p:txBody>
      </p:sp>
      <p:sp>
        <p:nvSpPr>
          <p:cNvPr id="5" name="Arc 4">
            <a:extLst>
              <a:ext uri="{FF2B5EF4-FFF2-40B4-BE49-F238E27FC236}">
                <a16:creationId xmlns:a16="http://schemas.microsoft.com/office/drawing/2014/main" id="{06559A46-0304-ED93-DCE3-9FD1294ADE49}"/>
              </a:ext>
            </a:extLst>
          </p:cNvPr>
          <p:cNvSpPr/>
          <p:nvPr/>
        </p:nvSpPr>
        <p:spPr>
          <a:xfrm rot="13125859" flipH="1">
            <a:off x="6956683" y="5865585"/>
            <a:ext cx="700209" cy="645556"/>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8" name="Straight Connector 7">
            <a:extLst>
              <a:ext uri="{FF2B5EF4-FFF2-40B4-BE49-F238E27FC236}">
                <a16:creationId xmlns:a16="http://schemas.microsoft.com/office/drawing/2014/main" id="{9EA543A0-BA78-CB59-17CB-80CEA4941FA4}"/>
              </a:ext>
            </a:extLst>
          </p:cNvPr>
          <p:cNvCxnSpPr/>
          <p:nvPr/>
        </p:nvCxnSpPr>
        <p:spPr>
          <a:xfrm>
            <a:off x="7085114" y="5754590"/>
            <a:ext cx="44334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94212295"/>
      </p:ext>
    </p:extLst>
  </p:cSld>
  <p:clrMapOvr>
    <a:masterClrMapping/>
  </p:clrMapOvr>
</p:sld>
</file>

<file path=ppt/theme/theme1.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7" ma:contentTypeDescription="Create a new document." ma:contentTypeScope="" ma:versionID="372d0f906c93e8f5e8662d1117bbbaa1">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9e1d50b21a9c095dee021b6a4864d2fc"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41041E-B7EE-45A8-AA07-CC807B7ACF7A}">
  <ds:schemaRefs>
    <ds:schemaRef ds:uri="a8a5022a-f7c3-44ce-84b2-af1b9b0e209b"/>
    <ds:schemaRef ds:uri="ca089b0c-06ed-427f-8343-b7314193c48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480A893-1AFE-4423-B64E-564AD67E6356}">
  <ds:schemaRefs>
    <ds:schemaRef ds:uri="http://schemas.microsoft.com/sharepoint/v3/contenttype/forms"/>
  </ds:schemaRefs>
</ds:datastoreItem>
</file>

<file path=customXml/itemProps3.xml><?xml version="1.0" encoding="utf-8"?>
<ds:datastoreItem xmlns:ds="http://schemas.openxmlformats.org/officeDocument/2006/customXml" ds:itemID="{0E537829-E9C0-42D4-A244-6370F685DC01}">
  <ds:schemaRefs>
    <ds:schemaRef ds:uri="a8a5022a-f7c3-44ce-84b2-af1b9b0e209b"/>
    <ds:schemaRef ds:uri="ca089b0c-06ed-427f-8343-b7314193c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7635</Words>
  <Application>Microsoft Office PowerPoint</Application>
  <PresentationFormat>Widescreen</PresentationFormat>
  <Paragraphs>706</Paragraphs>
  <Slides>42</Slides>
  <Notes>42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Arial</vt:lpstr>
      <vt:lpstr>Calibri</vt:lpstr>
      <vt:lpstr>Calibri Light</vt:lpstr>
      <vt:lpstr>Museo Slab 500</vt:lpstr>
      <vt:lpstr>Open Sans</vt:lpstr>
      <vt:lpstr>proxima_nova_regular</vt:lpstr>
      <vt:lpstr>Roboto</vt:lpstr>
      <vt:lpstr>Segoe UI</vt:lpstr>
      <vt:lpstr>SourceSansProRegular</vt:lpstr>
      <vt:lpstr>Tahoma</vt:lpstr>
      <vt:lpstr>Times New Roman</vt:lpstr>
      <vt:lpstr>Work Sans</vt:lpstr>
      <vt:lpstr>Custom Design</vt:lpstr>
      <vt:lpstr>PowerPoint Presentation</vt:lpstr>
      <vt:lpstr>Preparing for the Session</vt:lpstr>
      <vt:lpstr>PowerPoint Presentation</vt:lpstr>
      <vt:lpstr>Objectives </vt:lpstr>
      <vt:lpstr>Phonics Terminology</vt:lpstr>
      <vt:lpstr>PowerPoint Presentation</vt:lpstr>
      <vt:lpstr>Warm-Up</vt:lpstr>
      <vt:lpstr>Setting the Foundation</vt:lpstr>
      <vt:lpstr>44 English Phonemes </vt:lpstr>
      <vt:lpstr>Connection Between Isolating Phonemes in CVC Words and Readiness for Decoding</vt:lpstr>
      <vt:lpstr>Tolman’s Hourglass</vt:lpstr>
      <vt:lpstr>The Alphabetic Principle</vt:lpstr>
      <vt:lpstr>Automatic Letter Recognition</vt:lpstr>
      <vt:lpstr>Letter Orientation </vt:lpstr>
      <vt:lpstr>Skill Progression – Segmenting and Blending </vt:lpstr>
      <vt:lpstr>PowerPoint Presentation</vt:lpstr>
      <vt:lpstr>Features of Effective Instruction </vt:lpstr>
      <vt:lpstr>Introducing the Routine </vt:lpstr>
      <vt:lpstr>Blending and Segmenting Routine</vt:lpstr>
      <vt:lpstr>Step 1: Set the Purpose</vt:lpstr>
      <vt:lpstr>Step 2. Select a Multisensory Support</vt:lpstr>
      <vt:lpstr>Multisensory Supports</vt:lpstr>
      <vt:lpstr>Step 3. Provide a Model</vt:lpstr>
      <vt:lpstr>Model left to right directionality </vt:lpstr>
      <vt:lpstr>4. Practice</vt:lpstr>
      <vt:lpstr>PowerPoint Presentation</vt:lpstr>
      <vt:lpstr>Step 1: Set the Purpose</vt:lpstr>
      <vt:lpstr>Step 2: Select a Multisensory Support</vt:lpstr>
      <vt:lpstr>Step 3: Provide a Model</vt:lpstr>
      <vt:lpstr>Step 4: Practice</vt:lpstr>
      <vt:lpstr>Scaffolding and Differentiation</vt:lpstr>
      <vt:lpstr>PowerPoint Presentation</vt:lpstr>
      <vt:lpstr>Instructional Routine Look-Fors </vt:lpstr>
      <vt:lpstr>Interactive Activity </vt:lpstr>
      <vt:lpstr>Scaffolding and Differentiation </vt:lpstr>
      <vt:lpstr>Debrief</vt:lpstr>
      <vt:lpstr>PowerPoint Presentation</vt:lpstr>
      <vt:lpstr>Looking Ahead</vt:lpstr>
      <vt:lpstr>PowerPoint Presentation</vt:lpstr>
      <vt:lpstr>PowerPoint Presentation</vt:lpstr>
      <vt:lpstr>Presentation Resources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 Mandy</dc:creator>
  <cp:lastModifiedBy>Fickling, Caitlin</cp:lastModifiedBy>
  <cp:revision>1</cp:revision>
  <dcterms:created xsi:type="dcterms:W3CDTF">2022-03-16T17:29:49Z</dcterms:created>
  <dcterms:modified xsi:type="dcterms:W3CDTF">2023-10-11T22:26:00Z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ies>
</file>